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58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6600"/>
    <a:srgbClr val="CC9900"/>
    <a:srgbClr val="996633"/>
    <a:srgbClr val="CC00FF"/>
    <a:srgbClr val="BB1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5098" autoAdjust="0"/>
  </p:normalViewPr>
  <p:slideViewPr>
    <p:cSldViewPr snapToGrid="0" showGuides="1">
      <p:cViewPr>
        <p:scale>
          <a:sx n="50" d="100"/>
          <a:sy n="50" d="100"/>
        </p:scale>
        <p:origin x="648" y="174"/>
      </p:cViewPr>
      <p:guideLst>
        <p:guide orient="horz" pos="2232"/>
        <p:guide pos="3840"/>
      </p:guideLst>
    </p:cSldViewPr>
  </p:slideViewPr>
  <p:notesTextViewPr>
    <p:cViewPr>
      <p:scale>
        <a:sx n="33" d="100"/>
        <a:sy n="33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8D55A-E011-457C-88A8-D78A0FD9564F}" type="datetimeFigureOut">
              <a:rPr lang="es-MX" smtClean="0"/>
              <a:t>11/07/2023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92EB5-3D1C-4ED1-AA7C-587A05F3AD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526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visualizing-time-series-data-in-python/seasonality-trend-and-noise?ex=6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visualizing-time-series-data-in-python/seasonality-trend-and-noise?ex=6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visualizing-time-series-data-in-python/seasonality-trend-and-noise?ex=6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visualizing-time-series-data-in-python/seasonality-trend-and-noise?ex=6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visualizing-time-series-data-in-python/seasonality-trend-and-noise?ex=6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visualizing-time-series-data-in-python/seasonality-trend-and-noise?ex=6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visualizing-time-series-data-in-python/seasonality-trend-and-noise?ex=6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visualizing-time-series-data-in-python/seasonality-trend-and-noise?ex=6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visualizing-time-series-data-in-python/seasonality-trend-and-noise?ex=6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visualizing-time-series-data-in-python/seasonality-trend-and-noise?ex=6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visualizing-time-series-data-in-python/seasonality-trend-and-noise?ex=6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visualizing-time-series-data-in-python/seasonality-trend-and-noise?ex=6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visualizing-time-series-data-in-python/seasonality-trend-and-noise?ex=6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Seasonality, trend and noise in time series data | Python (datacamp.com)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2EB5-3D1C-4ED1-AA7C-587A05F3ADB6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953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Seasonality, trend and noise in time series data | Python (datacamp.com)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2EB5-3D1C-4ED1-AA7C-587A05F3ADB6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0306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Seasonality, trend and noise in time series data | Python (datacamp.com)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2EB5-3D1C-4ED1-AA7C-587A05F3ADB6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2035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Seasonality, trend and noise in time series data | Python (datacamp.com)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2EB5-3D1C-4ED1-AA7C-587A05F3ADB6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5501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Seasonality, trend and noise in time series data | Python (datacamp.com)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2EB5-3D1C-4ED1-AA7C-587A05F3ADB6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9417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Seasonality, trend and noise in time series data | Python (datacamp.com)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2EB5-3D1C-4ED1-AA7C-587A05F3ADB6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7182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Seasonality, trend and noise in time series data | Python (datacamp.com)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2EB5-3D1C-4ED1-AA7C-587A05F3ADB6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2517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Seasonality, trend and noise in time series data | Python (datacamp.com)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2EB5-3D1C-4ED1-AA7C-587A05F3ADB6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3837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Seasonality, trend and noise in time series data | Python (datacamp.com)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2EB5-3D1C-4ED1-AA7C-587A05F3ADB6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5874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Seasonality, trend and noise in time series data | Python (datacamp.com)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2EB5-3D1C-4ED1-AA7C-587A05F3ADB6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8212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Seasonality, trend and noise in time series data | Python (datacamp.com)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2EB5-3D1C-4ED1-AA7C-587A05F3ADB6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1242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Seasonality, trend and noise in time series data | Python (datacamp.com)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2EB5-3D1C-4ED1-AA7C-587A05F3ADB6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6483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Seasonality, trend and noise in time series data | Python (datacamp.com)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2EB5-3D1C-4ED1-AA7C-587A05F3ADB6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8124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A30CC-2F89-AF96-C067-BCA4A3781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CB574-5EAD-E35B-ED8D-7F85A7311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3F974-F0C4-1ED4-A5F7-0B426E83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F4F6-D81E-4C48-948D-F85B22B44EF0}" type="datetime1">
              <a:rPr lang="es-MX" smtClean="0"/>
              <a:t>11/07/2023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3884C-1AAE-445F-6500-E04E7BB1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EECBD-B69A-995A-6420-5F1B2D3C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8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CA29-C389-7DD0-EE1F-7F8FF2BA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C816B-DBA4-9260-ACF8-076F1AE18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56BAC-F59F-0B3E-FC79-37DF437D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5507-3CE6-4B55-B0AD-C33FD3534BC7}" type="datetime1">
              <a:rPr lang="es-MX" smtClean="0"/>
              <a:t>11/07/2023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9C4A5-0E0A-2525-8477-B0CFE7D5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63BCD-1C0E-7FB7-3D6C-CAA185AF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260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FA420-B74C-8A51-60FC-BF8A4A59FC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7E85B-EBA7-A512-A07A-4A596D325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A2B78-CAD4-007C-1649-665CB1C2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7DB3-5798-4814-BD88-38A89BA93AD4}" type="datetime1">
              <a:rPr lang="es-MX" smtClean="0"/>
              <a:t>11/07/2023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35C19-52BD-4EDC-493F-F323CC826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FBC79-1740-8736-C747-EAF9630B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53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71B2-27FC-0D81-B86E-4AB2B8086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4EE98-CF7F-A27F-FBD0-2307A7600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D466D-9D48-2B21-B526-3D08E27F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9F1C-9D95-4EDB-AE1F-29642BD61FCF}" type="datetime1">
              <a:rPr lang="es-MX" smtClean="0"/>
              <a:t>11/07/2023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2ECEF-7FA7-A944-21CD-979F41DE2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2CED5-4537-9B87-C8EE-0FB78FDC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83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43DC-F759-2DE5-4F80-362D7F70B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961F2-06E5-F2A2-134B-62A0EE1E6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6FC80-E362-36AC-CBDF-481CD7E56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5F6A-CD97-4614-9D56-B0040675368B}" type="datetime1">
              <a:rPr lang="es-MX" smtClean="0"/>
              <a:t>11/07/2023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925AC-83BF-0A01-9920-F03E53B27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60447-18E4-9DB7-A24F-4A7F0528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588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A15D-42D8-F741-00E9-3A7FFB0E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BCD96-16BE-462E-2536-4DC8F9297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70B6E-9504-98E8-20E6-3F0FB86A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54AD9-0977-CC3D-9CBC-72B96A929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AE87-6D11-4E23-B8CA-4B95144031B2}" type="datetime1">
              <a:rPr lang="es-MX" smtClean="0"/>
              <a:t>11/07/2023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6AC63-CE41-AA95-AAB5-2587DB1C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10AED-6FFB-9AEA-C2BF-74DF54FF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204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987B-19BE-7961-0DCD-96AAE2447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90FE9-7E0F-8D9F-CC37-A4159CBF6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95A67-2A55-E1B8-69A9-C84E5D123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E56672-F2DF-F5AD-D830-26D1A45C4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A0D80-B32E-613B-E9B6-74D0137F4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A75C4-1AC8-ECA6-B089-6DCBA0BD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4084-C8C6-4EF0-BB1E-0C9F9C98B86F}" type="datetime1">
              <a:rPr lang="es-MX" smtClean="0"/>
              <a:t>11/07/2023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A0FEC-4887-FB0F-9F67-5FC152A9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70B7C4-93D0-3A09-E8B0-65835285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699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CB0B-C70C-AC22-63EF-8867D96D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DC5F4-5F57-3B3C-4EF1-4983761F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7265-D4EE-4628-80EF-E8D92BF8F3AB}" type="datetime1">
              <a:rPr lang="es-MX" smtClean="0"/>
              <a:t>11/07/2023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7BC4E-9534-FDCC-3E11-D531FD4F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189D5-3F50-83AC-AD68-DD676507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347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E158B9-BF22-1879-8D11-878B36BB1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8939-27DE-425A-9DAA-3290CE9CE715}" type="datetime1">
              <a:rPr lang="es-MX" smtClean="0"/>
              <a:t>11/07/2023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15463-7D6E-F577-9BD1-D2975DC4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A1AAE-01FD-AE9C-5DF8-56C69245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607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45EF-E8B0-BC25-3033-35FE0906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03A1-0971-D0D0-E314-6D041D634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8CFB7-F91E-046F-BA81-5CACD8EBD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0B6A7-9C3E-3E66-B7FA-A5764CD9A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44E1-6EA8-4AA3-A4AE-7BFFBB08D699}" type="datetime1">
              <a:rPr lang="es-MX" smtClean="0"/>
              <a:t>11/07/2023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F139F-CCAD-2071-9F0A-2501DFDF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0C91D-6E7F-2AFE-0FB4-10E796EF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894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A987-066D-A528-707B-3CF4F861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DD9FC-B47C-8C40-7051-06348AD4B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7C00A-34B6-60AE-D8D4-1D33A14E2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20D57-1FE7-6DCE-2F17-972FB28B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320A-4610-44D0-B519-D731C117382D}" type="datetime1">
              <a:rPr lang="es-MX" smtClean="0"/>
              <a:t>11/07/2023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CCBBC-DEEC-5802-A9B4-870F5BB9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CBC1E-77DB-3390-BD07-B8DBFD31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699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E4A77-D9CC-99BB-1849-E2935C1AC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B195C-72BA-E507-9B78-E061E096B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49598-B42C-F7D7-A49F-9A5660522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523D6-0E72-4BCD-A9C0-FA7D725B26AD}" type="datetime1">
              <a:rPr lang="es-MX" smtClean="0"/>
              <a:t>11/07/2023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A67CF-F8A5-AAF5-00EF-67709BCC1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08FDE-9063-182F-DA3B-971BBB3A7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657AE-E8E4-4709-9C29-CD6368005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094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avidcariboo/player-scores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DC88E-D383-C8A3-EB20-9DEFDC51B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CODER HOUSE PROYECTO BASES DE DATOS FORMULA 1</a:t>
            </a:r>
            <a:endParaRPr lang="es-MX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B89B1-51A6-6F7F-E24C-500B649F7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rmAutofit fontScale="47500" lnSpcReduction="20000"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IBARRA SERGIO</a:t>
            </a:r>
          </a:p>
          <a:p>
            <a:r>
              <a:rPr lang="en-US" sz="2000" dirty="0">
                <a:solidFill>
                  <a:schemeClr val="tx2"/>
                </a:solidFill>
              </a:rPr>
              <a:t>JUNE 2023 </a:t>
            </a:r>
            <a:endParaRPr lang="es-MX" sz="2000" dirty="0">
              <a:solidFill>
                <a:schemeClr val="tx2"/>
              </a:solidFill>
            </a:endParaRP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F1 Logo - símbolo, significado logotipo, historia, PNG">
            <a:extLst>
              <a:ext uri="{FF2B5EF4-FFF2-40B4-BE49-F238E27FC236}">
                <a16:creationId xmlns:a16="http://schemas.microsoft.com/office/drawing/2014/main" id="{5308FF57-25F4-1BD9-7B31-F47CE971C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3881" y="320231"/>
            <a:ext cx="5042785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6DB8C5-338E-C905-8885-ED9056BE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779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m 85">
            <a:extLst>
              <a:ext uri="{FF2B5EF4-FFF2-40B4-BE49-F238E27FC236}">
                <a16:creationId xmlns:a16="http://schemas.microsoft.com/office/drawing/2014/main" id="{CD45B1F5-1871-AEB4-EBBE-909F3C00E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698" y="544158"/>
            <a:ext cx="4103002" cy="6234545"/>
          </a:xfrm>
          <a:prstGeom prst="rect">
            <a:avLst/>
          </a:prstGeom>
        </p:spPr>
      </p:pic>
      <p:sp>
        <p:nvSpPr>
          <p:cNvPr id="87" name="Title 1">
            <a:extLst>
              <a:ext uri="{FF2B5EF4-FFF2-40B4-BE49-F238E27FC236}">
                <a16:creationId xmlns:a16="http://schemas.microsoft.com/office/drawing/2014/main" id="{C51287F5-98CA-A364-C616-24BA89249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" y="-118623"/>
            <a:ext cx="11753850" cy="1325563"/>
          </a:xfrm>
        </p:spPr>
        <p:txBody>
          <a:bodyPr>
            <a:normAutofit/>
          </a:bodyPr>
          <a:lstStyle/>
          <a:p>
            <a:r>
              <a:rPr lang="es-MX" sz="3200" b="1" dirty="0"/>
              <a:t>Se presenta la relación entre la distintas entidades de nuestra base Formula1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291771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F61F-1237-C7CC-BD37-25D379BE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365125"/>
            <a:ext cx="11860024" cy="1325563"/>
          </a:xfrm>
        </p:spPr>
        <p:txBody>
          <a:bodyPr>
            <a:normAutofit/>
          </a:bodyPr>
          <a:lstStyle/>
          <a:p>
            <a:pPr algn="ctr"/>
            <a:r>
              <a:rPr lang="es-MX" sz="3200" b="1" dirty="0"/>
              <a:t>HIPOTESIS:</a:t>
            </a:r>
            <a:endParaRPr lang="es-MX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69E720-A3AF-64E0-B88F-72CDE9147A7F}"/>
              </a:ext>
            </a:extLst>
          </p:cNvPr>
          <p:cNvSpPr/>
          <p:nvPr/>
        </p:nvSpPr>
        <p:spPr>
          <a:xfrm>
            <a:off x="1022684" y="2152832"/>
            <a:ext cx="10431379" cy="30011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2800" dirty="0">
                <a:solidFill>
                  <a:schemeClr val="tx1"/>
                </a:solidFill>
              </a:rPr>
              <a:t>Se pretende analizar patrones, relaciones o tendencias en las distintas variables de estudio, por ejemplo. </a:t>
            </a:r>
          </a:p>
          <a:p>
            <a:r>
              <a:rPr lang="es-MX" sz="2800" dirty="0">
                <a:solidFill>
                  <a:schemeClr val="tx1"/>
                </a:solidFill>
              </a:rPr>
              <a:t>¿Qué tantas veces aquel que empieza en primer lugar la carrera termina en primer lugar?</a:t>
            </a:r>
          </a:p>
          <a:p>
            <a:r>
              <a:rPr lang="es-MX" sz="2800" dirty="0">
                <a:solidFill>
                  <a:schemeClr val="tx1"/>
                </a:solidFill>
              </a:rPr>
              <a:t>¿Existe una relación directa entre ganar Premios específicos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939C51A-9838-0B2E-D736-A6B42C8F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5965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DC88E-D383-C8A3-EB20-9DEFDC51B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CODER HOUSE PROYECTO BASES DE DATOS TRANSFERMARKET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B89B1-51A6-6F7F-E24C-500B649F7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IBARRA SERGIO</a:t>
            </a:r>
          </a:p>
          <a:p>
            <a:r>
              <a:rPr lang="en-US" sz="8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JUNE 2023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2" descr="Cover image">
            <a:extLst>
              <a:ext uri="{FF2B5EF4-FFF2-40B4-BE49-F238E27FC236}">
                <a16:creationId xmlns:a16="http://schemas.microsoft.com/office/drawing/2014/main" id="{C93278CC-419A-9E9C-3EAE-02E98E3C0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342" y="528299"/>
            <a:ext cx="11525864" cy="242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6DB8C5-338E-C905-8885-ED9056BE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0657AE-E8E4-4709-9C29-CD63680057C4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29E42BC-AC19-47EC-348C-4B8DE4DE9355}"/>
              </a:ext>
            </a:extLst>
          </p:cNvPr>
          <p:cNvSpPr txBox="1"/>
          <p:nvPr/>
        </p:nvSpPr>
        <p:spPr>
          <a:xfrm>
            <a:off x="7200900" y="5835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hlinkClick r:id="rId3"/>
              </a:rPr>
              <a:t>Football Data from Transfermarkt | Kaggle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0921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F61F-1237-C7CC-BD37-25D379BE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365125"/>
            <a:ext cx="11860024" cy="1325563"/>
          </a:xfrm>
        </p:spPr>
        <p:txBody>
          <a:bodyPr>
            <a:normAutofit/>
          </a:bodyPr>
          <a:lstStyle/>
          <a:p>
            <a:pPr algn="ctr"/>
            <a:r>
              <a:rPr lang="es-MX" sz="3200" b="1" dirty="0"/>
              <a:t>DATASET: Se decidió usar un </a:t>
            </a:r>
            <a:r>
              <a:rPr lang="es-MX" sz="3200" b="1" dirty="0" err="1"/>
              <a:t>dataset</a:t>
            </a:r>
            <a:r>
              <a:rPr lang="es-MX" sz="3200" b="1" dirty="0"/>
              <a:t> de </a:t>
            </a:r>
            <a:r>
              <a:rPr lang="es-MX" sz="3200" b="1" dirty="0" err="1"/>
              <a:t>Kaggle</a:t>
            </a:r>
            <a:r>
              <a:rPr lang="es-MX" sz="3200" b="1" dirty="0"/>
              <a:t> con información histórica futbolistas y sus precios de mercado </a:t>
            </a:r>
            <a:endParaRPr lang="es-MX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69E720-A3AF-64E0-B88F-72CDE9147A7F}"/>
              </a:ext>
            </a:extLst>
          </p:cNvPr>
          <p:cNvSpPr/>
          <p:nvPr/>
        </p:nvSpPr>
        <p:spPr>
          <a:xfrm>
            <a:off x="1022684" y="2152832"/>
            <a:ext cx="10431379" cy="30011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2800" dirty="0">
                <a:solidFill>
                  <a:schemeClr val="tx1"/>
                </a:solidFill>
              </a:rPr>
              <a:t>Se extrajo información acerca de cada precios de mercado de futbolistas </a:t>
            </a:r>
          </a:p>
          <a:p>
            <a:r>
              <a:rPr lang="es-MX" sz="2800" dirty="0">
                <a:solidFill>
                  <a:schemeClr val="tx1"/>
                </a:solidFill>
              </a:rPr>
              <a:t>Esta información está dividida en muchas tablas tales como: </a:t>
            </a:r>
            <a:r>
              <a:rPr lang="es-MX" sz="2800" dirty="0" err="1">
                <a:solidFill>
                  <a:schemeClr val="tx1"/>
                </a:solidFill>
              </a:rPr>
              <a:t>appearances</a:t>
            </a:r>
            <a:r>
              <a:rPr lang="es-MX" sz="2800" dirty="0">
                <a:solidFill>
                  <a:schemeClr val="tx1"/>
                </a:solidFill>
              </a:rPr>
              <a:t>, </a:t>
            </a:r>
            <a:r>
              <a:rPr lang="es-MX" sz="2800" dirty="0" err="1">
                <a:solidFill>
                  <a:schemeClr val="tx1"/>
                </a:solidFill>
              </a:rPr>
              <a:t>club_games</a:t>
            </a:r>
            <a:r>
              <a:rPr lang="es-MX" sz="2800" dirty="0">
                <a:solidFill>
                  <a:schemeClr val="tx1"/>
                </a:solidFill>
              </a:rPr>
              <a:t>, clubs, </a:t>
            </a:r>
            <a:r>
              <a:rPr lang="es-MX" sz="2800" dirty="0" err="1">
                <a:solidFill>
                  <a:schemeClr val="tx1"/>
                </a:solidFill>
              </a:rPr>
              <a:t>competitions</a:t>
            </a:r>
            <a:r>
              <a:rPr lang="es-MX" sz="2800" dirty="0">
                <a:solidFill>
                  <a:schemeClr val="tx1"/>
                </a:solidFill>
              </a:rPr>
              <a:t>, </a:t>
            </a:r>
            <a:r>
              <a:rPr lang="es-MX" sz="2800" dirty="0" err="1">
                <a:solidFill>
                  <a:schemeClr val="tx1"/>
                </a:solidFill>
              </a:rPr>
              <a:t>game_events</a:t>
            </a:r>
            <a:r>
              <a:rPr lang="es-MX" sz="2800" dirty="0">
                <a:solidFill>
                  <a:schemeClr val="tx1"/>
                </a:solidFill>
              </a:rPr>
              <a:t>, </a:t>
            </a:r>
            <a:r>
              <a:rPr lang="es-MX" sz="2800" dirty="0" err="1">
                <a:solidFill>
                  <a:schemeClr val="tx1"/>
                </a:solidFill>
              </a:rPr>
              <a:t>games</a:t>
            </a:r>
            <a:r>
              <a:rPr lang="es-MX" sz="2800" dirty="0">
                <a:solidFill>
                  <a:schemeClr val="tx1"/>
                </a:solidFill>
              </a:rPr>
              <a:t>, </a:t>
            </a:r>
            <a:r>
              <a:rPr lang="es-MX" sz="2800" dirty="0" err="1">
                <a:solidFill>
                  <a:schemeClr val="tx1"/>
                </a:solidFill>
              </a:rPr>
              <a:t>player_valuations</a:t>
            </a:r>
            <a:r>
              <a:rPr lang="es-MX" sz="2800" dirty="0">
                <a:solidFill>
                  <a:schemeClr val="tx1"/>
                </a:solidFill>
              </a:rPr>
              <a:t>, </a:t>
            </a:r>
            <a:r>
              <a:rPr lang="es-MX" sz="2800" dirty="0" err="1">
                <a:solidFill>
                  <a:schemeClr val="tx1"/>
                </a:solidFill>
              </a:rPr>
              <a:t>players</a:t>
            </a:r>
            <a:endParaRPr lang="es-MX" sz="2800" dirty="0">
              <a:solidFill>
                <a:schemeClr val="tx1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C2FF60B-42FB-E422-B1D1-B7077B20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9038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5874F17-A564-2600-A287-65ACA5C5C826}"/>
              </a:ext>
            </a:extLst>
          </p:cNvPr>
          <p:cNvSpPr/>
          <p:nvPr/>
        </p:nvSpPr>
        <p:spPr>
          <a:xfrm>
            <a:off x="342900" y="285750"/>
            <a:ext cx="4724400" cy="643572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DC88E-D383-C8A3-EB20-9DEFDC51B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23" y="1622066"/>
            <a:ext cx="3554226" cy="2663688"/>
          </a:xfrm>
        </p:spPr>
        <p:txBody>
          <a:bodyPr anchor="b">
            <a:normAutofit/>
          </a:bodyPr>
          <a:lstStyle/>
          <a:p>
            <a:r>
              <a:rPr lang="es-MX" sz="4400" dirty="0"/>
              <a:t>Definiendo las distintas entidades y sus campos </a:t>
            </a:r>
          </a:p>
        </p:txBody>
      </p:sp>
      <p:pic>
        <p:nvPicPr>
          <p:cNvPr id="2050" name="Picture 2" descr="Components of a table (of a database) - w3resource">
            <a:extLst>
              <a:ext uri="{FF2B5EF4-FFF2-40B4-BE49-F238E27FC236}">
                <a16:creationId xmlns:a16="http://schemas.microsoft.com/office/drawing/2014/main" id="{1F838117-A4FC-63DA-6677-784C7926A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8104" y="1001450"/>
            <a:ext cx="6472362" cy="426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822678-8B2D-2096-D252-4263035D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9001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F61F-1237-C7CC-BD37-25D379BE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-635"/>
            <a:ext cx="11860024" cy="1325563"/>
          </a:xfrm>
        </p:spPr>
        <p:txBody>
          <a:bodyPr>
            <a:normAutofit/>
          </a:bodyPr>
          <a:lstStyle/>
          <a:p>
            <a:r>
              <a:rPr lang="es-MX" sz="3200" b="1" dirty="0"/>
              <a:t>Se decidió usar un </a:t>
            </a:r>
            <a:r>
              <a:rPr lang="es-MX" sz="3200" b="1" dirty="0" err="1"/>
              <a:t>dataset</a:t>
            </a:r>
            <a:r>
              <a:rPr lang="es-MX" sz="3200" b="1" dirty="0"/>
              <a:t> de </a:t>
            </a:r>
            <a:r>
              <a:rPr lang="es-MX" sz="3200" b="1" dirty="0" err="1"/>
              <a:t>Kaggle</a:t>
            </a:r>
            <a:r>
              <a:rPr lang="es-MX" sz="3200" b="1" dirty="0"/>
              <a:t> con información histórica de carreras de </a:t>
            </a:r>
            <a:r>
              <a:rPr lang="es-MX" sz="3200" b="1" dirty="0" err="1"/>
              <a:t>Transfermarkt</a:t>
            </a:r>
            <a:endParaRPr lang="es-MX"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C83DCBE-DDF4-1981-3304-1C587AFFB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874205"/>
              </p:ext>
            </p:extLst>
          </p:nvPr>
        </p:nvGraphicFramePr>
        <p:xfrm>
          <a:off x="351103" y="1282743"/>
          <a:ext cx="3276018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009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638009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appearances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appearance_id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game_id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games(</a:t>
                      </a:r>
                      <a:r>
                        <a:rPr lang="en-US" sz="1200" b="1" dirty="0" err="1"/>
                        <a:t>gameID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player_id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players(</a:t>
                      </a:r>
                      <a:r>
                        <a:rPr lang="en-US" sz="1200" b="1" dirty="0" err="1"/>
                        <a:t>playerID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player_club_id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clubs(</a:t>
                      </a:r>
                      <a:r>
                        <a:rPr lang="en-US" sz="1200" b="1" dirty="0" err="1"/>
                        <a:t>clubID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player_current_club_id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clubs(</a:t>
                      </a:r>
                      <a:r>
                        <a:rPr lang="en-US" sz="1200" b="1" dirty="0" err="1"/>
                        <a:t>clubID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competition_id</a:t>
                      </a:r>
                      <a:r>
                        <a:rPr lang="en-US" sz="1200" b="0" dirty="0"/>
                        <a:t> </a:t>
                      </a:r>
                      <a:r>
                        <a:rPr lang="en-US" sz="1200" b="1" dirty="0"/>
                        <a:t>(FK on competitions(</a:t>
                      </a:r>
                      <a:r>
                        <a:rPr lang="en-US" sz="1200" b="1" dirty="0" err="1"/>
                        <a:t>competitonID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072647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 err="1"/>
                        <a:t>player_name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 err="1"/>
                        <a:t>yellow_cards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 err="1"/>
                        <a:t>red_cards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30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 err="1"/>
                        <a:t>Goals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022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 err="1"/>
                        <a:t>Assists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967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/>
                        <a:t>minutes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326772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B903C9-C613-08FC-4B12-214CE7A0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15</a:t>
            </a:fld>
            <a:endParaRPr lang="es-MX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05D64847-F92F-F235-DE92-FDCFDA1D9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919904"/>
              </p:ext>
            </p:extLst>
          </p:nvPr>
        </p:nvGraphicFramePr>
        <p:xfrm>
          <a:off x="4413923" y="1282743"/>
          <a:ext cx="32760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009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638009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clubs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club_id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Domestic_competition_id</a:t>
                      </a:r>
                      <a:r>
                        <a:rPr lang="en-US" sz="1200" b="0" dirty="0"/>
                        <a:t> </a:t>
                      </a:r>
                      <a:r>
                        <a:rPr lang="en-US" sz="1200" b="1" dirty="0"/>
                        <a:t>(FK on competitions(</a:t>
                      </a:r>
                      <a:r>
                        <a:rPr lang="en-US" sz="1200" b="1" dirty="0" err="1"/>
                        <a:t>competitonID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162168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Club_code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 err="1"/>
                        <a:t>name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 err="1"/>
                        <a:t>Squad_size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 err="1"/>
                        <a:t>Average_age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30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 err="1"/>
                        <a:t>foreigners_number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022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 err="1"/>
                        <a:t>foreigners_percentage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967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 err="1"/>
                        <a:t>national_team_players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326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 err="1"/>
                        <a:t>net_transfer_record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613031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2B39B3C1-FDAC-9155-F9A0-6CF762722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882962"/>
              </p:ext>
            </p:extLst>
          </p:nvPr>
        </p:nvGraphicFramePr>
        <p:xfrm>
          <a:off x="8564879" y="1282743"/>
          <a:ext cx="3276018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009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638009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club_games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game_id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club_id</a:t>
                      </a:r>
                      <a:r>
                        <a:rPr lang="en-US" sz="1200" b="0" dirty="0"/>
                        <a:t> </a:t>
                      </a:r>
                      <a:r>
                        <a:rPr lang="en-US" sz="1200" b="1" dirty="0"/>
                        <a:t>(FK on clubs(</a:t>
                      </a:r>
                      <a:r>
                        <a:rPr lang="en-US" sz="1200" b="1" dirty="0" err="1"/>
                        <a:t>clubID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162168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 err="1"/>
                        <a:t>opponent_id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clubs(</a:t>
                      </a:r>
                      <a:r>
                        <a:rPr lang="en-US" sz="1200" b="1" dirty="0" err="1"/>
                        <a:t>clubID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508717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 err="1"/>
                        <a:t>own_goals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 err="1"/>
                        <a:t>own_position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 err="1"/>
                        <a:t>own_manager_name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 err="1"/>
                        <a:t>opponent_position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30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 err="1"/>
                        <a:t>opponent_goals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022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/>
                        <a:t>hosting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967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 err="1"/>
                        <a:t>is_win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Boolean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326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847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F61F-1237-C7CC-BD37-25D379BE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-635"/>
            <a:ext cx="11860024" cy="1325563"/>
          </a:xfrm>
        </p:spPr>
        <p:txBody>
          <a:bodyPr>
            <a:normAutofit/>
          </a:bodyPr>
          <a:lstStyle/>
          <a:p>
            <a:r>
              <a:rPr lang="es-MX" sz="3200" b="1" dirty="0"/>
              <a:t>Se decidió usar un </a:t>
            </a:r>
            <a:r>
              <a:rPr lang="es-MX" sz="3200" b="1" dirty="0" err="1"/>
              <a:t>dataset</a:t>
            </a:r>
            <a:r>
              <a:rPr lang="es-MX" sz="3200" b="1" dirty="0"/>
              <a:t> de </a:t>
            </a:r>
            <a:r>
              <a:rPr lang="es-MX" sz="3200" b="1" dirty="0" err="1"/>
              <a:t>Kaggle</a:t>
            </a:r>
            <a:r>
              <a:rPr lang="es-MX" sz="3200" b="1" dirty="0"/>
              <a:t> con información histórica de carreras de </a:t>
            </a:r>
            <a:r>
              <a:rPr lang="es-MX" sz="3200" b="1" dirty="0" err="1"/>
              <a:t>Transfermarkt</a:t>
            </a:r>
            <a:endParaRPr lang="es-MX"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C83DCBE-DDF4-1981-3304-1C587AFFB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259959"/>
              </p:ext>
            </p:extLst>
          </p:nvPr>
        </p:nvGraphicFramePr>
        <p:xfrm>
          <a:off x="351103" y="1153509"/>
          <a:ext cx="327601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009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638009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competitions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competition_id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competition_code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 err="1"/>
                        <a:t>name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 err="1"/>
                        <a:t>sub_type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 err="1"/>
                        <a:t>type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30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 err="1"/>
                        <a:t>country_id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022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 err="1"/>
                        <a:t>country_name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967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 err="1"/>
                        <a:t>domestic_league_code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326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 err="1"/>
                        <a:t>confederation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518476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B903C9-C613-08FC-4B12-214CE7A0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16</a:t>
            </a:fld>
            <a:endParaRPr lang="es-MX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05D64847-F92F-F235-DE92-FDCFDA1D9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914819"/>
              </p:ext>
            </p:extLst>
          </p:nvPr>
        </p:nvGraphicFramePr>
        <p:xfrm>
          <a:off x="4413923" y="1153509"/>
          <a:ext cx="327601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009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638009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game_events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game_id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club_id</a:t>
                      </a:r>
                      <a:r>
                        <a:rPr lang="en-US" sz="1200" b="0" dirty="0"/>
                        <a:t> </a:t>
                      </a:r>
                      <a:r>
                        <a:rPr lang="en-US" sz="1200" b="1" dirty="0"/>
                        <a:t>(FK on clubs(</a:t>
                      </a:r>
                      <a:r>
                        <a:rPr lang="en-US" sz="1200" b="1" dirty="0" err="1"/>
                        <a:t>clubID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162168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player_id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players(</a:t>
                      </a:r>
                      <a:r>
                        <a:rPr lang="en-US" sz="1200" b="1" dirty="0" err="1"/>
                        <a:t>playerID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Player_in_id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players(</a:t>
                      </a:r>
                      <a:r>
                        <a:rPr lang="en-US" sz="1200" b="1" dirty="0" err="1"/>
                        <a:t>playerID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760978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/>
                        <a:t>minute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 err="1"/>
                        <a:t>type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 err="1"/>
                        <a:t>description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30575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2B39B3C1-FDAC-9155-F9A0-6CF762722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58494"/>
              </p:ext>
            </p:extLst>
          </p:nvPr>
        </p:nvGraphicFramePr>
        <p:xfrm>
          <a:off x="8106508" y="696310"/>
          <a:ext cx="3734390" cy="617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635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535755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5632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games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n-US" sz="1200" dirty="0" err="1"/>
                        <a:t>game_id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598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competition_id</a:t>
                      </a:r>
                      <a:r>
                        <a:rPr lang="en-US" sz="1200" b="0" dirty="0"/>
                        <a:t> </a:t>
                      </a:r>
                      <a:r>
                        <a:rPr lang="en-US" sz="1200" b="1" dirty="0"/>
                        <a:t>(FK on competitions(</a:t>
                      </a:r>
                      <a:r>
                        <a:rPr lang="en-US" sz="1200" b="1" dirty="0" err="1"/>
                        <a:t>competitonID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162168"/>
                  </a:ext>
                </a:extLst>
              </a:tr>
              <a:tr h="427206">
                <a:tc>
                  <a:txBody>
                    <a:bodyPr/>
                    <a:lstStyle/>
                    <a:p>
                      <a:r>
                        <a:rPr lang="es-MX" sz="1200" dirty="0" err="1"/>
                        <a:t>opponent_id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clubs(</a:t>
                      </a:r>
                      <a:r>
                        <a:rPr lang="en-US" sz="1200" b="1" dirty="0" err="1"/>
                        <a:t>clubID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508717"/>
                  </a:ext>
                </a:extLst>
              </a:tr>
              <a:tr h="4272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Home_club_id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clubs(</a:t>
                      </a:r>
                      <a:r>
                        <a:rPr lang="en-US" sz="1200" b="1" dirty="0" err="1"/>
                        <a:t>clubID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30575"/>
                  </a:ext>
                </a:extLst>
              </a:tr>
              <a:tr h="4272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away_club_id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clubs(</a:t>
                      </a:r>
                      <a:r>
                        <a:rPr lang="en-US" sz="1200" b="1" dirty="0" err="1"/>
                        <a:t>clubID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022762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s-MX" sz="1200" dirty="0" err="1"/>
                        <a:t>Home_club_goals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967598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s-MX" sz="1200" dirty="0" err="1"/>
                        <a:t>Away_club_goals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326772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s-MX" sz="1200" dirty="0" err="1"/>
                        <a:t>Home_club_position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957413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s-MX" sz="1200" dirty="0" err="1"/>
                        <a:t>Away_club_position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738102"/>
                  </a:ext>
                </a:extLst>
              </a:tr>
              <a:tr h="427206">
                <a:tc>
                  <a:txBody>
                    <a:bodyPr/>
                    <a:lstStyle/>
                    <a:p>
                      <a:r>
                        <a:rPr lang="es-MX" sz="1200" dirty="0" err="1"/>
                        <a:t>home_club_manager_name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198649"/>
                  </a:ext>
                </a:extLst>
              </a:tr>
              <a:tr h="427206">
                <a:tc>
                  <a:txBody>
                    <a:bodyPr/>
                    <a:lstStyle/>
                    <a:p>
                      <a:r>
                        <a:rPr lang="es-MX" sz="1200" dirty="0" err="1"/>
                        <a:t>away_club_manager_name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096504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s-MX" sz="1200" dirty="0" err="1"/>
                        <a:t>Stadium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792409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s-MX" sz="1200" dirty="0" err="1"/>
                        <a:t>attendance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99987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s-MX" sz="1200" dirty="0" err="1"/>
                        <a:t>season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181015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s-MX" sz="1200" dirty="0"/>
                        <a:t>round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298451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s-MX" sz="120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date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606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681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F61F-1237-C7CC-BD37-25D379BE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-635"/>
            <a:ext cx="11860024" cy="1325563"/>
          </a:xfrm>
        </p:spPr>
        <p:txBody>
          <a:bodyPr>
            <a:normAutofit/>
          </a:bodyPr>
          <a:lstStyle/>
          <a:p>
            <a:r>
              <a:rPr lang="es-MX" sz="3200" b="1" dirty="0"/>
              <a:t>Se decidió usar un </a:t>
            </a:r>
            <a:r>
              <a:rPr lang="es-MX" sz="3200" b="1" dirty="0" err="1"/>
              <a:t>dataset</a:t>
            </a:r>
            <a:r>
              <a:rPr lang="es-MX" sz="3200" b="1" dirty="0"/>
              <a:t> de </a:t>
            </a:r>
            <a:r>
              <a:rPr lang="es-MX" sz="3200" b="1" dirty="0" err="1"/>
              <a:t>Kaggle</a:t>
            </a:r>
            <a:r>
              <a:rPr lang="es-MX" sz="3200" b="1" dirty="0"/>
              <a:t> con información histórica de carreras de </a:t>
            </a:r>
            <a:r>
              <a:rPr lang="es-MX" sz="3200" b="1" dirty="0" err="1"/>
              <a:t>Transfermarkt</a:t>
            </a:r>
            <a:endParaRPr lang="es-MX"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C83DCBE-DDF4-1981-3304-1C587AFFB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613968"/>
              </p:ext>
            </p:extLst>
          </p:nvPr>
        </p:nvGraphicFramePr>
        <p:xfrm>
          <a:off x="1124826" y="1856935"/>
          <a:ext cx="327601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009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638009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player_valuations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player_id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Current_club_id</a:t>
                      </a:r>
                      <a:r>
                        <a:rPr lang="en-US" sz="1200" b="0" dirty="0"/>
                        <a:t> </a:t>
                      </a:r>
                      <a:r>
                        <a:rPr lang="en-US" sz="1200" b="1" dirty="0"/>
                        <a:t>(FK on clubs(</a:t>
                      </a:r>
                      <a:r>
                        <a:rPr lang="en-US" sz="1200" b="1" dirty="0" err="1"/>
                        <a:t>clubID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734564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 err="1"/>
                        <a:t>last_season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 err="1"/>
                        <a:t>datetime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 err="1"/>
                        <a:t>dateweek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30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 err="1"/>
                        <a:t>market_value_in_eur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022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player_club_domestic_competition_id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326772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B903C9-C613-08FC-4B12-214CE7A0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17</a:t>
            </a:fld>
            <a:endParaRPr lang="es-MX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2B39B3C1-FDAC-9155-F9A0-6CF762722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634706"/>
              </p:ext>
            </p:extLst>
          </p:nvPr>
        </p:nvGraphicFramePr>
        <p:xfrm>
          <a:off x="5923963" y="1874520"/>
          <a:ext cx="373439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493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680897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5632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players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n-US" sz="1200" dirty="0" err="1"/>
                        <a:t>player_id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s-MX" sz="1200" dirty="0" err="1"/>
                        <a:t>Player_code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967598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s-MX" sz="1200" dirty="0" err="1"/>
                        <a:t>country_of_birth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326772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s-MX" sz="1200" dirty="0" err="1"/>
                        <a:t>city_of_birth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957413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s-MX" sz="1200" dirty="0" err="1"/>
                        <a:t>country_of_citizenship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738102"/>
                  </a:ext>
                </a:extLst>
              </a:tr>
              <a:tr h="427206">
                <a:tc>
                  <a:txBody>
                    <a:bodyPr/>
                    <a:lstStyle/>
                    <a:p>
                      <a:r>
                        <a:rPr lang="es-MX" sz="1200" dirty="0" err="1"/>
                        <a:t>date_of_birth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/>
                        <a:t>date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198649"/>
                  </a:ext>
                </a:extLst>
              </a:tr>
              <a:tr h="427206">
                <a:tc>
                  <a:txBody>
                    <a:bodyPr/>
                    <a:lstStyle/>
                    <a:p>
                      <a:r>
                        <a:rPr lang="es-MX" sz="1200" dirty="0" err="1"/>
                        <a:t>sub_position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096504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s-MX" sz="1200" dirty="0"/>
                        <a:t>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792409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s-MX" sz="1200" dirty="0" err="1"/>
                        <a:t>height_in_cm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99987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n-US" sz="1200" dirty="0" err="1"/>
                        <a:t>highest_market_value_in_eur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887378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s-MX" sz="1200" dirty="0" err="1"/>
                        <a:t>agent_name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8193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791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063806E-EDB6-8B78-DC98-E95A7904D2E8}"/>
              </a:ext>
            </a:extLst>
          </p:cNvPr>
          <p:cNvSpPr/>
          <p:nvPr/>
        </p:nvSpPr>
        <p:spPr>
          <a:xfrm>
            <a:off x="342900" y="285750"/>
            <a:ext cx="4724400" cy="643572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DC88E-D383-C8A3-EB20-9DEFDC51B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23" y="1622066"/>
            <a:ext cx="3554226" cy="2663688"/>
          </a:xfrm>
        </p:spPr>
        <p:txBody>
          <a:bodyPr anchor="b">
            <a:normAutofit/>
          </a:bodyPr>
          <a:lstStyle/>
          <a:p>
            <a:r>
              <a:rPr lang="es-MX" sz="4100" dirty="0"/>
              <a:t>Definiendo las relaciones entre las distintas entidades</a:t>
            </a:r>
          </a:p>
        </p:txBody>
      </p:sp>
      <p:pic>
        <p:nvPicPr>
          <p:cNvPr id="3076" name="Picture 4" descr="What is Entity Relationship Diagram (ERD)?">
            <a:extLst>
              <a:ext uri="{FF2B5EF4-FFF2-40B4-BE49-F238E27FC236}">
                <a16:creationId xmlns:a16="http://schemas.microsoft.com/office/drawing/2014/main" id="{2753E803-2BBB-342E-4780-B6B183BA8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8104" y="1242908"/>
            <a:ext cx="6472362" cy="378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60758AE-E9EB-D594-BA56-A10F66B4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7376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F61F-1237-C7CC-BD37-25D379BE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-635"/>
            <a:ext cx="11860024" cy="1325563"/>
          </a:xfrm>
        </p:spPr>
        <p:txBody>
          <a:bodyPr>
            <a:normAutofit/>
          </a:bodyPr>
          <a:lstStyle/>
          <a:p>
            <a:r>
              <a:rPr lang="es-MX" sz="3200" b="1" dirty="0"/>
              <a:t>Se decidió usar un </a:t>
            </a:r>
            <a:r>
              <a:rPr lang="es-MX" sz="3200" b="1" dirty="0" err="1"/>
              <a:t>dataset</a:t>
            </a:r>
            <a:r>
              <a:rPr lang="es-MX" sz="3200" b="1" dirty="0"/>
              <a:t> de </a:t>
            </a:r>
            <a:r>
              <a:rPr lang="es-MX" sz="3200" b="1" dirty="0" err="1"/>
              <a:t>Kaggle</a:t>
            </a:r>
            <a:r>
              <a:rPr lang="es-MX" sz="3200" b="1" dirty="0"/>
              <a:t> con información histórica de carreras de </a:t>
            </a:r>
            <a:r>
              <a:rPr lang="es-MX" sz="3200" b="1" dirty="0" err="1"/>
              <a:t>Transfermarkt</a:t>
            </a:r>
            <a:endParaRPr lang="es-MX"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C83DCBE-DDF4-1981-3304-1C587AFFB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582984"/>
              </p:ext>
            </p:extLst>
          </p:nvPr>
        </p:nvGraphicFramePr>
        <p:xfrm>
          <a:off x="4526184" y="1324928"/>
          <a:ext cx="217941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041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Table: appearances</a:t>
                      </a:r>
                      <a:endParaRPr lang="es-MX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Field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Type of Data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appearance_id</a:t>
                      </a:r>
                      <a:r>
                        <a:rPr lang="en-US" sz="600" dirty="0"/>
                        <a:t> </a:t>
                      </a:r>
                      <a:r>
                        <a:rPr lang="en-US" sz="600" b="1" dirty="0"/>
                        <a:t>(PK)</a:t>
                      </a:r>
                      <a:endParaRPr lang="es-MX" sz="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dirty="0" err="1"/>
                        <a:t>game_id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games(</a:t>
                      </a:r>
                      <a:r>
                        <a:rPr lang="en-US" sz="600" b="1" dirty="0" err="1"/>
                        <a:t>gameID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dirty="0" err="1"/>
                        <a:t>player_id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players(</a:t>
                      </a:r>
                      <a:r>
                        <a:rPr lang="en-US" sz="600" b="1" dirty="0" err="1"/>
                        <a:t>playerID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dirty="0" err="1"/>
                        <a:t>player_club_id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clubs(</a:t>
                      </a:r>
                      <a:r>
                        <a:rPr lang="en-US" sz="600" b="1" dirty="0" err="1"/>
                        <a:t>clubID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dirty="0" err="1"/>
                        <a:t>player_current_club_id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clubs(</a:t>
                      </a:r>
                      <a:r>
                        <a:rPr lang="en-US" sz="600" b="1" dirty="0" err="1"/>
                        <a:t>clubID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 err="1"/>
                        <a:t>competition_id</a:t>
                      </a:r>
                      <a:r>
                        <a:rPr lang="en-US" sz="600" b="0" dirty="0"/>
                        <a:t> </a:t>
                      </a:r>
                      <a:r>
                        <a:rPr lang="en-US" sz="600" b="1" dirty="0"/>
                        <a:t>(FK on competitions(</a:t>
                      </a:r>
                      <a:r>
                        <a:rPr lang="en-US" sz="600" b="1" dirty="0" err="1"/>
                        <a:t>competitonID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072647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B903C9-C613-08FC-4B12-214CE7A0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19</a:t>
            </a:fld>
            <a:endParaRPr lang="es-MX"/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ACDB3E21-0E49-08C6-A47C-E95AA8B05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251654"/>
              </p:ext>
            </p:extLst>
          </p:nvPr>
        </p:nvGraphicFramePr>
        <p:xfrm>
          <a:off x="983128" y="1324928"/>
          <a:ext cx="204582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172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Table: clubs</a:t>
                      </a:r>
                      <a:endParaRPr lang="es-MX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Field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Type of Data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club_id</a:t>
                      </a:r>
                      <a:r>
                        <a:rPr lang="en-US" sz="600" dirty="0"/>
                        <a:t> </a:t>
                      </a:r>
                      <a:r>
                        <a:rPr lang="en-US" sz="600" b="1" dirty="0"/>
                        <a:t>(PK)</a:t>
                      </a:r>
                      <a:endParaRPr lang="es-MX" sz="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2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 err="1"/>
                        <a:t>Domestic_competition_id</a:t>
                      </a:r>
                      <a:r>
                        <a:rPr lang="en-US" sz="600" b="0" dirty="0"/>
                        <a:t> </a:t>
                      </a:r>
                      <a:r>
                        <a:rPr lang="en-US" sz="600" b="1" dirty="0"/>
                        <a:t>(FK on competitions(</a:t>
                      </a:r>
                      <a:r>
                        <a:rPr lang="en-US" sz="600" b="1" dirty="0" err="1"/>
                        <a:t>competitonID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162168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A3E1C741-9316-FBE0-8028-29CC07FA5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906191"/>
              </p:ext>
            </p:extLst>
          </p:nvPr>
        </p:nvGraphicFramePr>
        <p:xfrm>
          <a:off x="8320861" y="1392246"/>
          <a:ext cx="204582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634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741188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133748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Table: </a:t>
                      </a:r>
                      <a:r>
                        <a:rPr lang="en-US" sz="600" dirty="0" err="1">
                          <a:solidFill>
                            <a:schemeClr val="tx1"/>
                          </a:solidFill>
                        </a:rPr>
                        <a:t>club_games</a:t>
                      </a:r>
                      <a:endParaRPr lang="es-MX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133748">
                <a:tc>
                  <a:txBody>
                    <a:bodyPr/>
                    <a:lstStyle/>
                    <a:p>
                      <a:r>
                        <a:rPr lang="en-US" sz="600" dirty="0"/>
                        <a:t>Field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Type of Data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133748">
                <a:tc>
                  <a:txBody>
                    <a:bodyPr/>
                    <a:lstStyle/>
                    <a:p>
                      <a:r>
                        <a:rPr lang="en-US" sz="600" dirty="0" err="1"/>
                        <a:t>game_id</a:t>
                      </a:r>
                      <a:r>
                        <a:rPr lang="en-US" sz="600" dirty="0"/>
                        <a:t> </a:t>
                      </a:r>
                      <a:r>
                        <a:rPr lang="en-US" sz="600" b="1" dirty="0"/>
                        <a:t>(PK)</a:t>
                      </a:r>
                      <a:endParaRPr lang="es-MX" sz="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1587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 err="1"/>
                        <a:t>club_id</a:t>
                      </a:r>
                      <a:r>
                        <a:rPr lang="en-US" sz="600" b="0" dirty="0"/>
                        <a:t> </a:t>
                      </a:r>
                      <a:r>
                        <a:rPr lang="en-US" sz="600" b="1" dirty="0"/>
                        <a:t>(FK on clubs(</a:t>
                      </a:r>
                      <a:r>
                        <a:rPr lang="en-US" sz="600" b="1" dirty="0" err="1"/>
                        <a:t>clubID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162168"/>
                  </a:ext>
                </a:extLst>
              </a:tr>
              <a:tr h="133748">
                <a:tc>
                  <a:txBody>
                    <a:bodyPr/>
                    <a:lstStyle/>
                    <a:p>
                      <a:r>
                        <a:rPr lang="es-MX" sz="600" dirty="0" err="1"/>
                        <a:t>opponent_id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clubs(</a:t>
                      </a:r>
                      <a:r>
                        <a:rPr lang="en-US" sz="600" b="1" dirty="0" err="1"/>
                        <a:t>clubID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508717"/>
                  </a:ext>
                </a:extLst>
              </a:tr>
            </a:tbl>
          </a:graphicData>
        </a:graphic>
      </p:graphicFrame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BCB28D2C-86A4-994C-A11B-0DDF78C73327}"/>
              </a:ext>
            </a:extLst>
          </p:cNvPr>
          <p:cNvCxnSpPr/>
          <p:nvPr/>
        </p:nvCxnSpPr>
        <p:spPr>
          <a:xfrm>
            <a:off x="2070100" y="1782128"/>
            <a:ext cx="2456084" cy="5419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E20F90-C24E-81F0-90A2-2D5389E45BCA}"/>
              </a:ext>
            </a:extLst>
          </p:cNvPr>
          <p:cNvSpPr txBox="1"/>
          <p:nvPr/>
        </p:nvSpPr>
        <p:spPr>
          <a:xfrm>
            <a:off x="3781292" y="2136784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1:N</a:t>
            </a:r>
            <a:endParaRPr lang="es-MX" sz="1100" b="1" dirty="0"/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4CE41659-9BE9-5429-2A23-E48B3869C2BB}"/>
              </a:ext>
            </a:extLst>
          </p:cNvPr>
          <p:cNvCxnSpPr>
            <a:cxnSpLocks/>
          </p:cNvCxnSpPr>
          <p:nvPr/>
        </p:nvCxnSpPr>
        <p:spPr>
          <a:xfrm>
            <a:off x="2070100" y="1782128"/>
            <a:ext cx="2456084" cy="7959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8E260D0-6506-F21F-91B5-CCC45667FE71}"/>
              </a:ext>
            </a:extLst>
          </p:cNvPr>
          <p:cNvSpPr txBox="1"/>
          <p:nvPr/>
        </p:nvSpPr>
        <p:spPr>
          <a:xfrm>
            <a:off x="3805216" y="2408823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1:N</a:t>
            </a:r>
            <a:endParaRPr lang="es-MX" sz="1100" b="1" dirty="0"/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74746371-C652-7C0F-D943-41DFA868D577}"/>
              </a:ext>
            </a:extLst>
          </p:cNvPr>
          <p:cNvCxnSpPr>
            <a:cxnSpLocks/>
          </p:cNvCxnSpPr>
          <p:nvPr/>
        </p:nvCxnSpPr>
        <p:spPr>
          <a:xfrm>
            <a:off x="2070100" y="1782128"/>
            <a:ext cx="6250761" cy="2974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693DEF7A-7725-9EAA-DB3D-6FB13EF7D4BF}"/>
              </a:ext>
            </a:extLst>
          </p:cNvPr>
          <p:cNvCxnSpPr>
            <a:cxnSpLocks/>
          </p:cNvCxnSpPr>
          <p:nvPr/>
        </p:nvCxnSpPr>
        <p:spPr>
          <a:xfrm>
            <a:off x="2062480" y="1783528"/>
            <a:ext cx="6258381" cy="5405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181A594-2032-4B08-49A6-CCA8448D5B9E}"/>
              </a:ext>
            </a:extLst>
          </p:cNvPr>
          <p:cNvSpPr txBox="1"/>
          <p:nvPr/>
        </p:nvSpPr>
        <p:spPr>
          <a:xfrm>
            <a:off x="7295498" y="1930846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1:N</a:t>
            </a:r>
            <a:endParaRPr lang="es-MX" sz="1100" b="1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2CF1954-70E0-A5A6-0BD2-BF762120B3D9}"/>
              </a:ext>
            </a:extLst>
          </p:cNvPr>
          <p:cNvSpPr txBox="1"/>
          <p:nvPr/>
        </p:nvSpPr>
        <p:spPr>
          <a:xfrm>
            <a:off x="7295498" y="2188588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1:N</a:t>
            </a:r>
            <a:endParaRPr lang="es-MX" sz="1100" b="1" dirty="0"/>
          </a:p>
        </p:txBody>
      </p: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F5C5E041-A536-7579-2A3A-FC5BA003C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582452"/>
              </p:ext>
            </p:extLst>
          </p:nvPr>
        </p:nvGraphicFramePr>
        <p:xfrm>
          <a:off x="983128" y="3717473"/>
          <a:ext cx="2045822" cy="693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973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704849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Table: competitions</a:t>
                      </a:r>
                      <a:endParaRPr lang="es-MX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Field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Type of Data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 err="1"/>
                        <a:t>competition_id</a:t>
                      </a:r>
                      <a:r>
                        <a:rPr lang="en-US" sz="600" dirty="0"/>
                        <a:t> </a:t>
                      </a:r>
                      <a:r>
                        <a:rPr lang="en-US" sz="600" b="1" dirty="0"/>
                        <a:t>(PK)</a:t>
                      </a:r>
                      <a:endParaRPr lang="es-MX" sz="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</a:tbl>
          </a:graphicData>
        </a:graphic>
      </p:graphicFrame>
      <p:graphicFrame>
        <p:nvGraphicFramePr>
          <p:cNvPr id="28" name="Table 3">
            <a:extLst>
              <a:ext uri="{FF2B5EF4-FFF2-40B4-BE49-F238E27FC236}">
                <a16:creationId xmlns:a16="http://schemas.microsoft.com/office/drawing/2014/main" id="{10B6F371-3321-9540-44C2-4324699F6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167746"/>
              </p:ext>
            </p:extLst>
          </p:nvPr>
        </p:nvGraphicFramePr>
        <p:xfrm>
          <a:off x="4538484" y="3717473"/>
          <a:ext cx="219953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233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473301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129939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Table: </a:t>
                      </a:r>
                      <a:r>
                        <a:rPr lang="en-US" sz="600" dirty="0" err="1">
                          <a:solidFill>
                            <a:schemeClr val="tx1"/>
                          </a:solidFill>
                        </a:rPr>
                        <a:t>game_events</a:t>
                      </a:r>
                      <a:endParaRPr lang="es-MX" sz="6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154216">
                <a:tc>
                  <a:txBody>
                    <a:bodyPr/>
                    <a:lstStyle/>
                    <a:p>
                      <a:r>
                        <a:rPr lang="en-US" sz="600" dirty="0"/>
                        <a:t>Field</a:t>
                      </a:r>
                      <a:endParaRPr lang="es-MX" sz="600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Type of Data </a:t>
                      </a:r>
                      <a:endParaRPr lang="es-MX" sz="600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129939">
                <a:tc>
                  <a:txBody>
                    <a:bodyPr/>
                    <a:lstStyle/>
                    <a:p>
                      <a:r>
                        <a:rPr lang="en-US" sz="600" dirty="0" err="1"/>
                        <a:t>game_id</a:t>
                      </a:r>
                      <a:r>
                        <a:rPr lang="en-US" sz="600" dirty="0"/>
                        <a:t> </a:t>
                      </a:r>
                      <a:r>
                        <a:rPr lang="en-US" sz="600" b="1" dirty="0"/>
                        <a:t>(PK)</a:t>
                      </a:r>
                      <a:endParaRPr lang="es-MX" sz="600" b="1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1299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 err="1"/>
                        <a:t>club_id</a:t>
                      </a:r>
                      <a:r>
                        <a:rPr lang="en-US" sz="600" b="0" dirty="0"/>
                        <a:t> </a:t>
                      </a:r>
                      <a:r>
                        <a:rPr lang="en-US" sz="600" b="1" dirty="0"/>
                        <a:t>(FK on clubs(</a:t>
                      </a:r>
                      <a:r>
                        <a:rPr lang="en-US" sz="600" b="1" dirty="0" err="1"/>
                        <a:t>clubID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162168"/>
                  </a:ext>
                </a:extLst>
              </a:tr>
              <a:tr h="1299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dirty="0" err="1"/>
                        <a:t>player_id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players(</a:t>
                      </a:r>
                      <a:r>
                        <a:rPr lang="en-US" sz="600" b="1" dirty="0" err="1"/>
                        <a:t>playerID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1299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dirty="0" err="1"/>
                        <a:t>Player_in_id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players(</a:t>
                      </a:r>
                      <a:r>
                        <a:rPr lang="en-US" sz="600" b="1" dirty="0" err="1"/>
                        <a:t>playerID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760978"/>
                  </a:ext>
                </a:extLst>
              </a:tr>
            </a:tbl>
          </a:graphicData>
        </a:graphic>
      </p:graphicFrame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D9492821-4B1F-834B-936E-15FE0104A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336553"/>
              </p:ext>
            </p:extLst>
          </p:nvPr>
        </p:nvGraphicFramePr>
        <p:xfrm>
          <a:off x="8247552" y="3120609"/>
          <a:ext cx="2805703" cy="171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352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567351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159282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Table: games</a:t>
                      </a:r>
                      <a:endParaRPr lang="es-MX" sz="6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159282">
                <a:tc>
                  <a:txBody>
                    <a:bodyPr/>
                    <a:lstStyle/>
                    <a:p>
                      <a:r>
                        <a:rPr lang="en-US" sz="600" dirty="0"/>
                        <a:t>Field</a:t>
                      </a:r>
                      <a:endParaRPr lang="es-MX" sz="600" dirty="0"/>
                    </a:p>
                  </a:txBody>
                  <a:tcPr marL="68701" marR="68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Type of Data </a:t>
                      </a:r>
                      <a:endParaRPr lang="es-MX" sz="600" dirty="0"/>
                    </a:p>
                  </a:txBody>
                  <a:tcPr marL="68701" marR="68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159282">
                <a:tc>
                  <a:txBody>
                    <a:bodyPr/>
                    <a:lstStyle/>
                    <a:p>
                      <a:r>
                        <a:rPr lang="en-US" sz="600" dirty="0" err="1"/>
                        <a:t>game_id</a:t>
                      </a:r>
                      <a:r>
                        <a:rPr lang="en-US" sz="600" dirty="0"/>
                        <a:t> </a:t>
                      </a:r>
                      <a:r>
                        <a:rPr lang="en-US" sz="600" b="1" dirty="0"/>
                        <a:t>(PK)</a:t>
                      </a:r>
                      <a:endParaRPr lang="es-MX" sz="600" b="1" dirty="0"/>
                    </a:p>
                  </a:txBody>
                  <a:tcPr marL="68701" marR="68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 marL="68701" marR="68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3716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 err="1"/>
                        <a:t>competition_id</a:t>
                      </a:r>
                      <a:r>
                        <a:rPr lang="en-US" sz="600" b="0" dirty="0"/>
                        <a:t> </a:t>
                      </a:r>
                      <a:r>
                        <a:rPr lang="en-US" sz="600" b="1" dirty="0"/>
                        <a:t>(FK on competitions(</a:t>
                      </a:r>
                      <a:r>
                        <a:rPr lang="en-US" sz="600" b="1" dirty="0" err="1"/>
                        <a:t>competitonID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 marL="68701" marR="68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 marL="68701" marR="68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162168"/>
                  </a:ext>
                </a:extLst>
              </a:tr>
              <a:tr h="265471">
                <a:tc>
                  <a:txBody>
                    <a:bodyPr/>
                    <a:lstStyle/>
                    <a:p>
                      <a:r>
                        <a:rPr lang="es-MX" sz="600" dirty="0" err="1"/>
                        <a:t>opponent_id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clubs(</a:t>
                      </a:r>
                      <a:r>
                        <a:rPr lang="en-US" sz="600" b="1" dirty="0" err="1"/>
                        <a:t>clubID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 marL="68701" marR="68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 marL="68701" marR="68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508717"/>
                  </a:ext>
                </a:extLst>
              </a:tr>
              <a:tr h="2654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dirty="0" err="1"/>
                        <a:t>Home_club_id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clubs(</a:t>
                      </a:r>
                      <a:r>
                        <a:rPr lang="en-US" sz="600" b="1" dirty="0" err="1"/>
                        <a:t>clubID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 marL="68701" marR="68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 marL="68701" marR="68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30575"/>
                  </a:ext>
                </a:extLst>
              </a:tr>
              <a:tr h="2654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dirty="0" err="1"/>
                        <a:t>away_club_id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clubs(</a:t>
                      </a:r>
                      <a:r>
                        <a:rPr lang="en-US" sz="600" b="1" dirty="0" err="1"/>
                        <a:t>clubID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 marL="68701" marR="68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 marL="68701" marR="68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022762"/>
                  </a:ext>
                </a:extLst>
              </a:tr>
            </a:tbl>
          </a:graphicData>
        </a:graphic>
      </p:graphicFrame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37F92F6E-92D5-A3A0-2465-1B1F3E9D7E7A}"/>
              </a:ext>
            </a:extLst>
          </p:cNvPr>
          <p:cNvCxnSpPr>
            <a:cxnSpLocks/>
          </p:cNvCxnSpPr>
          <p:nvPr/>
        </p:nvCxnSpPr>
        <p:spPr>
          <a:xfrm flipV="1">
            <a:off x="1872343" y="2871946"/>
            <a:ext cx="2653841" cy="14079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7BBD8B7-80D9-C112-093E-7B0A37D2EEB9}"/>
              </a:ext>
            </a:extLst>
          </p:cNvPr>
          <p:cNvSpPr txBox="1"/>
          <p:nvPr/>
        </p:nvSpPr>
        <p:spPr>
          <a:xfrm>
            <a:off x="3827420" y="2853580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1:N</a:t>
            </a:r>
            <a:endParaRPr lang="es-MX" sz="1100" b="1" dirty="0"/>
          </a:p>
        </p:txBody>
      </p: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1532021F-026E-43DC-4E02-2A3406E4F01A}"/>
              </a:ext>
            </a:extLst>
          </p:cNvPr>
          <p:cNvCxnSpPr>
            <a:cxnSpLocks/>
          </p:cNvCxnSpPr>
          <p:nvPr/>
        </p:nvCxnSpPr>
        <p:spPr>
          <a:xfrm rot="10800000">
            <a:off x="2070107" y="1771471"/>
            <a:ext cx="2830428" cy="27624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58260EB-7A78-6780-C7BD-3BEB166E3A70}"/>
              </a:ext>
            </a:extLst>
          </p:cNvPr>
          <p:cNvSpPr txBox="1"/>
          <p:nvPr/>
        </p:nvSpPr>
        <p:spPr>
          <a:xfrm>
            <a:off x="3531155" y="3222421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1:N</a:t>
            </a:r>
            <a:endParaRPr lang="es-MX" sz="1100" b="1" dirty="0"/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73A4850A-9B54-2D66-B370-4B12AB52F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798575"/>
              </p:ext>
            </p:extLst>
          </p:nvPr>
        </p:nvGraphicFramePr>
        <p:xfrm>
          <a:off x="883188" y="5322057"/>
          <a:ext cx="327601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009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638009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player_valuations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player_id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Current_club_id</a:t>
                      </a:r>
                      <a:r>
                        <a:rPr lang="en-US" sz="1200" b="0" dirty="0"/>
                        <a:t> </a:t>
                      </a:r>
                      <a:r>
                        <a:rPr lang="en-US" sz="1200" b="1" dirty="0"/>
                        <a:t>(FK on clubs(</a:t>
                      </a:r>
                      <a:r>
                        <a:rPr lang="en-US" sz="1200" b="1" dirty="0" err="1"/>
                        <a:t>clubID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734564"/>
                  </a:ext>
                </a:extLst>
              </a:tr>
            </a:tbl>
          </a:graphicData>
        </a:graphic>
      </p:graphicFrame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766F358A-2B63-29EC-2890-A028C7DA9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696873"/>
              </p:ext>
            </p:extLst>
          </p:nvPr>
        </p:nvGraphicFramePr>
        <p:xfrm>
          <a:off x="7783208" y="5533390"/>
          <a:ext cx="373439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493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680897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5632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players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n-US" sz="1200" dirty="0" err="1"/>
                        <a:t>player_id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</a:tbl>
          </a:graphicData>
        </a:graphic>
      </p:graphicFrame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CBBB1FFF-2C6A-7D14-9CB5-6FA6663E1647}"/>
              </a:ext>
            </a:extLst>
          </p:cNvPr>
          <p:cNvCxnSpPr>
            <a:cxnSpLocks/>
          </p:cNvCxnSpPr>
          <p:nvPr/>
        </p:nvCxnSpPr>
        <p:spPr>
          <a:xfrm rot="10800000">
            <a:off x="4555993" y="4618673"/>
            <a:ext cx="3321183" cy="1680942"/>
          </a:xfrm>
          <a:prstGeom prst="bentConnector3">
            <a:avLst>
              <a:gd name="adj1" fmla="val 1059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C7DE3A63-F81A-A518-D37E-B7C7E4AA28CA}"/>
              </a:ext>
            </a:extLst>
          </p:cNvPr>
          <p:cNvCxnSpPr>
            <a:cxnSpLocks/>
            <a:endCxn id="28" idx="2"/>
          </p:cNvCxnSpPr>
          <p:nvPr/>
        </p:nvCxnSpPr>
        <p:spPr>
          <a:xfrm rot="10800000">
            <a:off x="5638252" y="4906193"/>
            <a:ext cx="2209469" cy="13923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C9B3EAF3-8D87-8692-1B6B-7132C3F08825}"/>
              </a:ext>
            </a:extLst>
          </p:cNvPr>
          <p:cNvSpPr txBox="1"/>
          <p:nvPr/>
        </p:nvSpPr>
        <p:spPr>
          <a:xfrm>
            <a:off x="7195100" y="6082796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N:1</a:t>
            </a:r>
            <a:endParaRPr lang="es-MX" sz="1100" b="1" dirty="0"/>
          </a:p>
        </p:txBody>
      </p:sp>
      <p:cxnSp>
        <p:nvCxnSpPr>
          <p:cNvPr id="54" name="Conector: Angulado 53">
            <a:extLst>
              <a:ext uri="{FF2B5EF4-FFF2-40B4-BE49-F238E27FC236}">
                <a16:creationId xmlns:a16="http://schemas.microsoft.com/office/drawing/2014/main" id="{8423FB5B-ECCE-1DA9-9253-C1C0AB5532D9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1872343" y="3978965"/>
            <a:ext cx="6375209" cy="317446"/>
          </a:xfrm>
          <a:prstGeom prst="bentConnector3">
            <a:avLst>
              <a:gd name="adj1" fmla="val 888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5FE0BAE-0EEE-ABD8-52E6-E02AB6877CFC}"/>
              </a:ext>
            </a:extLst>
          </p:cNvPr>
          <p:cNvSpPr txBox="1"/>
          <p:nvPr/>
        </p:nvSpPr>
        <p:spPr>
          <a:xfrm>
            <a:off x="7674342" y="3830906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1:N</a:t>
            </a:r>
            <a:endParaRPr lang="es-MX" sz="1100" b="1" dirty="0"/>
          </a:p>
        </p:txBody>
      </p: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B3098FCB-C17D-F5D3-BA9D-B7B4386F48BD}"/>
              </a:ext>
            </a:extLst>
          </p:cNvPr>
          <p:cNvCxnSpPr>
            <a:cxnSpLocks/>
          </p:cNvCxnSpPr>
          <p:nvPr/>
        </p:nvCxnSpPr>
        <p:spPr>
          <a:xfrm>
            <a:off x="2070100" y="1781086"/>
            <a:ext cx="6200909" cy="2719050"/>
          </a:xfrm>
          <a:prstGeom prst="bentConnector3">
            <a:avLst>
              <a:gd name="adj1" fmla="val 779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E26F153E-C61A-996D-65C5-7A80E75B6C89}"/>
              </a:ext>
            </a:extLst>
          </p:cNvPr>
          <p:cNvSpPr txBox="1"/>
          <p:nvPr/>
        </p:nvSpPr>
        <p:spPr>
          <a:xfrm>
            <a:off x="6967843" y="3531388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1:N</a:t>
            </a:r>
            <a:endParaRPr lang="es-MX" sz="1100" b="1" dirty="0"/>
          </a:p>
        </p:txBody>
      </p:sp>
    </p:spTree>
    <p:extLst>
      <p:ext uri="{BB962C8B-B14F-4D97-AF65-F5344CB8AC3E}">
        <p14:creationId xmlns:p14="http://schemas.microsoft.com/office/powerpoint/2010/main" val="288948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F61F-1237-C7CC-BD37-25D379BE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365125"/>
            <a:ext cx="11860024" cy="1325563"/>
          </a:xfrm>
        </p:spPr>
        <p:txBody>
          <a:bodyPr>
            <a:normAutofit/>
          </a:bodyPr>
          <a:lstStyle/>
          <a:p>
            <a:pPr algn="ctr"/>
            <a:r>
              <a:rPr lang="es-MX" sz="3200" b="1" dirty="0"/>
              <a:t>DATASET: Se decidió usar un </a:t>
            </a:r>
            <a:r>
              <a:rPr lang="es-MX" sz="3200" b="1" dirty="0" err="1"/>
              <a:t>dataset</a:t>
            </a:r>
            <a:r>
              <a:rPr lang="es-MX" sz="3200" b="1" dirty="0"/>
              <a:t> de </a:t>
            </a:r>
            <a:r>
              <a:rPr lang="es-MX" sz="3200" b="1" dirty="0" err="1"/>
              <a:t>Kaggle</a:t>
            </a:r>
            <a:r>
              <a:rPr lang="es-MX" sz="3200" b="1" dirty="0"/>
              <a:t> con información histórica de carreras de la formula 1 </a:t>
            </a:r>
            <a:endParaRPr lang="es-MX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69E720-A3AF-64E0-B88F-72CDE9147A7F}"/>
              </a:ext>
            </a:extLst>
          </p:cNvPr>
          <p:cNvSpPr/>
          <p:nvPr/>
        </p:nvSpPr>
        <p:spPr>
          <a:xfrm>
            <a:off x="1022684" y="2152832"/>
            <a:ext cx="10431379" cy="30011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2800" dirty="0">
                <a:solidFill>
                  <a:schemeClr val="tx1"/>
                </a:solidFill>
              </a:rPr>
              <a:t>Se extrajo información acerca de cada Carrera en el </a:t>
            </a:r>
            <a:r>
              <a:rPr lang="es-MX" sz="2800" dirty="0" err="1">
                <a:solidFill>
                  <a:schemeClr val="tx1"/>
                </a:solidFill>
              </a:rPr>
              <a:t>ciruito</a:t>
            </a:r>
            <a:r>
              <a:rPr lang="es-MX" sz="2800" dirty="0">
                <a:solidFill>
                  <a:schemeClr val="tx1"/>
                </a:solidFill>
              </a:rPr>
              <a:t> </a:t>
            </a:r>
            <a:r>
              <a:rPr lang="es-MX" sz="2800" dirty="0" err="1">
                <a:solidFill>
                  <a:schemeClr val="tx1"/>
                </a:solidFill>
              </a:rPr>
              <a:t>professional</a:t>
            </a:r>
            <a:r>
              <a:rPr lang="es-MX" sz="2800" dirty="0">
                <a:solidFill>
                  <a:schemeClr val="tx1"/>
                </a:solidFill>
              </a:rPr>
              <a:t> de formula 1 desde el año 2009 hasta el 2022.</a:t>
            </a:r>
          </a:p>
          <a:p>
            <a:r>
              <a:rPr lang="es-MX" sz="2800" dirty="0">
                <a:solidFill>
                  <a:schemeClr val="tx1"/>
                </a:solidFill>
              </a:rPr>
              <a:t>Esta información está dividida en muchas tablas tales como: </a:t>
            </a:r>
            <a:r>
              <a:rPr lang="es-MX" sz="2800" dirty="0" err="1">
                <a:solidFill>
                  <a:schemeClr val="tx1"/>
                </a:solidFill>
              </a:rPr>
              <a:t>circuits</a:t>
            </a:r>
            <a:r>
              <a:rPr lang="es-MX" sz="2800" dirty="0">
                <a:solidFill>
                  <a:schemeClr val="tx1"/>
                </a:solidFill>
              </a:rPr>
              <a:t>.  </a:t>
            </a:r>
            <a:r>
              <a:rPr lang="es-MX" sz="2800" dirty="0" err="1">
                <a:solidFill>
                  <a:schemeClr val="tx1"/>
                </a:solidFill>
              </a:rPr>
              <a:t>cricuits_results</a:t>
            </a:r>
            <a:r>
              <a:rPr lang="es-MX" sz="2800" dirty="0">
                <a:solidFill>
                  <a:schemeClr val="tx1"/>
                </a:solidFill>
              </a:rPr>
              <a:t> , </a:t>
            </a:r>
            <a:r>
              <a:rPr lang="es-MX" sz="2800" dirty="0" err="1">
                <a:solidFill>
                  <a:schemeClr val="tx1"/>
                </a:solidFill>
              </a:rPr>
              <a:t>constructor_standings</a:t>
            </a:r>
            <a:r>
              <a:rPr lang="es-MX" sz="2800" dirty="0">
                <a:solidFill>
                  <a:schemeClr val="tx1"/>
                </a:solidFill>
              </a:rPr>
              <a:t> , </a:t>
            </a:r>
            <a:r>
              <a:rPr lang="es-MX" sz="2800" dirty="0" err="1">
                <a:solidFill>
                  <a:schemeClr val="tx1"/>
                </a:solidFill>
              </a:rPr>
              <a:t>constructors</a:t>
            </a:r>
            <a:r>
              <a:rPr lang="es-MX" sz="2800" dirty="0">
                <a:solidFill>
                  <a:schemeClr val="tx1"/>
                </a:solidFill>
              </a:rPr>
              <a:t>, </a:t>
            </a:r>
            <a:r>
              <a:rPr lang="es-MX" sz="2800" dirty="0" err="1">
                <a:solidFill>
                  <a:schemeClr val="tx1"/>
                </a:solidFill>
              </a:rPr>
              <a:t>driver_standings</a:t>
            </a:r>
            <a:r>
              <a:rPr lang="es-MX" sz="2800" dirty="0">
                <a:solidFill>
                  <a:schemeClr val="tx1"/>
                </a:solidFill>
              </a:rPr>
              <a:t>, drivers, </a:t>
            </a:r>
            <a:r>
              <a:rPr lang="es-MX" sz="2800" dirty="0" err="1">
                <a:solidFill>
                  <a:schemeClr val="tx1"/>
                </a:solidFill>
              </a:rPr>
              <a:t>lap_times</a:t>
            </a:r>
            <a:r>
              <a:rPr lang="es-MX" sz="2800" dirty="0">
                <a:solidFill>
                  <a:schemeClr val="tx1"/>
                </a:solidFill>
              </a:rPr>
              <a:t>, </a:t>
            </a:r>
            <a:r>
              <a:rPr lang="es-MX" sz="2800" dirty="0" err="1">
                <a:solidFill>
                  <a:schemeClr val="tx1"/>
                </a:solidFill>
              </a:rPr>
              <a:t>pin_stops</a:t>
            </a:r>
            <a:r>
              <a:rPr lang="es-MX" sz="2800" dirty="0">
                <a:solidFill>
                  <a:schemeClr val="tx1"/>
                </a:solidFill>
              </a:rPr>
              <a:t>, </a:t>
            </a:r>
            <a:r>
              <a:rPr lang="es-MX" sz="2800" dirty="0" err="1">
                <a:solidFill>
                  <a:schemeClr val="tx1"/>
                </a:solidFill>
              </a:rPr>
              <a:t>qualifiying</a:t>
            </a:r>
            <a:r>
              <a:rPr lang="es-MX" sz="2800" dirty="0">
                <a:solidFill>
                  <a:schemeClr val="tx1"/>
                </a:solidFill>
              </a:rPr>
              <a:t>, </a:t>
            </a:r>
            <a:r>
              <a:rPr lang="es-MX" sz="2800" dirty="0" err="1">
                <a:solidFill>
                  <a:schemeClr val="tx1"/>
                </a:solidFill>
              </a:rPr>
              <a:t>races</a:t>
            </a:r>
            <a:r>
              <a:rPr lang="es-MX" sz="2800" dirty="0">
                <a:solidFill>
                  <a:schemeClr val="tx1"/>
                </a:solidFill>
              </a:rPr>
              <a:t>, </a:t>
            </a:r>
            <a:r>
              <a:rPr lang="es-MX" sz="2800" dirty="0" err="1">
                <a:solidFill>
                  <a:schemeClr val="tx1"/>
                </a:solidFill>
              </a:rPr>
              <a:t>results</a:t>
            </a:r>
            <a:r>
              <a:rPr lang="es-MX" sz="2800" dirty="0">
                <a:solidFill>
                  <a:schemeClr val="tx1"/>
                </a:solidFill>
              </a:rPr>
              <a:t>, </a:t>
            </a:r>
            <a:r>
              <a:rPr lang="es-MX" sz="2800" dirty="0" err="1">
                <a:solidFill>
                  <a:schemeClr val="tx1"/>
                </a:solidFill>
              </a:rPr>
              <a:t>seasons</a:t>
            </a:r>
            <a:r>
              <a:rPr lang="es-MX" sz="2800" dirty="0">
                <a:solidFill>
                  <a:schemeClr val="tx1"/>
                </a:solidFill>
              </a:rPr>
              <a:t>, </a:t>
            </a:r>
            <a:r>
              <a:rPr lang="es-MX" sz="2800" dirty="0" err="1">
                <a:solidFill>
                  <a:schemeClr val="tx1"/>
                </a:solidFill>
              </a:rPr>
              <a:t>sprint_results</a:t>
            </a:r>
            <a:r>
              <a:rPr lang="es-MX" sz="2800" dirty="0">
                <a:solidFill>
                  <a:schemeClr val="tx1"/>
                </a:solidFill>
              </a:rPr>
              <a:t>, status.</a:t>
            </a:r>
          </a:p>
          <a:p>
            <a:r>
              <a:rPr lang="es-MX" sz="28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C2FF60B-42FB-E422-B1D1-B7077B20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145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DC88E-D383-C8A3-EB20-9DEFDC51B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23" y="1622066"/>
            <a:ext cx="3554226" cy="2663688"/>
          </a:xfrm>
        </p:spPr>
        <p:txBody>
          <a:bodyPr anchor="b">
            <a:normAutofit/>
          </a:bodyPr>
          <a:lstStyle/>
          <a:p>
            <a:pPr algn="l"/>
            <a:r>
              <a:rPr lang="es-MX" sz="4400" dirty="0">
                <a:solidFill>
                  <a:schemeClr val="bg1"/>
                </a:solidFill>
              </a:rPr>
              <a:t>Definiendo las distintas entidades y sus campos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B89B1-51A6-6F7F-E24C-500B649F7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290" y="4532243"/>
            <a:ext cx="3300457" cy="1256307"/>
          </a:xfrm>
        </p:spPr>
        <p:txBody>
          <a:bodyPr anchor="t">
            <a:normAutofit/>
          </a:bodyPr>
          <a:lstStyle/>
          <a:p>
            <a:pPr algn="l"/>
            <a:endParaRPr lang="es-MX" dirty="0">
              <a:solidFill>
                <a:schemeClr val="bg1"/>
              </a:solidFill>
            </a:endParaRPr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060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050" name="Picture 2" descr="Components of a table (of a database) - w3resource">
            <a:extLst>
              <a:ext uri="{FF2B5EF4-FFF2-40B4-BE49-F238E27FC236}">
                <a16:creationId xmlns:a16="http://schemas.microsoft.com/office/drawing/2014/main" id="{1F838117-A4FC-63DA-6677-784C7926A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8104" y="1001450"/>
            <a:ext cx="6472362" cy="426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822678-8B2D-2096-D252-4263035D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30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F61F-1237-C7CC-BD37-25D379BE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-635"/>
            <a:ext cx="11860024" cy="1325563"/>
          </a:xfrm>
        </p:spPr>
        <p:txBody>
          <a:bodyPr>
            <a:normAutofit/>
          </a:bodyPr>
          <a:lstStyle/>
          <a:p>
            <a:r>
              <a:rPr lang="es-MX" sz="3200" b="1" dirty="0"/>
              <a:t>Se decidió usar un </a:t>
            </a:r>
            <a:r>
              <a:rPr lang="es-MX" sz="3200" b="1" dirty="0" err="1"/>
              <a:t>dataset</a:t>
            </a:r>
            <a:r>
              <a:rPr lang="es-MX" sz="3200" b="1" dirty="0"/>
              <a:t> de </a:t>
            </a:r>
            <a:r>
              <a:rPr lang="es-MX" sz="3200" b="1" dirty="0" err="1"/>
              <a:t>Kaggle</a:t>
            </a:r>
            <a:r>
              <a:rPr lang="es-MX" sz="3200" b="1" dirty="0"/>
              <a:t> con información histórica de carreras de la formula 1 </a:t>
            </a:r>
            <a:endParaRPr lang="es-MX"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C83DCBE-DDF4-1981-3304-1C587AFFB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575286"/>
              </p:ext>
            </p:extLst>
          </p:nvPr>
        </p:nvGraphicFramePr>
        <p:xfrm>
          <a:off x="351103" y="1993944"/>
          <a:ext cx="327601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009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638009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Circuits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circuitID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circuitRef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location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Country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lng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alt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url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30575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A1C4DD6E-F02A-C2B9-C119-536A11FE0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36454"/>
              </p:ext>
            </p:extLst>
          </p:nvPr>
        </p:nvGraphicFramePr>
        <p:xfrm>
          <a:off x="6926872" y="1027906"/>
          <a:ext cx="327601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009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638009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Constructors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constructurID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constructurRef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Nationality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utl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EBDC12E4-27E8-3D39-8794-0195AB8BE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317220"/>
              </p:ext>
            </p:extLst>
          </p:nvPr>
        </p:nvGraphicFramePr>
        <p:xfrm>
          <a:off x="4780863" y="3042294"/>
          <a:ext cx="3276018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009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638009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Constructors_results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 err="1"/>
                        <a:t>constructorResultsId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raceId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Race(</a:t>
                      </a:r>
                      <a:r>
                        <a:rPr lang="en-US" sz="1200" b="1" dirty="0" err="1"/>
                        <a:t>raceID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 err="1"/>
                        <a:t>constructorId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Constructors(</a:t>
                      </a:r>
                      <a:r>
                        <a:rPr lang="es-MX" sz="1200" b="1" dirty="0" err="1"/>
                        <a:t>constructorId</a:t>
                      </a:r>
                      <a:r>
                        <a:rPr lang="en-US" sz="1200" b="1" dirty="0"/>
                        <a:t>))</a:t>
                      </a:r>
                      <a:endParaRPr lang="es-MX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Points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Status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B903A808-56B4-8DAC-4E09-09BAAC51F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685632"/>
              </p:ext>
            </p:extLst>
          </p:nvPr>
        </p:nvGraphicFramePr>
        <p:xfrm>
          <a:off x="8549899" y="3042294"/>
          <a:ext cx="3276018" cy="3273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009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638009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3469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Constructors_stadings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 err="1"/>
                        <a:t>constructorStandingsId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raceId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Race(</a:t>
                      </a:r>
                      <a:r>
                        <a:rPr lang="en-US" sz="1200" b="1" dirty="0" err="1"/>
                        <a:t>raceID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 err="1"/>
                        <a:t>constructorId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Constructors(</a:t>
                      </a:r>
                      <a:r>
                        <a:rPr lang="es-MX" sz="1200" b="1" dirty="0" err="1"/>
                        <a:t>constructorId</a:t>
                      </a:r>
                      <a:r>
                        <a:rPr lang="en-US" sz="1200" b="1" dirty="0"/>
                        <a:t>))</a:t>
                      </a:r>
                      <a:endParaRPr lang="es-MX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Points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Position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555108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PositionText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800473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Wins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B903C9-C613-08FC-4B12-214CE7A0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824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F61F-1237-C7CC-BD37-25D379BE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10795"/>
            <a:ext cx="11860024" cy="1325563"/>
          </a:xfrm>
        </p:spPr>
        <p:txBody>
          <a:bodyPr>
            <a:normAutofit/>
          </a:bodyPr>
          <a:lstStyle/>
          <a:p>
            <a:r>
              <a:rPr lang="es-MX" sz="3200" b="1" dirty="0"/>
              <a:t>Se decidió usar un </a:t>
            </a:r>
            <a:r>
              <a:rPr lang="es-MX" sz="3200" b="1" dirty="0" err="1"/>
              <a:t>dataset</a:t>
            </a:r>
            <a:r>
              <a:rPr lang="es-MX" sz="3200" b="1" dirty="0"/>
              <a:t> de </a:t>
            </a:r>
            <a:r>
              <a:rPr lang="es-MX" sz="3200" b="1" dirty="0" err="1"/>
              <a:t>Kaggle</a:t>
            </a:r>
            <a:r>
              <a:rPr lang="es-MX" sz="3200" b="1" dirty="0"/>
              <a:t> con información histórica de carreras de la formula 1 </a:t>
            </a:r>
            <a:endParaRPr lang="es-MX"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C83DCBE-DDF4-1981-3304-1C587AFFB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764963"/>
              </p:ext>
            </p:extLst>
          </p:nvPr>
        </p:nvGraphicFramePr>
        <p:xfrm>
          <a:off x="121920" y="1440180"/>
          <a:ext cx="28613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655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430655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Drivers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71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FF">
                        <a:alpha val="7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FF">
                        <a:alpha val="709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driverId</a:t>
                      </a:r>
                      <a:r>
                        <a:rPr lang="en-US" sz="1200" b="1" dirty="0"/>
                        <a:t> (PK)</a:t>
                      </a:r>
                      <a:endParaRPr lang="es-MX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driverRef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number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Code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Forename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surname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dob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nationality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url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3057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EBC2F9-A3D7-A808-1CE8-D4D97395A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59974"/>
              </p:ext>
            </p:extLst>
          </p:nvPr>
        </p:nvGraphicFramePr>
        <p:xfrm>
          <a:off x="3291839" y="2691174"/>
          <a:ext cx="264414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070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322070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Driver_standings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71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FF">
                        <a:alpha val="7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FF">
                        <a:alpha val="709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driverStandingsId</a:t>
                      </a:r>
                      <a:r>
                        <a:rPr lang="en-US" sz="1200" b="1" dirty="0"/>
                        <a:t>(PK)</a:t>
                      </a:r>
                      <a:endParaRPr lang="es-MX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raceId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Race(</a:t>
                      </a:r>
                      <a:r>
                        <a:rPr lang="en-US" sz="1200" b="1" dirty="0" err="1"/>
                        <a:t>raceID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driverId</a:t>
                      </a:r>
                      <a:r>
                        <a:rPr lang="en-US" sz="1200" b="1" dirty="0"/>
                        <a:t> (FK on Drivers(</a:t>
                      </a:r>
                      <a:r>
                        <a:rPr lang="en-US" sz="1200" b="1" dirty="0" err="1"/>
                        <a:t>driverID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Points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Position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PositionText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Wins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30575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971C8B69-4F1B-2C4A-726F-D47DFEF80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979065"/>
              </p:ext>
            </p:extLst>
          </p:nvPr>
        </p:nvGraphicFramePr>
        <p:xfrm>
          <a:off x="6602730" y="1313268"/>
          <a:ext cx="264414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070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322070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199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Table: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Lap_times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1999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Field</a:t>
                      </a:r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Type of Data </a:t>
                      </a:r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199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raceId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Race(</a:t>
                      </a:r>
                      <a:r>
                        <a:rPr lang="en-US" sz="1200" b="1" dirty="0" err="1"/>
                        <a:t>raceID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19997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driverId</a:t>
                      </a:r>
                      <a:r>
                        <a:rPr lang="en-US" sz="1200" b="1" dirty="0"/>
                        <a:t> (FK on Drivers(</a:t>
                      </a:r>
                      <a:r>
                        <a:rPr lang="en-US" sz="1200" b="1" dirty="0" err="1"/>
                        <a:t>driverID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219997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lapID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366661">
                <a:tc>
                  <a:txBody>
                    <a:bodyPr/>
                    <a:lstStyle/>
                    <a:p>
                      <a:r>
                        <a:rPr lang="en-US" sz="1200" dirty="0"/>
                        <a:t>position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219997">
                <a:tc>
                  <a:txBody>
                    <a:bodyPr/>
                    <a:lstStyle/>
                    <a:p>
                      <a:r>
                        <a:rPr lang="en-US" sz="1200" dirty="0"/>
                        <a:t>time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219997">
                <a:tc>
                  <a:txBody>
                    <a:bodyPr/>
                    <a:lstStyle/>
                    <a:p>
                      <a:r>
                        <a:rPr lang="en-US" sz="1200" dirty="0" err="1"/>
                        <a:t>miliseconds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F0D1376-3A63-624D-2326-9856CBA3A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455685"/>
              </p:ext>
            </p:extLst>
          </p:nvPr>
        </p:nvGraphicFramePr>
        <p:xfrm>
          <a:off x="9406382" y="3079794"/>
          <a:ext cx="2328418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09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164209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Table: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pit_stops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 </a:t>
                      </a:r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33">
                        <a:alpha val="71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Field</a:t>
                      </a:r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>
                        <a:alpha val="7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Type of Data </a:t>
                      </a:r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>
                        <a:alpha val="709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raceId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Race(</a:t>
                      </a:r>
                      <a:r>
                        <a:rPr lang="en-US" sz="1200" b="1" dirty="0" err="1"/>
                        <a:t>raceID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driverId</a:t>
                      </a:r>
                      <a:r>
                        <a:rPr lang="en-US" sz="1200" b="1" dirty="0"/>
                        <a:t> (FK on Drivers(</a:t>
                      </a:r>
                      <a:r>
                        <a:rPr lang="en-US" sz="1200" b="1" dirty="0" err="1"/>
                        <a:t>driverID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stop </a:t>
                      </a:r>
                      <a:r>
                        <a:rPr lang="en-US" sz="1200" b="1" dirty="0"/>
                        <a:t>(PK)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lap</a:t>
                      </a:r>
                      <a:r>
                        <a:rPr lang="en-US" sz="1200" b="1" dirty="0"/>
                        <a:t>(FK on </a:t>
                      </a:r>
                      <a:r>
                        <a:rPr lang="en-US" sz="1200" b="1" dirty="0" err="1"/>
                        <a:t>lap_times</a:t>
                      </a:r>
                      <a:r>
                        <a:rPr lang="en-US" sz="1200" b="1" dirty="0"/>
                        <a:t>(lap))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Wins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3057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time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128494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duration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float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423861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miliseconds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89984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831971-4824-DAB2-AD72-C8D9691E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608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971C8B69-4F1B-2C4A-726F-D47DFEF80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475083"/>
              </p:ext>
            </p:extLst>
          </p:nvPr>
        </p:nvGraphicFramePr>
        <p:xfrm>
          <a:off x="457200" y="1525314"/>
          <a:ext cx="264414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070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322070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1344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Table: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qualifiying</a:t>
                      </a:r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134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Field</a:t>
                      </a:r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Type of Data </a:t>
                      </a:r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13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qualifyId</a:t>
                      </a:r>
                      <a:r>
                        <a:rPr lang="en-US" sz="1200" b="1" dirty="0"/>
                        <a:t> (PK)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355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raceId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Race(</a:t>
                      </a:r>
                      <a:r>
                        <a:rPr lang="en-US" sz="1200" b="1" dirty="0" err="1"/>
                        <a:t>raceID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355735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driverId</a:t>
                      </a:r>
                      <a:r>
                        <a:rPr lang="en-US" sz="1200" b="1" dirty="0"/>
                        <a:t> (FK on Drivers(</a:t>
                      </a:r>
                      <a:r>
                        <a:rPr lang="en-US" sz="1200" b="1" dirty="0" err="1"/>
                        <a:t>driverID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924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constructurID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/>
                        <a:t>(FK on Constructor(</a:t>
                      </a:r>
                      <a:r>
                        <a:rPr lang="en-US" sz="1200" b="1" dirty="0" err="1"/>
                        <a:t>constructorID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498029">
                <a:tc>
                  <a:txBody>
                    <a:bodyPr/>
                    <a:lstStyle/>
                    <a:p>
                      <a:r>
                        <a:rPr lang="en-US" sz="1200" dirty="0"/>
                        <a:t>number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355735">
                <a:tc>
                  <a:txBody>
                    <a:bodyPr/>
                    <a:lstStyle/>
                    <a:p>
                      <a:r>
                        <a:rPr lang="en-US" sz="1200" dirty="0"/>
                        <a:t>position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213441">
                <a:tc>
                  <a:txBody>
                    <a:bodyPr/>
                    <a:lstStyle/>
                    <a:p>
                      <a:r>
                        <a:rPr lang="en-US" sz="1200" dirty="0"/>
                        <a:t>q1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752392"/>
                  </a:ext>
                </a:extLst>
              </a:tr>
              <a:tr h="213441">
                <a:tc>
                  <a:txBody>
                    <a:bodyPr/>
                    <a:lstStyle/>
                    <a:p>
                      <a:r>
                        <a:rPr lang="en-US" sz="1200" dirty="0"/>
                        <a:t>q2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450593"/>
                  </a:ext>
                </a:extLst>
              </a:tr>
              <a:tr h="213441">
                <a:tc>
                  <a:txBody>
                    <a:bodyPr/>
                    <a:lstStyle/>
                    <a:p>
                      <a:r>
                        <a:rPr lang="en-US" sz="1200" dirty="0"/>
                        <a:t>q3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223119"/>
                  </a:ext>
                </a:extLst>
              </a:tr>
              <a:tr h="213441">
                <a:tc>
                  <a:txBody>
                    <a:bodyPr/>
                    <a:lstStyle/>
                    <a:p>
                      <a:r>
                        <a:rPr lang="en-US" sz="1200" dirty="0"/>
                        <a:t>q4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453177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56F8C6DB-42F4-573B-2A51-1F0BDBC4C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582597"/>
              </p:ext>
            </p:extLst>
          </p:nvPr>
        </p:nvGraphicFramePr>
        <p:xfrm>
          <a:off x="9164320" y="265474"/>
          <a:ext cx="2905760" cy="6592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458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races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raceId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409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year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409798">
                <a:tc>
                  <a:txBody>
                    <a:bodyPr/>
                    <a:lstStyle/>
                    <a:p>
                      <a:r>
                        <a:rPr lang="en-US" sz="1200" b="0" dirty="0"/>
                        <a:t>round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56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circuitID</a:t>
                      </a:r>
                      <a:r>
                        <a:rPr lang="en-US" sz="1200" b="1" dirty="0"/>
                        <a:t> (FK on </a:t>
                      </a:r>
                      <a:r>
                        <a:rPr lang="en-US" sz="1200" b="1" dirty="0" err="1"/>
                        <a:t>Cicruits</a:t>
                      </a:r>
                      <a:r>
                        <a:rPr lang="en-US" sz="1200" b="1" dirty="0"/>
                        <a:t>(</a:t>
                      </a:r>
                      <a:r>
                        <a:rPr lang="en-US" sz="1200" b="1" dirty="0" err="1"/>
                        <a:t>circuitID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145437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409798"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Date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time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752392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 err="1"/>
                        <a:t>url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915307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/>
                        <a:t>fp1_date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450593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/>
                        <a:t>fp1_time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223119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/>
                        <a:t>fp2</a:t>
                      </a:r>
                      <a:r>
                        <a:rPr lang="en-US" sz="1200" dirty="0"/>
                        <a:t>_</a:t>
                      </a:r>
                      <a:r>
                        <a:rPr lang="es-MX" sz="120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453177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/>
                        <a:t>fp2_time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19669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/>
                        <a:t>fp3_date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825618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/>
                        <a:t>fp3_time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769653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 err="1"/>
                        <a:t>quali_date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162057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 err="1"/>
                        <a:t>quali_time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685621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 err="1"/>
                        <a:t>sprint_date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73040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 err="1"/>
                        <a:t>sprint_time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27358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4DD0CCF7-F9CB-4B57-933F-48766D874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366924"/>
              </p:ext>
            </p:extLst>
          </p:nvPr>
        </p:nvGraphicFramePr>
        <p:xfrm>
          <a:off x="5213350" y="265474"/>
          <a:ext cx="2905760" cy="69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458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results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err="1"/>
                        <a:t>resultID</a:t>
                      </a:r>
                      <a:r>
                        <a:rPr lang="en-US" sz="1200" b="1" dirty="0"/>
                        <a:t>(PK)</a:t>
                      </a:r>
                      <a:endParaRPr lang="es-MX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409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raceId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Race(</a:t>
                      </a:r>
                      <a:r>
                        <a:rPr lang="en-US" sz="1200" b="1" dirty="0" err="1"/>
                        <a:t>raceID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409798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driverId</a:t>
                      </a:r>
                      <a:r>
                        <a:rPr lang="en-US" sz="1200" b="1" dirty="0"/>
                        <a:t> (FK on Drivers(</a:t>
                      </a:r>
                      <a:r>
                        <a:rPr lang="en-US" sz="1200" b="1" dirty="0" err="1"/>
                        <a:t>driverID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56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constructurID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/>
                        <a:t>(PK) (FK on Constructor(</a:t>
                      </a:r>
                      <a:r>
                        <a:rPr lang="en-US" sz="1200" b="1" dirty="0" err="1"/>
                        <a:t>constructorID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145437">
                <a:tc>
                  <a:txBody>
                    <a:bodyPr/>
                    <a:lstStyle/>
                    <a:p>
                      <a:r>
                        <a:rPr lang="en-US" sz="1200" dirty="0"/>
                        <a:t>number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409798">
                <a:tc>
                  <a:txBody>
                    <a:bodyPr/>
                    <a:lstStyle/>
                    <a:p>
                      <a:r>
                        <a:rPr lang="en-US" sz="1200" dirty="0"/>
                        <a:t>Grid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position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752392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 err="1"/>
                        <a:t>PositionText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915307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 err="1"/>
                        <a:t>PositionOder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450593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position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223119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laps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453177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time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19669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miliseconds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825618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 err="1"/>
                        <a:t>fastestLap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769653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rank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162057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 err="1"/>
                        <a:t>fastestLapTime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685621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 err="1"/>
                        <a:t>fastestLapSpeed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73040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 err="1"/>
                        <a:t>statusId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27358"/>
                  </a:ext>
                </a:extLst>
              </a:tr>
            </a:tbl>
          </a:graphicData>
        </a:graphic>
      </p:graphicFrame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620C738-1291-6780-D976-D80027B30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671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F61F-1237-C7CC-BD37-25D379BE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-635"/>
            <a:ext cx="8827770" cy="1325563"/>
          </a:xfrm>
        </p:spPr>
        <p:txBody>
          <a:bodyPr>
            <a:normAutofit/>
          </a:bodyPr>
          <a:lstStyle/>
          <a:p>
            <a:r>
              <a:rPr lang="es-MX" sz="3200" b="1" dirty="0"/>
              <a:t>Se decidió usar un </a:t>
            </a:r>
            <a:r>
              <a:rPr lang="es-MX" sz="3200" b="1" dirty="0" err="1"/>
              <a:t>dataset</a:t>
            </a:r>
            <a:r>
              <a:rPr lang="es-MX" sz="3200" b="1" dirty="0"/>
              <a:t> de </a:t>
            </a:r>
            <a:r>
              <a:rPr lang="es-MX" sz="3200" b="1" dirty="0" err="1"/>
              <a:t>Kaggle</a:t>
            </a:r>
            <a:r>
              <a:rPr lang="es-MX" sz="3200" b="1" dirty="0"/>
              <a:t> con información histórica de carreras de la formula 1 </a:t>
            </a:r>
            <a:endParaRPr lang="es-MX"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9155D50-4B3E-10A0-FCCE-9644E2ECD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510234"/>
              </p:ext>
            </p:extLst>
          </p:nvPr>
        </p:nvGraphicFramePr>
        <p:xfrm>
          <a:off x="121920" y="1440180"/>
          <a:ext cx="286131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655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430655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Seasons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alpha val="71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7098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7098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b="0" dirty="0"/>
                        <a:t>year</a:t>
                      </a:r>
                      <a:endParaRPr lang="es-MX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url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E8FE5F-CEDA-B02E-6C2F-7E598D276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533317"/>
              </p:ext>
            </p:extLst>
          </p:nvPr>
        </p:nvGraphicFramePr>
        <p:xfrm>
          <a:off x="8949690" y="228600"/>
          <a:ext cx="290576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458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sprint_results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resultId</a:t>
                      </a:r>
                      <a:r>
                        <a:rPr lang="en-US" sz="1200" b="1" dirty="0"/>
                        <a:t>(PK)</a:t>
                      </a:r>
                      <a:endParaRPr lang="es-MX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409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raceId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Race(</a:t>
                      </a:r>
                      <a:r>
                        <a:rPr lang="en-US" sz="1200" b="1" dirty="0" err="1"/>
                        <a:t>raceID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409798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driverId</a:t>
                      </a:r>
                      <a:r>
                        <a:rPr lang="en-US" sz="1200" b="1" dirty="0"/>
                        <a:t> (FK on Drivers(</a:t>
                      </a:r>
                      <a:r>
                        <a:rPr lang="en-US" sz="1200" b="1" dirty="0" err="1"/>
                        <a:t>driverID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56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constructurID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/>
                        <a:t> (FK on Constructor(</a:t>
                      </a:r>
                      <a:r>
                        <a:rPr lang="en-US" sz="1200" b="1" dirty="0" err="1"/>
                        <a:t>constructorID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145437">
                <a:tc>
                  <a:txBody>
                    <a:bodyPr/>
                    <a:lstStyle/>
                    <a:p>
                      <a:r>
                        <a:rPr lang="en-US" sz="1200" dirty="0"/>
                        <a:t>number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409798">
                <a:tc>
                  <a:txBody>
                    <a:bodyPr/>
                    <a:lstStyle/>
                    <a:p>
                      <a:r>
                        <a:rPr lang="en-US" sz="1200" dirty="0"/>
                        <a:t>Grid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position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752392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 err="1"/>
                        <a:t>PositionText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915307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 err="1"/>
                        <a:t>PositionOder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450593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position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223119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laps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453177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time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19669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miliseconds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825618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 err="1"/>
                        <a:t>fastestLap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769653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 err="1"/>
                        <a:t>fastestLapTime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685621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 err="1"/>
                        <a:t>statusId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27358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5F4FC548-0E77-A00B-EAED-BBE4FB7F5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405405"/>
              </p:ext>
            </p:extLst>
          </p:nvPr>
        </p:nvGraphicFramePr>
        <p:xfrm>
          <a:off x="4140395" y="2655570"/>
          <a:ext cx="283298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490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416490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Status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 marL="90535" marR="9053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alpha val="71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 marL="90535" marR="905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7098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 marL="90535" marR="905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7098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StatusID</a:t>
                      </a:r>
                      <a:r>
                        <a:rPr lang="en-US" sz="1200" b="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b="1" dirty="0"/>
                    </a:p>
                  </a:txBody>
                  <a:tcPr marL="90535" marR="905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 marL="90535" marR="905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status</a:t>
                      </a:r>
                      <a:endParaRPr lang="es-MX" sz="1200" dirty="0"/>
                    </a:p>
                  </a:txBody>
                  <a:tcPr marL="90535" marR="905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 marL="90535" marR="905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</a:tbl>
          </a:graphicData>
        </a:graphic>
      </p:graphicFrame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71EBD2-7FBD-637E-F831-CAFADA6A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74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DC88E-D383-C8A3-EB20-9DEFDC51B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23" y="1622066"/>
            <a:ext cx="3554226" cy="2663688"/>
          </a:xfrm>
        </p:spPr>
        <p:txBody>
          <a:bodyPr anchor="b">
            <a:normAutofit/>
          </a:bodyPr>
          <a:lstStyle/>
          <a:p>
            <a:pPr algn="l"/>
            <a:r>
              <a:rPr lang="es-MX" sz="4100">
                <a:solidFill>
                  <a:schemeClr val="bg1"/>
                </a:solidFill>
              </a:rPr>
              <a:t>Definiendo las relaciones entre las distintas entidades</a:t>
            </a:r>
          </a:p>
        </p:txBody>
      </p:sp>
      <p:grpSp>
        <p:nvGrpSpPr>
          <p:cNvPr id="3085" name="Group 3084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08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076" name="Picture 4" descr="What is Entity Relationship Diagram (ERD)?">
            <a:extLst>
              <a:ext uri="{FF2B5EF4-FFF2-40B4-BE49-F238E27FC236}">
                <a16:creationId xmlns:a16="http://schemas.microsoft.com/office/drawing/2014/main" id="{2753E803-2BBB-342E-4780-B6B183BA8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8104" y="1242908"/>
            <a:ext cx="6472362" cy="378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60758AE-E9EB-D594-BA56-A10F66B4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8119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F61F-1237-C7CC-BD37-25D379BE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" y="-118623"/>
            <a:ext cx="11753850" cy="1325563"/>
          </a:xfrm>
        </p:spPr>
        <p:txBody>
          <a:bodyPr>
            <a:normAutofit/>
          </a:bodyPr>
          <a:lstStyle/>
          <a:p>
            <a:r>
              <a:rPr lang="es-MX" sz="3200" b="1" dirty="0"/>
              <a:t>Se presenta la relación entre la distintas entidades de nuestra base Formula1</a:t>
            </a:r>
            <a:endParaRPr lang="es-MX"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E5F6042-479E-BE85-C378-A56015081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050753"/>
              </p:ext>
            </p:extLst>
          </p:nvPr>
        </p:nvGraphicFramePr>
        <p:xfrm>
          <a:off x="27253" y="1993945"/>
          <a:ext cx="118813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69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594069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150549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Table: Circuits</a:t>
                      </a:r>
                      <a:endParaRPr lang="es-MX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150549">
                <a:tc>
                  <a:txBody>
                    <a:bodyPr/>
                    <a:lstStyle/>
                    <a:p>
                      <a:r>
                        <a:rPr lang="en-US" sz="600" dirty="0"/>
                        <a:t>Field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Type of Data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150549">
                <a:tc>
                  <a:txBody>
                    <a:bodyPr/>
                    <a:lstStyle/>
                    <a:p>
                      <a:r>
                        <a:rPr lang="en-US" sz="600" dirty="0" err="1"/>
                        <a:t>circuitID</a:t>
                      </a:r>
                      <a:r>
                        <a:rPr lang="en-US" sz="600" dirty="0"/>
                        <a:t> </a:t>
                      </a:r>
                      <a:r>
                        <a:rPr lang="en-US" sz="600" b="1" dirty="0"/>
                        <a:t>(PK)</a:t>
                      </a:r>
                      <a:endParaRPr lang="es-MX" sz="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1505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err="1"/>
                        <a:t>circuitRef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  <a:tr h="150549">
                <a:tc>
                  <a:txBody>
                    <a:bodyPr/>
                    <a:lstStyle/>
                    <a:p>
                      <a:r>
                        <a:rPr lang="en-US" sz="600" dirty="0"/>
                        <a:t>name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150549">
                <a:tc>
                  <a:txBody>
                    <a:bodyPr/>
                    <a:lstStyle/>
                    <a:p>
                      <a:r>
                        <a:rPr lang="en-US" sz="600" dirty="0"/>
                        <a:t>location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150549">
                <a:tc>
                  <a:txBody>
                    <a:bodyPr/>
                    <a:lstStyle/>
                    <a:p>
                      <a:r>
                        <a:rPr lang="en-US" sz="600" dirty="0"/>
                        <a:t>Country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150549">
                <a:tc>
                  <a:txBody>
                    <a:bodyPr/>
                    <a:lstStyle/>
                    <a:p>
                      <a:r>
                        <a:rPr lang="en-US" sz="600" dirty="0" err="1"/>
                        <a:t>lat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Float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150549">
                <a:tc>
                  <a:txBody>
                    <a:bodyPr/>
                    <a:lstStyle/>
                    <a:p>
                      <a:r>
                        <a:rPr lang="en-US" sz="600" dirty="0" err="1"/>
                        <a:t>lng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Float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150549">
                <a:tc>
                  <a:txBody>
                    <a:bodyPr/>
                    <a:lstStyle/>
                    <a:p>
                      <a:r>
                        <a:rPr lang="en-US" sz="600" dirty="0"/>
                        <a:t>alt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Float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150549">
                <a:tc>
                  <a:txBody>
                    <a:bodyPr/>
                    <a:lstStyle/>
                    <a:p>
                      <a:r>
                        <a:rPr lang="en-US" sz="600" dirty="0" err="1"/>
                        <a:t>url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3057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7AECBA-F321-D73F-F369-9F88E5E91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850651"/>
              </p:ext>
            </p:extLst>
          </p:nvPr>
        </p:nvGraphicFramePr>
        <p:xfrm>
          <a:off x="1714500" y="662146"/>
          <a:ext cx="167259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295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836295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Table: races</a:t>
                      </a:r>
                      <a:endParaRPr lang="es-MX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Field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Type of Data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dirty="0" err="1"/>
                        <a:t>raceId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(PK)</a:t>
                      </a:r>
                      <a:endParaRPr lang="es-MX" sz="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year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b="0" dirty="0"/>
                        <a:t>round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 err="1"/>
                        <a:t>circuitID</a:t>
                      </a:r>
                      <a:r>
                        <a:rPr lang="en-US" sz="600" b="1" dirty="0"/>
                        <a:t> (FK on </a:t>
                      </a:r>
                      <a:r>
                        <a:rPr lang="en-US" sz="600" b="1" dirty="0" err="1"/>
                        <a:t>Cicruits</a:t>
                      </a:r>
                      <a:r>
                        <a:rPr lang="en-US" sz="600" b="1" dirty="0"/>
                        <a:t>(</a:t>
                      </a:r>
                      <a:r>
                        <a:rPr lang="en-US" sz="600" b="1" dirty="0" err="1"/>
                        <a:t>circuitID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600" dirty="0"/>
                        <a:t>name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600" dirty="0"/>
                        <a:t>date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Date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time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752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url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91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/>
                        <a:t>fp1_date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Date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450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/>
                        <a:t>fp1_time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223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/>
                        <a:t>fp2</a:t>
                      </a:r>
                      <a:r>
                        <a:rPr lang="en-US" sz="600" dirty="0"/>
                        <a:t>_</a:t>
                      </a:r>
                      <a:r>
                        <a:rPr lang="es-MX" sz="60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Date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453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/>
                        <a:t>fp2_time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19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/>
                        <a:t>fp3_date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Date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825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/>
                        <a:t>fp3_time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769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 err="1"/>
                        <a:t>quali_date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Date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162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 err="1"/>
                        <a:t>quali_time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685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 err="1"/>
                        <a:t>sprint_date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Date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73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 err="1"/>
                        <a:t>sprint_time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27358"/>
                  </a:ext>
                </a:extLst>
              </a:tr>
            </a:tbl>
          </a:graphicData>
        </a:graphic>
      </p:graphicFrame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CD7C144F-4E9D-D18E-F3EE-D6E9B09C39A9}"/>
              </a:ext>
            </a:extLst>
          </p:cNvPr>
          <p:cNvCxnSpPr>
            <a:cxnSpLocks/>
          </p:cNvCxnSpPr>
          <p:nvPr/>
        </p:nvCxnSpPr>
        <p:spPr>
          <a:xfrm flipV="1">
            <a:off x="621322" y="1819275"/>
            <a:ext cx="1100180" cy="672521"/>
          </a:xfrm>
          <a:prstGeom prst="bentConnector3">
            <a:avLst>
              <a:gd name="adj1" fmla="val 57792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3CA24B18-229D-93AE-F74B-9DB8818EE362}"/>
              </a:ext>
            </a:extLst>
          </p:cNvPr>
          <p:cNvSpPr txBox="1"/>
          <p:nvPr/>
        </p:nvSpPr>
        <p:spPr>
          <a:xfrm>
            <a:off x="1356080" y="1649998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1:1</a:t>
            </a:r>
            <a:endParaRPr lang="es-MX" sz="1100" b="1" dirty="0"/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DD58C6C8-86FF-33CE-3A6E-E9C53055B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442395"/>
              </p:ext>
            </p:extLst>
          </p:nvPr>
        </p:nvGraphicFramePr>
        <p:xfrm>
          <a:off x="3886199" y="620736"/>
          <a:ext cx="236347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632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569842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Table: </a:t>
                      </a:r>
                      <a:r>
                        <a:rPr lang="en-US" sz="600" dirty="0" err="1">
                          <a:solidFill>
                            <a:schemeClr val="tx1"/>
                          </a:solidFill>
                        </a:rPr>
                        <a:t>sprint_results</a:t>
                      </a:r>
                      <a:endParaRPr lang="es-MX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Field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Type of Data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1501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 err="1"/>
                        <a:t>resultId</a:t>
                      </a:r>
                      <a:r>
                        <a:rPr lang="en-US" sz="600" b="1" dirty="0"/>
                        <a:t>(PK)</a:t>
                      </a:r>
                      <a:endParaRPr lang="es-MX" sz="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dirty="0" err="1"/>
                        <a:t>raceId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Race(</a:t>
                      </a:r>
                      <a:r>
                        <a:rPr lang="en-US" sz="600" b="1" dirty="0" err="1"/>
                        <a:t>raceID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150156">
                <a:tc>
                  <a:txBody>
                    <a:bodyPr/>
                    <a:lstStyle/>
                    <a:p>
                      <a:r>
                        <a:rPr lang="en-US" sz="600" b="0" dirty="0" err="1"/>
                        <a:t>driverId</a:t>
                      </a:r>
                      <a:r>
                        <a:rPr lang="en-US" sz="600" b="1" dirty="0"/>
                        <a:t> (FK on Drivers(</a:t>
                      </a:r>
                      <a:r>
                        <a:rPr lang="en-US" sz="600" b="1" dirty="0" err="1"/>
                        <a:t>driverID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1501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err="1"/>
                        <a:t>constructurID</a:t>
                      </a:r>
                      <a:r>
                        <a:rPr lang="en-US" sz="600" dirty="0"/>
                        <a:t> </a:t>
                      </a:r>
                      <a:r>
                        <a:rPr lang="en-US" sz="600" b="1" dirty="0"/>
                        <a:t> (FK on Constructor(</a:t>
                      </a:r>
                      <a:r>
                        <a:rPr lang="en-US" sz="600" b="1" dirty="0" err="1"/>
                        <a:t>constructorID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150156">
                <a:tc>
                  <a:txBody>
                    <a:bodyPr/>
                    <a:lstStyle/>
                    <a:p>
                      <a:r>
                        <a:rPr lang="en-US" sz="600" dirty="0"/>
                        <a:t>number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150156">
                <a:tc>
                  <a:txBody>
                    <a:bodyPr/>
                    <a:lstStyle/>
                    <a:p>
                      <a:r>
                        <a:rPr lang="en-US" sz="600" dirty="0"/>
                        <a:t>Grid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position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752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PositionText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91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PositionOder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450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position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223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laps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453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time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19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miliseconds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825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 err="1"/>
                        <a:t>fastestLap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769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 err="1"/>
                        <a:t>fastestLapTime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685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 err="1"/>
                        <a:t>statusId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27358"/>
                  </a:ext>
                </a:extLst>
              </a:tr>
            </a:tbl>
          </a:graphicData>
        </a:graphic>
      </p:graphicFrame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5E370F71-E976-CD4E-3510-ACB6EF504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185709"/>
              </p:ext>
            </p:extLst>
          </p:nvPr>
        </p:nvGraphicFramePr>
        <p:xfrm>
          <a:off x="4004230" y="4415784"/>
          <a:ext cx="214903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249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474785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Table: results</a:t>
                      </a:r>
                      <a:endParaRPr lang="es-MX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Field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Type of Data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1592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b="1" dirty="0" err="1"/>
                        <a:t>resultID</a:t>
                      </a:r>
                      <a:r>
                        <a:rPr lang="en-US" sz="600" b="1" dirty="0"/>
                        <a:t>(PK)</a:t>
                      </a:r>
                      <a:endParaRPr lang="es-MX" sz="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dirty="0" err="1"/>
                        <a:t>raceId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Race(</a:t>
                      </a:r>
                      <a:r>
                        <a:rPr lang="en-US" sz="600" b="1" dirty="0" err="1"/>
                        <a:t>raceID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b="0" dirty="0" err="1"/>
                        <a:t>driverId</a:t>
                      </a:r>
                      <a:r>
                        <a:rPr lang="en-US" sz="600" b="1" dirty="0"/>
                        <a:t> (FK on Drivers(</a:t>
                      </a:r>
                      <a:r>
                        <a:rPr lang="en-US" sz="600" b="1" dirty="0" err="1"/>
                        <a:t>driverID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1592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err="1"/>
                        <a:t>constructurID</a:t>
                      </a:r>
                      <a:r>
                        <a:rPr lang="en-US" sz="600" dirty="0"/>
                        <a:t> </a:t>
                      </a:r>
                      <a:r>
                        <a:rPr lang="en-US" sz="600" b="1" dirty="0"/>
                        <a:t>(PK) (FK on Constructor(</a:t>
                      </a:r>
                      <a:r>
                        <a:rPr lang="en-US" sz="600" b="1" dirty="0" err="1"/>
                        <a:t>constructorID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159287">
                <a:tc>
                  <a:txBody>
                    <a:bodyPr/>
                    <a:lstStyle/>
                    <a:p>
                      <a:r>
                        <a:rPr lang="en-US" sz="600" dirty="0"/>
                        <a:t>number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159287">
                <a:tc>
                  <a:txBody>
                    <a:bodyPr/>
                    <a:lstStyle/>
                    <a:p>
                      <a:r>
                        <a:rPr lang="en-US" sz="600" dirty="0"/>
                        <a:t>Grid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position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752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PositionText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91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PositionOder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450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position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223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laps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453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time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19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miliseconds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825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 err="1"/>
                        <a:t>fastestLap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769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rank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162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 err="1"/>
                        <a:t>fastestLapTime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685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 err="1"/>
                        <a:t>fastestLapSpeed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Float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73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 err="1"/>
                        <a:t>statusId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27358"/>
                  </a:ext>
                </a:extLst>
              </a:tr>
            </a:tbl>
          </a:graphicData>
        </a:graphic>
      </p:graphicFrame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F5E00CF1-7922-9B35-C930-883AD2919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89764"/>
              </p:ext>
            </p:extLst>
          </p:nvPr>
        </p:nvGraphicFramePr>
        <p:xfrm>
          <a:off x="4004230" y="8758741"/>
          <a:ext cx="2149034" cy="3020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516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497518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131589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Table: </a:t>
                      </a:r>
                      <a:r>
                        <a:rPr lang="en-US" sz="600" dirty="0" err="1">
                          <a:solidFill>
                            <a:schemeClr val="bg1"/>
                          </a:solidFill>
                        </a:rPr>
                        <a:t>qualifiying</a:t>
                      </a:r>
                      <a:endParaRPr lang="es-MX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131589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Field</a:t>
                      </a:r>
                      <a:endParaRPr lang="es-MX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Type of Data </a:t>
                      </a:r>
                      <a:endParaRPr lang="es-MX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1315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 err="1"/>
                        <a:t>qualifyId</a:t>
                      </a:r>
                      <a:r>
                        <a:rPr lang="en-US" sz="600" b="1" dirty="0"/>
                        <a:t> (PK)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193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dirty="0" err="1"/>
                        <a:t>raceId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Race(</a:t>
                      </a:r>
                      <a:r>
                        <a:rPr lang="en-US" sz="600" b="1" dirty="0" err="1"/>
                        <a:t>raceID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219315">
                <a:tc>
                  <a:txBody>
                    <a:bodyPr/>
                    <a:lstStyle/>
                    <a:p>
                      <a:r>
                        <a:rPr lang="en-US" sz="600" b="0" dirty="0" err="1"/>
                        <a:t>driverId</a:t>
                      </a:r>
                      <a:r>
                        <a:rPr lang="en-US" sz="600" b="1" dirty="0"/>
                        <a:t> (FK on Drivers(</a:t>
                      </a:r>
                      <a:r>
                        <a:rPr lang="en-US" sz="600" b="1" dirty="0" err="1"/>
                        <a:t>driverID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570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err="1"/>
                        <a:t>constructurID</a:t>
                      </a:r>
                      <a:r>
                        <a:rPr lang="en-US" sz="600" dirty="0"/>
                        <a:t> </a:t>
                      </a:r>
                      <a:r>
                        <a:rPr lang="en-US" sz="600" b="1" dirty="0"/>
                        <a:t>(FK on Constructor(</a:t>
                      </a:r>
                      <a:r>
                        <a:rPr lang="en-US" sz="600" b="1" dirty="0" err="1"/>
                        <a:t>constructorID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307040">
                <a:tc>
                  <a:txBody>
                    <a:bodyPr/>
                    <a:lstStyle/>
                    <a:p>
                      <a:r>
                        <a:rPr lang="en-US" sz="600" dirty="0"/>
                        <a:t>number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219315">
                <a:tc>
                  <a:txBody>
                    <a:bodyPr/>
                    <a:lstStyle/>
                    <a:p>
                      <a:r>
                        <a:rPr lang="en-US" sz="600" dirty="0"/>
                        <a:t>position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131589">
                <a:tc>
                  <a:txBody>
                    <a:bodyPr/>
                    <a:lstStyle/>
                    <a:p>
                      <a:r>
                        <a:rPr lang="en-US" sz="600" dirty="0"/>
                        <a:t>q1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752392"/>
                  </a:ext>
                </a:extLst>
              </a:tr>
              <a:tr h="131589">
                <a:tc>
                  <a:txBody>
                    <a:bodyPr/>
                    <a:lstStyle/>
                    <a:p>
                      <a:r>
                        <a:rPr lang="en-US" sz="600" dirty="0"/>
                        <a:t>q2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450593"/>
                  </a:ext>
                </a:extLst>
              </a:tr>
              <a:tr h="131589">
                <a:tc>
                  <a:txBody>
                    <a:bodyPr/>
                    <a:lstStyle/>
                    <a:p>
                      <a:r>
                        <a:rPr lang="en-US" sz="600" dirty="0"/>
                        <a:t>q3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223119"/>
                  </a:ext>
                </a:extLst>
              </a:tr>
              <a:tr h="131589">
                <a:tc>
                  <a:txBody>
                    <a:bodyPr/>
                    <a:lstStyle/>
                    <a:p>
                      <a:r>
                        <a:rPr lang="en-US" sz="600" dirty="0"/>
                        <a:t>q4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453177"/>
                  </a:ext>
                </a:extLst>
              </a:tr>
            </a:tbl>
          </a:graphicData>
        </a:graphic>
      </p:graphicFrame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03FBE8A0-85ED-A6AC-461C-506BBD6B4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609649"/>
              </p:ext>
            </p:extLst>
          </p:nvPr>
        </p:nvGraphicFramePr>
        <p:xfrm>
          <a:off x="4004230" y="11980215"/>
          <a:ext cx="2149034" cy="207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982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529052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Table: </a:t>
                      </a:r>
                      <a:r>
                        <a:rPr lang="en-US" sz="600" dirty="0" err="1">
                          <a:solidFill>
                            <a:schemeClr val="tx1"/>
                          </a:solidFill>
                        </a:rPr>
                        <a:t>Driver_standings</a:t>
                      </a:r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es-MX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71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Field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FF">
                        <a:alpha val="7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Type of Data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FF">
                        <a:alpha val="709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b="1" dirty="0" err="1"/>
                        <a:t>driverStandingsId</a:t>
                      </a:r>
                      <a:r>
                        <a:rPr lang="en-US" sz="600" b="1" dirty="0"/>
                        <a:t>(PK)</a:t>
                      </a:r>
                      <a:endParaRPr lang="es-MX" sz="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dirty="0" err="1"/>
                        <a:t>raceId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Race(</a:t>
                      </a:r>
                      <a:r>
                        <a:rPr lang="en-US" sz="600" b="1" dirty="0" err="1"/>
                        <a:t>raceID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b="1" dirty="0" err="1"/>
                        <a:t>driverId</a:t>
                      </a:r>
                      <a:r>
                        <a:rPr lang="en-US" sz="600" b="1" dirty="0"/>
                        <a:t> (FK on Drivers(</a:t>
                      </a:r>
                      <a:r>
                        <a:rPr lang="en-US" sz="600" b="1" dirty="0" err="1"/>
                        <a:t>driverID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Points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Position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 err="1"/>
                        <a:t>PositionText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Wins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30575"/>
                  </a:ext>
                </a:extLst>
              </a:tr>
            </a:tbl>
          </a:graphicData>
        </a:graphic>
      </p:graphicFrame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82E94FC5-35C2-C1EA-EF7F-F9545C6D5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252245"/>
              </p:ext>
            </p:extLst>
          </p:nvPr>
        </p:nvGraphicFramePr>
        <p:xfrm>
          <a:off x="4003436" y="14247267"/>
          <a:ext cx="2150622" cy="2069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221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533401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199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Table: </a:t>
                      </a:r>
                      <a:r>
                        <a:rPr lang="en-US" sz="600" dirty="0" err="1">
                          <a:solidFill>
                            <a:schemeClr val="bg1"/>
                          </a:solidFill>
                        </a:rPr>
                        <a:t>Lap_times</a:t>
                      </a:r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s-MX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19997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Field</a:t>
                      </a:r>
                      <a:endParaRPr lang="es-MX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Type of Data </a:t>
                      </a:r>
                      <a:endParaRPr lang="es-MX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199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dirty="0" err="1"/>
                        <a:t>raceId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Race(</a:t>
                      </a:r>
                      <a:r>
                        <a:rPr lang="en-US" sz="600" b="1" dirty="0" err="1"/>
                        <a:t>raceID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19997">
                <a:tc>
                  <a:txBody>
                    <a:bodyPr/>
                    <a:lstStyle/>
                    <a:p>
                      <a:r>
                        <a:rPr lang="en-US" sz="600" b="1" dirty="0" err="1"/>
                        <a:t>driverId</a:t>
                      </a:r>
                      <a:r>
                        <a:rPr lang="en-US" sz="600" b="1" dirty="0"/>
                        <a:t> (FK on Drivers(</a:t>
                      </a:r>
                      <a:r>
                        <a:rPr lang="en-US" sz="600" b="1" dirty="0" err="1"/>
                        <a:t>driverID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219997">
                <a:tc>
                  <a:txBody>
                    <a:bodyPr/>
                    <a:lstStyle/>
                    <a:p>
                      <a:r>
                        <a:rPr lang="en-US" sz="600" dirty="0"/>
                        <a:t>lap </a:t>
                      </a:r>
                      <a:r>
                        <a:rPr lang="en-US" sz="600" b="1" dirty="0"/>
                        <a:t>(PK)</a:t>
                      </a:r>
                      <a:endParaRPr lang="es-MX" sz="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366661">
                <a:tc>
                  <a:txBody>
                    <a:bodyPr/>
                    <a:lstStyle/>
                    <a:p>
                      <a:r>
                        <a:rPr lang="en-US" sz="600" dirty="0"/>
                        <a:t>position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219997">
                <a:tc>
                  <a:txBody>
                    <a:bodyPr/>
                    <a:lstStyle/>
                    <a:p>
                      <a:r>
                        <a:rPr lang="en-US" sz="600" dirty="0"/>
                        <a:t>time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219997">
                <a:tc>
                  <a:txBody>
                    <a:bodyPr/>
                    <a:lstStyle/>
                    <a:p>
                      <a:r>
                        <a:rPr lang="en-US" sz="600" dirty="0" err="1"/>
                        <a:t>miliseconds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</a:tbl>
          </a:graphicData>
        </a:graphic>
      </p:graphicFrame>
      <p:graphicFrame>
        <p:nvGraphicFramePr>
          <p:cNvPr id="20" name="Table 7">
            <a:extLst>
              <a:ext uri="{FF2B5EF4-FFF2-40B4-BE49-F238E27FC236}">
                <a16:creationId xmlns:a16="http://schemas.microsoft.com/office/drawing/2014/main" id="{4EC4FFE6-F31D-EE8D-2CCE-03890EC27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317575"/>
              </p:ext>
            </p:extLst>
          </p:nvPr>
        </p:nvGraphicFramePr>
        <p:xfrm>
          <a:off x="3914538" y="16605340"/>
          <a:ext cx="2328418" cy="2263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370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651048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Table: </a:t>
                      </a:r>
                      <a:r>
                        <a:rPr lang="en-US" sz="600" dirty="0" err="1">
                          <a:solidFill>
                            <a:schemeClr val="bg1"/>
                          </a:solidFill>
                        </a:rPr>
                        <a:t>pit_stops</a:t>
                      </a:r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  </a:t>
                      </a:r>
                      <a:endParaRPr lang="es-MX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33">
                        <a:alpha val="71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Field</a:t>
                      </a:r>
                      <a:endParaRPr lang="es-MX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>
                        <a:alpha val="7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Type of Data </a:t>
                      </a:r>
                      <a:endParaRPr lang="es-MX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>
                        <a:alpha val="709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dirty="0" err="1"/>
                        <a:t>raceId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Race(</a:t>
                      </a:r>
                      <a:r>
                        <a:rPr lang="en-US" sz="600" b="1" dirty="0" err="1"/>
                        <a:t>raceID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b="1" dirty="0" err="1"/>
                        <a:t>driverId</a:t>
                      </a:r>
                      <a:r>
                        <a:rPr lang="en-US" sz="600" b="1" dirty="0"/>
                        <a:t> (FK on Drivers(</a:t>
                      </a:r>
                      <a:r>
                        <a:rPr lang="en-US" sz="600" b="1" dirty="0" err="1"/>
                        <a:t>driverID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stop </a:t>
                      </a:r>
                      <a:r>
                        <a:rPr lang="en-US" sz="600" b="1" dirty="0"/>
                        <a:t>(PK)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lap</a:t>
                      </a:r>
                      <a:r>
                        <a:rPr lang="en-US" sz="600" b="1" dirty="0"/>
                        <a:t>(FK on </a:t>
                      </a:r>
                      <a:r>
                        <a:rPr lang="en-US" sz="600" b="1" dirty="0" err="1"/>
                        <a:t>lap_times</a:t>
                      </a:r>
                      <a:r>
                        <a:rPr lang="en-US" sz="600" b="1" dirty="0"/>
                        <a:t>(lap))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Wins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3057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time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128494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duration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float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423861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 err="1"/>
                        <a:t>miliseconds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89984"/>
                  </a:ext>
                </a:extLst>
              </a:tr>
            </a:tbl>
          </a:graphicData>
        </a:graphic>
      </p:graphicFrame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476BD2BE-1DA4-56D1-B06E-408F60B23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450682"/>
              </p:ext>
            </p:extLst>
          </p:nvPr>
        </p:nvGraphicFramePr>
        <p:xfrm>
          <a:off x="3914538" y="19248348"/>
          <a:ext cx="2363474" cy="166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370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686104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Table: </a:t>
                      </a:r>
                      <a:r>
                        <a:rPr lang="en-US" sz="600" dirty="0" err="1">
                          <a:solidFill>
                            <a:schemeClr val="tx1"/>
                          </a:solidFill>
                        </a:rPr>
                        <a:t>Constructors_results</a:t>
                      </a:r>
                      <a:endParaRPr lang="es-MX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Field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Type of Data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600" dirty="0" err="1"/>
                        <a:t>constructorResultsId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(PK)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dirty="0" err="1"/>
                        <a:t>raceId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Race(</a:t>
                      </a:r>
                      <a:r>
                        <a:rPr lang="en-US" sz="600" b="1" dirty="0" err="1"/>
                        <a:t>raceID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600" dirty="0" err="1"/>
                        <a:t>constructorId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Constructors(</a:t>
                      </a:r>
                      <a:r>
                        <a:rPr lang="es-MX" sz="600" b="1" dirty="0" err="1"/>
                        <a:t>constructorId</a:t>
                      </a:r>
                      <a:r>
                        <a:rPr lang="en-US" sz="600" b="1" dirty="0"/>
                        <a:t>))</a:t>
                      </a:r>
                      <a:endParaRPr lang="es-MX" sz="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Points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Status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</a:tbl>
          </a:graphicData>
        </a:graphic>
      </p:graphicFrame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F1CCDFC1-AA54-793A-476F-2580F11CE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307097"/>
              </p:ext>
            </p:extLst>
          </p:nvPr>
        </p:nvGraphicFramePr>
        <p:xfrm>
          <a:off x="3886199" y="21151717"/>
          <a:ext cx="2500088" cy="2239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830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769258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3469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Table: </a:t>
                      </a:r>
                      <a:r>
                        <a:rPr lang="en-US" sz="600" dirty="0" err="1">
                          <a:solidFill>
                            <a:schemeClr val="tx1"/>
                          </a:solidFill>
                        </a:rPr>
                        <a:t>Constructors_stadings</a:t>
                      </a:r>
                      <a:endParaRPr lang="es-MX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Field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Type of Data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600" dirty="0" err="1"/>
                        <a:t>constructorStandingsId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(PK)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dirty="0" err="1"/>
                        <a:t>raceId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Race(</a:t>
                      </a:r>
                      <a:r>
                        <a:rPr lang="en-US" sz="600" b="1" dirty="0" err="1"/>
                        <a:t>raceID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600" dirty="0" err="1"/>
                        <a:t>constructorId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Constructors(</a:t>
                      </a:r>
                      <a:r>
                        <a:rPr lang="es-MX" sz="600" b="1" dirty="0" err="1"/>
                        <a:t>constructorId</a:t>
                      </a:r>
                      <a:r>
                        <a:rPr lang="en-US" sz="600" b="1" dirty="0"/>
                        <a:t>))</a:t>
                      </a:r>
                      <a:endParaRPr lang="es-MX" sz="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Points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Position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555108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 err="1"/>
                        <a:t>PositionText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800473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Wins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</a:tbl>
          </a:graphicData>
        </a:graphic>
      </p:graphicFrame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2D91DC97-5DC6-FC9F-181B-20709DD2E861}"/>
              </a:ext>
            </a:extLst>
          </p:cNvPr>
          <p:cNvCxnSpPr>
            <a:cxnSpLocks/>
          </p:cNvCxnSpPr>
          <p:nvPr/>
        </p:nvCxnSpPr>
        <p:spPr>
          <a:xfrm>
            <a:off x="2164080" y="1149838"/>
            <a:ext cx="1750458" cy="282840"/>
          </a:xfrm>
          <a:prstGeom prst="bentConnector3">
            <a:avLst>
              <a:gd name="adj1" fmla="val 76119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84F4FE6-9D72-FFF3-63CC-381F88EBF8DB}"/>
              </a:ext>
            </a:extLst>
          </p:cNvPr>
          <p:cNvSpPr txBox="1"/>
          <p:nvPr/>
        </p:nvSpPr>
        <p:spPr>
          <a:xfrm>
            <a:off x="3586794" y="1233547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1:N</a:t>
            </a:r>
            <a:endParaRPr lang="es-MX" sz="1100" b="1" dirty="0"/>
          </a:p>
        </p:txBody>
      </p: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9026ED57-6F30-454B-E0E9-B1BBA3752E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4404" y="2415286"/>
            <a:ext cx="3969017" cy="1758658"/>
          </a:xfrm>
          <a:prstGeom prst="bentConnector4">
            <a:avLst>
              <a:gd name="adj1" fmla="val -3934"/>
              <a:gd name="adj2" fmla="val 7525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spaço Reservado para Número de Slide 49">
            <a:extLst>
              <a:ext uri="{FF2B5EF4-FFF2-40B4-BE49-F238E27FC236}">
                <a16:creationId xmlns:a16="http://schemas.microsoft.com/office/drawing/2014/main" id="{1C29C5A1-7AED-BAA2-CEF0-8CA2AF36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9</a:t>
            </a:fld>
            <a:endParaRPr lang="es-MX"/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4FF1A7CB-C69F-C097-F071-5C9CE319869B}"/>
              </a:ext>
            </a:extLst>
          </p:cNvPr>
          <p:cNvSpPr txBox="1"/>
          <p:nvPr/>
        </p:nvSpPr>
        <p:spPr>
          <a:xfrm>
            <a:off x="3599494" y="5056247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1:N</a:t>
            </a:r>
            <a:endParaRPr lang="es-MX" sz="1100" b="1" dirty="0"/>
          </a:p>
        </p:txBody>
      </p:sp>
      <p:graphicFrame>
        <p:nvGraphicFramePr>
          <p:cNvPr id="84" name="Table 3">
            <a:extLst>
              <a:ext uri="{FF2B5EF4-FFF2-40B4-BE49-F238E27FC236}">
                <a16:creationId xmlns:a16="http://schemas.microsoft.com/office/drawing/2014/main" id="{9B565536-953F-C78C-B33D-9050A656D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812234"/>
              </p:ext>
            </p:extLst>
          </p:nvPr>
        </p:nvGraphicFramePr>
        <p:xfrm>
          <a:off x="6830060" y="616426"/>
          <a:ext cx="18973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240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485140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118493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Table: Drivers </a:t>
                      </a:r>
                      <a:endParaRPr lang="es-MX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71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118493">
                <a:tc>
                  <a:txBody>
                    <a:bodyPr/>
                    <a:lstStyle/>
                    <a:p>
                      <a:r>
                        <a:rPr lang="en-US" sz="600" dirty="0"/>
                        <a:t>Field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FF">
                        <a:alpha val="7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Type of Data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FF">
                        <a:alpha val="709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118493">
                <a:tc>
                  <a:txBody>
                    <a:bodyPr/>
                    <a:lstStyle/>
                    <a:p>
                      <a:r>
                        <a:rPr lang="en-US" sz="600" b="1" dirty="0" err="1"/>
                        <a:t>driverId</a:t>
                      </a:r>
                      <a:r>
                        <a:rPr lang="en-US" sz="600" b="1" dirty="0"/>
                        <a:t> (PK)</a:t>
                      </a:r>
                      <a:endParaRPr lang="es-MX" sz="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118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err="1"/>
                        <a:t>driverRef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  <a:tr h="118493">
                <a:tc>
                  <a:txBody>
                    <a:bodyPr/>
                    <a:lstStyle/>
                    <a:p>
                      <a:r>
                        <a:rPr lang="en-US" sz="600" dirty="0"/>
                        <a:t>number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118493">
                <a:tc>
                  <a:txBody>
                    <a:bodyPr/>
                    <a:lstStyle/>
                    <a:p>
                      <a:r>
                        <a:rPr lang="en-US" sz="600" dirty="0"/>
                        <a:t>Code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118493">
                <a:tc>
                  <a:txBody>
                    <a:bodyPr/>
                    <a:lstStyle/>
                    <a:p>
                      <a:r>
                        <a:rPr lang="en-US" sz="600" dirty="0"/>
                        <a:t>Forename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140632">
                <a:tc>
                  <a:txBody>
                    <a:bodyPr/>
                    <a:lstStyle/>
                    <a:p>
                      <a:r>
                        <a:rPr lang="en-US" sz="600" dirty="0"/>
                        <a:t>surname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118493">
                <a:tc>
                  <a:txBody>
                    <a:bodyPr/>
                    <a:lstStyle/>
                    <a:p>
                      <a:r>
                        <a:rPr lang="en-US" sz="600" dirty="0"/>
                        <a:t>dob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Date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118493">
                <a:tc>
                  <a:txBody>
                    <a:bodyPr/>
                    <a:lstStyle/>
                    <a:p>
                      <a:r>
                        <a:rPr lang="en-US" sz="600" dirty="0"/>
                        <a:t>nationality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118493">
                <a:tc>
                  <a:txBody>
                    <a:bodyPr/>
                    <a:lstStyle/>
                    <a:p>
                      <a:r>
                        <a:rPr lang="en-US" sz="600" dirty="0" err="1"/>
                        <a:t>url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30575"/>
                  </a:ext>
                </a:extLst>
              </a:tr>
            </a:tbl>
          </a:graphicData>
        </a:graphic>
      </p:graphicFrame>
      <p:cxnSp>
        <p:nvCxnSpPr>
          <p:cNvPr id="87" name="Conector: Angulado 86">
            <a:extLst>
              <a:ext uri="{FF2B5EF4-FFF2-40B4-BE49-F238E27FC236}">
                <a16:creationId xmlns:a16="http://schemas.microsoft.com/office/drawing/2014/main" id="{9640FE9F-5B67-01D3-FCE1-052D45298493}"/>
              </a:ext>
            </a:extLst>
          </p:cNvPr>
          <p:cNvCxnSpPr>
            <a:cxnSpLocks/>
          </p:cNvCxnSpPr>
          <p:nvPr/>
        </p:nvCxnSpPr>
        <p:spPr>
          <a:xfrm flipV="1">
            <a:off x="5356542" y="1170856"/>
            <a:ext cx="1403350" cy="349140"/>
          </a:xfrm>
          <a:prstGeom prst="bentConnector3">
            <a:avLst>
              <a:gd name="adj1" fmla="val 56787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905DBD71-4068-E743-7548-CCCB3FE50B6E}"/>
              </a:ext>
            </a:extLst>
          </p:cNvPr>
          <p:cNvSpPr txBox="1"/>
          <p:nvPr/>
        </p:nvSpPr>
        <p:spPr>
          <a:xfrm>
            <a:off x="6354449" y="963529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1:N</a:t>
            </a:r>
            <a:endParaRPr lang="es-MX" sz="1100" b="1" dirty="0"/>
          </a:p>
        </p:txBody>
      </p:sp>
      <p:cxnSp>
        <p:nvCxnSpPr>
          <p:cNvPr id="102" name="Conector: Angulado 101">
            <a:extLst>
              <a:ext uri="{FF2B5EF4-FFF2-40B4-BE49-F238E27FC236}">
                <a16:creationId xmlns:a16="http://schemas.microsoft.com/office/drawing/2014/main" id="{1457682D-6217-B127-8B91-B1BCC940A59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81683" y="2472665"/>
            <a:ext cx="4351274" cy="1582924"/>
          </a:xfrm>
          <a:prstGeom prst="bentConnector3">
            <a:avLst>
              <a:gd name="adj1" fmla="val 24316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4F53B8F0-AF7B-3DBB-E636-B17A37141C55}"/>
              </a:ext>
            </a:extLst>
          </p:cNvPr>
          <p:cNvSpPr txBox="1"/>
          <p:nvPr/>
        </p:nvSpPr>
        <p:spPr>
          <a:xfrm>
            <a:off x="6349522" y="4193697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1:N</a:t>
            </a:r>
            <a:endParaRPr lang="es-MX" sz="1100" b="1" dirty="0"/>
          </a:p>
        </p:txBody>
      </p:sp>
      <p:graphicFrame>
        <p:nvGraphicFramePr>
          <p:cNvPr id="107" name="Table 3">
            <a:extLst>
              <a:ext uri="{FF2B5EF4-FFF2-40B4-BE49-F238E27FC236}">
                <a16:creationId xmlns:a16="http://schemas.microsoft.com/office/drawing/2014/main" id="{50D007BD-6AAA-FB3D-11FD-9F4459C3A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053352"/>
              </p:ext>
            </p:extLst>
          </p:nvPr>
        </p:nvGraphicFramePr>
        <p:xfrm>
          <a:off x="6840858" y="2956719"/>
          <a:ext cx="1897380" cy="166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842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470538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Table: Constructors</a:t>
                      </a:r>
                      <a:endParaRPr lang="es-MX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Field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Type of Data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 err="1"/>
                        <a:t>constructurID</a:t>
                      </a:r>
                      <a:r>
                        <a:rPr lang="en-US" sz="600" dirty="0"/>
                        <a:t> </a:t>
                      </a:r>
                      <a:r>
                        <a:rPr lang="en-US" sz="600" b="1" dirty="0"/>
                        <a:t>(PK)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err="1"/>
                        <a:t>constructurRef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name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Nationality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 err="1"/>
                        <a:t>utl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</a:tbl>
          </a:graphicData>
        </a:graphic>
      </p:graphicFrame>
      <p:cxnSp>
        <p:nvCxnSpPr>
          <p:cNvPr id="108" name="Conector: Angulado 107">
            <a:extLst>
              <a:ext uri="{FF2B5EF4-FFF2-40B4-BE49-F238E27FC236}">
                <a16:creationId xmlns:a16="http://schemas.microsoft.com/office/drawing/2014/main" id="{D7F82264-A4C2-5564-8437-795C710EF048}"/>
              </a:ext>
            </a:extLst>
          </p:cNvPr>
          <p:cNvCxnSpPr>
            <a:cxnSpLocks/>
          </p:cNvCxnSpPr>
          <p:nvPr/>
        </p:nvCxnSpPr>
        <p:spPr>
          <a:xfrm flipV="1">
            <a:off x="5149070" y="3543300"/>
            <a:ext cx="1764916" cy="212257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4B5257F7-5EE3-D0DA-1CC9-CF841B7CF38C}"/>
              </a:ext>
            </a:extLst>
          </p:cNvPr>
          <p:cNvSpPr txBox="1"/>
          <p:nvPr/>
        </p:nvSpPr>
        <p:spPr>
          <a:xfrm>
            <a:off x="5367940" y="5485980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N:1</a:t>
            </a:r>
            <a:endParaRPr lang="es-MX" sz="1100" b="1" dirty="0"/>
          </a:p>
        </p:txBody>
      </p:sp>
      <p:cxnSp>
        <p:nvCxnSpPr>
          <p:cNvPr id="117" name="Conector: Angulado 116">
            <a:extLst>
              <a:ext uri="{FF2B5EF4-FFF2-40B4-BE49-F238E27FC236}">
                <a16:creationId xmlns:a16="http://schemas.microsoft.com/office/drawing/2014/main" id="{D5B05810-1D63-6F13-AF64-FC2C69A5CA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007710" y="4570164"/>
            <a:ext cx="8297449" cy="1655406"/>
          </a:xfrm>
          <a:prstGeom prst="bentConnector3">
            <a:avLst>
              <a:gd name="adj1" fmla="val 100029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: Angulado 125">
            <a:extLst>
              <a:ext uri="{FF2B5EF4-FFF2-40B4-BE49-F238E27FC236}">
                <a16:creationId xmlns:a16="http://schemas.microsoft.com/office/drawing/2014/main" id="{9E3FDA7F-7226-6565-BF0C-821A79EBF7F3}"/>
              </a:ext>
            </a:extLst>
          </p:cNvPr>
          <p:cNvCxnSpPr>
            <a:cxnSpLocks/>
          </p:cNvCxnSpPr>
          <p:nvPr/>
        </p:nvCxnSpPr>
        <p:spPr>
          <a:xfrm flipV="1">
            <a:off x="6175850" y="1151731"/>
            <a:ext cx="1450775" cy="855529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49AF158E-BDA0-F137-1A77-F921C509964E}"/>
              </a:ext>
            </a:extLst>
          </p:cNvPr>
          <p:cNvSpPr txBox="1"/>
          <p:nvPr/>
        </p:nvSpPr>
        <p:spPr>
          <a:xfrm>
            <a:off x="6382945" y="9522963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1:1</a:t>
            </a:r>
            <a:endParaRPr lang="es-MX" sz="1100" b="1" dirty="0"/>
          </a:p>
        </p:txBody>
      </p:sp>
      <p:cxnSp>
        <p:nvCxnSpPr>
          <p:cNvPr id="134" name="Conector: Angulado 133">
            <a:extLst>
              <a:ext uri="{FF2B5EF4-FFF2-40B4-BE49-F238E27FC236}">
                <a16:creationId xmlns:a16="http://schemas.microsoft.com/office/drawing/2014/main" id="{3A58D3FB-2BCD-C655-AFBA-A130B17EACC7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153264" y="3543254"/>
            <a:ext cx="743950" cy="6725751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9A0B94E6-7E8E-7D59-A3AA-47077EC237A2}"/>
              </a:ext>
            </a:extLst>
          </p:cNvPr>
          <p:cNvSpPr txBox="1"/>
          <p:nvPr/>
        </p:nvSpPr>
        <p:spPr>
          <a:xfrm>
            <a:off x="6392637" y="10101392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1:1</a:t>
            </a:r>
            <a:endParaRPr lang="es-MX" sz="1100" b="1" dirty="0"/>
          </a:p>
        </p:txBody>
      </p:sp>
      <p:cxnSp>
        <p:nvCxnSpPr>
          <p:cNvPr id="144" name="Conector: Angulado 143">
            <a:extLst>
              <a:ext uri="{FF2B5EF4-FFF2-40B4-BE49-F238E27FC236}">
                <a16:creationId xmlns:a16="http://schemas.microsoft.com/office/drawing/2014/main" id="{6040B983-09CA-D617-BA50-9F4452FAFCA3}"/>
              </a:ext>
            </a:extLst>
          </p:cNvPr>
          <p:cNvCxnSpPr>
            <a:cxnSpLocks/>
          </p:cNvCxnSpPr>
          <p:nvPr/>
        </p:nvCxnSpPr>
        <p:spPr>
          <a:xfrm rot="16200000" flipH="1">
            <a:off x="-2786112" y="8086302"/>
            <a:ext cx="11867954" cy="166786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: Angulado 146">
            <a:extLst>
              <a:ext uri="{FF2B5EF4-FFF2-40B4-BE49-F238E27FC236}">
                <a16:creationId xmlns:a16="http://schemas.microsoft.com/office/drawing/2014/main" id="{264F45C0-125E-98E6-9813-0FABD2274A73}"/>
              </a:ext>
            </a:extLst>
          </p:cNvPr>
          <p:cNvCxnSpPr>
            <a:cxnSpLocks/>
          </p:cNvCxnSpPr>
          <p:nvPr/>
        </p:nvCxnSpPr>
        <p:spPr>
          <a:xfrm rot="16200000" flipH="1">
            <a:off x="-2240416" y="6627317"/>
            <a:ext cx="10789049" cy="166786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: Angulado 147">
            <a:extLst>
              <a:ext uri="{FF2B5EF4-FFF2-40B4-BE49-F238E27FC236}">
                <a16:creationId xmlns:a16="http://schemas.microsoft.com/office/drawing/2014/main" id="{ACF57691-C620-85BA-BBD5-7A199E0FF1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-4750258" y="8467302"/>
            <a:ext cx="15796246" cy="166786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: Angulado 148">
            <a:extLst>
              <a:ext uri="{FF2B5EF4-FFF2-40B4-BE49-F238E27FC236}">
                <a16:creationId xmlns:a16="http://schemas.microsoft.com/office/drawing/2014/main" id="{2A27C3D9-1400-654C-BCE1-E95FE8B727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-6399339" y="11694372"/>
            <a:ext cx="19113458" cy="166786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: Angulado 149">
            <a:extLst>
              <a:ext uri="{FF2B5EF4-FFF2-40B4-BE49-F238E27FC236}">
                <a16:creationId xmlns:a16="http://schemas.microsoft.com/office/drawing/2014/main" id="{E32E71A7-49D6-C4AC-A33D-2A5EDE1977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-5530545" y="10501842"/>
            <a:ext cx="17375871" cy="166786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: Angulado 161">
            <a:extLst>
              <a:ext uri="{FF2B5EF4-FFF2-40B4-BE49-F238E27FC236}">
                <a16:creationId xmlns:a16="http://schemas.microsoft.com/office/drawing/2014/main" id="{DF25A347-A59E-0D7B-7221-ECEBE00165C3}"/>
              </a:ext>
            </a:extLst>
          </p:cNvPr>
          <p:cNvCxnSpPr>
            <a:cxnSpLocks/>
          </p:cNvCxnSpPr>
          <p:nvPr/>
        </p:nvCxnSpPr>
        <p:spPr>
          <a:xfrm flipV="1">
            <a:off x="6072675" y="1170781"/>
            <a:ext cx="818924" cy="11847010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: Angulado 164">
            <a:extLst>
              <a:ext uri="{FF2B5EF4-FFF2-40B4-BE49-F238E27FC236}">
                <a16:creationId xmlns:a16="http://schemas.microsoft.com/office/drawing/2014/main" id="{46DE884F-E96D-A497-5959-1F86587DA986}"/>
              </a:ext>
            </a:extLst>
          </p:cNvPr>
          <p:cNvCxnSpPr>
            <a:cxnSpLocks/>
          </p:cNvCxnSpPr>
          <p:nvPr/>
        </p:nvCxnSpPr>
        <p:spPr>
          <a:xfrm flipV="1">
            <a:off x="6204858" y="2247551"/>
            <a:ext cx="676002" cy="12825067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: Angulado 167">
            <a:extLst>
              <a:ext uri="{FF2B5EF4-FFF2-40B4-BE49-F238E27FC236}">
                <a16:creationId xmlns:a16="http://schemas.microsoft.com/office/drawing/2014/main" id="{82FB879D-0A1D-F8CB-EDB7-D1FDAA23E414}"/>
              </a:ext>
            </a:extLst>
          </p:cNvPr>
          <p:cNvCxnSpPr>
            <a:cxnSpLocks/>
          </p:cNvCxnSpPr>
          <p:nvPr/>
        </p:nvCxnSpPr>
        <p:spPr>
          <a:xfrm flipV="1">
            <a:off x="6212478" y="1790543"/>
            <a:ext cx="676002" cy="15518331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: Angulado 168">
            <a:extLst>
              <a:ext uri="{FF2B5EF4-FFF2-40B4-BE49-F238E27FC236}">
                <a16:creationId xmlns:a16="http://schemas.microsoft.com/office/drawing/2014/main" id="{2A75C979-BD96-57DF-9950-94D61D101FC8}"/>
              </a:ext>
            </a:extLst>
          </p:cNvPr>
          <p:cNvCxnSpPr>
            <a:cxnSpLocks/>
          </p:cNvCxnSpPr>
          <p:nvPr/>
        </p:nvCxnSpPr>
        <p:spPr>
          <a:xfrm flipV="1">
            <a:off x="6278012" y="3714892"/>
            <a:ext cx="562846" cy="1653928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: Angulado 171">
            <a:extLst>
              <a:ext uri="{FF2B5EF4-FFF2-40B4-BE49-F238E27FC236}">
                <a16:creationId xmlns:a16="http://schemas.microsoft.com/office/drawing/2014/main" id="{703F8F36-F3E7-CEDB-4A2A-C54A60D6E2D9}"/>
              </a:ext>
            </a:extLst>
          </p:cNvPr>
          <p:cNvCxnSpPr>
            <a:cxnSpLocks/>
          </p:cNvCxnSpPr>
          <p:nvPr/>
        </p:nvCxnSpPr>
        <p:spPr>
          <a:xfrm flipV="1">
            <a:off x="6361294" y="5785725"/>
            <a:ext cx="562846" cy="1653928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: Angulado 173">
            <a:extLst>
              <a:ext uri="{FF2B5EF4-FFF2-40B4-BE49-F238E27FC236}">
                <a16:creationId xmlns:a16="http://schemas.microsoft.com/office/drawing/2014/main" id="{DFFEBEE9-85BD-3DAE-AA9A-B051625B211B}"/>
              </a:ext>
            </a:extLst>
          </p:cNvPr>
          <p:cNvCxnSpPr>
            <a:cxnSpLocks/>
            <a:stCxn id="19" idx="1"/>
            <a:endCxn id="20" idx="1"/>
          </p:cNvCxnSpPr>
          <p:nvPr/>
        </p:nvCxnSpPr>
        <p:spPr>
          <a:xfrm rot="10800000" flipV="1">
            <a:off x="3914538" y="15282070"/>
            <a:ext cx="88898" cy="2454821"/>
          </a:xfrm>
          <a:prstGeom prst="bentConnector3">
            <a:avLst>
              <a:gd name="adj1" fmla="val 357149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aixaDeTexto 175">
            <a:extLst>
              <a:ext uri="{FF2B5EF4-FFF2-40B4-BE49-F238E27FC236}">
                <a16:creationId xmlns:a16="http://schemas.microsoft.com/office/drawing/2014/main" id="{944B40DC-FB52-57B8-DAFB-955AA189FB0C}"/>
              </a:ext>
            </a:extLst>
          </p:cNvPr>
          <p:cNvSpPr txBox="1"/>
          <p:nvPr/>
        </p:nvSpPr>
        <p:spPr>
          <a:xfrm>
            <a:off x="3455382" y="17567614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1:1</a:t>
            </a:r>
            <a:endParaRPr lang="es-MX" sz="1100" b="1" dirty="0"/>
          </a:p>
        </p:txBody>
      </p:sp>
      <p:sp>
        <p:nvSpPr>
          <p:cNvPr id="177" name="CaixaDeTexto 176">
            <a:extLst>
              <a:ext uri="{FF2B5EF4-FFF2-40B4-BE49-F238E27FC236}">
                <a16:creationId xmlns:a16="http://schemas.microsoft.com/office/drawing/2014/main" id="{F69229D0-BA64-1B01-349E-4DDA3DCBF29B}"/>
              </a:ext>
            </a:extLst>
          </p:cNvPr>
          <p:cNvSpPr txBox="1"/>
          <p:nvPr/>
        </p:nvSpPr>
        <p:spPr>
          <a:xfrm>
            <a:off x="2992715" y="17017851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1:N</a:t>
            </a:r>
            <a:endParaRPr lang="es-MX" sz="1100" b="1" dirty="0"/>
          </a:p>
        </p:txBody>
      </p:sp>
      <p:sp>
        <p:nvSpPr>
          <p:cNvPr id="178" name="CaixaDeTexto 177">
            <a:extLst>
              <a:ext uri="{FF2B5EF4-FFF2-40B4-BE49-F238E27FC236}">
                <a16:creationId xmlns:a16="http://schemas.microsoft.com/office/drawing/2014/main" id="{BF019CD6-55B6-29D6-B9C1-5BA79F6B6774}"/>
              </a:ext>
            </a:extLst>
          </p:cNvPr>
          <p:cNvSpPr txBox="1"/>
          <p:nvPr/>
        </p:nvSpPr>
        <p:spPr>
          <a:xfrm>
            <a:off x="2960923" y="14638337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1:N</a:t>
            </a:r>
            <a:endParaRPr lang="es-MX" sz="1100" b="1" dirty="0"/>
          </a:p>
        </p:txBody>
      </p:sp>
      <p:sp>
        <p:nvSpPr>
          <p:cNvPr id="179" name="CaixaDeTexto 178">
            <a:extLst>
              <a:ext uri="{FF2B5EF4-FFF2-40B4-BE49-F238E27FC236}">
                <a16:creationId xmlns:a16="http://schemas.microsoft.com/office/drawing/2014/main" id="{039AF639-4CB0-B784-C7F5-DE68F081C087}"/>
              </a:ext>
            </a:extLst>
          </p:cNvPr>
          <p:cNvSpPr txBox="1"/>
          <p:nvPr/>
        </p:nvSpPr>
        <p:spPr>
          <a:xfrm>
            <a:off x="3001450" y="12686497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1:N</a:t>
            </a:r>
            <a:endParaRPr lang="es-MX" sz="1100" b="1" dirty="0"/>
          </a:p>
        </p:txBody>
      </p:sp>
      <p:sp>
        <p:nvSpPr>
          <p:cNvPr id="180" name="CaixaDeTexto 179">
            <a:extLst>
              <a:ext uri="{FF2B5EF4-FFF2-40B4-BE49-F238E27FC236}">
                <a16:creationId xmlns:a16="http://schemas.microsoft.com/office/drawing/2014/main" id="{33A8D49D-18C2-2404-1CEE-05547FA5C629}"/>
              </a:ext>
            </a:extLst>
          </p:cNvPr>
          <p:cNvSpPr txBox="1"/>
          <p:nvPr/>
        </p:nvSpPr>
        <p:spPr>
          <a:xfrm>
            <a:off x="2992715" y="9334570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1:1</a:t>
            </a:r>
            <a:endParaRPr lang="es-MX" sz="1100" b="1" dirty="0"/>
          </a:p>
        </p:txBody>
      </p:sp>
      <p:sp>
        <p:nvSpPr>
          <p:cNvPr id="181" name="CaixaDeTexto 180">
            <a:extLst>
              <a:ext uri="{FF2B5EF4-FFF2-40B4-BE49-F238E27FC236}">
                <a16:creationId xmlns:a16="http://schemas.microsoft.com/office/drawing/2014/main" id="{D1F13776-92AF-FD53-6353-C4C0E99E4A6F}"/>
              </a:ext>
            </a:extLst>
          </p:cNvPr>
          <p:cNvSpPr txBox="1"/>
          <p:nvPr/>
        </p:nvSpPr>
        <p:spPr>
          <a:xfrm>
            <a:off x="3012698" y="19824587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1:N</a:t>
            </a:r>
            <a:endParaRPr lang="es-MX" sz="1100" b="1" dirty="0"/>
          </a:p>
        </p:txBody>
      </p:sp>
      <p:sp>
        <p:nvSpPr>
          <p:cNvPr id="182" name="CaixaDeTexto 181">
            <a:extLst>
              <a:ext uri="{FF2B5EF4-FFF2-40B4-BE49-F238E27FC236}">
                <a16:creationId xmlns:a16="http://schemas.microsoft.com/office/drawing/2014/main" id="{84E53BC1-EE86-68BA-3372-F2FBA508CE17}"/>
              </a:ext>
            </a:extLst>
          </p:cNvPr>
          <p:cNvSpPr txBox="1"/>
          <p:nvPr/>
        </p:nvSpPr>
        <p:spPr>
          <a:xfrm>
            <a:off x="3025398" y="21894687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1:N</a:t>
            </a:r>
            <a:endParaRPr lang="es-MX" sz="1100" b="1" dirty="0"/>
          </a:p>
        </p:txBody>
      </p:sp>
      <p:sp>
        <p:nvSpPr>
          <p:cNvPr id="183" name="CaixaDeTexto 182">
            <a:extLst>
              <a:ext uri="{FF2B5EF4-FFF2-40B4-BE49-F238E27FC236}">
                <a16:creationId xmlns:a16="http://schemas.microsoft.com/office/drawing/2014/main" id="{7AF25D47-84B4-3330-FE00-2F995EDE7C24}"/>
              </a:ext>
            </a:extLst>
          </p:cNvPr>
          <p:cNvSpPr txBox="1"/>
          <p:nvPr/>
        </p:nvSpPr>
        <p:spPr>
          <a:xfrm>
            <a:off x="6557728" y="22167643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1:1</a:t>
            </a:r>
            <a:endParaRPr lang="es-MX" sz="1100" b="1" dirty="0"/>
          </a:p>
        </p:txBody>
      </p:sp>
      <p:sp>
        <p:nvSpPr>
          <p:cNvPr id="184" name="CaixaDeTexto 183">
            <a:extLst>
              <a:ext uri="{FF2B5EF4-FFF2-40B4-BE49-F238E27FC236}">
                <a16:creationId xmlns:a16="http://schemas.microsoft.com/office/drawing/2014/main" id="{7A61482E-E5FA-FFC6-1EC8-D1CA1AE1C665}"/>
              </a:ext>
            </a:extLst>
          </p:cNvPr>
          <p:cNvSpPr txBox="1"/>
          <p:nvPr/>
        </p:nvSpPr>
        <p:spPr>
          <a:xfrm>
            <a:off x="6476931" y="20090854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1:1</a:t>
            </a:r>
            <a:endParaRPr lang="es-MX" sz="1100" b="1" dirty="0"/>
          </a:p>
        </p:txBody>
      </p:sp>
      <p:sp>
        <p:nvSpPr>
          <p:cNvPr id="185" name="CaixaDeTexto 184">
            <a:extLst>
              <a:ext uri="{FF2B5EF4-FFF2-40B4-BE49-F238E27FC236}">
                <a16:creationId xmlns:a16="http://schemas.microsoft.com/office/drawing/2014/main" id="{536B6232-ACAE-2CA3-B288-B142D23BA47C}"/>
              </a:ext>
            </a:extLst>
          </p:cNvPr>
          <p:cNvSpPr txBox="1"/>
          <p:nvPr/>
        </p:nvSpPr>
        <p:spPr>
          <a:xfrm>
            <a:off x="6471181" y="17134558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N:1</a:t>
            </a:r>
            <a:endParaRPr lang="es-MX" sz="1100" b="1" dirty="0"/>
          </a:p>
        </p:txBody>
      </p:sp>
      <p:sp>
        <p:nvSpPr>
          <p:cNvPr id="186" name="CaixaDeTexto 185">
            <a:extLst>
              <a:ext uri="{FF2B5EF4-FFF2-40B4-BE49-F238E27FC236}">
                <a16:creationId xmlns:a16="http://schemas.microsoft.com/office/drawing/2014/main" id="{FBD896A2-8AA9-4B0F-C6A0-CFB741BE509A}"/>
              </a:ext>
            </a:extLst>
          </p:cNvPr>
          <p:cNvSpPr txBox="1"/>
          <p:nvPr/>
        </p:nvSpPr>
        <p:spPr>
          <a:xfrm>
            <a:off x="6490227" y="14886638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N:1</a:t>
            </a:r>
            <a:endParaRPr lang="es-MX" sz="1100" b="1" dirty="0"/>
          </a:p>
        </p:txBody>
      </p: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C140FF44-6FA1-CCDB-B767-5B699CA651C3}"/>
              </a:ext>
            </a:extLst>
          </p:cNvPr>
          <p:cNvSpPr txBox="1"/>
          <p:nvPr/>
        </p:nvSpPr>
        <p:spPr>
          <a:xfrm>
            <a:off x="6490224" y="12857788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1:1</a:t>
            </a:r>
            <a:endParaRPr lang="es-MX" sz="1100" b="1" dirty="0"/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0AEA12DA-FA4C-CF8C-874B-63FB7DC54919}"/>
              </a:ext>
            </a:extLst>
          </p:cNvPr>
          <p:cNvSpPr txBox="1"/>
          <p:nvPr/>
        </p:nvSpPr>
        <p:spPr>
          <a:xfrm>
            <a:off x="5190580" y="5306041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1:1</a:t>
            </a:r>
            <a:endParaRPr lang="es-MX" sz="1100" b="1" dirty="0"/>
          </a:p>
        </p:txBody>
      </p:sp>
      <p:cxnSp>
        <p:nvCxnSpPr>
          <p:cNvPr id="189" name="Conector: Angulado 188">
            <a:extLst>
              <a:ext uri="{FF2B5EF4-FFF2-40B4-BE49-F238E27FC236}">
                <a16:creationId xmlns:a16="http://schemas.microsoft.com/office/drawing/2014/main" id="{319C14D7-4679-B5A2-7E6C-0F595B59D7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38180" y="1956578"/>
            <a:ext cx="1766628" cy="1438728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CaixaDeTexto 192">
            <a:extLst>
              <a:ext uri="{FF2B5EF4-FFF2-40B4-BE49-F238E27FC236}">
                <a16:creationId xmlns:a16="http://schemas.microsoft.com/office/drawing/2014/main" id="{F620D895-0AF8-0139-3A4C-F9303521832D}"/>
              </a:ext>
            </a:extLst>
          </p:cNvPr>
          <p:cNvSpPr txBox="1"/>
          <p:nvPr/>
        </p:nvSpPr>
        <p:spPr>
          <a:xfrm>
            <a:off x="5185134" y="1982085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N:1</a:t>
            </a:r>
            <a:endParaRPr lang="es-MX" sz="1100" b="1" dirty="0"/>
          </a:p>
        </p:txBody>
      </p:sp>
    </p:spTree>
    <p:extLst>
      <p:ext uri="{BB962C8B-B14F-4D97-AF65-F5344CB8AC3E}">
        <p14:creationId xmlns:p14="http://schemas.microsoft.com/office/powerpoint/2010/main" val="252168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2669</Words>
  <Application>Microsoft Office PowerPoint</Application>
  <PresentationFormat>Panorámica</PresentationFormat>
  <Paragraphs>928</Paragraphs>
  <Slides>19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CODER HOUSE PROYECTO BASES DE DATOS FORMULA 1</vt:lpstr>
      <vt:lpstr>DATASET: Se decidió usar un dataset de Kaggle con información histórica de carreras de la formula 1 </vt:lpstr>
      <vt:lpstr>Definiendo las distintas entidades y sus campos </vt:lpstr>
      <vt:lpstr>Se decidió usar un dataset de Kaggle con información histórica de carreras de la formula 1 </vt:lpstr>
      <vt:lpstr>Se decidió usar un dataset de Kaggle con información histórica de carreras de la formula 1 </vt:lpstr>
      <vt:lpstr>Presentación de PowerPoint</vt:lpstr>
      <vt:lpstr>Se decidió usar un dataset de Kaggle con información histórica de carreras de la formula 1 </vt:lpstr>
      <vt:lpstr>Definiendo las relaciones entre las distintas entidades</vt:lpstr>
      <vt:lpstr>Se presenta la relación entre la distintas entidades de nuestra base Formula1</vt:lpstr>
      <vt:lpstr>Se presenta la relación entre la distintas entidades de nuestra base Formula1</vt:lpstr>
      <vt:lpstr>HIPOTESIS:</vt:lpstr>
      <vt:lpstr>CODER HOUSE PROYECTO BASES DE DATOS TRANSFERMARKET </vt:lpstr>
      <vt:lpstr>DATASET: Se decidió usar un dataset de Kaggle con información histórica futbolistas y sus precios de mercado </vt:lpstr>
      <vt:lpstr>Definiendo las distintas entidades y sus campos </vt:lpstr>
      <vt:lpstr>Se decidió usar un dataset de Kaggle con información histórica de carreras de Transfermarkt</vt:lpstr>
      <vt:lpstr>Se decidió usar un dataset de Kaggle con información histórica de carreras de Transfermarkt</vt:lpstr>
      <vt:lpstr>Se decidió usar un dataset de Kaggle con información histórica de carreras de Transfermarkt</vt:lpstr>
      <vt:lpstr>Definiendo las relaciones entre las distintas entidades</vt:lpstr>
      <vt:lpstr>Se decidió usar un dataset de Kaggle con información histórica de carreras de Transfermarkt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SUAVIZAMIENTO DE DATOS MEDIANTE MEDIA MOVIL Y EXPONENCIAL</dc:title>
  <dc:creator>Sergio Ibarra</dc:creator>
  <cp:lastModifiedBy>Sergio Ibarra</cp:lastModifiedBy>
  <cp:revision>8</cp:revision>
  <dcterms:created xsi:type="dcterms:W3CDTF">2023-02-13T16:27:49Z</dcterms:created>
  <dcterms:modified xsi:type="dcterms:W3CDTF">2023-07-11T20:09:48Z</dcterms:modified>
</cp:coreProperties>
</file>