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4" r:id="rId2"/>
  </p:sldMasterIdLst>
  <p:notesMasterIdLst>
    <p:notesMasterId r:id="rId9"/>
  </p:notesMasterIdLst>
  <p:sldIdLst>
    <p:sldId id="256" r:id="rId3"/>
    <p:sldId id="257" r:id="rId4"/>
    <p:sldId id="570" r:id="rId5"/>
    <p:sldId id="571" r:id="rId6"/>
    <p:sldId id="572" r:id="rId7"/>
    <p:sldId id="57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32F"/>
    <a:srgbClr val="A2CD42"/>
    <a:srgbClr val="356FA2"/>
    <a:srgbClr val="00A1DE"/>
    <a:srgbClr val="89BCC5"/>
    <a:srgbClr val="B4D5DA"/>
    <a:srgbClr val="FFC1C2"/>
    <a:srgbClr val="CB97FF"/>
    <a:srgbClr val="5AA2AE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7" autoAdjust="0"/>
    <p:restoredTop sz="87195" autoAdjust="0"/>
  </p:normalViewPr>
  <p:slideViewPr>
    <p:cSldViewPr snapToGrid="0">
      <p:cViewPr varScale="1">
        <p:scale>
          <a:sx n="57" d="100"/>
          <a:sy n="57" d="100"/>
        </p:scale>
        <p:origin x="78" y="72"/>
      </p:cViewPr>
      <p:guideLst>
        <p:guide orient="horz" pos="2232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28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5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8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oleObject" Target="../embeddings/oleObject1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0800"/>
            <a:ext cx="5520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6191249" y="1810800"/>
            <a:ext cx="5520000" cy="453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14356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271463" indent="-271463">
              <a:buFont typeface="Arial" pitchFamily="34" charset="0"/>
              <a:buChar char="•"/>
              <a:tabLst/>
              <a:defRPr/>
            </a:lvl2pPr>
            <a:lvl3pPr marL="274638" indent="-274638">
              <a:buFont typeface="Arial" pitchFamily="34" charset="0"/>
              <a:buChar char="•"/>
              <a:defRPr i="1"/>
            </a:lvl3pPr>
            <a:lvl4pPr marL="534988" indent="-263525">
              <a:buFont typeface="Arial" pitchFamily="34" charset="0"/>
              <a:buChar char="−"/>
              <a:defRPr i="0"/>
            </a:lvl4pPr>
            <a:lvl5pPr marL="806450" indent="-2714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0361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809101"/>
            <a:ext cx="5412015" cy="4536504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447675" indent="-180975"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5" y="765175"/>
            <a:ext cx="5412015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056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and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14" y="1724013"/>
            <a:ext cx="6159543" cy="4276755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447675" indent="-180975"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5613" y="722451"/>
            <a:ext cx="6159888" cy="101200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722402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136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123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99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622411"/>
            <a:ext cx="11184000" cy="4536504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4pPr>
            <a:lvl5pPr marL="441325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5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07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622411"/>
            <a:ext cx="11184000" cy="4536504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441325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481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357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5824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582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7444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2" y="1538286"/>
            <a:ext cx="11220417" cy="4248169"/>
          </a:xfrm>
        </p:spPr>
        <p:txBody>
          <a:bodyPr anchor="t">
            <a:noAutofit/>
          </a:bodyPr>
          <a:lstStyle>
            <a:lvl1pPr algn="l">
              <a:defRPr sz="48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8568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3" y="1671637"/>
            <a:ext cx="3702005" cy="4248169"/>
          </a:xfrm>
        </p:spPr>
        <p:txBody>
          <a:bodyPr anchor="t">
            <a:noAutofit/>
          </a:bodyPr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9518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4" name="Picture 3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9509" y="384409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50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1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sz="3000" b="0">
                <a:solidFill>
                  <a:srgbClr val="81BC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936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26" tIns="45712" rIns="91426" bIns="45712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2D0561-90C5-45B1-BB23-29979DDCF501}" type="datetimeFigureOut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9/29/2023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277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6E07-E0F2-4EF4-B62F-76463AC93147}" type="slidenum">
              <a:rPr lang="en-US">
                <a:solidFill>
                  <a:srgbClr val="002776"/>
                </a:solidFill>
              </a:rPr>
              <a:pPr/>
              <a:t>‹Nº›</a:t>
            </a:fld>
            <a:endParaRPr lang="en-US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6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73290" y="6554103"/>
            <a:ext cx="377092" cy="14424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1F61C0-2215-4557-9AEC-40913A79701B}" type="slidenum">
              <a:rPr lang="en-US">
                <a:solidFill>
                  <a:srgbClr val="002776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Icons Timesaver</a:t>
            </a:r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19244" y="6554103"/>
            <a:ext cx="3084075" cy="1442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14404">
              <a:lnSpc>
                <a:spcPts val="1077"/>
              </a:lnSpc>
              <a:defRPr/>
            </a:pPr>
            <a:r>
              <a:rPr lang="en-US" sz="700" kern="0" dirty="0">
                <a:solidFill>
                  <a:srgbClr val="002776"/>
                </a:solidFill>
                <a:cs typeface="Arial" charset="0"/>
              </a:rPr>
              <a:t>© 2012 Deloitte Global Services Limited </a:t>
            </a:r>
          </a:p>
        </p:txBody>
      </p:sp>
    </p:spTree>
    <p:extLst>
      <p:ext uri="{BB962C8B-B14F-4D97-AF65-F5344CB8AC3E}">
        <p14:creationId xmlns:p14="http://schemas.microsoft.com/office/powerpoint/2010/main" val="1236188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8" y="1152144"/>
            <a:ext cx="11136461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24257" y="256033"/>
            <a:ext cx="11131296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2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46419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D737FF8-F5A1-4B15-9195-32D8A5121DA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29.09.2023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/>
                </a:solidFill>
              </a:rPr>
              <a:pPr/>
              <a:t>‹Nº›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1800" y="854994"/>
            <a:ext cx="113284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3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2"/>
          <p:cNvGrpSpPr/>
          <p:nvPr userDrawn="1"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6" name="Ellipse 5"/>
            <p:cNvSpPr/>
            <p:nvPr/>
          </p:nvSpPr>
          <p:spPr bwMode="auto">
            <a:xfrm rot="5400000">
              <a:off x="4497934" y="2294464"/>
              <a:ext cx="142162" cy="8495132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 bwMode="auto">
            <a:xfrm rot="5400000">
              <a:off x="4497934" y="-3931596"/>
              <a:ext cx="142162" cy="8495132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8745499" y="315969"/>
              <a:ext cx="142161" cy="622605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251520" y="315973"/>
              <a:ext cx="142161" cy="622605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1450" y="315970"/>
              <a:ext cx="8496300" cy="6226059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rgbClr val="F8F8F8"/>
                </a:gs>
                <a:gs pos="50000">
                  <a:srgbClr val="FFFFFF"/>
                </a:gs>
              </a:gsLst>
              <a:lin ang="13500000" scaled="1"/>
              <a:tileRect/>
            </a:gra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F4427C1-EFCA-456C-8A36-3FE89C332DBB}" type="datetime1">
              <a:rPr lang="de-DE" noProof="0" smtClean="0"/>
              <a:pPr/>
              <a:t>29.09.2023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noProof="0" smtClean="0"/>
              <a:pPr/>
              <a:t>‹Nº›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37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1018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userDrawn="1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0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1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563" y="1640793"/>
            <a:ext cx="7124448" cy="2502587"/>
          </a:xfrm>
        </p:spPr>
        <p:txBody>
          <a:bodyPr>
            <a:noAutofit/>
          </a:bodyPr>
          <a:lstStyle>
            <a:lvl1pPr>
              <a:defRPr sz="3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563" y="4433454"/>
            <a:ext cx="7123840" cy="106724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0505" y="39957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12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820" y="1685568"/>
            <a:ext cx="3696000" cy="267212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820" y="4357694"/>
            <a:ext cx="3696000" cy="104855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0505" y="39957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37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118" y="1093318"/>
            <a:ext cx="6505141" cy="15498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118" y="2668126"/>
            <a:ext cx="6505141" cy="3881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2931" y="284522"/>
            <a:ext cx="2294400" cy="322531"/>
          </a:xfrm>
          <a:prstGeom prst="rect">
            <a:avLst/>
          </a:prstGeom>
        </p:spPr>
      </p:pic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145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0800"/>
            <a:ext cx="11184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120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357200"/>
            <a:ext cx="11184000" cy="5000758"/>
          </a:xfrm>
        </p:spPr>
        <p:txBody>
          <a:bodyPr/>
          <a:lstStyle>
            <a:lvl1pPr marL="0" indent="0" algn="l">
              <a:buNone/>
              <a:defRPr/>
            </a:lvl1pPr>
            <a:lvl2pPr marL="271463" indent="-271463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9732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74638" indent="-274638" algn="l" defTabSz="914400" rtl="0" eaLnBrk="1" latinLnBrk="0" hangingPunct="1">
        <a:spcBef>
          <a:spcPts val="1200"/>
        </a:spcBef>
        <a:buFont typeface="Arial" pitchFamily="34" charset="0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47675" indent="-180975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68020" y="186845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14 </a:t>
            </a:r>
            <a:r>
              <a:rPr lang="es-MX" sz="3200" b="1" dirty="0">
                <a:latin typeface="Arial"/>
                <a:cs typeface="Arial"/>
              </a:rPr>
              <a:t>Data </a:t>
            </a:r>
            <a:r>
              <a:rPr lang="es-MX" sz="3200" b="1" dirty="0" err="1">
                <a:latin typeface="Arial"/>
                <a:cs typeface="Arial"/>
              </a:rPr>
              <a:t>Storytelling</a:t>
            </a:r>
            <a:br>
              <a:rPr lang="es-MX" sz="3200" b="1" dirty="0">
                <a:latin typeface="Arial"/>
                <a:cs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Septiembre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- Página 1 :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    - La gráfica del ejercicio 1 y su respuesta a la pregunta.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    - La gráfica del ejercicio 2 y su respuesta a la pregunta.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solidFill>
                  <a:srgbClr val="356FA2"/>
                </a:solidFill>
                <a:latin typeface="+mn-lt"/>
              </a:rPr>
              <a:t>2</a:t>
            </a:r>
            <a:r>
              <a:rPr lang="es-MX" dirty="0">
                <a:latin typeface="+mn-lt"/>
              </a:rPr>
              <a:t>. - Página 2 :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    - La gráfica final del TFR que Ud. obtuvo y una descripción de la misma.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 marL="18288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Describa lo que ve en la gráfica que acaba de obtener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3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60349A6-3269-D857-FD6E-4C5502F29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0" y="1223340"/>
            <a:ext cx="3792855" cy="30699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7216EE-8F3B-6585-EF55-46A6FFC30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603" y="1194800"/>
            <a:ext cx="4186420" cy="27981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516923-FE9A-B2FD-944C-4E7DF7FBF2B2}"/>
              </a:ext>
            </a:extLst>
          </p:cNvPr>
          <p:cNvSpPr txBox="1"/>
          <p:nvPr/>
        </p:nvSpPr>
        <p:spPr>
          <a:xfrm>
            <a:off x="846667" y="4451069"/>
            <a:ext cx="106767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La TFR  de Congo se ha mantenido desde 1955 hasta 2020 unas 3x veces por encima de la de Alemania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La TFR de ambos países (Congo y Alemania) tuvo un máximo  entre 1966 y 1979 y comenzaron un pronunciado descenso en los años 80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La TFR de Alemania tuvo un mínimo histórico en los años 1990-1995 con TFR=1.3 y comenzó a subir hasta llegar a un TFR=1.59 en el 2020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A pesar de tener en general una tendencia decreciente, la TFR de Congo solo ha bajado 2.1 en 70 años </a:t>
            </a: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2CC1D0-9377-CEFF-141E-1BAC5B37FFE6}"/>
              </a:ext>
            </a:extLst>
          </p:cNvPr>
          <p:cNvSpPr txBox="1"/>
          <p:nvPr/>
        </p:nvSpPr>
        <p:spPr>
          <a:xfrm>
            <a:off x="493484" y="8870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  <a:latin typeface="+mn-lt"/>
              </a:rPr>
              <a:t>Ejercicio 1</a:t>
            </a:r>
            <a:endParaRPr lang="es-MX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37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Describa lo que ve en la gráfica que acaba de obtener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4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8516923-FE9A-B2FD-944C-4E7DF7FBF2B2}"/>
              </a:ext>
            </a:extLst>
          </p:cNvPr>
          <p:cNvSpPr txBox="1"/>
          <p:nvPr/>
        </p:nvSpPr>
        <p:spPr>
          <a:xfrm>
            <a:off x="846667" y="4451069"/>
            <a:ext cx="10676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Los países con menor PIB tienen una mayor TFR que aquellos de menor PIB, </a:t>
            </a:r>
          </a:p>
          <a:p>
            <a:pPr marL="114300"/>
            <a:r>
              <a:rPr lang="es-MX" dirty="0">
                <a:latin typeface="+mn-lt"/>
              </a:rPr>
              <a:t>- La TFR de los 3 países (Congo, Alemania, México Yemen) tuvo un máximo  entre 1966 y 1979 y comenzaron un pronunciado descenso en los años 80. En cambio, Yemen tuvo su máximo en 1990  y a partir de ahí un descenso tan pronunciado que su TFR ahora es menor que la de Congo </a:t>
            </a:r>
          </a:p>
          <a:p>
            <a:pPr marL="114300" indent="0">
              <a:spcBef>
                <a:spcPts val="0"/>
              </a:spcBef>
              <a:buNone/>
            </a:pPr>
            <a:endParaRPr lang="es-MX" dirty="0">
              <a:latin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2CC1D0-9377-CEFF-141E-1BAC5B37FFE6}"/>
              </a:ext>
            </a:extLst>
          </p:cNvPr>
          <p:cNvSpPr txBox="1"/>
          <p:nvPr/>
        </p:nvSpPr>
        <p:spPr>
          <a:xfrm>
            <a:off x="493484" y="8870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  <a:latin typeface="+mn-lt"/>
              </a:rPr>
              <a:t>Ejercicio 2</a:t>
            </a:r>
            <a:endParaRPr lang="es-MX" b="1" dirty="0">
              <a:solidFill>
                <a:srgbClr val="C0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81B5D67-A206-7175-4507-ABA959BB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68" y="1232900"/>
            <a:ext cx="4351866" cy="290868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E4B939-BDB9-4F08-1C31-63A408F36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135" y="1232900"/>
            <a:ext cx="4005791" cy="25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1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Describa lo que ve en la gráfica que acaba de obtener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5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8516923-FE9A-B2FD-944C-4E7DF7FBF2B2}"/>
              </a:ext>
            </a:extLst>
          </p:cNvPr>
          <p:cNvSpPr txBox="1"/>
          <p:nvPr/>
        </p:nvSpPr>
        <p:spPr>
          <a:xfrm>
            <a:off x="846667" y="4451069"/>
            <a:ext cx="106767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La TFR de México siempre se ha mantenido en un nivel “promedio” con respecto al resto de países</a:t>
            </a:r>
          </a:p>
          <a:p>
            <a:pPr marL="114300"/>
            <a:r>
              <a:rPr lang="es-MX" dirty="0">
                <a:latin typeface="+mn-lt"/>
              </a:rPr>
              <a:t>- Yemen es el país que registra el máximo histórico de TFR pero también uno de los descensos más pronunciados desde1 995 hasta colocarse en niveles medios altos de TFR a nivel mundial en el 2020 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MX" dirty="0">
                <a:latin typeface="+mn-lt"/>
              </a:rPr>
              <a:t>- China a pasado de tener una TFR de 6.11 normal en países poco desarrollados en 1960 vs un de 1.69 en 2020 lo que concuerda totalmente con el desarrollo </a:t>
            </a:r>
            <a:r>
              <a:rPr lang="es-ES" dirty="0">
                <a:latin typeface="+mn-lt"/>
              </a:rPr>
              <a:t>económico chino durante los últimos 60 años.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s-ES" dirty="0">
                <a:latin typeface="+mn-lt"/>
              </a:rPr>
              <a:t>- La TFR mundial ha disminuido en aproximadamente 3.5 hijos por mujer en los últimos 40 años</a:t>
            </a:r>
            <a:endParaRPr lang="es-MX" dirty="0">
              <a:latin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2CC1D0-9377-CEFF-141E-1BAC5B37FFE6}"/>
              </a:ext>
            </a:extLst>
          </p:cNvPr>
          <p:cNvSpPr txBox="1"/>
          <p:nvPr/>
        </p:nvSpPr>
        <p:spPr>
          <a:xfrm>
            <a:off x="493484" y="8870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  <a:latin typeface="+mn-lt"/>
              </a:rPr>
              <a:t>Ejercicio 3</a:t>
            </a:r>
            <a:endParaRPr lang="es-MX" b="1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5D1F08-A32D-658C-C7E4-65838C509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069" y="1489072"/>
            <a:ext cx="2456034" cy="26741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9C76C5-A269-2BFB-72BC-B3EADDFC4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257" y="1117017"/>
            <a:ext cx="3168082" cy="31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70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¿Con este análisis es posible responder a las preguntas que hicimos al principio?</a:t>
            </a:r>
            <a:br>
              <a:rPr lang="es-MX" dirty="0">
                <a:latin typeface="+mn-lt"/>
              </a:rPr>
            </a:br>
            <a:endParaRPr lang="es-MX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6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8516923-FE9A-B2FD-944C-4E7DF7FBF2B2}"/>
              </a:ext>
            </a:extLst>
          </p:cNvPr>
          <p:cNvSpPr txBox="1"/>
          <p:nvPr/>
        </p:nvSpPr>
        <p:spPr>
          <a:xfrm>
            <a:off x="493485" y="2126969"/>
            <a:ext cx="67645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endParaRPr lang="es-ES" dirty="0">
              <a:latin typeface="+mn-lt"/>
            </a:endParaRPr>
          </a:p>
          <a:p>
            <a:pPr marL="457200" indent="-342900">
              <a:buAutoNum type="arabicPeriod"/>
            </a:pPr>
            <a:r>
              <a:rPr lang="es-MX" dirty="0">
                <a:latin typeface="+mn-lt"/>
              </a:rPr>
              <a:t>¿Los países ricos están recuperando su TFR?</a:t>
            </a:r>
          </a:p>
          <a:p>
            <a:pPr marL="114300"/>
            <a:r>
              <a:rPr lang="es-MX" dirty="0">
                <a:solidFill>
                  <a:srgbClr val="8AB32F"/>
                </a:solidFill>
                <a:latin typeface="+mn-lt"/>
              </a:rPr>
              <a:t>No se si recuperando es la palabra más adecuada. Algunos países ricos tuvieron sus niveles más </a:t>
            </a:r>
            <a:r>
              <a:rPr lang="es-MX" dirty="0" err="1">
                <a:solidFill>
                  <a:srgbClr val="8AB32F"/>
                </a:solidFill>
                <a:latin typeface="+mn-lt"/>
              </a:rPr>
              <a:t>basjo</a:t>
            </a:r>
            <a:r>
              <a:rPr lang="es-MX" dirty="0">
                <a:solidFill>
                  <a:srgbClr val="8AB32F"/>
                </a:solidFill>
                <a:latin typeface="+mn-lt"/>
              </a:rPr>
              <a:t> de TFR en 1990-2000, pero en general su TFR oscila entre 1.3 y 1.6 </a:t>
            </a:r>
          </a:p>
          <a:p>
            <a:pPr marL="114300"/>
            <a:r>
              <a:rPr lang="es-MX" dirty="0">
                <a:latin typeface="+mn-lt"/>
              </a:rPr>
              <a:t>2. ¿Cómo es el TFR en países con un bajo PIB per cápita?</a:t>
            </a:r>
          </a:p>
          <a:p>
            <a:pPr marL="114300"/>
            <a:r>
              <a:rPr lang="es-MX" dirty="0">
                <a:solidFill>
                  <a:srgbClr val="8AB32F"/>
                </a:solidFill>
                <a:latin typeface="+mn-lt"/>
              </a:rPr>
              <a:t>La relación entre PIB y TFR es inversamente proporcional siempre </a:t>
            </a:r>
          </a:p>
          <a:p>
            <a:pPr marL="114300"/>
            <a:r>
              <a:rPr lang="es-MX" dirty="0">
                <a:latin typeface="+mn-lt"/>
              </a:rPr>
              <a:t>3. ¿Países en desarrollo como China y Brasil están estabilizando sus poblaciones?</a:t>
            </a:r>
          </a:p>
          <a:p>
            <a:pPr marL="114300"/>
            <a:r>
              <a:rPr lang="es-MX" dirty="0">
                <a:solidFill>
                  <a:srgbClr val="8AB32F"/>
                </a:solidFill>
                <a:latin typeface="+mn-lt"/>
              </a:rPr>
              <a:t>Sin duda, mucho más China que Brasil, quizá por la política del “hijo único que se implantó durante los años 80, 90 y principios del 2000”</a:t>
            </a:r>
          </a:p>
          <a:p>
            <a:pPr marL="114300"/>
            <a:r>
              <a:rPr lang="es-MX" dirty="0">
                <a:latin typeface="+mn-lt"/>
              </a:rPr>
              <a:t>4. ¿Cómo ha sido la evolución de la población en México con respecto de otros países? </a:t>
            </a:r>
          </a:p>
          <a:p>
            <a:pPr marL="114300"/>
            <a:r>
              <a:rPr lang="es-MX" dirty="0">
                <a:solidFill>
                  <a:srgbClr val="8AB32F"/>
                </a:solidFill>
                <a:latin typeface="+mn-lt"/>
              </a:rPr>
              <a:t>La TFR de México siempre se ha mantenido en un nivel “promedio” con respecto al resto de países</a:t>
            </a:r>
          </a:p>
          <a:p>
            <a:pPr marL="114300" indent="0">
              <a:spcBef>
                <a:spcPts val="0"/>
              </a:spcBef>
              <a:buNone/>
            </a:pPr>
            <a:endParaRPr lang="es-MX" dirty="0">
              <a:latin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2CC1D0-9377-CEFF-141E-1BAC5B37FFE6}"/>
              </a:ext>
            </a:extLst>
          </p:cNvPr>
          <p:cNvSpPr txBox="1"/>
          <p:nvPr/>
        </p:nvSpPr>
        <p:spPr>
          <a:xfrm>
            <a:off x="493484" y="171675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  <a:latin typeface="+mn-lt"/>
              </a:rPr>
              <a:t>Ejercicio 4</a:t>
            </a:r>
            <a:endParaRPr lang="es-MX" b="1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9C76C5-A269-2BFB-72BC-B3EADDFC4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2259246"/>
            <a:ext cx="3678466" cy="36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0525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AE24ar6Ue6E.AbvpSJ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 Timesaver Feb 2014">
  <a:themeElements>
    <a:clrScheme name="Custom 90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582</Words>
  <Application>Microsoft Office PowerPoint</Application>
  <PresentationFormat>Panorámica</PresentationFormat>
  <Paragraphs>43</Paragraphs>
  <Slides>6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Noto Sans Symbols</vt:lpstr>
      <vt:lpstr>NTR</vt:lpstr>
      <vt:lpstr>Wingdings</vt:lpstr>
      <vt:lpstr>Retrospect</vt:lpstr>
      <vt:lpstr>Deloitte Timesaver Feb 2014</vt:lpstr>
      <vt:lpstr>think-cell Slide</vt:lpstr>
      <vt:lpstr>Diplomado en Ciencia de Datos UNAM Modulo 14 Data Storytelling Septiembre de 2023   </vt:lpstr>
      <vt:lpstr>Contenido</vt:lpstr>
      <vt:lpstr>Describa lo que ve en la gráfica que acaba de obtener</vt:lpstr>
      <vt:lpstr>Describa lo que ve en la gráfica que acaba de obtener</vt:lpstr>
      <vt:lpstr>Describa lo que ve en la gráfica que acaba de obtener</vt:lpstr>
      <vt:lpstr>¿Con este análisis es posible responder a las preguntas que hicimos al principio?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101</cp:revision>
  <dcterms:created xsi:type="dcterms:W3CDTF">2023-08-25T18:15:54Z</dcterms:created>
  <dcterms:modified xsi:type="dcterms:W3CDTF">2023-09-30T01:26:02Z</dcterms:modified>
</cp:coreProperties>
</file>