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147374931" r:id="rId4"/>
    <p:sldId id="2147374927" r:id="rId5"/>
    <p:sldId id="2147374930" r:id="rId6"/>
    <p:sldId id="2147374929" r:id="rId7"/>
    <p:sldId id="2147374932" r:id="rId8"/>
    <p:sldId id="214737493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C1C2"/>
    <a:srgbClr val="FF3F44"/>
    <a:srgbClr val="FF7C80"/>
    <a:srgbClr val="2E5960"/>
    <a:srgbClr val="FFAFB1"/>
    <a:srgbClr val="B061FF"/>
    <a:srgbClr val="CB97FF"/>
    <a:srgbClr val="B07BD7"/>
    <a:srgbClr val="32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81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4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84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versand.com/solutions/mdm" TargetMode="External"/><Relationship Id="rId3" Type="http://schemas.openxmlformats.org/officeDocument/2006/relationships/hyperlink" Target="https://www.informatica.com/products/master-data-management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hyperlink" Target="https://www.tibco.com/products/tibco-ebx-softwar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om/products/technology-platform/master-data-governa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www.ibm.com/products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image" Target="../media/image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6.jpe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image" Target="../media/image4.jpe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</a:rPr>
              <a:t>Implementación del Programa de Gobierno de Datos</a:t>
            </a: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Evaluación de necesidades para elección de herramienta MDM (Master Data Management)</a:t>
            </a: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Requerimientos de negocio y </a:t>
            </a:r>
            <a:r>
              <a:rPr lang="es-ES" dirty="0">
                <a:solidFill>
                  <a:srgbClr val="373A3C"/>
                </a:solidFill>
                <a:latin typeface="Arial"/>
                <a:cs typeface="Arial"/>
              </a:rPr>
              <a:t>características técnicas relevantes</a:t>
            </a: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Definición de beneficios para el negocio</a:t>
            </a: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 del programa</a:t>
            </a:r>
            <a:endParaRPr dirty="0"/>
          </a:p>
        </p:txBody>
      </p:sp>
      <p:sp>
        <p:nvSpPr>
          <p:cNvPr id="2" name="AutoShape 9">
            <a:extLst>
              <a:ext uri="{FF2B5EF4-FFF2-40B4-BE49-F238E27FC236}">
                <a16:creationId xmlns:a16="http://schemas.microsoft.com/office/drawing/2014/main" id="{15C1C438-F8BA-730B-B196-4D7FF894C3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2014373B-0F22-3D88-10FC-76892EEA8C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9D8CDE21-D42D-63E8-B392-E13D701BC0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Se presenta el cuadrante </a:t>
            </a:r>
            <a:r>
              <a:rPr lang="es-MX" sz="2400" dirty="0" err="1"/>
              <a:t>gartner</a:t>
            </a:r>
            <a:r>
              <a:rPr lang="es-MX" sz="2400" dirty="0"/>
              <a:t> de </a:t>
            </a:r>
            <a:r>
              <a:rPr lang="es-ES" sz="2400" dirty="0"/>
              <a:t>de herramienta MDM (Master Data Management) </a:t>
            </a:r>
            <a:r>
              <a:rPr lang="es-MX" sz="2400" dirty="0"/>
              <a:t>de Enero de 2021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9993E27-73B4-2468-604A-9D880534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143000"/>
            <a:ext cx="5000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tiene funcionalidades robustas pero sencillas, TIBCO requiere de más herramientas propias y </a:t>
            </a:r>
            <a:r>
              <a:rPr lang="es-MX" sz="2400" dirty="0" err="1"/>
              <a:t>Riversando</a:t>
            </a:r>
            <a:r>
              <a:rPr lang="es-MX" sz="2400" dirty="0"/>
              <a:t> usa datos basados en grafos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03657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Theme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 err="1"/>
              <a:t>Infomatica</a:t>
            </a:r>
            <a:endParaRPr lang="en-US" sz="1200" b="1" dirty="0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15454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343133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1365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41347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657082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47481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5340095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TIBCO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4E552D9-8434-8A49-F03C-4D8BDF382E32}"/>
              </a:ext>
            </a:extLst>
          </p:cNvPr>
          <p:cNvSpPr/>
          <p:nvPr/>
        </p:nvSpPr>
        <p:spPr>
          <a:xfrm>
            <a:off x="8704113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 err="1"/>
              <a:t>Riversand</a:t>
            </a:r>
            <a:endParaRPr lang="en-US" sz="1200" b="1" dirty="0"/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775E207E-9ED5-1061-79AF-C215FDAB7B6D}"/>
              </a:ext>
            </a:extLst>
          </p:cNvPr>
          <p:cNvSpPr/>
          <p:nvPr/>
        </p:nvSpPr>
        <p:spPr>
          <a:xfrm>
            <a:off x="196698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un motor de </a:t>
            </a:r>
            <a:r>
              <a:rPr lang="es-MX" sz="1100" dirty="0" err="1">
                <a:solidFill>
                  <a:srgbClr val="00B050"/>
                </a:solidFill>
              </a:rPr>
              <a:t>workflow</a:t>
            </a:r>
            <a:r>
              <a:rPr lang="es-MX" sz="1100" dirty="0">
                <a:solidFill>
                  <a:srgbClr val="00B050"/>
                </a:solidFill>
              </a:rPr>
              <a:t> y reglas configurables para automatizar procesos de MDM.</a:t>
            </a:r>
          </a:p>
          <a:p>
            <a:pPr>
              <a:spcBef>
                <a:spcPts val="600"/>
              </a:spcBef>
            </a:pPr>
            <a:r>
              <a:rPr lang="es-MX" sz="1100" b="0" i="0" dirty="0">
                <a:solidFill>
                  <a:srgbClr val="C00000"/>
                </a:solidFill>
                <a:effectLst/>
              </a:rPr>
              <a:t>No tan avanzado en BPM como otras soluciones.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3C7EEE0-D38A-E163-D9E8-3871E764674F}"/>
              </a:ext>
            </a:extLst>
          </p:cNvPr>
          <p:cNvSpPr/>
          <p:nvPr/>
        </p:nvSpPr>
        <p:spPr>
          <a:xfrm>
            <a:off x="1966980" y="215454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funciones robustas para ETL e integración de datos.</a:t>
            </a:r>
          </a:p>
          <a:p>
            <a:r>
              <a:rPr lang="es-MX" sz="1100" dirty="0">
                <a:solidFill>
                  <a:srgbClr val="C00000"/>
                </a:solidFill>
              </a:rPr>
              <a:t>La sincronización en tiempo real no es un punto fuerte.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E93B0C9-400A-F5CE-1CBD-A15D09A1D214}"/>
              </a:ext>
            </a:extLst>
          </p:cNvPr>
          <p:cNvSpPr/>
          <p:nvPr/>
        </p:nvSpPr>
        <p:spPr>
          <a:xfrm>
            <a:off x="1966980" y="30136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de datos flexibles y jerárquicos.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avanzado en grafos como algunos competidores.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F6A7285-0B0C-7283-3238-3D8B33D6E623}"/>
              </a:ext>
            </a:extLst>
          </p:cNvPr>
          <p:cNvSpPr/>
          <p:nvPr/>
        </p:nvSpPr>
        <p:spPr>
          <a:xfrm>
            <a:off x="1966980" y="3841347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funcionalidades de coincidencia y limpieza de duplicados..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Las capacidades de enriquecimiento de datos podrían ser mejores.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63625D1-A245-28FF-C392-954D96322598}"/>
              </a:ext>
            </a:extLst>
          </p:cNvPr>
          <p:cNvSpPr/>
          <p:nvPr/>
        </p:nvSpPr>
        <p:spPr>
          <a:xfrm>
            <a:off x="1966980" y="4657082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asignar roles y responsabilidades de datos..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Las funciones colaborativas podrían mejorar.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A28C4A45-6CF2-23E0-1C85-21F8BE814F17}"/>
              </a:ext>
            </a:extLst>
          </p:cNvPr>
          <p:cNvSpPr/>
          <p:nvPr/>
        </p:nvSpPr>
        <p:spPr>
          <a:xfrm>
            <a:off x="1966980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reglas de gobierno..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Podría tener mejores </a:t>
            </a:r>
            <a:r>
              <a:rPr lang="es-MX" sz="1100" dirty="0" err="1">
                <a:solidFill>
                  <a:srgbClr val="C00000"/>
                </a:solidFill>
              </a:rPr>
              <a:t>dashboards</a:t>
            </a:r>
            <a:r>
              <a:rPr lang="es-MX" sz="1100" dirty="0">
                <a:solidFill>
                  <a:srgbClr val="C00000"/>
                </a:solidFill>
              </a:rPr>
              <a:t> y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F286B02-6279-DF48-91EF-5A506ADEDC33}"/>
              </a:ext>
            </a:extLst>
          </p:cNvPr>
          <p:cNvSpPr/>
          <p:nvPr/>
        </p:nvSpPr>
        <p:spPr>
          <a:xfrm>
            <a:off x="5340095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nativa con soluciones de BPM de TIBCO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de TIBCO.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03CF397-CF2C-952E-3B37-57CF38DF17AF}"/>
              </a:ext>
            </a:extLst>
          </p:cNvPr>
          <p:cNvSpPr/>
          <p:nvPr/>
        </p:nvSpPr>
        <p:spPr>
          <a:xfrm>
            <a:off x="871321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flujos de trabajo y tareas configurables.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integración nativa con BPM.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272ED28-DCC0-9D56-03DA-4A30922C7859}"/>
              </a:ext>
            </a:extLst>
          </p:cNvPr>
          <p:cNvSpPr/>
          <p:nvPr/>
        </p:nvSpPr>
        <p:spPr>
          <a:xfrm>
            <a:off x="5340095" y="2154540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amplia..</a:t>
            </a:r>
          </a:p>
          <a:p>
            <a:pPr>
              <a:spcBef>
                <a:spcPts val="600"/>
              </a:spcBef>
            </a:pPr>
            <a:r>
              <a:rPr lang="es-MX" sz="1100" b="0" i="0" dirty="0">
                <a:solidFill>
                  <a:srgbClr val="C00000"/>
                </a:solidFill>
                <a:effectLst/>
              </a:rPr>
              <a:t>R</a:t>
            </a:r>
            <a:r>
              <a:rPr lang="es-MX" sz="1100" dirty="0">
                <a:solidFill>
                  <a:srgbClr val="C00000"/>
                </a:solidFill>
              </a:rPr>
              <a:t>equiere middleware de TIBCO para máximo beneficio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B7E005F3-9660-EA3B-BD86-4FA60664F18B}"/>
              </a:ext>
            </a:extLst>
          </p:cNvPr>
          <p:cNvSpPr/>
          <p:nvPr/>
        </p:nvSpPr>
        <p:spPr>
          <a:xfrm>
            <a:off x="5340095" y="300788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Compatible con modelos de datos complejos.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flexible como otros proveedores.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B2FF311-6509-47C6-0286-CA922C6A3935}"/>
              </a:ext>
            </a:extLst>
          </p:cNvPr>
          <p:cNvSpPr/>
          <p:nvPr/>
        </p:nvSpPr>
        <p:spPr>
          <a:xfrm>
            <a:off x="5340095" y="384134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capacidades de limpieza y coincidencia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Limitado enriquecimiento y validación de datos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9E2FDF7-BE22-5FD9-D8C5-9E60A587678C}"/>
              </a:ext>
            </a:extLst>
          </p:cNvPr>
          <p:cNvSpPr/>
          <p:nvPr/>
        </p:nvSpPr>
        <p:spPr>
          <a:xfrm>
            <a:off x="5340095" y="467480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739EB7F-03E8-B043-70BC-C4DCEE790DAF}"/>
              </a:ext>
            </a:extLst>
          </p:cNvPr>
          <p:cNvSpPr/>
          <p:nvPr/>
        </p:nvSpPr>
        <p:spPr>
          <a:xfrm>
            <a:off x="5340095" y="54886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políticas y linajes.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analíticas limitadas.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BD6877F-096B-4296-D52A-E1839C765E9B}"/>
              </a:ext>
            </a:extLst>
          </p:cNvPr>
          <p:cNvSpPr/>
          <p:nvPr/>
        </p:nvSpPr>
        <p:spPr>
          <a:xfrm>
            <a:off x="8704113" y="2177275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middleware propietario.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DB27B49-D45F-38A5-AB93-3371E50A65C3}"/>
              </a:ext>
            </a:extLst>
          </p:cNvPr>
          <p:cNvSpPr/>
          <p:nvPr/>
        </p:nvSpPr>
        <p:spPr>
          <a:xfrm>
            <a:off x="8713210" y="30201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Modelo de datos basado en grafos..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Curva de aprendizaje para grafos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BABA24A-0707-1B58-E1FD-043BBD3040F0}"/>
              </a:ext>
            </a:extLst>
          </p:cNvPr>
          <p:cNvSpPr/>
          <p:nvPr/>
        </p:nvSpPr>
        <p:spPr>
          <a:xfrm>
            <a:off x="8713210" y="385429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funciones de coincidencia y fusión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Limitado en validación y enriquecimiento.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DF406F56-74D3-75E5-918F-0C587E275240}"/>
              </a:ext>
            </a:extLst>
          </p:cNvPr>
          <p:cNvSpPr/>
          <p:nvPr/>
        </p:nvSpPr>
        <p:spPr>
          <a:xfrm>
            <a:off x="8704113" y="465643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8E4DE0D2-4419-C0FC-2FB0-EEDB3CC31FFF}"/>
              </a:ext>
            </a:extLst>
          </p:cNvPr>
          <p:cNvSpPr/>
          <p:nvPr/>
        </p:nvSpPr>
        <p:spPr>
          <a:xfrm>
            <a:off x="8698064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políticas..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de análisis limitadas.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F13597-FE72-4276-EDAB-5195DDF6B188}"/>
              </a:ext>
            </a:extLst>
          </p:cNvPr>
          <p:cNvSpPr txBox="1"/>
          <p:nvPr/>
        </p:nvSpPr>
        <p:spPr>
          <a:xfrm>
            <a:off x="3478791" y="1004454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Management (MDM) Solutions and Tools | Informatica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atica logo in transparent PNG and vectorized SVG formats">
            <a:extLst>
              <a:ext uri="{FF2B5EF4-FFF2-40B4-BE49-F238E27FC236}">
                <a16:creationId xmlns:a16="http://schemas.microsoft.com/office/drawing/2014/main" id="{ED234182-C725-A57A-AB64-7B9B9B8E90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46" y="1076415"/>
            <a:ext cx="201168" cy="1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73DBC47D-EE34-E326-27AF-5B69A78E49D5}"/>
              </a:ext>
            </a:extLst>
          </p:cNvPr>
          <p:cNvSpPr txBox="1"/>
          <p:nvPr/>
        </p:nvSpPr>
        <p:spPr>
          <a:xfrm>
            <a:off x="6870712" y="991640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TIBCO EBX® Software | TIBCO Software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▷ 【 TIBCO Software 】Información, Reseñas y Precios | 2023 |">
            <a:extLst>
              <a:ext uri="{FF2B5EF4-FFF2-40B4-BE49-F238E27FC236}">
                <a16:creationId xmlns:a16="http://schemas.microsoft.com/office/drawing/2014/main" id="{D49183C3-A2FE-960A-707D-03BC9821281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15333" r="19777" b="20667"/>
          <a:stretch/>
        </p:blipFill>
        <p:spPr bwMode="auto">
          <a:xfrm>
            <a:off x="6348027" y="1074080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versand - Crunchbase Company Profile &amp; Funding">
            <a:extLst>
              <a:ext uri="{FF2B5EF4-FFF2-40B4-BE49-F238E27FC236}">
                <a16:creationId xmlns:a16="http://schemas.microsoft.com/office/drawing/2014/main" id="{897B9F62-784B-98D9-2D84-4BC2CB156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516" r="27647" b="16516"/>
          <a:stretch/>
        </p:blipFill>
        <p:spPr bwMode="auto">
          <a:xfrm rot="5400000">
            <a:off x="9845729" y="1044869"/>
            <a:ext cx="161895" cy="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18122CCB-CE60-D971-F084-D7A7ED46FFB9}"/>
              </a:ext>
            </a:extLst>
          </p:cNvPr>
          <p:cNvSpPr txBox="1"/>
          <p:nvPr/>
        </p:nvSpPr>
        <p:spPr>
          <a:xfrm>
            <a:off x="10173255" y="1034934"/>
            <a:ext cx="170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8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Riversand</a:t>
            </a:r>
            <a:endParaRPr lang="es-MX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0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SAP e IBM tienen funcionalidades robustas, pero integración limitada fuera de su ecosistema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03657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Theme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SAP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15454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343133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1365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41347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657082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47481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5340095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IBM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775E207E-9ED5-1061-79AF-C215FDAB7B6D}"/>
              </a:ext>
            </a:extLst>
          </p:cNvPr>
          <p:cNvSpPr/>
          <p:nvPr/>
        </p:nvSpPr>
        <p:spPr>
          <a:xfrm>
            <a:off x="196698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nativa con soluciones de BPM de SAP.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SAP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3C7EEE0-D38A-E163-D9E8-3871E764674F}"/>
              </a:ext>
            </a:extLst>
          </p:cNvPr>
          <p:cNvSpPr/>
          <p:nvPr/>
        </p:nvSpPr>
        <p:spPr>
          <a:xfrm>
            <a:off x="1966980" y="215454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 Amplia conectividad con aplicaciones SAP.</a:t>
            </a:r>
          </a:p>
          <a:p>
            <a:r>
              <a:rPr lang="es-MX" sz="1100" dirty="0">
                <a:solidFill>
                  <a:srgbClr val="C00000"/>
                </a:solidFill>
              </a:rPr>
              <a:t>Integración limitada fuera del ecosistema SAP.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E93B0C9-400A-F5CE-1CBD-A15D09A1D214}"/>
              </a:ext>
            </a:extLst>
          </p:cNvPr>
          <p:cNvSpPr/>
          <p:nvPr/>
        </p:nvSpPr>
        <p:spPr>
          <a:xfrm>
            <a:off x="1966980" y="30136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de datos flexibles.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tiene un enfoque de grafos.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F6A7285-0B0C-7283-3238-3D8B33D6E623}"/>
              </a:ext>
            </a:extLst>
          </p:cNvPr>
          <p:cNvSpPr/>
          <p:nvPr/>
        </p:nvSpPr>
        <p:spPr>
          <a:xfrm>
            <a:off x="1966980" y="3841347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Funciones sólidas de coincidencia y fusión.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limitadas de validación/enriquecimiento.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63625D1-A245-28FF-C392-954D96322598}"/>
              </a:ext>
            </a:extLst>
          </p:cNvPr>
          <p:cNvSpPr/>
          <p:nvPr/>
        </p:nvSpPr>
        <p:spPr>
          <a:xfrm>
            <a:off x="1966980" y="4657082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 Enfoque limitado en colaboración..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A28C4A45-6CF2-23E0-1C85-21F8BE814F17}"/>
              </a:ext>
            </a:extLst>
          </p:cNvPr>
          <p:cNvSpPr/>
          <p:nvPr/>
        </p:nvSpPr>
        <p:spPr>
          <a:xfrm>
            <a:off x="1966980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políticas.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otras herramientas SAP para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F286B02-6279-DF48-91EF-5A506ADEDC33}"/>
              </a:ext>
            </a:extLst>
          </p:cNvPr>
          <p:cNvSpPr/>
          <p:nvPr/>
        </p:nvSpPr>
        <p:spPr>
          <a:xfrm>
            <a:off x="5340095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con soluciones de BPM de IBM.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de IBM.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272ED28-DCC0-9D56-03DA-4A30922C7859}"/>
              </a:ext>
            </a:extLst>
          </p:cNvPr>
          <p:cNvSpPr/>
          <p:nvPr/>
        </p:nvSpPr>
        <p:spPr>
          <a:xfrm>
            <a:off x="5340095" y="2154540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Depende de middleware IBM.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B7E005F3-9660-EA3B-BD86-4FA60664F18B}"/>
              </a:ext>
            </a:extLst>
          </p:cNvPr>
          <p:cNvSpPr/>
          <p:nvPr/>
        </p:nvSpPr>
        <p:spPr>
          <a:xfrm>
            <a:off x="5340095" y="300788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jerárquicos y en grafos.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flexible como otros proveedores.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B2FF311-6509-47C6-0286-CA922C6A3935}"/>
              </a:ext>
            </a:extLst>
          </p:cNvPr>
          <p:cNvSpPr/>
          <p:nvPr/>
        </p:nvSpPr>
        <p:spPr>
          <a:xfrm>
            <a:off x="5340095" y="384134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capacidades de coincidencia y fusión.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Enriquecimiento y validación limitados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9E2FDF7-BE22-5FD9-D8C5-9E60A587678C}"/>
              </a:ext>
            </a:extLst>
          </p:cNvPr>
          <p:cNvSpPr/>
          <p:nvPr/>
        </p:nvSpPr>
        <p:spPr>
          <a:xfrm>
            <a:off x="5340095" y="467480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responsabilidades.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739EB7F-03E8-B043-70BC-C4DCEE790DAF}"/>
              </a:ext>
            </a:extLst>
          </p:cNvPr>
          <p:cNvSpPr/>
          <p:nvPr/>
        </p:nvSpPr>
        <p:spPr>
          <a:xfrm>
            <a:off x="5340095" y="54886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políticas y linajes.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herramientas adicionales para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F13597-FE72-4276-EDAB-5195DDF6B188}"/>
              </a:ext>
            </a:extLst>
          </p:cNvPr>
          <p:cNvSpPr txBox="1"/>
          <p:nvPr/>
        </p:nvSpPr>
        <p:spPr>
          <a:xfrm>
            <a:off x="3478791" y="1004454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Governance | MDM Software and Solutions | SAP</a:t>
            </a:r>
            <a:endParaRPr lang="es-MX" sz="8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3DBC47D-EE34-E326-27AF-5B69A78E49D5}"/>
              </a:ext>
            </a:extLst>
          </p:cNvPr>
          <p:cNvSpPr txBox="1"/>
          <p:nvPr/>
        </p:nvSpPr>
        <p:spPr>
          <a:xfrm>
            <a:off x="6870712" y="1042440"/>
            <a:ext cx="170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</a:t>
            </a:r>
            <a:r>
              <a:rPr lang="es-MX" sz="8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F1E76DC-D600-6704-AA6E-DACFDA0F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40" y="1093463"/>
            <a:ext cx="350880" cy="1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BM, un diseño icónico para una marca con mucha historia - Tentulogo">
            <a:extLst>
              <a:ext uri="{FF2B5EF4-FFF2-40B4-BE49-F238E27FC236}">
                <a16:creationId xmlns:a16="http://schemas.microsoft.com/office/drawing/2014/main" id="{0D6EE2BF-CFFF-4657-78FB-B9C38AE99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19231" r="13971" b="26599"/>
          <a:stretch/>
        </p:blipFill>
        <p:spPr bwMode="auto">
          <a:xfrm>
            <a:off x="6252596" y="1085933"/>
            <a:ext cx="354162" cy="1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parece ser la mejor opción si es que la empresa no tiene ya sistemas en SAP o IBM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10769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Theme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Infomatica</a:t>
            </a:r>
            <a:endParaRPr lang="en-US" sz="1200" b="1" dirty="0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2376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4066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6858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9955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7305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5615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401676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TIBCO Software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4E552D9-8434-8A49-F03C-4D8BDF382E32}"/>
              </a:ext>
            </a:extLst>
          </p:cNvPr>
          <p:cNvSpPr/>
          <p:nvPr/>
        </p:nvSpPr>
        <p:spPr>
          <a:xfrm>
            <a:off x="606654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Riversand</a:t>
            </a:r>
            <a:endParaRPr lang="en-US" sz="1200" b="1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24B0A49-F4C8-63D2-D4C4-38BBA0F63307}"/>
              </a:ext>
            </a:extLst>
          </p:cNvPr>
          <p:cNvSpPr/>
          <p:nvPr/>
        </p:nvSpPr>
        <p:spPr>
          <a:xfrm>
            <a:off x="811632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SAP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FCA785-B641-498E-4ED3-44D5FF22B2AB}"/>
              </a:ext>
            </a:extLst>
          </p:cNvPr>
          <p:cNvSpPr/>
          <p:nvPr/>
        </p:nvSpPr>
        <p:spPr>
          <a:xfrm>
            <a:off x="1016610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IBM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2B5EDC3-AD5D-FD37-C926-E581F54599DF}"/>
              </a:ext>
            </a:extLst>
          </p:cNvPr>
          <p:cNvGrpSpPr/>
          <p:nvPr/>
        </p:nvGrpSpPr>
        <p:grpSpPr>
          <a:xfrm>
            <a:off x="2821358" y="1513856"/>
            <a:ext cx="365760" cy="365760"/>
            <a:chOff x="6927850" y="2565400"/>
            <a:chExt cx="187325" cy="187325"/>
          </a:xfrm>
        </p:grpSpPr>
        <p:sp>
          <p:nvSpPr>
            <p:cNvPr id="27" name="Oval 138">
              <a:extLst>
                <a:ext uri="{FF2B5EF4-FFF2-40B4-BE49-F238E27FC236}">
                  <a16:creationId xmlns:a16="http://schemas.microsoft.com/office/drawing/2014/main" id="{78FF3017-B1CB-A86C-6429-68A57CDD18D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139">
              <a:extLst>
                <a:ext uri="{FF2B5EF4-FFF2-40B4-BE49-F238E27FC236}">
                  <a16:creationId xmlns:a16="http://schemas.microsoft.com/office/drawing/2014/main" id="{AB57256D-FCA8-0AA9-B957-8F387EBD4C0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5920F63-F918-6FE8-9DA4-CAC6D8FE66D8}"/>
              </a:ext>
            </a:extLst>
          </p:cNvPr>
          <p:cNvGrpSpPr/>
          <p:nvPr/>
        </p:nvGrpSpPr>
        <p:grpSpPr>
          <a:xfrm>
            <a:off x="2821358" y="3063240"/>
            <a:ext cx="365760" cy="365760"/>
            <a:chOff x="8189913" y="2565400"/>
            <a:chExt cx="187325" cy="187325"/>
          </a:xfrm>
        </p:grpSpPr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FB71FBFA-BDF3-78FF-6561-21C20724D64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149">
              <a:extLst>
                <a:ext uri="{FF2B5EF4-FFF2-40B4-BE49-F238E27FC236}">
                  <a16:creationId xmlns:a16="http://schemas.microsoft.com/office/drawing/2014/main" id="{EDC14AE1-D161-6860-D5A0-CB542A6D6BD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129">
            <a:extLst>
              <a:ext uri="{FF2B5EF4-FFF2-40B4-BE49-F238E27FC236}">
                <a16:creationId xmlns:a16="http://schemas.microsoft.com/office/drawing/2014/main" id="{03E83B9D-26E8-EF47-8D3C-4F66E9457C32}"/>
              </a:ext>
            </a:extLst>
          </p:cNvPr>
          <p:cNvSpPr txBox="1"/>
          <p:nvPr/>
        </p:nvSpPr>
        <p:spPr>
          <a:xfrm>
            <a:off x="9754870" y="6001680"/>
            <a:ext cx="1924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High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       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Medium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Low</a:t>
            </a:r>
          </a:p>
        </p:txBody>
      </p:sp>
      <p:sp>
        <p:nvSpPr>
          <p:cNvPr id="40" name="Oval 168">
            <a:extLst>
              <a:ext uri="{FF2B5EF4-FFF2-40B4-BE49-F238E27FC236}">
                <a16:creationId xmlns:a16="http://schemas.microsoft.com/office/drawing/2014/main" id="{6B70A5E3-FC6E-38D1-04CB-B204CD9B67F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1520" y="6036606"/>
            <a:ext cx="187325" cy="18732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Oval 173">
            <a:extLst>
              <a:ext uri="{FF2B5EF4-FFF2-40B4-BE49-F238E27FC236}">
                <a16:creationId xmlns:a16="http://schemas.microsoft.com/office/drawing/2014/main" id="{B9362497-0502-3D88-501E-7A77C50E4AB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200957" y="6036606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Arc 174">
            <a:extLst>
              <a:ext uri="{FF2B5EF4-FFF2-40B4-BE49-F238E27FC236}">
                <a16:creationId xmlns:a16="http://schemas.microsoft.com/office/drawing/2014/main" id="{16EE1476-BA0F-3E76-42CB-8BDBC4514E9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200957" y="6036606"/>
            <a:ext cx="187325" cy="187327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Oval 175">
            <a:extLst>
              <a:ext uri="{FF2B5EF4-FFF2-40B4-BE49-F238E27FC236}">
                <a16:creationId xmlns:a16="http://schemas.microsoft.com/office/drawing/2014/main" id="{C4849024-3C76-7553-90FE-F961A956FC8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0912157" y="6036606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7" name="Picture 2" descr="Informatica logo in transparent PNG and vectorized SVG formats">
            <a:extLst>
              <a:ext uri="{FF2B5EF4-FFF2-40B4-BE49-F238E27FC236}">
                <a16:creationId xmlns:a16="http://schemas.microsoft.com/office/drawing/2014/main" id="{5B21B3FE-C760-D4E9-0983-8E58382FE6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6" y="1150281"/>
            <a:ext cx="201168" cy="1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▷ 【 TIBCO Software 】Información, Reseñas y Precios | 2023 |">
            <a:extLst>
              <a:ext uri="{FF2B5EF4-FFF2-40B4-BE49-F238E27FC236}">
                <a16:creationId xmlns:a16="http://schemas.microsoft.com/office/drawing/2014/main" id="{745EA8E5-A54D-21D5-1152-FBFAE940B7B5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15333" r="19777" b="20667"/>
          <a:stretch/>
        </p:blipFill>
        <p:spPr bwMode="auto">
          <a:xfrm>
            <a:off x="5717288" y="1147946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iversand - Crunchbase Company Profile &amp; Funding">
            <a:extLst>
              <a:ext uri="{FF2B5EF4-FFF2-40B4-BE49-F238E27FC236}">
                <a16:creationId xmlns:a16="http://schemas.microsoft.com/office/drawing/2014/main" id="{08C93A4D-A6B8-5D3A-B2DF-D24431E45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516" r="27647" b="16516"/>
          <a:stretch/>
        </p:blipFill>
        <p:spPr bwMode="auto">
          <a:xfrm rot="5400000">
            <a:off x="7730441" y="1118735"/>
            <a:ext cx="161895" cy="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070B755-2988-0FE9-91B2-993B94CE196D}"/>
              </a:ext>
            </a:extLst>
          </p:cNvPr>
          <p:cNvGrpSpPr/>
          <p:nvPr/>
        </p:nvGrpSpPr>
        <p:grpSpPr>
          <a:xfrm>
            <a:off x="2821358" y="2288548"/>
            <a:ext cx="365760" cy="365760"/>
            <a:chOff x="6927850" y="2565400"/>
            <a:chExt cx="187325" cy="187325"/>
          </a:xfrm>
        </p:grpSpPr>
        <p:sp>
          <p:nvSpPr>
            <p:cNvPr id="13" name="Oval 138">
              <a:extLst>
                <a:ext uri="{FF2B5EF4-FFF2-40B4-BE49-F238E27FC236}">
                  <a16:creationId xmlns:a16="http://schemas.microsoft.com/office/drawing/2014/main" id="{0DE9B6EA-03F0-43E0-BDCB-0D221CD1EAD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39">
              <a:extLst>
                <a:ext uri="{FF2B5EF4-FFF2-40B4-BE49-F238E27FC236}">
                  <a16:creationId xmlns:a16="http://schemas.microsoft.com/office/drawing/2014/main" id="{035E7265-99F8-906E-2C78-116F5E6766DE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ACA3E8D-9A7E-A24F-2340-2B61593AB9C6}"/>
              </a:ext>
            </a:extLst>
          </p:cNvPr>
          <p:cNvGrpSpPr/>
          <p:nvPr/>
        </p:nvGrpSpPr>
        <p:grpSpPr>
          <a:xfrm>
            <a:off x="2821358" y="3837932"/>
            <a:ext cx="365760" cy="365760"/>
            <a:chOff x="8189913" y="2565400"/>
            <a:chExt cx="187325" cy="187325"/>
          </a:xfrm>
        </p:grpSpPr>
        <p:sp>
          <p:nvSpPr>
            <p:cNvPr id="19" name="Oval 148">
              <a:extLst>
                <a:ext uri="{FF2B5EF4-FFF2-40B4-BE49-F238E27FC236}">
                  <a16:creationId xmlns:a16="http://schemas.microsoft.com/office/drawing/2014/main" id="{F98B2EDD-FA8B-A153-3B82-7A145239842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49">
              <a:extLst>
                <a:ext uri="{FF2B5EF4-FFF2-40B4-BE49-F238E27FC236}">
                  <a16:creationId xmlns:a16="http://schemas.microsoft.com/office/drawing/2014/main" id="{C3786DA1-0B85-DABE-F6A7-16C3048EEFC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F799733-0007-F863-CAC0-639B4A0589FA}"/>
              </a:ext>
            </a:extLst>
          </p:cNvPr>
          <p:cNvGrpSpPr/>
          <p:nvPr/>
        </p:nvGrpSpPr>
        <p:grpSpPr>
          <a:xfrm>
            <a:off x="2821358" y="4612624"/>
            <a:ext cx="365760" cy="365760"/>
            <a:chOff x="6927850" y="2565400"/>
            <a:chExt cx="187325" cy="187325"/>
          </a:xfrm>
        </p:grpSpPr>
        <p:sp>
          <p:nvSpPr>
            <p:cNvPr id="25" name="Oval 138">
              <a:extLst>
                <a:ext uri="{FF2B5EF4-FFF2-40B4-BE49-F238E27FC236}">
                  <a16:creationId xmlns:a16="http://schemas.microsoft.com/office/drawing/2014/main" id="{375F8A83-BCD9-7D5A-63B5-F39C05D193C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139">
              <a:extLst>
                <a:ext uri="{FF2B5EF4-FFF2-40B4-BE49-F238E27FC236}">
                  <a16:creationId xmlns:a16="http://schemas.microsoft.com/office/drawing/2014/main" id="{39F4DA21-6AC4-FEF9-B60D-9B1098CD17CA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0F013C-CA60-147A-4F18-BFAF24DF142B}"/>
              </a:ext>
            </a:extLst>
          </p:cNvPr>
          <p:cNvGrpSpPr/>
          <p:nvPr/>
        </p:nvGrpSpPr>
        <p:grpSpPr>
          <a:xfrm>
            <a:off x="2821358" y="5387318"/>
            <a:ext cx="365760" cy="365760"/>
            <a:chOff x="6927850" y="2565400"/>
            <a:chExt cx="187325" cy="187325"/>
          </a:xfrm>
        </p:grpSpPr>
        <p:sp>
          <p:nvSpPr>
            <p:cNvPr id="55" name="Oval 138">
              <a:extLst>
                <a:ext uri="{FF2B5EF4-FFF2-40B4-BE49-F238E27FC236}">
                  <a16:creationId xmlns:a16="http://schemas.microsoft.com/office/drawing/2014/main" id="{63E45AD3-EF58-5CAA-4FF4-A8940BC3557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139">
              <a:extLst>
                <a:ext uri="{FF2B5EF4-FFF2-40B4-BE49-F238E27FC236}">
                  <a16:creationId xmlns:a16="http://schemas.microsoft.com/office/drawing/2014/main" id="{A8D94C1F-EC10-C70C-69C5-A015F696084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4FBE7F0-89AF-653E-6BBF-CBC2371DFD7D}"/>
              </a:ext>
            </a:extLst>
          </p:cNvPr>
          <p:cNvGrpSpPr/>
          <p:nvPr/>
        </p:nvGrpSpPr>
        <p:grpSpPr>
          <a:xfrm>
            <a:off x="4838447" y="1513856"/>
            <a:ext cx="365760" cy="365760"/>
            <a:chOff x="6927850" y="4289425"/>
            <a:chExt cx="187325" cy="187325"/>
          </a:xfrm>
        </p:grpSpPr>
        <p:sp>
          <p:nvSpPr>
            <p:cNvPr id="61" name="Oval 142">
              <a:extLst>
                <a:ext uri="{FF2B5EF4-FFF2-40B4-BE49-F238E27FC236}">
                  <a16:creationId xmlns:a16="http://schemas.microsoft.com/office/drawing/2014/main" id="{CAF86ABD-E7E5-4A1B-EB95-435829DAC02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7">
              <a:extLst>
                <a:ext uri="{FF2B5EF4-FFF2-40B4-BE49-F238E27FC236}">
                  <a16:creationId xmlns:a16="http://schemas.microsoft.com/office/drawing/2014/main" id="{3B744C09-5D64-6510-7360-0CE92A4EBC5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F54C952-4277-CD9B-0B6E-F67A168A818F}"/>
              </a:ext>
            </a:extLst>
          </p:cNvPr>
          <p:cNvGrpSpPr/>
          <p:nvPr/>
        </p:nvGrpSpPr>
        <p:grpSpPr>
          <a:xfrm>
            <a:off x="4838447" y="2288548"/>
            <a:ext cx="365760" cy="365760"/>
            <a:chOff x="6927850" y="4289425"/>
            <a:chExt cx="187325" cy="187325"/>
          </a:xfrm>
        </p:grpSpPr>
        <p:sp>
          <p:nvSpPr>
            <p:cNvPr id="64" name="Oval 142">
              <a:extLst>
                <a:ext uri="{FF2B5EF4-FFF2-40B4-BE49-F238E27FC236}">
                  <a16:creationId xmlns:a16="http://schemas.microsoft.com/office/drawing/2014/main" id="{625BF0E5-2CC2-2FF5-C66E-A8BD5AB1C07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7">
              <a:extLst>
                <a:ext uri="{FF2B5EF4-FFF2-40B4-BE49-F238E27FC236}">
                  <a16:creationId xmlns:a16="http://schemas.microsoft.com/office/drawing/2014/main" id="{2DB7E077-0416-2565-FFAC-F2725B9E83E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8E22FCB-2EBF-ADDA-7A17-CFCC68015E47}"/>
              </a:ext>
            </a:extLst>
          </p:cNvPr>
          <p:cNvGrpSpPr/>
          <p:nvPr/>
        </p:nvGrpSpPr>
        <p:grpSpPr>
          <a:xfrm>
            <a:off x="4838447" y="3063240"/>
            <a:ext cx="365760" cy="365760"/>
            <a:chOff x="6927850" y="2565400"/>
            <a:chExt cx="187325" cy="187325"/>
          </a:xfrm>
        </p:grpSpPr>
        <p:sp>
          <p:nvSpPr>
            <p:cNvPr id="67" name="Oval 138">
              <a:extLst>
                <a:ext uri="{FF2B5EF4-FFF2-40B4-BE49-F238E27FC236}">
                  <a16:creationId xmlns:a16="http://schemas.microsoft.com/office/drawing/2014/main" id="{7B251D0D-9183-04C3-2607-F95A81662C1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139">
              <a:extLst>
                <a:ext uri="{FF2B5EF4-FFF2-40B4-BE49-F238E27FC236}">
                  <a16:creationId xmlns:a16="http://schemas.microsoft.com/office/drawing/2014/main" id="{2E29068D-3604-D320-727E-1215A3A08299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359C680-6EEB-CFDB-C912-C59779CBCA6E}"/>
              </a:ext>
            </a:extLst>
          </p:cNvPr>
          <p:cNvGrpSpPr/>
          <p:nvPr/>
        </p:nvGrpSpPr>
        <p:grpSpPr>
          <a:xfrm>
            <a:off x="4838447" y="3837932"/>
            <a:ext cx="365760" cy="365760"/>
            <a:chOff x="6927850" y="2565400"/>
            <a:chExt cx="187325" cy="187325"/>
          </a:xfrm>
        </p:grpSpPr>
        <p:sp>
          <p:nvSpPr>
            <p:cNvPr id="70" name="Oval 138">
              <a:extLst>
                <a:ext uri="{FF2B5EF4-FFF2-40B4-BE49-F238E27FC236}">
                  <a16:creationId xmlns:a16="http://schemas.microsoft.com/office/drawing/2014/main" id="{8977E9E9-D540-C33C-668C-A480D453A0D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139">
              <a:extLst>
                <a:ext uri="{FF2B5EF4-FFF2-40B4-BE49-F238E27FC236}">
                  <a16:creationId xmlns:a16="http://schemas.microsoft.com/office/drawing/2014/main" id="{54BD4195-A00F-FFA5-52D3-BC2F8EB6CE9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00ED6D0-A35E-BB96-50F2-DCC666E88BF7}"/>
              </a:ext>
            </a:extLst>
          </p:cNvPr>
          <p:cNvGrpSpPr/>
          <p:nvPr/>
        </p:nvGrpSpPr>
        <p:grpSpPr>
          <a:xfrm>
            <a:off x="4838447" y="4612624"/>
            <a:ext cx="365760" cy="365760"/>
            <a:chOff x="6927850" y="2565400"/>
            <a:chExt cx="187325" cy="187325"/>
          </a:xfrm>
        </p:grpSpPr>
        <p:sp>
          <p:nvSpPr>
            <p:cNvPr id="73" name="Oval 138">
              <a:extLst>
                <a:ext uri="{FF2B5EF4-FFF2-40B4-BE49-F238E27FC236}">
                  <a16:creationId xmlns:a16="http://schemas.microsoft.com/office/drawing/2014/main" id="{D95BA2B4-67B6-74BB-EF5C-12D1AB6FE18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139">
              <a:extLst>
                <a:ext uri="{FF2B5EF4-FFF2-40B4-BE49-F238E27FC236}">
                  <a16:creationId xmlns:a16="http://schemas.microsoft.com/office/drawing/2014/main" id="{09E55747-7407-552B-484F-B6D810F9285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23C93C9-A01B-1F59-2150-78A8F27DE0F6}"/>
              </a:ext>
            </a:extLst>
          </p:cNvPr>
          <p:cNvGrpSpPr/>
          <p:nvPr/>
        </p:nvGrpSpPr>
        <p:grpSpPr>
          <a:xfrm>
            <a:off x="4838447" y="5387318"/>
            <a:ext cx="365760" cy="365760"/>
            <a:chOff x="6927850" y="2565400"/>
            <a:chExt cx="187325" cy="187325"/>
          </a:xfrm>
        </p:grpSpPr>
        <p:sp>
          <p:nvSpPr>
            <p:cNvPr id="76" name="Oval 138">
              <a:extLst>
                <a:ext uri="{FF2B5EF4-FFF2-40B4-BE49-F238E27FC236}">
                  <a16:creationId xmlns:a16="http://schemas.microsoft.com/office/drawing/2014/main" id="{E9BF7B60-215D-6612-A1F7-5F1F0FB4E11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139">
              <a:extLst>
                <a:ext uri="{FF2B5EF4-FFF2-40B4-BE49-F238E27FC236}">
                  <a16:creationId xmlns:a16="http://schemas.microsoft.com/office/drawing/2014/main" id="{7A7E9777-5201-B942-7B28-9E3A55990E5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C94F2D0-C20C-A9B6-5AFB-5B7293E7E297}"/>
              </a:ext>
            </a:extLst>
          </p:cNvPr>
          <p:cNvGrpSpPr/>
          <p:nvPr/>
        </p:nvGrpSpPr>
        <p:grpSpPr>
          <a:xfrm>
            <a:off x="6904695" y="1513856"/>
            <a:ext cx="365760" cy="365760"/>
            <a:chOff x="6927850" y="4289425"/>
            <a:chExt cx="187325" cy="187325"/>
          </a:xfrm>
        </p:grpSpPr>
        <p:sp>
          <p:nvSpPr>
            <p:cNvPr id="79" name="Oval 142">
              <a:extLst>
                <a:ext uri="{FF2B5EF4-FFF2-40B4-BE49-F238E27FC236}">
                  <a16:creationId xmlns:a16="http://schemas.microsoft.com/office/drawing/2014/main" id="{3D8421E1-008C-38C9-2E66-EB357F8D733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">
              <a:extLst>
                <a:ext uri="{FF2B5EF4-FFF2-40B4-BE49-F238E27FC236}">
                  <a16:creationId xmlns:a16="http://schemas.microsoft.com/office/drawing/2014/main" id="{45694369-5A49-D28E-C501-5D60B5A7117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C30C33E-E9DE-3324-A870-18C07977FE6D}"/>
              </a:ext>
            </a:extLst>
          </p:cNvPr>
          <p:cNvGrpSpPr/>
          <p:nvPr/>
        </p:nvGrpSpPr>
        <p:grpSpPr>
          <a:xfrm>
            <a:off x="6904695" y="2288548"/>
            <a:ext cx="365760" cy="365760"/>
            <a:chOff x="6927850" y="4289425"/>
            <a:chExt cx="187325" cy="187325"/>
          </a:xfrm>
        </p:grpSpPr>
        <p:sp>
          <p:nvSpPr>
            <p:cNvPr id="82" name="Oval 142">
              <a:extLst>
                <a:ext uri="{FF2B5EF4-FFF2-40B4-BE49-F238E27FC236}">
                  <a16:creationId xmlns:a16="http://schemas.microsoft.com/office/drawing/2014/main" id="{FF322C0C-09A5-228B-2880-60DB6AFD007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7">
              <a:extLst>
                <a:ext uri="{FF2B5EF4-FFF2-40B4-BE49-F238E27FC236}">
                  <a16:creationId xmlns:a16="http://schemas.microsoft.com/office/drawing/2014/main" id="{830CD784-EAFF-198D-7709-0CBF825E385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C1F1940-54F2-3F22-FB83-E03648BE6B36}"/>
              </a:ext>
            </a:extLst>
          </p:cNvPr>
          <p:cNvGrpSpPr/>
          <p:nvPr/>
        </p:nvGrpSpPr>
        <p:grpSpPr>
          <a:xfrm>
            <a:off x="6904695" y="3063240"/>
            <a:ext cx="365760" cy="365760"/>
            <a:chOff x="6927850" y="4289425"/>
            <a:chExt cx="187325" cy="187325"/>
          </a:xfrm>
        </p:grpSpPr>
        <p:sp>
          <p:nvSpPr>
            <p:cNvPr id="85" name="Oval 142">
              <a:extLst>
                <a:ext uri="{FF2B5EF4-FFF2-40B4-BE49-F238E27FC236}">
                  <a16:creationId xmlns:a16="http://schemas.microsoft.com/office/drawing/2014/main" id="{EE53C403-F7EB-57DF-843D-808D17C7B887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7">
              <a:extLst>
                <a:ext uri="{FF2B5EF4-FFF2-40B4-BE49-F238E27FC236}">
                  <a16:creationId xmlns:a16="http://schemas.microsoft.com/office/drawing/2014/main" id="{4FA8EF0F-6210-3B2E-8210-738D8E6E59B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0203082-27AA-8F20-FEA4-44AB3E40471E}"/>
              </a:ext>
            </a:extLst>
          </p:cNvPr>
          <p:cNvGrpSpPr/>
          <p:nvPr/>
        </p:nvGrpSpPr>
        <p:grpSpPr>
          <a:xfrm>
            <a:off x="6904695" y="3837932"/>
            <a:ext cx="365760" cy="365760"/>
            <a:chOff x="6927850" y="2565400"/>
            <a:chExt cx="187325" cy="187325"/>
          </a:xfrm>
        </p:grpSpPr>
        <p:sp>
          <p:nvSpPr>
            <p:cNvPr id="88" name="Oval 138">
              <a:extLst>
                <a:ext uri="{FF2B5EF4-FFF2-40B4-BE49-F238E27FC236}">
                  <a16:creationId xmlns:a16="http://schemas.microsoft.com/office/drawing/2014/main" id="{4BC7982F-9596-584B-12E0-F9FF92733E7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139">
              <a:extLst>
                <a:ext uri="{FF2B5EF4-FFF2-40B4-BE49-F238E27FC236}">
                  <a16:creationId xmlns:a16="http://schemas.microsoft.com/office/drawing/2014/main" id="{75E416F0-9EEB-9D9D-9F8C-CBA385774BA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89D61B95-BA0F-DE03-9260-8C8DDA561E4B}"/>
              </a:ext>
            </a:extLst>
          </p:cNvPr>
          <p:cNvGrpSpPr/>
          <p:nvPr/>
        </p:nvGrpSpPr>
        <p:grpSpPr>
          <a:xfrm>
            <a:off x="6904695" y="5387318"/>
            <a:ext cx="365760" cy="365760"/>
            <a:chOff x="6927850" y="2565400"/>
            <a:chExt cx="187325" cy="187325"/>
          </a:xfrm>
        </p:grpSpPr>
        <p:sp>
          <p:nvSpPr>
            <p:cNvPr id="91" name="Oval 138">
              <a:extLst>
                <a:ext uri="{FF2B5EF4-FFF2-40B4-BE49-F238E27FC236}">
                  <a16:creationId xmlns:a16="http://schemas.microsoft.com/office/drawing/2014/main" id="{F376DDE4-EF70-CA5C-D14D-6348DD06BC8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139">
              <a:extLst>
                <a:ext uri="{FF2B5EF4-FFF2-40B4-BE49-F238E27FC236}">
                  <a16:creationId xmlns:a16="http://schemas.microsoft.com/office/drawing/2014/main" id="{89FF438F-9952-6FC2-192D-840D6281ECC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FD3A0A91-DB11-6592-18F2-88594B7D8D20}"/>
              </a:ext>
            </a:extLst>
          </p:cNvPr>
          <p:cNvGrpSpPr/>
          <p:nvPr/>
        </p:nvGrpSpPr>
        <p:grpSpPr>
          <a:xfrm>
            <a:off x="6904695" y="4612624"/>
            <a:ext cx="365760" cy="365760"/>
            <a:chOff x="6927850" y="2565400"/>
            <a:chExt cx="187325" cy="187325"/>
          </a:xfrm>
        </p:grpSpPr>
        <p:sp>
          <p:nvSpPr>
            <p:cNvPr id="94" name="Oval 138">
              <a:extLst>
                <a:ext uri="{FF2B5EF4-FFF2-40B4-BE49-F238E27FC236}">
                  <a16:creationId xmlns:a16="http://schemas.microsoft.com/office/drawing/2014/main" id="{F20366A0-D923-F368-16EC-8EF66D94CF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139">
              <a:extLst>
                <a:ext uri="{FF2B5EF4-FFF2-40B4-BE49-F238E27FC236}">
                  <a16:creationId xmlns:a16="http://schemas.microsoft.com/office/drawing/2014/main" id="{9FA0363C-2A89-48FE-8752-17E33C19605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0" name="Picture 4">
            <a:extLst>
              <a:ext uri="{FF2B5EF4-FFF2-40B4-BE49-F238E27FC236}">
                <a16:creationId xmlns:a16="http://schemas.microsoft.com/office/drawing/2014/main" id="{91CF8D7F-A293-28CE-E8F2-FE2055891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405" y="1161635"/>
            <a:ext cx="350880" cy="1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90BB7D5-8511-0290-E6DC-C10790C941FA}"/>
              </a:ext>
            </a:extLst>
          </p:cNvPr>
          <p:cNvGrpSpPr/>
          <p:nvPr/>
        </p:nvGrpSpPr>
        <p:grpSpPr>
          <a:xfrm>
            <a:off x="10972740" y="1513856"/>
            <a:ext cx="365760" cy="365760"/>
            <a:chOff x="8189913" y="2565400"/>
            <a:chExt cx="187325" cy="187325"/>
          </a:xfrm>
        </p:grpSpPr>
        <p:sp>
          <p:nvSpPr>
            <p:cNvPr id="120" name="Oval 148">
              <a:extLst>
                <a:ext uri="{FF2B5EF4-FFF2-40B4-BE49-F238E27FC236}">
                  <a16:creationId xmlns:a16="http://schemas.microsoft.com/office/drawing/2014/main" id="{3F2DE9C8-EF78-3CFF-1D49-3C612607C7F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49">
              <a:extLst>
                <a:ext uri="{FF2B5EF4-FFF2-40B4-BE49-F238E27FC236}">
                  <a16:creationId xmlns:a16="http://schemas.microsoft.com/office/drawing/2014/main" id="{3BEE7E1F-7C75-4969-A5CD-0FF586627CA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C9F21029-E06A-4F01-13E3-D536BDEA5C43}"/>
              </a:ext>
            </a:extLst>
          </p:cNvPr>
          <p:cNvGrpSpPr/>
          <p:nvPr/>
        </p:nvGrpSpPr>
        <p:grpSpPr>
          <a:xfrm>
            <a:off x="10972740" y="2290827"/>
            <a:ext cx="365760" cy="365760"/>
            <a:chOff x="8189913" y="2565400"/>
            <a:chExt cx="187325" cy="187325"/>
          </a:xfrm>
        </p:grpSpPr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F96B87F6-B0BA-A41F-B7C6-1CE636296F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49">
              <a:extLst>
                <a:ext uri="{FF2B5EF4-FFF2-40B4-BE49-F238E27FC236}">
                  <a16:creationId xmlns:a16="http://schemas.microsoft.com/office/drawing/2014/main" id="{418A4109-8459-73AD-513D-8C8D7168173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A9CFAD37-1FBA-4841-6174-A05FE04BBD31}"/>
              </a:ext>
            </a:extLst>
          </p:cNvPr>
          <p:cNvGrpSpPr/>
          <p:nvPr/>
        </p:nvGrpSpPr>
        <p:grpSpPr>
          <a:xfrm>
            <a:off x="10972740" y="3065519"/>
            <a:ext cx="365760" cy="365760"/>
            <a:chOff x="8189913" y="2565400"/>
            <a:chExt cx="187325" cy="187325"/>
          </a:xfrm>
        </p:grpSpPr>
        <p:sp>
          <p:nvSpPr>
            <p:cNvPr id="126" name="Oval 148">
              <a:extLst>
                <a:ext uri="{FF2B5EF4-FFF2-40B4-BE49-F238E27FC236}">
                  <a16:creationId xmlns:a16="http://schemas.microsoft.com/office/drawing/2014/main" id="{C243FB9B-A1DC-B6A5-7B07-684406333D2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49">
              <a:extLst>
                <a:ext uri="{FF2B5EF4-FFF2-40B4-BE49-F238E27FC236}">
                  <a16:creationId xmlns:a16="http://schemas.microsoft.com/office/drawing/2014/main" id="{B3C9920B-B356-1D69-759C-DB0888D5F27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0174532-AFAC-5005-3224-99444407FC7D}"/>
              </a:ext>
            </a:extLst>
          </p:cNvPr>
          <p:cNvGrpSpPr/>
          <p:nvPr/>
        </p:nvGrpSpPr>
        <p:grpSpPr>
          <a:xfrm>
            <a:off x="10972740" y="3840211"/>
            <a:ext cx="365760" cy="365760"/>
            <a:chOff x="6927850" y="2565400"/>
            <a:chExt cx="187325" cy="187325"/>
          </a:xfrm>
        </p:grpSpPr>
        <p:sp>
          <p:nvSpPr>
            <p:cNvPr id="129" name="Oval 138">
              <a:extLst>
                <a:ext uri="{FF2B5EF4-FFF2-40B4-BE49-F238E27FC236}">
                  <a16:creationId xmlns:a16="http://schemas.microsoft.com/office/drawing/2014/main" id="{BB18A5B9-8E00-4CC8-779D-A1275127EC2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39">
              <a:extLst>
                <a:ext uri="{FF2B5EF4-FFF2-40B4-BE49-F238E27FC236}">
                  <a16:creationId xmlns:a16="http://schemas.microsoft.com/office/drawing/2014/main" id="{09EFA912-A93C-5CD7-21F4-906D24BD7E3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E6B549A-5B35-66F8-5B67-23C26E2EA938}"/>
              </a:ext>
            </a:extLst>
          </p:cNvPr>
          <p:cNvGrpSpPr/>
          <p:nvPr/>
        </p:nvGrpSpPr>
        <p:grpSpPr>
          <a:xfrm>
            <a:off x="10972740" y="4614903"/>
            <a:ext cx="365760" cy="365760"/>
            <a:chOff x="6927850" y="2565400"/>
            <a:chExt cx="187325" cy="187325"/>
          </a:xfrm>
        </p:grpSpPr>
        <p:sp>
          <p:nvSpPr>
            <p:cNvPr id="132" name="Oval 138">
              <a:extLst>
                <a:ext uri="{FF2B5EF4-FFF2-40B4-BE49-F238E27FC236}">
                  <a16:creationId xmlns:a16="http://schemas.microsoft.com/office/drawing/2014/main" id="{9796539E-0D9F-2BD4-FEE0-27AEE9DE7CF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9">
              <a:extLst>
                <a:ext uri="{FF2B5EF4-FFF2-40B4-BE49-F238E27FC236}">
                  <a16:creationId xmlns:a16="http://schemas.microsoft.com/office/drawing/2014/main" id="{BB313E45-ABCD-CCF3-49DC-CCDD0FB4170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0116460-BA84-95F8-BB18-6B0DB5B8F61F}"/>
              </a:ext>
            </a:extLst>
          </p:cNvPr>
          <p:cNvGrpSpPr/>
          <p:nvPr/>
        </p:nvGrpSpPr>
        <p:grpSpPr>
          <a:xfrm>
            <a:off x="10972740" y="5387318"/>
            <a:ext cx="365760" cy="365760"/>
            <a:chOff x="6927850" y="2565400"/>
            <a:chExt cx="187325" cy="187325"/>
          </a:xfrm>
        </p:grpSpPr>
        <p:sp>
          <p:nvSpPr>
            <p:cNvPr id="135" name="Oval 138">
              <a:extLst>
                <a:ext uri="{FF2B5EF4-FFF2-40B4-BE49-F238E27FC236}">
                  <a16:creationId xmlns:a16="http://schemas.microsoft.com/office/drawing/2014/main" id="{728E34E3-7786-DB60-D692-E69C76D1597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9">
              <a:extLst>
                <a:ext uri="{FF2B5EF4-FFF2-40B4-BE49-F238E27FC236}">
                  <a16:creationId xmlns:a16="http://schemas.microsoft.com/office/drawing/2014/main" id="{EA1F51D3-ED6F-36EF-CAB4-34B9233BC99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78C3BB7D-97DD-11DA-E730-E150A0F74FC9}"/>
              </a:ext>
            </a:extLst>
          </p:cNvPr>
          <p:cNvGrpSpPr/>
          <p:nvPr/>
        </p:nvGrpSpPr>
        <p:grpSpPr>
          <a:xfrm>
            <a:off x="8889220" y="1513856"/>
            <a:ext cx="365760" cy="365760"/>
            <a:chOff x="8189913" y="2565400"/>
            <a:chExt cx="187325" cy="187325"/>
          </a:xfrm>
        </p:grpSpPr>
        <p:sp>
          <p:nvSpPr>
            <p:cNvPr id="138" name="Oval 148">
              <a:extLst>
                <a:ext uri="{FF2B5EF4-FFF2-40B4-BE49-F238E27FC236}">
                  <a16:creationId xmlns:a16="http://schemas.microsoft.com/office/drawing/2014/main" id="{F67DFB9B-3F2C-3269-6A26-C27AFE11EA9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c 149">
              <a:extLst>
                <a:ext uri="{FF2B5EF4-FFF2-40B4-BE49-F238E27FC236}">
                  <a16:creationId xmlns:a16="http://schemas.microsoft.com/office/drawing/2014/main" id="{74099566-2E6B-802B-EE53-B23BD0BF7B7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9DF4B55E-F827-3473-B492-5B34B5F4CF54}"/>
              </a:ext>
            </a:extLst>
          </p:cNvPr>
          <p:cNvGrpSpPr/>
          <p:nvPr/>
        </p:nvGrpSpPr>
        <p:grpSpPr>
          <a:xfrm>
            <a:off x="8889220" y="2288548"/>
            <a:ext cx="365760" cy="365760"/>
            <a:chOff x="8189913" y="2565400"/>
            <a:chExt cx="187325" cy="187325"/>
          </a:xfrm>
        </p:grpSpPr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CC2165F9-ECF5-4D70-4B94-7657B4662FF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9">
              <a:extLst>
                <a:ext uri="{FF2B5EF4-FFF2-40B4-BE49-F238E27FC236}">
                  <a16:creationId xmlns:a16="http://schemas.microsoft.com/office/drawing/2014/main" id="{D4556006-8033-08F8-961B-00EBDC29622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B5A90F6-A6AD-A563-5865-7A62B5EC86FC}"/>
              </a:ext>
            </a:extLst>
          </p:cNvPr>
          <p:cNvGrpSpPr/>
          <p:nvPr/>
        </p:nvGrpSpPr>
        <p:grpSpPr>
          <a:xfrm>
            <a:off x="8889220" y="3063240"/>
            <a:ext cx="365760" cy="365760"/>
            <a:chOff x="8189913" y="2565400"/>
            <a:chExt cx="187325" cy="187325"/>
          </a:xfrm>
        </p:grpSpPr>
        <p:sp>
          <p:nvSpPr>
            <p:cNvPr id="144" name="Oval 148">
              <a:extLst>
                <a:ext uri="{FF2B5EF4-FFF2-40B4-BE49-F238E27FC236}">
                  <a16:creationId xmlns:a16="http://schemas.microsoft.com/office/drawing/2014/main" id="{572957B1-2DAC-D1C4-6537-5658997EC89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9">
              <a:extLst>
                <a:ext uri="{FF2B5EF4-FFF2-40B4-BE49-F238E27FC236}">
                  <a16:creationId xmlns:a16="http://schemas.microsoft.com/office/drawing/2014/main" id="{616AEBA5-4631-4930-980F-046FBB8092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D392C7E7-F107-F0C9-E02F-D44D5B8A0679}"/>
              </a:ext>
            </a:extLst>
          </p:cNvPr>
          <p:cNvGrpSpPr/>
          <p:nvPr/>
        </p:nvGrpSpPr>
        <p:grpSpPr>
          <a:xfrm>
            <a:off x="8889220" y="3837932"/>
            <a:ext cx="365760" cy="365760"/>
            <a:chOff x="6927850" y="2565400"/>
            <a:chExt cx="187325" cy="187325"/>
          </a:xfrm>
        </p:grpSpPr>
        <p:sp>
          <p:nvSpPr>
            <p:cNvPr id="147" name="Oval 138">
              <a:extLst>
                <a:ext uri="{FF2B5EF4-FFF2-40B4-BE49-F238E27FC236}">
                  <a16:creationId xmlns:a16="http://schemas.microsoft.com/office/drawing/2014/main" id="{C7F54322-907E-5967-6D4A-6DACE6401C1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39">
              <a:extLst>
                <a:ext uri="{FF2B5EF4-FFF2-40B4-BE49-F238E27FC236}">
                  <a16:creationId xmlns:a16="http://schemas.microsoft.com/office/drawing/2014/main" id="{EC8F9792-7912-FD50-1314-D9AECBC738B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0E52FF4-CC27-D38E-2987-27029BF2BB8A}"/>
              </a:ext>
            </a:extLst>
          </p:cNvPr>
          <p:cNvGrpSpPr/>
          <p:nvPr/>
        </p:nvGrpSpPr>
        <p:grpSpPr>
          <a:xfrm>
            <a:off x="8889220" y="4612624"/>
            <a:ext cx="365760" cy="365760"/>
            <a:chOff x="6927850" y="2565400"/>
            <a:chExt cx="187325" cy="187325"/>
          </a:xfrm>
        </p:grpSpPr>
        <p:sp>
          <p:nvSpPr>
            <p:cNvPr id="150" name="Oval 138">
              <a:extLst>
                <a:ext uri="{FF2B5EF4-FFF2-40B4-BE49-F238E27FC236}">
                  <a16:creationId xmlns:a16="http://schemas.microsoft.com/office/drawing/2014/main" id="{F9F6A2AB-93CE-F88A-BA59-BA8551ACB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39">
              <a:extLst>
                <a:ext uri="{FF2B5EF4-FFF2-40B4-BE49-F238E27FC236}">
                  <a16:creationId xmlns:a16="http://schemas.microsoft.com/office/drawing/2014/main" id="{E408560F-ED2A-5CD8-88F5-A7B762A9D04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39C28080-E481-54C3-5027-54F678C24400}"/>
              </a:ext>
            </a:extLst>
          </p:cNvPr>
          <p:cNvGrpSpPr/>
          <p:nvPr/>
        </p:nvGrpSpPr>
        <p:grpSpPr>
          <a:xfrm>
            <a:off x="8889220" y="5387318"/>
            <a:ext cx="365760" cy="365760"/>
            <a:chOff x="6927850" y="2565400"/>
            <a:chExt cx="187325" cy="187325"/>
          </a:xfrm>
        </p:grpSpPr>
        <p:sp>
          <p:nvSpPr>
            <p:cNvPr id="153" name="Oval 138">
              <a:extLst>
                <a:ext uri="{FF2B5EF4-FFF2-40B4-BE49-F238E27FC236}">
                  <a16:creationId xmlns:a16="http://schemas.microsoft.com/office/drawing/2014/main" id="{89015C74-DFBE-3DBD-4D15-051807CBAA8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39">
              <a:extLst>
                <a:ext uri="{FF2B5EF4-FFF2-40B4-BE49-F238E27FC236}">
                  <a16:creationId xmlns:a16="http://schemas.microsoft.com/office/drawing/2014/main" id="{324ABF46-3DC3-6FAC-5327-03D1E64843D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6" descr="IBM, un diseño icónico para una marca con mucha historia - Tentulogo">
            <a:extLst>
              <a:ext uri="{FF2B5EF4-FFF2-40B4-BE49-F238E27FC236}">
                <a16:creationId xmlns:a16="http://schemas.microsoft.com/office/drawing/2014/main" id="{4180715F-D92D-0DF4-5F52-11F3B4059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19231" r="13971" b="26599"/>
          <a:stretch/>
        </p:blipFill>
        <p:spPr bwMode="auto">
          <a:xfrm>
            <a:off x="11678920" y="1154105"/>
            <a:ext cx="354162" cy="1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cuenta con las características necesarias para atender los requerimientos hipotéticos de El banco “Inversión para todos, S.A.”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10769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Theme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2376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42265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6858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9955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7305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5615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>
              <a:alpha val="20000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816D38-4E99-83B7-7C95-A2F1E406FDA2}"/>
              </a:ext>
            </a:extLst>
          </p:cNvPr>
          <p:cNvSpPr/>
          <p:nvPr/>
        </p:nvSpPr>
        <p:spPr>
          <a:xfrm>
            <a:off x="2092108" y="1422651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Automatizar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onboarding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de nuevos clientes para escalar operaciones.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Agilizar aprobaciones de crédito mediante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configurables.</a:t>
            </a:r>
          </a:p>
          <a:p>
            <a:endParaRPr lang="en-US" sz="1200" dirty="0"/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877756E0-B937-7F8D-CED7-912375595930}"/>
              </a:ext>
            </a:extLst>
          </p:cNvPr>
          <p:cNvSpPr/>
          <p:nvPr/>
        </p:nvSpPr>
        <p:spPr>
          <a:xfrm>
            <a:off x="7101845" y="1422651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Informatica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permite automatizar tareas de MDM mediante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sin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Los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son personalizables para distintos casos de uso.</a:t>
            </a:r>
          </a:p>
          <a:p>
            <a:endParaRPr lang="en-US" sz="1200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D60E7A3-A206-84AF-27E2-42DDC31CA579}"/>
              </a:ext>
            </a:extLst>
          </p:cNvPr>
          <p:cNvSpPr/>
          <p:nvPr/>
        </p:nvSpPr>
        <p:spPr>
          <a:xfrm>
            <a:off x="2092108" y="1062731"/>
            <a:ext cx="4480560" cy="27432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200" b="1" dirty="0"/>
              <a:t>Requerimientos de negocio hipotéticos</a:t>
            </a:r>
            <a:endParaRPr lang="en-US" sz="1200" b="1" dirty="0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4411A04E-FA49-4C83-4275-658E3DAF8FDF}"/>
              </a:ext>
            </a:extLst>
          </p:cNvPr>
          <p:cNvSpPr/>
          <p:nvPr/>
        </p:nvSpPr>
        <p:spPr>
          <a:xfrm>
            <a:off x="7101841" y="1058662"/>
            <a:ext cx="4480560" cy="27432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200" b="1" dirty="0"/>
              <a:t>Características técnicas relevantes de la herramienta</a:t>
            </a:r>
            <a:endParaRPr lang="en-US" sz="1200" b="1" dirty="0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D5E36ED9-FFCE-0C48-4599-BFEE848BE546}"/>
              </a:ext>
            </a:extLst>
          </p:cNvPr>
          <p:cNvSpPr/>
          <p:nvPr/>
        </p:nvSpPr>
        <p:spPr>
          <a:xfrm>
            <a:off x="2092104" y="22376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Integrar data de la app móvil con los sistemas </a:t>
            </a: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core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bancarios.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Tener una vista única de cada cliente.</a:t>
            </a: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CC29F-5C4A-9117-C6F7-A2CDF3F36B8F}"/>
              </a:ext>
            </a:extLst>
          </p:cNvPr>
          <p:cNvSpPr/>
          <p:nvPr/>
        </p:nvSpPr>
        <p:spPr>
          <a:xfrm>
            <a:off x="7101841" y="22376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Informatica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provee conectividad y ETL para integrar datos de múltiples fuentes.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Consolida datos maestros de clientes para una vista 360.</a:t>
            </a: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86ED3B1E-4568-C665-FEE1-26003E751558}"/>
              </a:ext>
            </a:extLst>
          </p:cNvPr>
          <p:cNvSpPr/>
          <p:nvPr/>
        </p:nvSpPr>
        <p:spPr>
          <a:xfrm>
            <a:off x="2092104" y="306933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Modelo flexible para representar múltiples productos financieros.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Interrelacionar clientes, productos, transacciones.</a:t>
            </a:r>
          </a:p>
          <a:p>
            <a:endParaRPr lang="en-US" sz="1200" dirty="0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76834F7-7943-7C61-F984-EA61B47DEC68}"/>
              </a:ext>
            </a:extLst>
          </p:cNvPr>
          <p:cNvSpPr/>
          <p:nvPr/>
        </p:nvSpPr>
        <p:spPr>
          <a:xfrm>
            <a:off x="7101841" y="306933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Permite modelos de datos jerárquicos y relaciones complejas.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Soporta el modelo necesario para los casos de uso del banco.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BA2C923D-E937-5B3C-B73E-C071E8149B99}"/>
              </a:ext>
            </a:extLst>
          </p:cNvPr>
          <p:cNvSpPr/>
          <p:nvPr/>
        </p:nvSpPr>
        <p:spPr>
          <a:xfrm>
            <a:off x="2092104" y="392978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Identificación de clientes duplicados.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Validación de datos de clientes.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F2587024-4E0F-557D-7383-F364953B3B74}"/>
              </a:ext>
            </a:extLst>
          </p:cNvPr>
          <p:cNvSpPr/>
          <p:nvPr/>
        </p:nvSpPr>
        <p:spPr>
          <a:xfrm>
            <a:off x="7101841" y="392978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Coincidencia de datos para evitar duplicidad de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Funciones de validación y estandarización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2" name="Rectangle 35">
            <a:extLst>
              <a:ext uri="{FF2B5EF4-FFF2-40B4-BE49-F238E27FC236}">
                <a16:creationId xmlns:a16="http://schemas.microsoft.com/office/drawing/2014/main" id="{C630AED4-2F26-9351-058A-2C4E12311D29}"/>
              </a:ext>
            </a:extLst>
          </p:cNvPr>
          <p:cNvSpPr/>
          <p:nvPr/>
        </p:nvSpPr>
        <p:spPr>
          <a:xfrm>
            <a:off x="2092104" y="473128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/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Asignar roles para administrar datos de clientes/productos.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Flujo de aprobación para cambios significativos.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42322EB7-76D9-3F44-4E0A-C3BE2637A33F}"/>
              </a:ext>
            </a:extLst>
          </p:cNvPr>
          <p:cNvSpPr/>
          <p:nvPr/>
        </p:nvSpPr>
        <p:spPr>
          <a:xfrm>
            <a:off x="7101841" y="473128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Permite definir custodios por dominio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Los cambios pueden requerir aprobación basada en reglas.</a:t>
            </a:r>
          </a:p>
          <a:p>
            <a:endParaRPr lang="en-US" sz="1200" dirty="0"/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1D19F9BF-4C68-0A53-9AA8-DB30E8143AED}"/>
              </a:ext>
            </a:extLst>
          </p:cNvPr>
          <p:cNvSpPr/>
          <p:nvPr/>
        </p:nvSpPr>
        <p:spPr>
          <a:xfrm>
            <a:off x="2112424" y="55615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Auditoría para cumplimiento regulatorio.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Monitoreo de métricas de calidad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093A631F-0DA3-6E49-B0B8-214AEFB624F4}"/>
              </a:ext>
            </a:extLst>
          </p:cNvPr>
          <p:cNvSpPr/>
          <p:nvPr/>
        </p:nvSpPr>
        <p:spPr>
          <a:xfrm>
            <a:off x="7122161" y="55615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Registra linaje completo de cambios para auditoría.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Tableros y </a:t>
            </a: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KPIs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para monitorear calidad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cuenta con las características necesarias para atender los requerimientos hipotéticos de El banco “Inversión para todos, S.A.”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>
              <a:alpha val="20000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</p:spTree>
    <p:extLst>
      <p:ext uri="{BB962C8B-B14F-4D97-AF65-F5344CB8AC3E}">
        <p14:creationId xmlns:p14="http://schemas.microsoft.com/office/powerpoint/2010/main" val="1906746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jpv93uICXdPwLjVWfef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7OdCty0qysL1aX7py3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54sZlX5FcxZ0P7L.1GH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9fFJ0q7pXx2vyS.gECw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1179</Words>
  <Application>Microsoft Office PowerPoint</Application>
  <PresentationFormat>Panorámica</PresentationFormat>
  <Paragraphs>197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Candara Light</vt:lpstr>
      <vt:lpstr>Noto Sans Symbols</vt:lpstr>
      <vt:lpstr>NTR</vt:lpstr>
      <vt:lpstr>Retrospect</vt:lpstr>
      <vt:lpstr>Diplomado en Ciencia de Datos UNAM Implementación del Programa de Gobierno de Datos Agosto de 2023   </vt:lpstr>
      <vt:lpstr>Contenido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52</cp:revision>
  <dcterms:created xsi:type="dcterms:W3CDTF">2023-08-25T18:15:54Z</dcterms:created>
  <dcterms:modified xsi:type="dcterms:W3CDTF">2023-08-29T05:15:26Z</dcterms:modified>
</cp:coreProperties>
</file>