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4" r:id="rId2"/>
  </p:sldMasterIdLst>
  <p:notesMasterIdLst>
    <p:notesMasterId r:id="rId10"/>
  </p:notesMasterIdLst>
  <p:sldIdLst>
    <p:sldId id="256" r:id="rId3"/>
    <p:sldId id="257" r:id="rId4"/>
    <p:sldId id="557" r:id="rId5"/>
    <p:sldId id="566" r:id="rId6"/>
    <p:sldId id="567" r:id="rId7"/>
    <p:sldId id="569" r:id="rId8"/>
    <p:sldId id="5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E"/>
    <a:srgbClr val="356FA2"/>
    <a:srgbClr val="89BCC5"/>
    <a:srgbClr val="B4D5DA"/>
    <a:srgbClr val="FFC1C2"/>
    <a:srgbClr val="CB97FF"/>
    <a:srgbClr val="5AA2AE"/>
    <a:srgbClr val="7F8FA9"/>
    <a:srgbClr val="629DD1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195" autoAdjust="0"/>
  </p:normalViewPr>
  <p:slideViewPr>
    <p:cSldViewPr snapToGrid="0">
      <p:cViewPr varScale="1">
        <p:scale>
          <a:sx n="94" d="100"/>
          <a:sy n="94" d="100"/>
        </p:scale>
        <p:origin x="1140" y="78"/>
      </p:cViewPr>
      <p:guideLst>
        <p:guide orient="horz" pos="2232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79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05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86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80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33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oleObject" Target="../embeddings/oleObject1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10800"/>
            <a:ext cx="5520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6191249" y="1810800"/>
            <a:ext cx="5520000" cy="453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14356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271463" indent="-271463">
              <a:buFont typeface="Arial" pitchFamily="34" charset="0"/>
              <a:buChar char="•"/>
              <a:tabLst/>
              <a:defRPr/>
            </a:lvl2pPr>
            <a:lvl3pPr marL="274638" indent="-274638">
              <a:buFont typeface="Arial" pitchFamily="34" charset="0"/>
              <a:buChar char="•"/>
              <a:defRPr i="1"/>
            </a:lvl3pPr>
            <a:lvl4pPr marL="534988" indent="-263525">
              <a:buFont typeface="Arial" pitchFamily="34" charset="0"/>
              <a:buChar char="−"/>
              <a:defRPr i="0"/>
            </a:lvl4pPr>
            <a:lvl5pPr marL="806450" indent="-2714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0361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for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809101"/>
            <a:ext cx="5412015" cy="4536504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447675" indent="-180975">
              <a:buFont typeface="Calibri" pitchFamily="34" charset="0"/>
              <a:buChar char="–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5" y="295683"/>
            <a:ext cx="5412015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5" y="765175"/>
            <a:ext cx="5412015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056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and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20660" y="642918"/>
            <a:ext cx="6585600" cy="528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14" y="1724013"/>
            <a:ext cx="6159543" cy="4276755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447675" indent="-180975">
              <a:buFont typeface="Calibri" pitchFamily="34" charset="0"/>
              <a:buChar char="–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1313" y="305209"/>
            <a:ext cx="6464344" cy="34723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5613" y="722451"/>
            <a:ext cx="6159888" cy="101200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20661" y="304778"/>
            <a:ext cx="6584996" cy="34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722402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319067"/>
            <a:ext cx="9126791" cy="5988439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1136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319067"/>
            <a:ext cx="9126791" cy="5988439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1123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319067"/>
            <a:ext cx="9126791" cy="5988439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899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4" y="1622411"/>
            <a:ext cx="11184000" cy="4536504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4pPr>
            <a:lvl5pPr marL="441325" indent="-17621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5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074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8107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4" y="1622411"/>
            <a:ext cx="11184000" cy="4536504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000" b="0">
                <a:solidFill>
                  <a:schemeClr val="tx2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441325" indent="-17621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5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481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3575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5824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95822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7444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2" y="1538286"/>
            <a:ext cx="11220417" cy="4248169"/>
          </a:xfrm>
        </p:spPr>
        <p:txBody>
          <a:bodyPr anchor="t">
            <a:noAutofit/>
          </a:bodyPr>
          <a:lstStyle>
            <a:lvl1pPr algn="l">
              <a:defRPr sz="48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8568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3" y="1671637"/>
            <a:ext cx="3702005" cy="4248169"/>
          </a:xfrm>
        </p:spPr>
        <p:txBody>
          <a:bodyPr anchor="t">
            <a:noAutofit/>
          </a:bodyPr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9518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pic>
        <p:nvPicPr>
          <p:cNvPr id="4" name="Picture 3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9509" y="3844097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950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1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473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33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sz="3000" b="0">
                <a:solidFill>
                  <a:srgbClr val="81BC0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46520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46520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936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26" tIns="45712" rIns="91426" bIns="45712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2D0561-90C5-45B1-BB23-29979DDCF501}" type="datetimeFigureOut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9/29/2023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277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6E07-E0F2-4EF4-B62F-76463AC93147}" type="slidenum">
              <a:rPr lang="en-US">
                <a:solidFill>
                  <a:srgbClr val="002776"/>
                </a:solidFill>
              </a:rPr>
              <a:pPr/>
              <a:t>‹Nº›</a:t>
            </a:fld>
            <a:endParaRPr lang="en-US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6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73290" y="6554103"/>
            <a:ext cx="377092" cy="14424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1F61C0-2215-4557-9AEC-40913A79701B}" type="slidenum">
              <a:rPr lang="en-US">
                <a:solidFill>
                  <a:srgbClr val="002776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029308" y="6554103"/>
            <a:ext cx="5756424" cy="14424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Icons Timesaver</a:t>
            </a:r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619244" y="6554103"/>
            <a:ext cx="3084075" cy="1442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14404">
              <a:lnSpc>
                <a:spcPts val="1077"/>
              </a:lnSpc>
              <a:defRPr/>
            </a:pPr>
            <a:r>
              <a:rPr lang="en-US" sz="700" kern="0" dirty="0">
                <a:solidFill>
                  <a:srgbClr val="002776"/>
                </a:solidFill>
                <a:cs typeface="Arial" charset="0"/>
              </a:rPr>
              <a:t>© 2012 Deloitte Global Services Limited </a:t>
            </a:r>
          </a:p>
        </p:txBody>
      </p:sp>
    </p:spTree>
    <p:extLst>
      <p:ext uri="{BB962C8B-B14F-4D97-AF65-F5344CB8AC3E}">
        <p14:creationId xmlns:p14="http://schemas.microsoft.com/office/powerpoint/2010/main" val="1236188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522820" y="1154114"/>
            <a:ext cx="5353049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4258" y="1152144"/>
            <a:ext cx="11136461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24257" y="256033"/>
            <a:ext cx="11131296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26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46419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38540"/>
            <a:ext cx="11329456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D737FF8-F5A1-4B15-9195-32D8A5121DA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29.09.2023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/>
                </a:solidFill>
              </a:rPr>
              <a:pPr/>
              <a:t>‹Nº›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1800" y="854994"/>
            <a:ext cx="113284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3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2"/>
          <p:cNvGrpSpPr/>
          <p:nvPr userDrawn="1"/>
        </p:nvGrpSpPr>
        <p:grpSpPr>
          <a:xfrm>
            <a:off x="335360" y="244889"/>
            <a:ext cx="11514853" cy="6368222"/>
            <a:chOff x="251520" y="244889"/>
            <a:chExt cx="8636140" cy="6368222"/>
          </a:xfrm>
        </p:grpSpPr>
        <p:sp>
          <p:nvSpPr>
            <p:cNvPr id="6" name="Ellipse 5"/>
            <p:cNvSpPr/>
            <p:nvPr/>
          </p:nvSpPr>
          <p:spPr bwMode="auto">
            <a:xfrm rot="5400000">
              <a:off x="4497934" y="2294464"/>
              <a:ext cx="142162" cy="8495132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 bwMode="auto">
            <a:xfrm rot="5400000">
              <a:off x="4497934" y="-3931596"/>
              <a:ext cx="142162" cy="8495132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8745499" y="315969"/>
              <a:ext cx="142161" cy="6226056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251520" y="315973"/>
              <a:ext cx="142161" cy="6226056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1450" y="315970"/>
              <a:ext cx="8496300" cy="6226059"/>
            </a:xfrm>
            <a:prstGeom prst="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rgbClr val="F8F8F8"/>
                </a:gs>
                <a:gs pos="50000">
                  <a:srgbClr val="FFFFFF"/>
                </a:gs>
              </a:gsLst>
              <a:lin ang="13500000" scaled="1"/>
              <a:tileRect/>
            </a:gra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F4427C1-EFCA-456C-8A36-3FE89C332DBB}" type="datetime1">
              <a:rPr lang="de-DE" noProof="0" smtClean="0"/>
              <a:pPr/>
              <a:t>29.09.2023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DC1E638-3F78-4E0D-883A-B278700C48C0}" type="slidenum">
              <a:rPr lang="de-DE" noProof="0" smtClean="0"/>
              <a:pPr/>
              <a:t>‹Nº›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837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51018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userDrawn="1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0" y="0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12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563" y="1640793"/>
            <a:ext cx="7124448" cy="2502587"/>
          </a:xfrm>
        </p:spPr>
        <p:txBody>
          <a:bodyPr>
            <a:noAutofit/>
          </a:bodyPr>
          <a:lstStyle>
            <a:lvl1pPr>
              <a:defRPr sz="3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563" y="4433454"/>
            <a:ext cx="7123840" cy="106724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57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pic>
        <p:nvPicPr>
          <p:cNvPr id="9" name="Picture 8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0505" y="399577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12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820" y="1685568"/>
            <a:ext cx="3696000" cy="267212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820" y="4357694"/>
            <a:ext cx="3696000" cy="1048554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solidFill>
                  <a:srgbClr val="57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pic>
        <p:nvPicPr>
          <p:cNvPr id="8" name="Picture 7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0505" y="399577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37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0829" y="0"/>
            <a:ext cx="7254433" cy="314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118" y="1093318"/>
            <a:ext cx="6505141" cy="15498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118" y="2668126"/>
            <a:ext cx="6505141" cy="38818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57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2931" y="284522"/>
            <a:ext cx="2294400" cy="322531"/>
          </a:xfrm>
          <a:prstGeom prst="rect">
            <a:avLst/>
          </a:prstGeom>
        </p:spPr>
      </p:pic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145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10800"/>
            <a:ext cx="11184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1209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357200"/>
            <a:ext cx="11184000" cy="5000758"/>
          </a:xfrm>
        </p:spPr>
        <p:txBody>
          <a:bodyPr/>
          <a:lstStyle>
            <a:lvl1pPr marL="0" indent="0" algn="l">
              <a:buNone/>
              <a:defRPr/>
            </a:lvl1pPr>
            <a:lvl2pPr marL="271463" indent="-271463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9732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74638" indent="-274638" algn="l" defTabSz="914400" rtl="0" eaLnBrk="1" latinLnBrk="0" hangingPunct="1">
        <a:spcBef>
          <a:spcPts val="1200"/>
        </a:spcBef>
        <a:buFont typeface="Arial" pitchFamily="34" charset="0"/>
        <a:buChar char="•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441325" indent="-166688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441325" indent="-166688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47675" indent="-180975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441325" indent="-166688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0.svg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sv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968020" y="1868457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Modulo 14 </a:t>
            </a:r>
            <a:r>
              <a:rPr lang="es-MX" sz="3200" b="1" dirty="0">
                <a:latin typeface="Arial"/>
                <a:cs typeface="Arial"/>
              </a:rPr>
              <a:t>Data </a:t>
            </a:r>
            <a:r>
              <a:rPr lang="es-MX" sz="3200" b="1" dirty="0" err="1">
                <a:latin typeface="Arial"/>
                <a:cs typeface="Arial"/>
              </a:rPr>
              <a:t>Storytelling</a:t>
            </a:r>
            <a:br>
              <a:rPr lang="es-MX" sz="3200" b="1" dirty="0">
                <a:latin typeface="Arial"/>
                <a:cs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Septiembre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 ¿Cuáles son los ideas y conceptos tecnológicos que maneja el expositor?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¿Qué opinas sobre la forma en que desarrolla su exposición?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¿Qué te llamó la atención sobre la forma en que inicia y termina la exposición?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¿Cuáles son las principales características que te llamaron la atención sobre el expositor?</a:t>
            </a:r>
          </a:p>
          <a:p>
            <a:pPr marL="182880" indent="-182880">
              <a:spcBef>
                <a:spcPts val="0"/>
              </a:spcBef>
            </a:pPr>
            <a:endParaRPr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n-lt"/>
              </a:rPr>
              <a:t>¿Cuáles son los ideas y conceptos tecnológicos que maneja el expositor?</a:t>
            </a:r>
            <a:br>
              <a:rPr lang="es-MX" dirty="0">
                <a:latin typeface="+mn-lt"/>
              </a:rPr>
            </a:br>
            <a:r>
              <a:rPr lang="es-MX" altLang="ja-JP" dirty="0"/>
              <a:t> 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3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E6865C6-F008-B57C-CE48-B9F53EF1DA75}"/>
              </a:ext>
            </a:extLst>
          </p:cNvPr>
          <p:cNvSpPr txBox="1"/>
          <p:nvPr/>
        </p:nvSpPr>
        <p:spPr>
          <a:xfrm>
            <a:off x="493484" y="1601346"/>
            <a:ext cx="64864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MX" dirty="0">
                <a:latin typeface="+mn-lt"/>
              </a:rPr>
              <a:t>La data ha pasado de un estado “sin movimiento” a uno </a:t>
            </a:r>
            <a:r>
              <a:rPr lang="es-ES" dirty="0">
                <a:latin typeface="+mn-lt"/>
              </a:rPr>
              <a:t>dinámico</a:t>
            </a:r>
          </a:p>
          <a:p>
            <a:pPr>
              <a:spcBef>
                <a:spcPts val="0"/>
              </a:spcBef>
            </a:pPr>
            <a:endParaRPr lang="es-ES" dirty="0"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La forma en que almacenamos data y la cantidad de data que almacenamos ha evolucionado para adaptarse a las necesidades de la sociedad 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Big Data y la capacidad de aprender de los datos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i="1" dirty="0">
                <a:solidFill>
                  <a:srgbClr val="373A3C"/>
                </a:solidFill>
                <a:latin typeface="+mn-lt"/>
                <a:cs typeface="Arial"/>
              </a:rPr>
              <a:t>Mac</a:t>
            </a:r>
            <a:r>
              <a:rPr lang="es-ES" i="1" dirty="0">
                <a:solidFill>
                  <a:srgbClr val="373A3C"/>
                </a:solidFill>
                <a:latin typeface="+mn-lt"/>
              </a:rPr>
              <a:t>hine </a:t>
            </a:r>
            <a:r>
              <a:rPr lang="es-ES" i="1" dirty="0" err="1">
                <a:solidFill>
                  <a:srgbClr val="373A3C"/>
                </a:solidFill>
                <a:latin typeface="+mn-lt"/>
              </a:rPr>
              <a:t>Learning</a:t>
            </a:r>
            <a:r>
              <a:rPr lang="es-ES" i="1" dirty="0">
                <a:solidFill>
                  <a:srgbClr val="373A3C"/>
                </a:solidFill>
                <a:latin typeface="+mn-lt"/>
              </a:rPr>
              <a:t> </a:t>
            </a:r>
            <a:r>
              <a:rPr lang="es-ES" dirty="0">
                <a:solidFill>
                  <a:srgbClr val="373A3C"/>
                </a:solidFill>
                <a:latin typeface="+mn-lt"/>
              </a:rPr>
              <a:t>tuvo uno de sus inicios en un juego, en el que se buscaba que una computadora pudiera derrotar a un humano usando la data de juegos pasados. Se cambió el paradigma de “enseñar a la computadora”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Sistema de reconocimiento de voz, de traducción, </a:t>
            </a:r>
            <a:r>
              <a:rPr lang="es-ES" dirty="0" err="1">
                <a:solidFill>
                  <a:srgbClr val="373A3C"/>
                </a:solidFill>
                <a:latin typeface="+mn-lt"/>
              </a:rPr>
              <a:t>etc</a:t>
            </a:r>
            <a:r>
              <a:rPr lang="es-ES" dirty="0">
                <a:solidFill>
                  <a:srgbClr val="373A3C"/>
                </a:solidFill>
                <a:latin typeface="+mn-lt"/>
              </a:rPr>
              <a:t> que han surgido como resultado de la evolución del uso de </a:t>
            </a:r>
            <a:r>
              <a:rPr lang="es-ES" i="1" dirty="0">
                <a:solidFill>
                  <a:srgbClr val="373A3C"/>
                </a:solidFill>
                <a:latin typeface="+mn-lt"/>
              </a:rPr>
              <a:t>machine </a:t>
            </a:r>
            <a:r>
              <a:rPr lang="es-ES" i="1" dirty="0" err="1">
                <a:solidFill>
                  <a:srgbClr val="373A3C"/>
                </a:solidFill>
                <a:latin typeface="+mn-lt"/>
              </a:rPr>
              <a:t>learning</a:t>
            </a:r>
            <a:endParaRPr lang="es-ES" i="1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+mn-lt"/>
              <a:cs typeface="Arial"/>
            </a:endParaRPr>
          </a:p>
        </p:txBody>
      </p:sp>
      <p:pic>
        <p:nvPicPr>
          <p:cNvPr id="4098" name="Picture 2" descr="The evolution of healthcare analytics | Imosphere">
            <a:extLst>
              <a:ext uri="{FF2B5EF4-FFF2-40B4-BE49-F238E27FC236}">
                <a16:creationId xmlns:a16="http://schemas.microsoft.com/office/drawing/2014/main" id="{69C39791-8839-1198-0715-9669D63CA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0" r="23067"/>
          <a:stretch/>
        </p:blipFill>
        <p:spPr bwMode="auto">
          <a:xfrm>
            <a:off x="7426960" y="1601346"/>
            <a:ext cx="409448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8296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MX" dirty="0">
                <a:latin typeface="+mn-lt"/>
              </a:rPr>
              <a:t>2. ¿Qué opinas sobre la forma en que desarrolla su exposición?</a:t>
            </a: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r>
              <a:rPr lang="es-MX" altLang="ja-JP" dirty="0"/>
              <a:t> 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4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69C3075-1900-E891-08CA-7CA2A8913945}"/>
              </a:ext>
            </a:extLst>
          </p:cNvPr>
          <p:cNvSpPr txBox="1"/>
          <p:nvPr/>
        </p:nvSpPr>
        <p:spPr>
          <a:xfrm>
            <a:off x="3083560" y="1690062"/>
            <a:ext cx="64465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Muy amena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Muy original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Fácil de entender y seguir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Llena de ejemplos claros de la vida real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Con una estructura clara que te llevaba de la mano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Cuenta una historia que mantiene entretenido </a:t>
            </a:r>
            <a:endParaRPr lang="es-MX" sz="2000" dirty="0">
              <a:solidFill>
                <a:srgbClr val="373A3C"/>
              </a:solidFill>
              <a:latin typeface="+mn-lt"/>
            </a:endParaRPr>
          </a:p>
        </p:txBody>
      </p:sp>
      <p:pic>
        <p:nvPicPr>
          <p:cNvPr id="3074" name="Picture 2" descr="storytelling icon">
            <a:extLst>
              <a:ext uri="{FF2B5EF4-FFF2-40B4-BE49-F238E27FC236}">
                <a16:creationId xmlns:a16="http://schemas.microsoft.com/office/drawing/2014/main" id="{7927B8E8-D9D2-DDF7-6072-C34DA728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4" y="1358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orytelling icon">
            <a:extLst>
              <a:ext uri="{FF2B5EF4-FFF2-40B4-BE49-F238E27FC236}">
                <a16:creationId xmlns:a16="http://schemas.microsoft.com/office/drawing/2014/main" id="{5311ADA1-876F-2D64-F05E-983AF810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828" y="42154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736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MX" dirty="0">
                <a:latin typeface="+mn-lt"/>
              </a:rPr>
              <a:t>3. ¿Qué te llamó la atención sobre la forma en que inicia y termina la exposición?</a:t>
            </a: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r>
              <a:rPr lang="es-MX" altLang="ja-JP" dirty="0"/>
              <a:t> 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5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BF18FF5-F099-1EEB-1DFB-4766096FCE03}"/>
              </a:ext>
            </a:extLst>
          </p:cNvPr>
          <p:cNvSpPr txBox="1"/>
          <p:nvPr/>
        </p:nvSpPr>
        <p:spPr>
          <a:xfrm>
            <a:off x="685800" y="2063988"/>
            <a:ext cx="46685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dirty="0">
                <a:latin typeface="+mn-lt"/>
              </a:rPr>
              <a:t>INICIA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Con una afirmación muy interesante, quizá sin mucha importancia pero que funge como un gran </a:t>
            </a:r>
            <a:r>
              <a:rPr lang="es-ES" i="1" dirty="0">
                <a:solidFill>
                  <a:srgbClr val="373A3C"/>
                </a:solidFill>
                <a:latin typeface="+mn-lt"/>
              </a:rPr>
              <a:t>ice-breaker.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  <a:cs typeface="Arial"/>
              </a:rPr>
              <a:t>Menciona que en USA el pastel más comido es el de manzana y </a:t>
            </a:r>
            <a:r>
              <a:rPr lang="es-ES" b="1" dirty="0">
                <a:solidFill>
                  <a:srgbClr val="373A3C"/>
                </a:solidFill>
                <a:latin typeface="+mn-lt"/>
                <a:cs typeface="Arial"/>
              </a:rPr>
              <a:t>que puede estar seguro de ello gracias al </a:t>
            </a:r>
            <a:r>
              <a:rPr lang="es-ES" dirty="0">
                <a:solidFill>
                  <a:srgbClr val="373A3C"/>
                </a:solidFill>
                <a:latin typeface="+mn-lt"/>
                <a:cs typeface="Arial"/>
              </a:rPr>
              <a:t>análisis masivos de datos o </a:t>
            </a:r>
            <a:r>
              <a:rPr lang="es-ES" b="1" dirty="0">
                <a:solidFill>
                  <a:srgbClr val="373A3C"/>
                </a:solidFill>
                <a:latin typeface="+mn-lt"/>
                <a:cs typeface="Arial"/>
              </a:rPr>
              <a:t>Big Data </a:t>
            </a:r>
            <a:endParaRPr lang="es-MX" b="1" dirty="0">
              <a:solidFill>
                <a:srgbClr val="373A3C"/>
              </a:solidFill>
              <a:latin typeface="+mn-lt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8D72AE-C94F-0157-E029-9F52E61D48E4}"/>
              </a:ext>
            </a:extLst>
          </p:cNvPr>
          <p:cNvSpPr txBox="1"/>
          <p:nvPr/>
        </p:nvSpPr>
        <p:spPr>
          <a:xfrm>
            <a:off x="6837680" y="2063988"/>
            <a:ext cx="4668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dirty="0">
                <a:latin typeface="+mn-lt"/>
              </a:rPr>
              <a:t>TERMINA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Con una afirmación muy retadora, comentando que corresponde a esta generación el saber </a:t>
            </a:r>
            <a:r>
              <a:rPr lang="es-ES" b="1" dirty="0">
                <a:solidFill>
                  <a:srgbClr val="373A3C"/>
                </a:solidFill>
                <a:latin typeface="+mn-lt"/>
              </a:rPr>
              <a:t>adaptarse</a:t>
            </a:r>
            <a:r>
              <a:rPr lang="es-ES" dirty="0">
                <a:solidFill>
                  <a:srgbClr val="373A3C"/>
                </a:solidFill>
                <a:latin typeface="+mn-lt"/>
              </a:rPr>
              <a:t> a los </a:t>
            </a:r>
            <a:r>
              <a:rPr lang="es-ES" b="1" dirty="0">
                <a:solidFill>
                  <a:srgbClr val="373A3C"/>
                </a:solidFill>
                <a:latin typeface="+mn-lt"/>
              </a:rPr>
              <a:t>retos que representa el Big Data y Machine </a:t>
            </a:r>
            <a:r>
              <a:rPr lang="es-ES" b="1" dirty="0" err="1">
                <a:solidFill>
                  <a:srgbClr val="373A3C"/>
                </a:solidFill>
                <a:latin typeface="+mn-lt"/>
              </a:rPr>
              <a:t>Learning</a:t>
            </a:r>
            <a:r>
              <a:rPr lang="es-ES" b="1" dirty="0">
                <a:solidFill>
                  <a:srgbClr val="373A3C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</a:pPr>
            <a:endParaRPr lang="es-ES" b="1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Tenemos las dos opciones que siempre ha tenido la humanidad, </a:t>
            </a:r>
            <a:r>
              <a:rPr lang="es-ES" b="1" dirty="0">
                <a:solidFill>
                  <a:srgbClr val="373A3C"/>
                </a:solidFill>
                <a:latin typeface="+mn-lt"/>
              </a:rPr>
              <a:t>adaptarnos o quedarnos atrás</a:t>
            </a:r>
            <a:endParaRPr lang="es-MX" b="1" i="1" dirty="0">
              <a:solidFill>
                <a:srgbClr val="373A3C"/>
              </a:solidFill>
              <a:latin typeface="+mn-lt"/>
              <a:cs typeface="Arial"/>
            </a:endParaRPr>
          </a:p>
        </p:txBody>
      </p:sp>
      <p:pic>
        <p:nvPicPr>
          <p:cNvPr id="1026" name="Picture 2" descr="Our Favorite Apple Pie">
            <a:extLst>
              <a:ext uri="{FF2B5EF4-FFF2-40B4-BE49-F238E27FC236}">
                <a16:creationId xmlns:a16="http://schemas.microsoft.com/office/drawing/2014/main" id="{8E833850-4F6D-D660-27CD-65039CEC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10" y="406146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apting to New Data Integration Market | Big Data |">
            <a:extLst>
              <a:ext uri="{FF2B5EF4-FFF2-40B4-BE49-F238E27FC236}">
                <a16:creationId xmlns:a16="http://schemas.microsoft.com/office/drawing/2014/main" id="{85460013-EAEA-82C5-6EF6-8B140B928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52" y="406146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727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MX" dirty="0">
                <a:latin typeface="+mn-lt"/>
              </a:rPr>
              <a:t>4. ¿Cuáles son las principales características que te llamaron la atención sobre el expositor?</a:t>
            </a:r>
            <a:br>
              <a:rPr lang="es-MX" dirty="0">
                <a:latin typeface="+mn-lt"/>
              </a:rPr>
            </a:br>
            <a:br>
              <a:rPr lang="es-MX" dirty="0">
                <a:solidFill>
                  <a:srgbClr val="373A3C"/>
                </a:solidFill>
                <a:latin typeface="+mn-lt"/>
                <a:cs typeface="Arial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r>
              <a:rPr lang="es-MX" altLang="ja-JP" dirty="0"/>
              <a:t> 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6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C021F82-D5BA-0912-1473-7A18A0A0A7F3}"/>
              </a:ext>
            </a:extLst>
          </p:cNvPr>
          <p:cNvSpPr txBox="1"/>
          <p:nvPr/>
        </p:nvSpPr>
        <p:spPr>
          <a:xfrm>
            <a:off x="3048000" y="2077157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  <a:cs typeface="Arial"/>
              </a:rPr>
              <a:t>Excelente manejo de audi</a:t>
            </a:r>
            <a:r>
              <a:rPr lang="es-ES" sz="2000" dirty="0">
                <a:solidFill>
                  <a:srgbClr val="373A3C"/>
                </a:solidFill>
                <a:latin typeface="+mn-lt"/>
              </a:rPr>
              <a:t>encia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  <a:cs typeface="Arial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Uso adecuado de pausas y discurso continuo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Forma excepcional de contar historias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Total claridad al expresar sus ideas</a:t>
            </a:r>
          </a:p>
        </p:txBody>
      </p:sp>
      <p:pic>
        <p:nvPicPr>
          <p:cNvPr id="4" name="Picture 2" descr="teams Icon 41477">
            <a:extLst>
              <a:ext uri="{FF2B5EF4-FFF2-40B4-BE49-F238E27FC236}">
                <a16:creationId xmlns:a16="http://schemas.microsoft.com/office/drawing/2014/main" id="{233AD919-1D00-6422-D5F0-C3CF1B25E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7" t="34223" r="18297" b="32296"/>
          <a:stretch/>
        </p:blipFill>
        <p:spPr bwMode="auto">
          <a:xfrm>
            <a:off x="335527" y="2289409"/>
            <a:ext cx="2567585" cy="14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ublic speaking icon">
            <a:extLst>
              <a:ext uri="{FF2B5EF4-FFF2-40B4-BE49-F238E27FC236}">
                <a16:creationId xmlns:a16="http://schemas.microsoft.com/office/drawing/2014/main" id="{C7E7B6CB-05C4-26BC-309C-5DCD6C165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888" y="38379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2917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MX" dirty="0">
                <a:latin typeface="+mn-lt"/>
              </a:rPr>
              <a:t>4. ¿Cuáles son las principales características que te llamaron la atención sobre el expositor?</a:t>
            </a:r>
            <a:br>
              <a:rPr lang="es-MX" dirty="0">
                <a:latin typeface="+mn-lt"/>
              </a:rPr>
            </a:br>
            <a:br>
              <a:rPr lang="es-MX" dirty="0">
                <a:solidFill>
                  <a:srgbClr val="373A3C"/>
                </a:solidFill>
                <a:latin typeface="+mn-lt"/>
                <a:cs typeface="Arial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r>
              <a:rPr lang="es-MX" altLang="ja-JP" dirty="0"/>
              <a:t> 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7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C021F82-D5BA-0912-1473-7A18A0A0A7F3}"/>
              </a:ext>
            </a:extLst>
          </p:cNvPr>
          <p:cNvSpPr txBox="1"/>
          <p:nvPr/>
        </p:nvSpPr>
        <p:spPr>
          <a:xfrm>
            <a:off x="3048000" y="2077157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  <a:cs typeface="Arial"/>
              </a:rPr>
              <a:t>Excelente manejo de audi</a:t>
            </a:r>
            <a:r>
              <a:rPr lang="es-ES" sz="2000" dirty="0">
                <a:solidFill>
                  <a:srgbClr val="373A3C"/>
                </a:solidFill>
                <a:latin typeface="+mn-lt"/>
              </a:rPr>
              <a:t>encia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  <a:cs typeface="Arial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Uso adecuado de pausas y discurso continuo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Forma excepcional de contar historias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Total claridad al expresar sus ides </a:t>
            </a:r>
          </a:p>
        </p:txBody>
      </p:sp>
      <p:pic>
        <p:nvPicPr>
          <p:cNvPr id="4" name="Picture 2" descr="teams Icon 41477">
            <a:extLst>
              <a:ext uri="{FF2B5EF4-FFF2-40B4-BE49-F238E27FC236}">
                <a16:creationId xmlns:a16="http://schemas.microsoft.com/office/drawing/2014/main" id="{233AD919-1D00-6422-D5F0-C3CF1B25E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7" t="34223" r="18297" b="32296"/>
          <a:stretch/>
        </p:blipFill>
        <p:spPr bwMode="auto">
          <a:xfrm>
            <a:off x="2310660" y="4532352"/>
            <a:ext cx="2567585" cy="14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Cerebro">
            <a:extLst>
              <a:ext uri="{FF2B5EF4-FFF2-40B4-BE49-F238E27FC236}">
                <a16:creationId xmlns:a16="http://schemas.microsoft.com/office/drawing/2014/main" id="{22124C01-12A7-B0E8-2135-FE87EACBD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46747" y="4808641"/>
            <a:ext cx="517061" cy="517061"/>
          </a:xfrm>
          <a:prstGeom prst="rect">
            <a:avLst/>
          </a:prstGeom>
        </p:spPr>
      </p:pic>
      <p:pic>
        <p:nvPicPr>
          <p:cNvPr id="6" name="Gráfico 5" descr="Aguja">
            <a:extLst>
              <a:ext uri="{FF2B5EF4-FFF2-40B4-BE49-F238E27FC236}">
                <a16:creationId xmlns:a16="http://schemas.microsoft.com/office/drawing/2014/main" id="{A037A78C-24A9-A480-DACD-87AF17A04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0979" y="5839068"/>
            <a:ext cx="568767" cy="568767"/>
          </a:xfrm>
          <a:prstGeom prst="rect">
            <a:avLst/>
          </a:prstGeom>
        </p:spPr>
      </p:pic>
      <p:pic>
        <p:nvPicPr>
          <p:cNvPr id="7" name="Picture 2" descr="gear icon">
            <a:extLst>
              <a:ext uri="{FF2B5EF4-FFF2-40B4-BE49-F238E27FC236}">
                <a16:creationId xmlns:a16="http://schemas.microsoft.com/office/drawing/2014/main" id="{5CF0BB8D-0A91-04A8-BDC2-0A0AC82B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86" y="204977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Descargar desde la nube">
            <a:extLst>
              <a:ext uri="{FF2B5EF4-FFF2-40B4-BE49-F238E27FC236}">
                <a16:creationId xmlns:a16="http://schemas.microsoft.com/office/drawing/2014/main" id="{335AD474-FD9A-5163-CFA5-2E73E507BC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65800" y="2049777"/>
            <a:ext cx="517061" cy="517061"/>
          </a:xfrm>
          <a:prstGeom prst="rect">
            <a:avLst/>
          </a:prstGeom>
        </p:spPr>
      </p:pic>
      <p:pic>
        <p:nvPicPr>
          <p:cNvPr id="9" name="Gráfico 8" descr="Marca de verificación">
            <a:extLst>
              <a:ext uri="{FF2B5EF4-FFF2-40B4-BE49-F238E27FC236}">
                <a16:creationId xmlns:a16="http://schemas.microsoft.com/office/drawing/2014/main" id="{E16C3B59-7D35-9BE9-46C8-9132E769C2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10474" y="3293585"/>
            <a:ext cx="321053" cy="321053"/>
          </a:xfrm>
          <a:prstGeom prst="rect">
            <a:avLst/>
          </a:prstGeom>
        </p:spPr>
      </p:pic>
      <p:pic>
        <p:nvPicPr>
          <p:cNvPr id="10" name="Gráfico 9" descr="Corazón con pulso">
            <a:extLst>
              <a:ext uri="{FF2B5EF4-FFF2-40B4-BE49-F238E27FC236}">
                <a16:creationId xmlns:a16="http://schemas.microsoft.com/office/drawing/2014/main" id="{BE9F8D98-4ECE-79F1-9A3C-CC3CE07B9B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9806" y="4122439"/>
            <a:ext cx="517061" cy="5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02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AE24ar6Ue6E.AbvpSJ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oitte Timesaver Feb 2014">
  <a:themeElements>
    <a:clrScheme name="Custom 90">
      <a:dk1>
        <a:sysClr val="windowText" lastClr="000000"/>
      </a:dk1>
      <a:lt1>
        <a:sysClr val="window" lastClr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474</Words>
  <Application>Microsoft Office PowerPoint</Application>
  <PresentationFormat>Panorámica</PresentationFormat>
  <Paragraphs>77</Paragraphs>
  <Slides>7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Noto Sans Symbols</vt:lpstr>
      <vt:lpstr>NTR</vt:lpstr>
      <vt:lpstr>Wingdings</vt:lpstr>
      <vt:lpstr>Retrospect</vt:lpstr>
      <vt:lpstr>Deloitte Timesaver Feb 2014</vt:lpstr>
      <vt:lpstr>think-cell Slide</vt:lpstr>
      <vt:lpstr>Diplomado en Ciencia de Datos UNAM Modulo 14 Data Storytelling Septiembre de 2023   </vt:lpstr>
      <vt:lpstr>Contenido</vt:lpstr>
      <vt:lpstr>¿Cuáles son los ideas y conceptos tecnológicos que maneja el expositor?  </vt:lpstr>
      <vt:lpstr>2. ¿Qué opinas sobre la forma en que desarrolla su exposición?    </vt:lpstr>
      <vt:lpstr>3. ¿Qué te llamó la atención sobre la forma en que inicia y termina la exposición?      </vt:lpstr>
      <vt:lpstr>4. ¿Cuáles son las principales características que te llamaron la atención sobre el expositor?        </vt:lpstr>
      <vt:lpstr>4. ¿Cuáles son las principales características que te llamaron la atención sobre el expositor?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92</cp:revision>
  <dcterms:created xsi:type="dcterms:W3CDTF">2023-08-25T18:15:54Z</dcterms:created>
  <dcterms:modified xsi:type="dcterms:W3CDTF">2023-09-29T23:30:07Z</dcterms:modified>
</cp:coreProperties>
</file>