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147374936" r:id="rId4"/>
    <p:sldId id="2147374935" r:id="rId5"/>
    <p:sldId id="2147374937" r:id="rId6"/>
    <p:sldId id="2147374938" r:id="rId7"/>
    <p:sldId id="2147374934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352" userDrawn="1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gHnMHIZxhnZr2j+tVR2DpQdbinh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gan Chiao" initials="MC" lastIdx="2" clrIdx="0">
    <p:extLst>
      <p:ext uri="{19B8F6BF-5375-455C-9EA6-DF929625EA0E}">
        <p15:presenceInfo xmlns:p15="http://schemas.microsoft.com/office/powerpoint/2012/main" userId="S::megan.chiao@regeneron.com::c9a2ff33-a85c-4343-870b-ef41e6221482" providerId="AD"/>
      </p:ext>
    </p:extLst>
  </p:cmAuthor>
  <p:cmAuthor id="2" name="Speri, Enrico" initials="SE" lastIdx="2" clrIdx="1">
    <p:extLst>
      <p:ext uri="{19B8F6BF-5375-455C-9EA6-DF929625EA0E}">
        <p15:presenceInfo xmlns:p15="http://schemas.microsoft.com/office/powerpoint/2012/main" userId="Speri, Enric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6FA2"/>
    <a:srgbClr val="89BCC5"/>
    <a:srgbClr val="B4D5DA"/>
    <a:srgbClr val="FFC1C2"/>
    <a:srgbClr val="CB97FF"/>
    <a:srgbClr val="5AA2AE"/>
    <a:srgbClr val="7F8FA9"/>
    <a:srgbClr val="629DD1"/>
    <a:srgbClr val="CC99FF"/>
    <a:srgbClr val="FF3F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195" autoAdjust="0"/>
  </p:normalViewPr>
  <p:slideViewPr>
    <p:cSldViewPr snapToGrid="0">
      <p:cViewPr varScale="1">
        <p:scale>
          <a:sx n="94" d="100"/>
          <a:sy n="94" d="100"/>
        </p:scale>
        <p:origin x="1116" y="78"/>
      </p:cViewPr>
      <p:guideLst>
        <p:guide orient="horz" pos="2160"/>
        <p:guide pos="23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623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6333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1860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073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cxnSp>
        <p:nvCxnSpPr>
          <p:cNvPr id="24" name="Google Shape;24;p7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Blank">
  <p:cSld name="1_Blank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1"/>
          </p:nvPr>
        </p:nvSpPr>
        <p:spPr>
          <a:xfrm>
            <a:off x="1961383" y="1519724"/>
            <a:ext cx="9163983" cy="4712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TR"/>
              <a:buChar char="+"/>
              <a:defRPr sz="1800">
                <a:solidFill>
                  <a:schemeClr val="dk1"/>
                </a:solidFill>
              </a:defRPr>
            </a:lvl1pPr>
            <a:lvl2pPr marL="914400" lvl="1" indent="-330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>
                <a:solidFill>
                  <a:schemeClr val="dk1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›"/>
              <a:defRPr sz="1600"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>
                <a:solidFill>
                  <a:schemeClr val="dk1"/>
                </a:solidFill>
              </a:defRPr>
            </a:lvl4pPr>
            <a:lvl5pPr marL="2286000" lvl="4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6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1962418" y="823398"/>
            <a:ext cx="9163983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2" name="Google Shape;32;p8"/>
          <p:cNvGrpSpPr/>
          <p:nvPr/>
        </p:nvGrpSpPr>
        <p:grpSpPr>
          <a:xfrm>
            <a:off x="-1" y="260324"/>
            <a:ext cx="1250388" cy="1575820"/>
            <a:chOff x="-1" y="260324"/>
            <a:chExt cx="1250388" cy="1575820"/>
          </a:xfrm>
        </p:grpSpPr>
        <p:grpSp>
          <p:nvGrpSpPr>
            <p:cNvPr id="33" name="Google Shape;33;p8"/>
            <p:cNvGrpSpPr/>
            <p:nvPr/>
          </p:nvGrpSpPr>
          <p:grpSpPr>
            <a:xfrm>
              <a:off x="686264" y="1652391"/>
              <a:ext cx="564123" cy="183753"/>
              <a:chOff x="876236" y="5534957"/>
              <a:chExt cx="1674271" cy="545364"/>
            </a:xfrm>
          </p:grpSpPr>
          <p:sp>
            <p:nvSpPr>
              <p:cNvPr id="34" name="Google Shape;34;p8"/>
              <p:cNvSpPr/>
              <p:nvPr/>
            </p:nvSpPr>
            <p:spPr>
              <a:xfrm>
                <a:off x="1154393" y="5534957"/>
                <a:ext cx="1117582" cy="54536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35;p8"/>
              <p:cNvSpPr/>
              <p:nvPr/>
            </p:nvSpPr>
            <p:spPr>
              <a:xfrm>
                <a:off x="2005143" y="5534957"/>
                <a:ext cx="545364" cy="54536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6;p8"/>
              <p:cNvSpPr/>
              <p:nvPr/>
            </p:nvSpPr>
            <p:spPr>
              <a:xfrm>
                <a:off x="876236" y="5534957"/>
                <a:ext cx="545364" cy="54536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" name="Google Shape;37;p8"/>
            <p:cNvGrpSpPr/>
            <p:nvPr/>
          </p:nvGrpSpPr>
          <p:grpSpPr>
            <a:xfrm>
              <a:off x="864211" y="1304375"/>
              <a:ext cx="386176" cy="183753"/>
              <a:chOff x="1404367" y="4502072"/>
              <a:chExt cx="1146140" cy="545364"/>
            </a:xfrm>
          </p:grpSpPr>
          <p:sp>
            <p:nvSpPr>
              <p:cNvPr id="38" name="Google Shape;38;p8"/>
              <p:cNvSpPr/>
              <p:nvPr/>
            </p:nvSpPr>
            <p:spPr>
              <a:xfrm>
                <a:off x="1682197" y="4502072"/>
                <a:ext cx="589775" cy="54536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39;p8"/>
              <p:cNvSpPr/>
              <p:nvPr/>
            </p:nvSpPr>
            <p:spPr>
              <a:xfrm>
                <a:off x="2005143" y="4502072"/>
                <a:ext cx="545364" cy="54536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40;p8"/>
              <p:cNvSpPr/>
              <p:nvPr/>
            </p:nvSpPr>
            <p:spPr>
              <a:xfrm>
                <a:off x="1404367" y="4502072"/>
                <a:ext cx="545364" cy="54536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" name="Google Shape;41;p8"/>
            <p:cNvGrpSpPr/>
            <p:nvPr/>
          </p:nvGrpSpPr>
          <p:grpSpPr>
            <a:xfrm>
              <a:off x="917753" y="956358"/>
              <a:ext cx="332634" cy="183753"/>
              <a:chOff x="1560101" y="3469185"/>
              <a:chExt cx="987231" cy="545364"/>
            </a:xfrm>
          </p:grpSpPr>
          <p:sp>
            <p:nvSpPr>
              <p:cNvPr id="42" name="Google Shape;42;p8"/>
              <p:cNvSpPr/>
              <p:nvPr/>
            </p:nvSpPr>
            <p:spPr>
              <a:xfrm>
                <a:off x="1560101" y="3469185"/>
                <a:ext cx="545364" cy="54536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43;p8"/>
              <p:cNvSpPr/>
              <p:nvPr/>
            </p:nvSpPr>
            <p:spPr>
              <a:xfrm>
                <a:off x="1825936" y="3469185"/>
                <a:ext cx="446037" cy="54536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8"/>
              <p:cNvSpPr/>
              <p:nvPr/>
            </p:nvSpPr>
            <p:spPr>
              <a:xfrm>
                <a:off x="2001968" y="3469185"/>
                <a:ext cx="545364" cy="54536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" name="Google Shape;45;p8"/>
            <p:cNvGrpSpPr/>
            <p:nvPr/>
          </p:nvGrpSpPr>
          <p:grpSpPr>
            <a:xfrm>
              <a:off x="868078" y="608341"/>
              <a:ext cx="382309" cy="183753"/>
              <a:chOff x="1415887" y="2436300"/>
              <a:chExt cx="1134663" cy="545364"/>
            </a:xfrm>
          </p:grpSpPr>
          <p:sp>
            <p:nvSpPr>
              <p:cNvPr id="46" name="Google Shape;46;p8"/>
              <p:cNvSpPr/>
              <p:nvPr/>
            </p:nvSpPr>
            <p:spPr>
              <a:xfrm>
                <a:off x="2005186" y="2436300"/>
                <a:ext cx="545364" cy="54536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8"/>
              <p:cNvSpPr/>
              <p:nvPr/>
            </p:nvSpPr>
            <p:spPr>
              <a:xfrm>
                <a:off x="1415887" y="2436300"/>
                <a:ext cx="545364" cy="54536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48;p8"/>
              <p:cNvSpPr/>
              <p:nvPr/>
            </p:nvSpPr>
            <p:spPr>
              <a:xfrm>
                <a:off x="1682240" y="2436300"/>
                <a:ext cx="589731" cy="54536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" name="Google Shape;49;p8"/>
            <p:cNvGrpSpPr/>
            <p:nvPr/>
          </p:nvGrpSpPr>
          <p:grpSpPr>
            <a:xfrm>
              <a:off x="693506" y="260324"/>
              <a:ext cx="556881" cy="183753"/>
              <a:chOff x="898206" y="1403413"/>
              <a:chExt cx="1652778" cy="545364"/>
            </a:xfrm>
          </p:grpSpPr>
          <p:sp>
            <p:nvSpPr>
              <p:cNvPr id="50" name="Google Shape;50;p8"/>
              <p:cNvSpPr/>
              <p:nvPr/>
            </p:nvSpPr>
            <p:spPr>
              <a:xfrm>
                <a:off x="2005620" y="1403413"/>
                <a:ext cx="545364" cy="54536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51;p8"/>
              <p:cNvSpPr/>
              <p:nvPr/>
            </p:nvSpPr>
            <p:spPr>
              <a:xfrm>
                <a:off x="898206" y="1403413"/>
                <a:ext cx="545364" cy="54536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52;p8"/>
              <p:cNvSpPr/>
              <p:nvPr/>
            </p:nvSpPr>
            <p:spPr>
              <a:xfrm>
                <a:off x="1164538" y="1403413"/>
                <a:ext cx="1117581" cy="54536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3" name="Google Shape;53;p8"/>
            <p:cNvSpPr/>
            <p:nvPr/>
          </p:nvSpPr>
          <p:spPr>
            <a:xfrm>
              <a:off x="0" y="260324"/>
              <a:ext cx="550424" cy="183006"/>
            </a:xfrm>
            <a:custGeom>
              <a:avLst/>
              <a:gdLst/>
              <a:ahLst/>
              <a:cxnLst/>
              <a:rect l="l" t="t" r="r" b="b"/>
              <a:pathLst>
                <a:path w="550424" h="183006" extrusionOk="0">
                  <a:moveTo>
                    <a:pt x="0" y="0"/>
                  </a:moveTo>
                  <a:lnTo>
                    <a:pt x="456956" y="0"/>
                  </a:lnTo>
                  <a:lnTo>
                    <a:pt x="456956" y="397"/>
                  </a:lnTo>
                  <a:lnTo>
                    <a:pt x="458921" y="0"/>
                  </a:lnTo>
                  <a:cubicBezTo>
                    <a:pt x="509457" y="0"/>
                    <a:pt x="550424" y="40967"/>
                    <a:pt x="550424" y="91503"/>
                  </a:cubicBezTo>
                  <a:cubicBezTo>
                    <a:pt x="550424" y="142039"/>
                    <a:pt x="509457" y="183006"/>
                    <a:pt x="458921" y="183006"/>
                  </a:cubicBezTo>
                  <a:lnTo>
                    <a:pt x="456956" y="182609"/>
                  </a:lnTo>
                  <a:lnTo>
                    <a:pt x="456956" y="183006"/>
                  </a:lnTo>
                  <a:lnTo>
                    <a:pt x="0" y="1830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8"/>
            <p:cNvSpPr/>
            <p:nvPr/>
          </p:nvSpPr>
          <p:spPr>
            <a:xfrm>
              <a:off x="-1" y="608341"/>
              <a:ext cx="733596" cy="182880"/>
            </a:xfrm>
            <a:custGeom>
              <a:avLst/>
              <a:gdLst/>
              <a:ahLst/>
              <a:cxnLst/>
              <a:rect l="l" t="t" r="r" b="b"/>
              <a:pathLst>
                <a:path w="733596" h="182880" extrusionOk="0">
                  <a:moveTo>
                    <a:pt x="0" y="0"/>
                  </a:moveTo>
                  <a:lnTo>
                    <a:pt x="642156" y="0"/>
                  </a:lnTo>
                  <a:cubicBezTo>
                    <a:pt x="692657" y="0"/>
                    <a:pt x="733596" y="40939"/>
                    <a:pt x="733596" y="91440"/>
                  </a:cubicBezTo>
                  <a:cubicBezTo>
                    <a:pt x="733596" y="141941"/>
                    <a:pt x="692657" y="182880"/>
                    <a:pt x="642156" y="182880"/>
                  </a:cubicBezTo>
                  <a:lnTo>
                    <a:pt x="0" y="182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8"/>
            <p:cNvSpPr/>
            <p:nvPr/>
          </p:nvSpPr>
          <p:spPr>
            <a:xfrm>
              <a:off x="0" y="952508"/>
              <a:ext cx="786403" cy="183006"/>
            </a:xfrm>
            <a:custGeom>
              <a:avLst/>
              <a:gdLst/>
              <a:ahLst/>
              <a:cxnLst/>
              <a:rect l="l" t="t" r="r" b="b"/>
              <a:pathLst>
                <a:path w="786403" h="183006" extrusionOk="0">
                  <a:moveTo>
                    <a:pt x="0" y="0"/>
                  </a:moveTo>
                  <a:lnTo>
                    <a:pt x="692936" y="0"/>
                  </a:lnTo>
                  <a:lnTo>
                    <a:pt x="692936" y="397"/>
                  </a:lnTo>
                  <a:lnTo>
                    <a:pt x="694900" y="0"/>
                  </a:lnTo>
                  <a:cubicBezTo>
                    <a:pt x="745436" y="0"/>
                    <a:pt x="786403" y="40967"/>
                    <a:pt x="786403" y="91503"/>
                  </a:cubicBezTo>
                  <a:cubicBezTo>
                    <a:pt x="786403" y="142039"/>
                    <a:pt x="745436" y="183006"/>
                    <a:pt x="694900" y="183006"/>
                  </a:cubicBezTo>
                  <a:lnTo>
                    <a:pt x="692936" y="182610"/>
                  </a:lnTo>
                  <a:lnTo>
                    <a:pt x="692936" y="183006"/>
                  </a:lnTo>
                  <a:lnTo>
                    <a:pt x="0" y="1830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-1" y="1304902"/>
              <a:ext cx="733596" cy="182880"/>
            </a:xfrm>
            <a:custGeom>
              <a:avLst/>
              <a:gdLst/>
              <a:ahLst/>
              <a:cxnLst/>
              <a:rect l="l" t="t" r="r" b="b"/>
              <a:pathLst>
                <a:path w="733596" h="182880" extrusionOk="0">
                  <a:moveTo>
                    <a:pt x="0" y="0"/>
                  </a:moveTo>
                  <a:lnTo>
                    <a:pt x="642156" y="0"/>
                  </a:lnTo>
                  <a:cubicBezTo>
                    <a:pt x="692657" y="0"/>
                    <a:pt x="733596" y="40939"/>
                    <a:pt x="733596" y="91440"/>
                  </a:cubicBezTo>
                  <a:cubicBezTo>
                    <a:pt x="733596" y="141941"/>
                    <a:pt x="692657" y="182880"/>
                    <a:pt x="642156" y="182880"/>
                  </a:cubicBezTo>
                  <a:lnTo>
                    <a:pt x="0" y="182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8"/>
            <p:cNvSpPr/>
            <p:nvPr/>
          </p:nvSpPr>
          <p:spPr>
            <a:xfrm>
              <a:off x="0" y="1649603"/>
              <a:ext cx="550424" cy="183006"/>
            </a:xfrm>
            <a:custGeom>
              <a:avLst/>
              <a:gdLst/>
              <a:ahLst/>
              <a:cxnLst/>
              <a:rect l="l" t="t" r="r" b="b"/>
              <a:pathLst>
                <a:path w="550424" h="183006" extrusionOk="0">
                  <a:moveTo>
                    <a:pt x="0" y="0"/>
                  </a:moveTo>
                  <a:lnTo>
                    <a:pt x="456956" y="0"/>
                  </a:lnTo>
                  <a:lnTo>
                    <a:pt x="456956" y="397"/>
                  </a:lnTo>
                  <a:lnTo>
                    <a:pt x="458921" y="0"/>
                  </a:lnTo>
                  <a:cubicBezTo>
                    <a:pt x="509457" y="0"/>
                    <a:pt x="550424" y="40967"/>
                    <a:pt x="550424" y="91503"/>
                  </a:cubicBezTo>
                  <a:cubicBezTo>
                    <a:pt x="550424" y="142039"/>
                    <a:pt x="509457" y="183006"/>
                    <a:pt x="458921" y="183006"/>
                  </a:cubicBezTo>
                  <a:lnTo>
                    <a:pt x="456956" y="182609"/>
                  </a:lnTo>
                  <a:lnTo>
                    <a:pt x="456956" y="183006"/>
                  </a:lnTo>
                  <a:lnTo>
                    <a:pt x="0" y="1830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0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84B2F6"/>
          </a:solidFill>
          <a:ln>
            <a:noFill/>
          </a:ln>
        </p:spPr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cxnSp>
        <p:nvCxnSpPr>
          <p:cNvPr id="16" name="Google Shape;16;p6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3947700" y="1675417"/>
            <a:ext cx="7746460" cy="2947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rial"/>
              <a:buNone/>
            </a:pPr>
            <a:r>
              <a:rPr lang="es-MX" sz="3200" b="1" dirty="0">
                <a:latin typeface="Arial"/>
                <a:ea typeface="Arial"/>
                <a:cs typeface="Arial"/>
                <a:sym typeface="Arial"/>
              </a:rPr>
              <a:t>Diplomado en Ciencia de Datos UNAM</a:t>
            </a:r>
            <a:br>
              <a:rPr lang="es-MX" sz="3200" b="1" dirty="0">
                <a:latin typeface="Arial"/>
                <a:ea typeface="Arial"/>
                <a:cs typeface="Arial"/>
                <a:sym typeface="Arial"/>
              </a:rPr>
            </a:br>
            <a:r>
              <a:rPr lang="es-MX" sz="3200" b="1" dirty="0">
                <a:latin typeface="Arial"/>
                <a:ea typeface="Arial"/>
                <a:cs typeface="Arial"/>
                <a:sym typeface="Arial"/>
              </a:rPr>
              <a:t>Modulo 11 </a:t>
            </a:r>
            <a:r>
              <a:rPr lang="es-MX" sz="3200" b="1" dirty="0">
                <a:latin typeface="Arial"/>
                <a:cs typeface="Arial"/>
              </a:rPr>
              <a:t>Arquitectura para la práctica tecnológica </a:t>
            </a:r>
            <a:br>
              <a:rPr lang="es-MX" sz="3200" b="1" dirty="0">
                <a:latin typeface="Arial"/>
                <a:cs typeface="Arial"/>
              </a:rPr>
            </a:br>
            <a:r>
              <a:rPr lang="es-MX" sz="3200" b="1" dirty="0">
                <a:latin typeface="Arial"/>
                <a:cs typeface="Arial"/>
                <a:sym typeface="Arial"/>
              </a:rPr>
              <a:t>Agosto de 2023</a:t>
            </a:r>
            <a:br>
              <a:rPr lang="es-MX" sz="3200" b="1" dirty="0">
                <a:latin typeface="Arial"/>
                <a:ea typeface="Arial"/>
                <a:cs typeface="Arial"/>
                <a:sym typeface="Arial"/>
              </a:rPr>
            </a:br>
            <a:br>
              <a:rPr lang="es-MX" sz="3200" b="1" dirty="0">
                <a:latin typeface="Arial"/>
                <a:ea typeface="Arial"/>
                <a:cs typeface="Arial"/>
                <a:sym typeface="Arial"/>
              </a:rPr>
            </a:br>
            <a:r>
              <a:rPr lang="es-MX" sz="3200" b="1" dirty="0">
                <a:latin typeface="Arial"/>
                <a:ea typeface="Arial"/>
                <a:cs typeface="Arial"/>
                <a:sym typeface="Arial"/>
              </a:rPr>
              <a:t>Sergio Ibarra</a:t>
            </a:r>
            <a:br>
              <a:rPr lang="es-MX" sz="3200" b="1" dirty="0">
                <a:latin typeface="Arial"/>
                <a:ea typeface="Arial"/>
                <a:cs typeface="Arial"/>
                <a:sym typeface="Arial"/>
              </a:rPr>
            </a:br>
            <a:endParaRPr sz="3200" dirty="0"/>
          </a:p>
        </p:txBody>
      </p:sp>
      <p:pic>
        <p:nvPicPr>
          <p:cNvPr id="85" name="Google Shape;85;p1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6374" y="1535522"/>
            <a:ext cx="2183629" cy="2446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1503681" y="1519724"/>
            <a:ext cx="10160000" cy="4712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182880" indent="-182880">
              <a:spcBef>
                <a:spcPts val="0"/>
              </a:spcBef>
            </a:pPr>
            <a:r>
              <a:rPr lang="es-MX" dirty="0">
                <a:solidFill>
                  <a:srgbClr val="373A3C"/>
                </a:solidFill>
                <a:latin typeface="Arial"/>
                <a:cs typeface="Arial"/>
              </a:rPr>
              <a:t>Proponer las tablas de hechos para el seguimiento y análisis de asistencia y calificaciones de los alumnos</a:t>
            </a:r>
            <a:endParaRPr lang="es-ES" dirty="0">
              <a:solidFill>
                <a:srgbClr val="373A3C"/>
              </a:solidFill>
              <a:latin typeface="Arial"/>
              <a:cs typeface="Arial"/>
              <a:sym typeface="Arial"/>
            </a:endParaRPr>
          </a:p>
          <a:p>
            <a:pPr marL="182880" indent="-182880">
              <a:spcBef>
                <a:spcPts val="0"/>
              </a:spcBef>
            </a:pPr>
            <a:endParaRPr lang="es-ES" dirty="0">
              <a:solidFill>
                <a:srgbClr val="373A3C"/>
              </a:solidFill>
              <a:latin typeface="Arial"/>
              <a:cs typeface="Arial"/>
              <a:sym typeface="Arial"/>
            </a:endParaRPr>
          </a:p>
          <a:p>
            <a:pPr marL="182880" indent="-182880">
              <a:spcBef>
                <a:spcPts val="0"/>
              </a:spcBef>
            </a:pPr>
            <a:endParaRPr lang="es-MX" dirty="0">
              <a:solidFill>
                <a:srgbClr val="373A3C"/>
              </a:solidFill>
              <a:latin typeface="Arial"/>
              <a:cs typeface="Arial"/>
            </a:endParaRPr>
          </a:p>
          <a:p>
            <a:pPr marL="182880" indent="-182880">
              <a:spcBef>
                <a:spcPts val="0"/>
              </a:spcBef>
            </a:pPr>
            <a:r>
              <a:rPr lang="es-MX" dirty="0">
                <a:solidFill>
                  <a:srgbClr val="373A3C"/>
                </a:solidFill>
                <a:latin typeface="Arial"/>
                <a:cs typeface="Arial"/>
              </a:rPr>
              <a:t>Establecer las relaciones requeridas entre las tablas de dimensiones y las tablas de hechos</a:t>
            </a:r>
            <a:endParaRPr lang="es-ES" dirty="0">
              <a:solidFill>
                <a:srgbClr val="373A3C"/>
              </a:solidFill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s-MX" dirty="0">
              <a:solidFill>
                <a:srgbClr val="373A3C"/>
              </a:solidFill>
              <a:latin typeface="Arial"/>
              <a:cs typeface="Arial"/>
            </a:endParaRPr>
          </a:p>
          <a:p>
            <a:pPr marL="182880" indent="-182880">
              <a:spcBef>
                <a:spcPts val="0"/>
              </a:spcBef>
            </a:pPr>
            <a:endParaRPr lang="es-MX" dirty="0">
              <a:solidFill>
                <a:srgbClr val="373A3C"/>
              </a:solidFill>
              <a:latin typeface="Arial"/>
              <a:cs typeface="Arial"/>
            </a:endParaRPr>
          </a:p>
          <a:p>
            <a:pPr marL="182880" indent="-182880">
              <a:spcBef>
                <a:spcPts val="0"/>
              </a:spcBef>
            </a:pPr>
            <a:r>
              <a:rPr lang="es-MX" dirty="0">
                <a:solidFill>
                  <a:srgbClr val="373A3C"/>
                </a:solidFill>
                <a:latin typeface="Arial"/>
                <a:cs typeface="Arial"/>
              </a:rPr>
              <a:t>Evaluar si se requiere una tabla de dimensión de tiempo, y en su caso, incluirla en el modelo y establecer su relación hacia la(s) tabla(s) de hechos</a:t>
            </a:r>
          </a:p>
          <a:p>
            <a:pPr marL="182880" indent="-182880">
              <a:spcBef>
                <a:spcPts val="0"/>
              </a:spcBef>
            </a:pPr>
            <a:endParaRPr lang="es-MX" dirty="0">
              <a:solidFill>
                <a:srgbClr val="373A3C"/>
              </a:solidFill>
              <a:latin typeface="Arial"/>
              <a:cs typeface="Arial"/>
            </a:endParaRPr>
          </a:p>
          <a:p>
            <a:pPr marL="182880" indent="-182880">
              <a:spcBef>
                <a:spcPts val="0"/>
              </a:spcBef>
            </a:pPr>
            <a:endParaRPr lang="es-MX" dirty="0">
              <a:solidFill>
                <a:srgbClr val="373A3C"/>
              </a:solidFill>
              <a:latin typeface="Arial"/>
              <a:cs typeface="Arial"/>
            </a:endParaRPr>
          </a:p>
          <a:p>
            <a:pPr marL="182880" indent="-182880">
              <a:spcBef>
                <a:spcPts val="0"/>
              </a:spcBef>
            </a:pPr>
            <a:r>
              <a:rPr lang="es-MX" dirty="0">
                <a:solidFill>
                  <a:srgbClr val="373A3C"/>
                </a:solidFill>
                <a:latin typeface="Arial"/>
                <a:cs typeface="Arial"/>
              </a:rPr>
              <a:t>Plantear 3 preguntas de análisis de negocio que podrían responderse con este modelo dimensional de base de dato</a:t>
            </a:r>
            <a:endParaRPr dirty="0">
              <a:solidFill>
                <a:srgbClr val="373A3C"/>
              </a:solidFill>
              <a:latin typeface="Arial"/>
              <a:cs typeface="Arial"/>
            </a:endParaRPr>
          </a:p>
          <a:p>
            <a:pPr marL="182880" lvl="0" indent="-18288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TR"/>
              <a:buChar char="+"/>
            </a:pPr>
            <a:endParaRPr dirty="0"/>
          </a:p>
        </p:txBody>
      </p:sp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1962418" y="823398"/>
            <a:ext cx="9163983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lang="es-MX" dirty="0"/>
              <a:t>Contenido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F039-EE69-91EA-CF6A-1DF7034140B3}"/>
              </a:ext>
            </a:extLst>
          </p:cNvPr>
          <p:cNvSpPr txBox="1">
            <a:spLocks/>
          </p:cNvSpPr>
          <p:nvPr/>
        </p:nvSpPr>
        <p:spPr>
          <a:xfrm>
            <a:off x="354214" y="81281"/>
            <a:ext cx="11338560" cy="1135380"/>
          </a:xfrm>
          <a:prstGeom prst="rect">
            <a:avLst/>
          </a:prstGeom>
        </p:spPr>
        <p:txBody>
          <a:bodyPr anchor="b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400" dirty="0"/>
              <a:t>Proponer las tablas de hechos para el seguimiento y análisis de asistencia y calificaciones de los alumnos</a:t>
            </a:r>
            <a:endParaRPr lang="es-ES" sz="2400" dirty="0"/>
          </a:p>
          <a:p>
            <a:endParaRPr lang="es-MX" sz="2400" dirty="0"/>
          </a:p>
        </p:txBody>
      </p:sp>
      <p:graphicFrame>
        <p:nvGraphicFramePr>
          <p:cNvPr id="3" name="Tabla 4">
            <a:extLst>
              <a:ext uri="{FF2B5EF4-FFF2-40B4-BE49-F238E27FC236}">
                <a16:creationId xmlns:a16="http://schemas.microsoft.com/office/drawing/2014/main" id="{5D3FBBD8-351B-34FF-1326-849F3A91B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29230"/>
              </p:ext>
            </p:extLst>
          </p:nvPr>
        </p:nvGraphicFramePr>
        <p:xfrm>
          <a:off x="3032760" y="1044786"/>
          <a:ext cx="64617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3312">
                  <a:extLst>
                    <a:ext uri="{9D8B030D-6E8A-4147-A177-3AD203B41FA5}">
                      <a16:colId xmlns:a16="http://schemas.microsoft.com/office/drawing/2014/main" val="2169786249"/>
                    </a:ext>
                  </a:extLst>
                </a:gridCol>
                <a:gridCol w="3168448">
                  <a:extLst>
                    <a:ext uri="{9D8B030D-6E8A-4147-A177-3AD203B41FA5}">
                      <a16:colId xmlns:a16="http://schemas.microsoft.com/office/drawing/2014/main" val="28101108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Hechos_calificaciones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700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err="1"/>
                        <a:t>Id_calificación</a:t>
                      </a:r>
                      <a:r>
                        <a:rPr lang="es-ES" sz="1400" dirty="0"/>
                        <a:t> (</a:t>
                      </a:r>
                      <a:r>
                        <a:rPr lang="es-ES" sz="1400" dirty="0" err="1"/>
                        <a:t>Id_materia+Id_alumno</a:t>
                      </a:r>
                      <a:r>
                        <a:rPr lang="es-ES" sz="1400" dirty="0"/>
                        <a:t>)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err="1"/>
                        <a:t>Int</a:t>
                      </a:r>
                      <a:r>
                        <a:rPr lang="es-ES" sz="1400" dirty="0"/>
                        <a:t> PK AUTOINCREMENTAL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232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err="1"/>
                        <a:t>Num_cuenta</a:t>
                      </a:r>
                      <a:r>
                        <a:rPr lang="es-ES" sz="1400" dirty="0"/>
                        <a:t> 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err="1"/>
                        <a:t>Int</a:t>
                      </a:r>
                      <a:r>
                        <a:rPr lang="es-ES" sz="1400" dirty="0"/>
                        <a:t> FK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311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CVE_MATERIA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400" dirty="0" err="1"/>
                        <a:t>Int</a:t>
                      </a:r>
                      <a:r>
                        <a:rPr lang="es-ES" sz="1400" dirty="0"/>
                        <a:t> FK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43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CVE_SEMESTRE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400" dirty="0" err="1"/>
                        <a:t>Int</a:t>
                      </a:r>
                      <a:r>
                        <a:rPr lang="es-ES" sz="1400" dirty="0"/>
                        <a:t> FK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765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93165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CACEC14F-5B7F-9109-5A11-2C9C35FF7D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925484"/>
              </p:ext>
            </p:extLst>
          </p:nvPr>
        </p:nvGraphicFramePr>
        <p:xfrm>
          <a:off x="3032760" y="3588174"/>
          <a:ext cx="6461760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3312">
                  <a:extLst>
                    <a:ext uri="{9D8B030D-6E8A-4147-A177-3AD203B41FA5}">
                      <a16:colId xmlns:a16="http://schemas.microsoft.com/office/drawing/2014/main" val="2169786249"/>
                    </a:ext>
                  </a:extLst>
                </a:gridCol>
                <a:gridCol w="3168448">
                  <a:extLst>
                    <a:ext uri="{9D8B030D-6E8A-4147-A177-3AD203B41FA5}">
                      <a16:colId xmlns:a16="http://schemas.microsoft.com/office/drawing/2014/main" val="28101108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Hechos_asistencia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700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err="1"/>
                        <a:t>Id_asistencia</a:t>
                      </a:r>
                      <a:r>
                        <a:rPr lang="es-ES" sz="1400" dirty="0"/>
                        <a:t> (</a:t>
                      </a:r>
                      <a:r>
                        <a:rPr lang="es-ES" sz="1400" dirty="0" err="1"/>
                        <a:t>Id_materia+Id_alumno</a:t>
                      </a:r>
                      <a:r>
                        <a:rPr lang="es-ES" sz="1400" dirty="0"/>
                        <a:t> + </a:t>
                      </a:r>
                      <a:r>
                        <a:rPr lang="es-ES" sz="1400" dirty="0" err="1"/>
                        <a:t>Id_semestre</a:t>
                      </a:r>
                      <a:r>
                        <a:rPr lang="es-ES" sz="1400" dirty="0"/>
                        <a:t>)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err="1"/>
                        <a:t>Int</a:t>
                      </a:r>
                      <a:r>
                        <a:rPr lang="es-ES" sz="1400" dirty="0"/>
                        <a:t> PK AUTOINCREMENTAL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232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err="1"/>
                        <a:t>Num_cuenta</a:t>
                      </a:r>
                      <a:r>
                        <a:rPr lang="es-ES" sz="1400" dirty="0"/>
                        <a:t> 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err="1"/>
                        <a:t>Int</a:t>
                      </a:r>
                      <a:r>
                        <a:rPr lang="es-ES" sz="1400" dirty="0"/>
                        <a:t> FK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311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CVE_MATERIA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400" dirty="0" err="1"/>
                        <a:t>Int</a:t>
                      </a:r>
                      <a:r>
                        <a:rPr lang="es-ES" sz="1400" dirty="0"/>
                        <a:t> FK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43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CVE_SEMESTRE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400" dirty="0" err="1"/>
                        <a:t>Int</a:t>
                      </a:r>
                      <a:r>
                        <a:rPr lang="es-ES" sz="1400" dirty="0"/>
                        <a:t> FK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765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Fecha 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Date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93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4631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F039-EE69-91EA-CF6A-1DF7034140B3}"/>
              </a:ext>
            </a:extLst>
          </p:cNvPr>
          <p:cNvSpPr txBox="1">
            <a:spLocks/>
          </p:cNvSpPr>
          <p:nvPr/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400" dirty="0"/>
              <a:t>Revisar el siguiente modelo de base de datos y contestar los siguientes incisos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B824A10-AEFE-DD0F-9896-BE6DBF36E5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84"/>
          <a:stretch/>
        </p:blipFill>
        <p:spPr>
          <a:xfrm>
            <a:off x="3590925" y="1178560"/>
            <a:ext cx="5010150" cy="457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518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F039-EE69-91EA-CF6A-1DF7034140B3}"/>
              </a:ext>
            </a:extLst>
          </p:cNvPr>
          <p:cNvSpPr txBox="1">
            <a:spLocks/>
          </p:cNvSpPr>
          <p:nvPr/>
        </p:nvSpPr>
        <p:spPr>
          <a:xfrm>
            <a:off x="426720" y="468717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400" dirty="0"/>
              <a:t>Establecer las relaciones requeridas entre las tablas de dimensiones y las tablas de hechos</a:t>
            </a:r>
            <a:endParaRPr lang="es-ES" sz="2400" dirty="0"/>
          </a:p>
          <a:p>
            <a:endParaRPr lang="es-MX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B824A10-AEFE-DD0F-9896-BE6DBF36E5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84"/>
          <a:stretch/>
        </p:blipFill>
        <p:spPr>
          <a:xfrm>
            <a:off x="735965" y="1643380"/>
            <a:ext cx="3994767" cy="3647440"/>
          </a:xfrm>
          <a:prstGeom prst="rect">
            <a:avLst/>
          </a:prstGeom>
        </p:spPr>
      </p:pic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94E436FB-1E58-78D6-446C-EB6EF753C8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093331"/>
              </p:ext>
            </p:extLst>
          </p:nvPr>
        </p:nvGraphicFramePr>
        <p:xfrm>
          <a:off x="5293360" y="1146386"/>
          <a:ext cx="6786880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470">
                  <a:extLst>
                    <a:ext uri="{9D8B030D-6E8A-4147-A177-3AD203B41FA5}">
                      <a16:colId xmlns:a16="http://schemas.microsoft.com/office/drawing/2014/main" val="2779515514"/>
                    </a:ext>
                  </a:extLst>
                </a:gridCol>
                <a:gridCol w="2237077">
                  <a:extLst>
                    <a:ext uri="{9D8B030D-6E8A-4147-A177-3AD203B41FA5}">
                      <a16:colId xmlns:a16="http://schemas.microsoft.com/office/drawing/2014/main" val="2018863186"/>
                    </a:ext>
                  </a:extLst>
                </a:gridCol>
                <a:gridCol w="1534613">
                  <a:extLst>
                    <a:ext uri="{9D8B030D-6E8A-4147-A177-3AD203B41FA5}">
                      <a16:colId xmlns:a16="http://schemas.microsoft.com/office/drawing/2014/main" val="3705285542"/>
                    </a:ext>
                  </a:extLst>
                </a:gridCol>
                <a:gridCol w="1696720">
                  <a:extLst>
                    <a:ext uri="{9D8B030D-6E8A-4147-A177-3AD203B41FA5}">
                      <a16:colId xmlns:a16="http://schemas.microsoft.com/office/drawing/2014/main" val="5860850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Tabla A</a:t>
                      </a:r>
                      <a:endParaRPr lang="es-MX" sz="1200" dirty="0"/>
                    </a:p>
                  </a:txBody>
                  <a:tcPr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Tabla B</a:t>
                      </a:r>
                      <a:endParaRPr lang="es-MX" sz="1200" dirty="0"/>
                    </a:p>
                  </a:txBody>
                  <a:tcPr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Tipo relación</a:t>
                      </a:r>
                      <a:endParaRPr lang="es-MX" sz="1200" dirty="0"/>
                    </a:p>
                  </a:txBody>
                  <a:tcPr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Comentario</a:t>
                      </a:r>
                      <a:endParaRPr lang="es-MX" sz="1200" dirty="0"/>
                    </a:p>
                  </a:txBody>
                  <a:tcPr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3481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Alumnos</a:t>
                      </a:r>
                      <a:endParaRPr lang="es-MX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 err="1">
                          <a:solidFill>
                            <a:srgbClr val="C00000"/>
                          </a:solidFill>
                        </a:rPr>
                        <a:t>Hechos_Calificaciones</a:t>
                      </a:r>
                      <a:endParaRPr lang="es-MX" sz="12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1:N</a:t>
                      </a:r>
                      <a:endParaRPr lang="es-MX" sz="1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Un alumno puede tener muchas calificaciones</a:t>
                      </a:r>
                      <a:endParaRPr lang="es-MX" sz="1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174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Alumnos</a:t>
                      </a:r>
                      <a:endParaRPr lang="es-MX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200" dirty="0" err="1">
                          <a:solidFill>
                            <a:srgbClr val="C00000"/>
                          </a:solidFill>
                        </a:rPr>
                        <a:t>Hechos_Asistencia</a:t>
                      </a:r>
                      <a:endParaRPr lang="es-MX" sz="1200" dirty="0">
                        <a:solidFill>
                          <a:srgbClr val="C00000"/>
                        </a:solidFill>
                      </a:endParaRPr>
                    </a:p>
                    <a:p>
                      <a:endParaRPr lang="es-MX" sz="12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1:N</a:t>
                      </a:r>
                      <a:endParaRPr lang="es-MX" sz="1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Un alumno puede tener muchas asistencias</a:t>
                      </a:r>
                      <a:endParaRPr lang="es-MX" sz="1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26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Profesores</a:t>
                      </a:r>
                      <a:endParaRPr lang="es-MX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 err="1">
                          <a:solidFill>
                            <a:srgbClr val="C00000"/>
                          </a:solidFill>
                        </a:rPr>
                        <a:t>Hechos_Calificaciones</a:t>
                      </a:r>
                      <a:endParaRPr lang="es-MX" sz="12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1:N</a:t>
                      </a:r>
                      <a:endParaRPr lang="es-MX" sz="1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Un profesor puede haber asentado  muchas calificaciones</a:t>
                      </a:r>
                      <a:endParaRPr lang="es-MX" sz="1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32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Profesores</a:t>
                      </a:r>
                      <a:endParaRPr lang="es-MX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200" dirty="0" err="1">
                          <a:solidFill>
                            <a:srgbClr val="C00000"/>
                          </a:solidFill>
                        </a:rPr>
                        <a:t>Hechos_Asistencia</a:t>
                      </a:r>
                      <a:endParaRPr lang="es-MX" sz="12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1:N</a:t>
                      </a:r>
                      <a:endParaRPr lang="es-MX" sz="1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Un profesor puede haber registrado muchas asistencias</a:t>
                      </a:r>
                      <a:endParaRPr lang="es-MX" sz="1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239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Materias</a:t>
                      </a:r>
                      <a:endParaRPr lang="es-MX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 err="1">
                          <a:solidFill>
                            <a:srgbClr val="C00000"/>
                          </a:solidFill>
                        </a:rPr>
                        <a:t>Hechos_Calificaciones</a:t>
                      </a:r>
                      <a:endParaRPr lang="es-MX" sz="12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1:N</a:t>
                      </a:r>
                      <a:endParaRPr lang="es-MX" sz="1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Una materia pudo haber sido calificada para varios alumnos</a:t>
                      </a:r>
                      <a:endParaRPr lang="es-MX" sz="1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219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Materias</a:t>
                      </a:r>
                      <a:endParaRPr lang="es-MX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200" dirty="0" err="1">
                          <a:solidFill>
                            <a:srgbClr val="C00000"/>
                          </a:solidFill>
                        </a:rPr>
                        <a:t>Hechos_Asistencia</a:t>
                      </a:r>
                      <a:endParaRPr lang="es-MX" sz="12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1:N</a:t>
                      </a:r>
                      <a:endParaRPr lang="es-MX" sz="1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Una materia puede tener registradas asistencias de varias ocasiones</a:t>
                      </a:r>
                      <a:endParaRPr lang="es-MX" sz="1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455146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8E7350B2-3A81-0A19-2BB9-E7F70AA6509B}"/>
              </a:ext>
            </a:extLst>
          </p:cNvPr>
          <p:cNvSpPr txBox="1"/>
          <p:nvPr/>
        </p:nvSpPr>
        <p:spPr>
          <a:xfrm>
            <a:off x="10617200" y="6131810"/>
            <a:ext cx="13716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s-MX" sz="800" dirty="0">
                <a:solidFill>
                  <a:srgbClr val="C00000"/>
                </a:solidFill>
              </a:rPr>
              <a:t>TABLAS DE HECHOS</a:t>
            </a:r>
          </a:p>
        </p:txBody>
      </p:sp>
    </p:spTree>
    <p:extLst>
      <p:ext uri="{BB962C8B-B14F-4D97-AF65-F5344CB8AC3E}">
        <p14:creationId xmlns:p14="http://schemas.microsoft.com/office/powerpoint/2010/main" val="932091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F039-EE69-91EA-CF6A-1DF7034140B3}"/>
              </a:ext>
            </a:extLst>
          </p:cNvPr>
          <p:cNvSpPr txBox="1">
            <a:spLocks/>
          </p:cNvSpPr>
          <p:nvPr/>
        </p:nvSpPr>
        <p:spPr>
          <a:xfrm>
            <a:off x="426720" y="66964"/>
            <a:ext cx="11338560" cy="1339273"/>
          </a:xfrm>
          <a:prstGeom prst="rect">
            <a:avLst/>
          </a:prstGeom>
        </p:spPr>
        <p:txBody>
          <a:bodyPr anchor="b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400" dirty="0"/>
              <a:t>Evaluar si se requiere una tabla de dimensión de tiempo, y en su caso, incluirla en el modelo y establecer su relación hacia la(s) tabla(s) de hechos</a:t>
            </a:r>
          </a:p>
          <a:p>
            <a:r>
              <a:rPr lang="es-MX" sz="2400" dirty="0"/>
              <a:t> </a:t>
            </a:r>
            <a:endParaRPr lang="es-ES" sz="2400" dirty="0"/>
          </a:p>
          <a:p>
            <a:endParaRPr lang="es-MX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B824A10-AEFE-DD0F-9896-BE6DBF36E5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84"/>
          <a:stretch/>
        </p:blipFill>
        <p:spPr>
          <a:xfrm>
            <a:off x="776606" y="3718560"/>
            <a:ext cx="3397026" cy="2413250"/>
          </a:xfrm>
          <a:prstGeom prst="rect">
            <a:avLst/>
          </a:prstGeom>
        </p:spPr>
      </p:pic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94E436FB-1E58-78D6-446C-EB6EF753C8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625913"/>
              </p:ext>
            </p:extLst>
          </p:nvPr>
        </p:nvGraphicFramePr>
        <p:xfrm>
          <a:off x="5293360" y="1146386"/>
          <a:ext cx="6786880" cy="201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470">
                  <a:extLst>
                    <a:ext uri="{9D8B030D-6E8A-4147-A177-3AD203B41FA5}">
                      <a16:colId xmlns:a16="http://schemas.microsoft.com/office/drawing/2014/main" val="2779515514"/>
                    </a:ext>
                  </a:extLst>
                </a:gridCol>
                <a:gridCol w="2237077">
                  <a:extLst>
                    <a:ext uri="{9D8B030D-6E8A-4147-A177-3AD203B41FA5}">
                      <a16:colId xmlns:a16="http://schemas.microsoft.com/office/drawing/2014/main" val="2018863186"/>
                    </a:ext>
                  </a:extLst>
                </a:gridCol>
                <a:gridCol w="1534613">
                  <a:extLst>
                    <a:ext uri="{9D8B030D-6E8A-4147-A177-3AD203B41FA5}">
                      <a16:colId xmlns:a16="http://schemas.microsoft.com/office/drawing/2014/main" val="3705285542"/>
                    </a:ext>
                  </a:extLst>
                </a:gridCol>
                <a:gridCol w="1696720">
                  <a:extLst>
                    <a:ext uri="{9D8B030D-6E8A-4147-A177-3AD203B41FA5}">
                      <a16:colId xmlns:a16="http://schemas.microsoft.com/office/drawing/2014/main" val="5860850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Tabla A</a:t>
                      </a:r>
                      <a:endParaRPr lang="es-MX" sz="1200" dirty="0"/>
                    </a:p>
                  </a:txBody>
                  <a:tcPr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Tabla B</a:t>
                      </a:r>
                      <a:endParaRPr lang="es-MX" sz="1200" dirty="0"/>
                    </a:p>
                  </a:txBody>
                  <a:tcPr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Tipo relación</a:t>
                      </a:r>
                      <a:endParaRPr lang="es-MX" sz="1200" dirty="0"/>
                    </a:p>
                  </a:txBody>
                  <a:tcPr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Comentario</a:t>
                      </a:r>
                      <a:endParaRPr lang="es-MX" sz="1200" dirty="0"/>
                    </a:p>
                  </a:txBody>
                  <a:tcPr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3481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TIEMPO</a:t>
                      </a:r>
                      <a:endParaRPr lang="es-MX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 err="1">
                          <a:solidFill>
                            <a:srgbClr val="C00000"/>
                          </a:solidFill>
                        </a:rPr>
                        <a:t>Hechos_Calificaciones</a:t>
                      </a:r>
                      <a:endParaRPr lang="es-MX" sz="12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M:N</a:t>
                      </a:r>
                      <a:endParaRPr lang="es-MX" sz="1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Distintas calificaciones pueden tener distintas fechas de ser asignadas</a:t>
                      </a:r>
                      <a:endParaRPr lang="es-MX" sz="1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174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TIEMPO</a:t>
                      </a:r>
                      <a:endParaRPr lang="es-MX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200" dirty="0" err="1">
                          <a:solidFill>
                            <a:srgbClr val="C00000"/>
                          </a:solidFill>
                        </a:rPr>
                        <a:t>Hechos_Asistencia</a:t>
                      </a:r>
                      <a:endParaRPr lang="es-MX" sz="1200" dirty="0">
                        <a:solidFill>
                          <a:srgbClr val="C00000"/>
                        </a:solidFill>
                      </a:endParaRPr>
                    </a:p>
                    <a:p>
                      <a:endParaRPr lang="es-MX" sz="12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M:N</a:t>
                      </a:r>
                      <a:endParaRPr lang="es-MX" sz="1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200" dirty="0"/>
                        <a:t>Distintas registros de asistencia pueden tener distintas fechas de ser asignadas</a:t>
                      </a:r>
                      <a:endParaRPr lang="es-MX" sz="1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261134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8E7350B2-3A81-0A19-2BB9-E7F70AA6509B}"/>
              </a:ext>
            </a:extLst>
          </p:cNvPr>
          <p:cNvSpPr txBox="1"/>
          <p:nvPr/>
        </p:nvSpPr>
        <p:spPr>
          <a:xfrm>
            <a:off x="10617200" y="6131810"/>
            <a:ext cx="13716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s-MX" sz="800" dirty="0">
                <a:solidFill>
                  <a:srgbClr val="C00000"/>
                </a:solidFill>
              </a:rPr>
              <a:t>TABLAS DE HECHOS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3379C268-D5E7-8B02-85F2-26F2EED40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321039"/>
              </p:ext>
            </p:extLst>
          </p:nvPr>
        </p:nvGraphicFramePr>
        <p:xfrm>
          <a:off x="711200" y="843280"/>
          <a:ext cx="42519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9840">
                  <a:extLst>
                    <a:ext uri="{9D8B030D-6E8A-4147-A177-3AD203B41FA5}">
                      <a16:colId xmlns:a16="http://schemas.microsoft.com/office/drawing/2014/main" val="2169786249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28101108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TIEMPO</a:t>
                      </a:r>
                      <a:endParaRPr lang="es-MX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700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dirty="0" err="1"/>
                        <a:t>Id_tiempo</a:t>
                      </a:r>
                      <a:r>
                        <a:rPr lang="es-ES" sz="1200" dirty="0"/>
                        <a:t> (Semestre + mes + día)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/>
                        <a:t>Int</a:t>
                      </a:r>
                      <a:r>
                        <a:rPr lang="es-ES" sz="1200" dirty="0"/>
                        <a:t> PK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232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200" dirty="0"/>
                        <a:t>CVE_SEMESTRE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/>
                        <a:t>Int</a:t>
                      </a:r>
                      <a:r>
                        <a:rPr lang="es-ES" sz="1200" dirty="0"/>
                        <a:t> FK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311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dirty="0"/>
                        <a:t>Semestre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200" dirty="0" err="1"/>
                        <a:t>Int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43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dirty="0"/>
                        <a:t>Año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200" dirty="0" err="1"/>
                        <a:t>Int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765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dirty="0"/>
                        <a:t>Mes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/>
                        <a:t>Int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93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dirty="0"/>
                        <a:t>Dia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/>
                        <a:t>Int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425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2709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F039-EE69-91EA-CF6A-1DF7034140B3}"/>
              </a:ext>
            </a:extLst>
          </p:cNvPr>
          <p:cNvSpPr txBox="1">
            <a:spLocks/>
          </p:cNvSpPr>
          <p:nvPr/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indent="-182880">
              <a:spcBef>
                <a:spcPts val="0"/>
              </a:spcBef>
            </a:pPr>
            <a:r>
              <a:rPr lang="es-MX" sz="2400" dirty="0"/>
              <a:t>Plantear 3 preguntas de análisis de negocio que podrían responderse con este modelo dimensional de base de dato</a:t>
            </a:r>
          </a:p>
          <a:p>
            <a:endParaRPr lang="es-MX" sz="2400" dirty="0"/>
          </a:p>
        </p:txBody>
      </p:sp>
      <p:sp>
        <p:nvSpPr>
          <p:cNvPr id="35" name="TextBox 64">
            <a:extLst>
              <a:ext uri="{FF2B5EF4-FFF2-40B4-BE49-F238E27FC236}">
                <a16:creationId xmlns:a16="http://schemas.microsoft.com/office/drawing/2014/main" id="{3269D83A-F2D4-6FF2-E7B4-0A80651C5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428" y="1908840"/>
            <a:ext cx="299953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s-ES" altLang="es-MX" sz="1600" b="1" dirty="0">
                <a:solidFill>
                  <a:srgbClr val="356FA2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¿Qué alumno tiene en promedio </a:t>
            </a:r>
          </a:p>
          <a:p>
            <a:pPr eaLnBrk="1" hangingPunct="1"/>
            <a:r>
              <a:rPr lang="es-ES" altLang="es-MX" sz="1600" b="1" dirty="0">
                <a:solidFill>
                  <a:srgbClr val="356FA2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mejores calificaciones?</a:t>
            </a:r>
            <a:endParaRPr lang="es-MX" altLang="es-MX" sz="1600" b="1" dirty="0">
              <a:solidFill>
                <a:srgbClr val="356FA2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1" name="TextBox 20">
            <a:extLst>
              <a:ext uri="{FF2B5EF4-FFF2-40B4-BE49-F238E27FC236}">
                <a16:creationId xmlns:a16="http://schemas.microsoft.com/office/drawing/2014/main" id="{29341691-F412-73C7-406E-E776C1CB4E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3830" y="1252978"/>
            <a:ext cx="776287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s-MX" altLang="es-MX" sz="11500" dirty="0">
                <a:solidFill>
                  <a:srgbClr val="356FA2"/>
                </a:solidFill>
              </a:rPr>
              <a:t>1</a:t>
            </a:r>
          </a:p>
        </p:txBody>
      </p:sp>
      <p:sp>
        <p:nvSpPr>
          <p:cNvPr id="52" name="TextBox 64">
            <a:extLst>
              <a:ext uri="{FF2B5EF4-FFF2-40B4-BE49-F238E27FC236}">
                <a16:creationId xmlns:a16="http://schemas.microsoft.com/office/drawing/2014/main" id="{ED8B472C-CE49-9417-E588-B7A0CB04C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1528" y="3600270"/>
            <a:ext cx="32335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s-ES" altLang="es-MX" sz="1600" b="1" dirty="0">
                <a:solidFill>
                  <a:srgbClr val="356FA2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¿Qué materia tiene más asistencias </a:t>
            </a:r>
          </a:p>
          <a:p>
            <a:pPr eaLnBrk="1" hangingPunct="1"/>
            <a:r>
              <a:rPr lang="es-ES" altLang="es-MX" sz="1600" b="1" dirty="0">
                <a:solidFill>
                  <a:srgbClr val="356FA2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en un semestre?</a:t>
            </a:r>
            <a:endParaRPr lang="es-MX" altLang="es-MX" sz="1600" b="1" dirty="0">
              <a:solidFill>
                <a:srgbClr val="356FA2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4" name="TextBox 20">
            <a:extLst>
              <a:ext uri="{FF2B5EF4-FFF2-40B4-BE49-F238E27FC236}">
                <a16:creationId xmlns:a16="http://schemas.microsoft.com/office/drawing/2014/main" id="{99A3D654-77AA-BEDB-79D5-2524BC904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2633" y="2993502"/>
            <a:ext cx="776287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s-ES" altLang="es-MX" sz="11500" dirty="0">
                <a:solidFill>
                  <a:srgbClr val="356FA2"/>
                </a:solidFill>
              </a:rPr>
              <a:t>2</a:t>
            </a:r>
            <a:endParaRPr lang="es-MX" altLang="es-MX" sz="11500" dirty="0">
              <a:solidFill>
                <a:srgbClr val="356FA2"/>
              </a:solidFill>
            </a:endParaRPr>
          </a:p>
        </p:txBody>
      </p:sp>
      <p:sp>
        <p:nvSpPr>
          <p:cNvPr id="55" name="TextBox 64">
            <a:extLst>
              <a:ext uri="{FF2B5EF4-FFF2-40B4-BE49-F238E27FC236}">
                <a16:creationId xmlns:a16="http://schemas.microsoft.com/office/drawing/2014/main" id="{CB92EFFF-9878-9CD9-8230-BA8095F4F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1528" y="5322244"/>
            <a:ext cx="27334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s-ES" altLang="es-MX" sz="1600" b="1" dirty="0">
                <a:solidFill>
                  <a:srgbClr val="356FA2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¿Qué profesor tiene el mayor </a:t>
            </a:r>
          </a:p>
          <a:p>
            <a:pPr eaLnBrk="1" hangingPunct="1"/>
            <a:r>
              <a:rPr lang="es-ES" altLang="es-MX" sz="1600" b="1" dirty="0">
                <a:solidFill>
                  <a:srgbClr val="356FA2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índice de reprobación?</a:t>
            </a:r>
            <a:endParaRPr lang="es-MX" altLang="es-MX" sz="1600" b="1" dirty="0">
              <a:solidFill>
                <a:srgbClr val="356FA2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TextBox 20">
            <a:extLst>
              <a:ext uri="{FF2B5EF4-FFF2-40B4-BE49-F238E27FC236}">
                <a16:creationId xmlns:a16="http://schemas.microsoft.com/office/drawing/2014/main" id="{96049B25-7799-41F0-BFA6-FA8311C30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7004" y="4716774"/>
            <a:ext cx="776287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s-ES" altLang="es-MX" sz="11500" dirty="0">
                <a:solidFill>
                  <a:srgbClr val="356FA2"/>
                </a:solidFill>
              </a:rPr>
              <a:t>3</a:t>
            </a:r>
            <a:endParaRPr lang="es-MX" altLang="es-MX" sz="11500" dirty="0">
              <a:solidFill>
                <a:srgbClr val="356FA2"/>
              </a:solidFill>
            </a:endParaRPr>
          </a:p>
        </p:txBody>
      </p:sp>
      <p:sp>
        <p:nvSpPr>
          <p:cNvPr id="59" name="TextBox 20">
            <a:extLst>
              <a:ext uri="{FF2B5EF4-FFF2-40B4-BE49-F238E27FC236}">
                <a16:creationId xmlns:a16="http://schemas.microsoft.com/office/drawing/2014/main" id="{627A9B58-0882-996B-1B9C-5F3CD177F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4356" y="1252978"/>
            <a:ext cx="776287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s-ES" altLang="es-MX" sz="11500" dirty="0">
                <a:solidFill>
                  <a:srgbClr val="356FA2"/>
                </a:solidFill>
              </a:rPr>
              <a:t>4</a:t>
            </a:r>
            <a:endParaRPr lang="es-MX" altLang="es-MX" sz="11500" dirty="0">
              <a:solidFill>
                <a:srgbClr val="356FA2"/>
              </a:solidFill>
            </a:endParaRPr>
          </a:p>
        </p:txBody>
      </p:sp>
      <p:sp>
        <p:nvSpPr>
          <p:cNvPr id="62" name="TextBox 20">
            <a:extLst>
              <a:ext uri="{FF2B5EF4-FFF2-40B4-BE49-F238E27FC236}">
                <a16:creationId xmlns:a16="http://schemas.microsoft.com/office/drawing/2014/main" id="{2E11326F-E067-8FF0-4E00-1CED85E2A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3159" y="2993502"/>
            <a:ext cx="776287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s-ES" altLang="es-MX" sz="11500" dirty="0">
                <a:solidFill>
                  <a:srgbClr val="356FA2"/>
                </a:solidFill>
              </a:rPr>
              <a:t>5</a:t>
            </a:r>
            <a:endParaRPr lang="es-MX" altLang="es-MX" sz="11500" dirty="0">
              <a:solidFill>
                <a:srgbClr val="356FA2"/>
              </a:solidFill>
            </a:endParaRPr>
          </a:p>
        </p:txBody>
      </p:sp>
      <p:sp>
        <p:nvSpPr>
          <p:cNvPr id="3073" name="TextBox 20">
            <a:extLst>
              <a:ext uri="{FF2B5EF4-FFF2-40B4-BE49-F238E27FC236}">
                <a16:creationId xmlns:a16="http://schemas.microsoft.com/office/drawing/2014/main" id="{21B128CE-5534-63C5-EA26-4429B5FD3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7530" y="4716774"/>
            <a:ext cx="776287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s-ES" altLang="es-MX" sz="11500" dirty="0">
                <a:solidFill>
                  <a:srgbClr val="356FA2"/>
                </a:solidFill>
              </a:rPr>
              <a:t>6</a:t>
            </a:r>
            <a:endParaRPr lang="es-MX" altLang="es-MX" sz="11500" dirty="0">
              <a:solidFill>
                <a:srgbClr val="356FA2"/>
              </a:solidFill>
            </a:endParaRPr>
          </a:p>
        </p:txBody>
      </p:sp>
      <p:sp>
        <p:nvSpPr>
          <p:cNvPr id="3" name="TextBox 64">
            <a:extLst>
              <a:ext uri="{FF2B5EF4-FFF2-40B4-BE49-F238E27FC236}">
                <a16:creationId xmlns:a16="http://schemas.microsoft.com/office/drawing/2014/main" id="{7C483BB4-5794-39A2-E854-150D62379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1829" y="1839478"/>
            <a:ext cx="266932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s-ES" altLang="es-MX" sz="1600" b="1" dirty="0">
                <a:solidFill>
                  <a:srgbClr val="356FA2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¿Qué materia tiene el mayor </a:t>
            </a:r>
          </a:p>
          <a:p>
            <a:pPr eaLnBrk="1" hangingPunct="1"/>
            <a:r>
              <a:rPr lang="es-ES" altLang="es-MX" sz="1600" b="1" dirty="0">
                <a:solidFill>
                  <a:srgbClr val="356FA2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índice de reprobación?</a:t>
            </a:r>
            <a:endParaRPr lang="es-MX" altLang="es-MX" sz="1600" b="1" dirty="0">
              <a:solidFill>
                <a:srgbClr val="356FA2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Box 64">
            <a:extLst>
              <a:ext uri="{FF2B5EF4-FFF2-40B4-BE49-F238E27FC236}">
                <a16:creationId xmlns:a16="http://schemas.microsoft.com/office/drawing/2014/main" id="{9FB42487-1835-71B0-72FD-0F0DC921F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8408" y="3458351"/>
            <a:ext cx="299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s-ES" altLang="es-MX" sz="1600" b="1" dirty="0">
                <a:solidFill>
                  <a:srgbClr val="356FA2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¿Qué carrera tiene más alumnos </a:t>
            </a:r>
          </a:p>
          <a:p>
            <a:pPr eaLnBrk="1" hangingPunct="1"/>
            <a:r>
              <a:rPr lang="es-ES" altLang="es-MX" sz="1600" b="1" dirty="0">
                <a:solidFill>
                  <a:srgbClr val="356FA2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Aprobados en un semestre?</a:t>
            </a:r>
            <a:endParaRPr lang="es-MX" altLang="es-MX" sz="1600" b="1" dirty="0">
              <a:solidFill>
                <a:srgbClr val="356FA2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64">
            <a:extLst>
              <a:ext uri="{FF2B5EF4-FFF2-40B4-BE49-F238E27FC236}">
                <a16:creationId xmlns:a16="http://schemas.microsoft.com/office/drawing/2014/main" id="{DA5D8CFA-1C37-35F2-5E78-2811148CF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8408" y="5322243"/>
            <a:ext cx="23615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s-ES" altLang="es-MX" sz="1600" b="1" dirty="0">
                <a:solidFill>
                  <a:srgbClr val="356FA2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¿En qué fecha reprueban </a:t>
            </a:r>
          </a:p>
          <a:p>
            <a:pPr eaLnBrk="1" hangingPunct="1"/>
            <a:r>
              <a:rPr lang="es-ES" altLang="es-MX" sz="1600" b="1" dirty="0">
                <a:solidFill>
                  <a:srgbClr val="356FA2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más los alumnos?</a:t>
            </a:r>
            <a:endParaRPr lang="es-MX" altLang="es-MX" sz="1600" b="1" dirty="0">
              <a:solidFill>
                <a:srgbClr val="356FA2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6864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513</Words>
  <Application>Microsoft Office PowerPoint</Application>
  <PresentationFormat>Panorámica</PresentationFormat>
  <Paragraphs>115</Paragraphs>
  <Slides>7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Noto Sans Symbols</vt:lpstr>
      <vt:lpstr>NTR</vt:lpstr>
      <vt:lpstr>Retrospect</vt:lpstr>
      <vt:lpstr>Diplomado en Ciencia de Datos UNAM Modulo 11 Arquitectura para la práctica tecnológica  Agosto de 2023  Sergio Ibarra </vt:lpstr>
      <vt:lpstr>Contenido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Diplomado en Ciencia de Datos  UNAM Propuesta de Proyecto Final Agosto de 2023</dc:title>
  <dc:creator>Sergio Ibarra</dc:creator>
  <cp:lastModifiedBy>Sergio Ibarra</cp:lastModifiedBy>
  <cp:revision>84</cp:revision>
  <dcterms:created xsi:type="dcterms:W3CDTF">2023-08-25T18:15:54Z</dcterms:created>
  <dcterms:modified xsi:type="dcterms:W3CDTF">2023-09-05T03:50:09Z</dcterms:modified>
</cp:coreProperties>
</file>