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60" r:id="rId5"/>
    <p:sldId id="266" r:id="rId6"/>
    <p:sldId id="259" r:id="rId7"/>
    <p:sldId id="267" r:id="rId8"/>
    <p:sldId id="262" r:id="rId9"/>
    <p:sldId id="265" r:id="rId10"/>
    <p:sldId id="273" r:id="rId11"/>
    <p:sldId id="268" r:id="rId12"/>
    <p:sldId id="271" r:id="rId13"/>
    <p:sldId id="274" r:id="rId14"/>
    <p:sldId id="272" r:id="rId15"/>
    <p:sldId id="275" r:id="rId16"/>
    <p:sldId id="276"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 userDrawn="1">
          <p15:clr>
            <a:srgbClr val="C35EA4"/>
          </p15:clr>
        </p15:guide>
        <p15:guide id="2" pos="2304"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9D9D9"/>
    <a:srgbClr val="FFFFCC"/>
    <a:srgbClr val="009900"/>
    <a:srgbClr val="FFC1C2"/>
    <a:srgbClr val="FFAFB1"/>
    <a:srgbClr val="B061FF"/>
    <a:srgbClr val="CB97FF"/>
    <a:srgbClr val="CC99FF"/>
    <a:srgbClr val="B07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7" d="100"/>
          <a:sy n="57" d="100"/>
        </p:scale>
        <p:origin x="288" y="72"/>
      </p:cViewPr>
      <p:guideLst>
        <p:guide orient="horz" pos="720"/>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7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0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29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408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88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81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70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Proyecto Final</a:t>
            </a:r>
            <a:br>
              <a:rPr lang="es-MX" sz="3200" b="1" dirty="0">
                <a:latin typeface="Arial"/>
                <a:ea typeface="Arial"/>
                <a:cs typeface="Arial"/>
                <a:sym typeface="Arial"/>
              </a:rPr>
            </a:br>
            <a:r>
              <a:rPr lang="es-MX" sz="3200" b="1" dirty="0">
                <a:latin typeface="Arial"/>
                <a:ea typeface="Arial"/>
                <a:cs typeface="Arial"/>
                <a:sym typeface="Arial"/>
              </a:rPr>
              <a:t>07 Octubre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eléctrico muestra durante 2020 y 2021 valores atípicos y comportamiento muy irregular </a:t>
            </a:r>
            <a:endParaRPr sz="3200" b="1" dirty="0">
              <a:solidFill>
                <a:schemeClr val="accent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B1F69FC1-E749-13EA-054B-A810EABD7361}"/>
              </a:ext>
            </a:extLst>
          </p:cNvPr>
          <p:cNvPicPr>
            <a:picLocks noChangeAspect="1"/>
          </p:cNvPicPr>
          <p:nvPr/>
        </p:nvPicPr>
        <p:blipFill>
          <a:blip r:embed="rId3"/>
          <a:stretch>
            <a:fillRect/>
          </a:stretch>
        </p:blipFill>
        <p:spPr>
          <a:xfrm>
            <a:off x="1401233" y="1204539"/>
            <a:ext cx="9389533" cy="2011680"/>
          </a:xfrm>
          <a:prstGeom prst="rect">
            <a:avLst/>
          </a:prstGeom>
        </p:spPr>
      </p:pic>
      <p:pic>
        <p:nvPicPr>
          <p:cNvPr id="8" name="Imagen 7">
            <a:extLst>
              <a:ext uri="{FF2B5EF4-FFF2-40B4-BE49-F238E27FC236}">
                <a16:creationId xmlns:a16="http://schemas.microsoft.com/office/drawing/2014/main" id="{B9AB7494-649A-2A67-B23D-264D0821CEB7}"/>
              </a:ext>
            </a:extLst>
          </p:cNvPr>
          <p:cNvPicPr preferRelativeResize="0">
            <a:picLocks/>
          </p:cNvPicPr>
          <p:nvPr/>
        </p:nvPicPr>
        <p:blipFill>
          <a:blip r:embed="rId4"/>
          <a:stretch>
            <a:fillRect/>
          </a:stretch>
        </p:blipFill>
        <p:spPr>
          <a:xfrm>
            <a:off x="569338" y="3890504"/>
            <a:ext cx="2377440" cy="2011680"/>
          </a:xfrm>
          <a:prstGeom prst="rect">
            <a:avLst/>
          </a:prstGeom>
        </p:spPr>
      </p:pic>
      <p:pic>
        <p:nvPicPr>
          <p:cNvPr id="10" name="Imagen 9">
            <a:extLst>
              <a:ext uri="{FF2B5EF4-FFF2-40B4-BE49-F238E27FC236}">
                <a16:creationId xmlns:a16="http://schemas.microsoft.com/office/drawing/2014/main" id="{AAFED038-D762-B8CE-B247-3007CB21870C}"/>
              </a:ext>
            </a:extLst>
          </p:cNvPr>
          <p:cNvPicPr preferRelativeResize="0">
            <a:picLocks/>
          </p:cNvPicPr>
          <p:nvPr/>
        </p:nvPicPr>
        <p:blipFill>
          <a:blip r:embed="rId5"/>
          <a:stretch>
            <a:fillRect/>
          </a:stretch>
        </p:blipFill>
        <p:spPr>
          <a:xfrm>
            <a:off x="3294550" y="3890504"/>
            <a:ext cx="2377440" cy="2011680"/>
          </a:xfrm>
          <a:prstGeom prst="rect">
            <a:avLst/>
          </a:prstGeom>
        </p:spPr>
      </p:pic>
      <p:pic>
        <p:nvPicPr>
          <p:cNvPr id="12" name="Imagen 11">
            <a:extLst>
              <a:ext uri="{FF2B5EF4-FFF2-40B4-BE49-F238E27FC236}">
                <a16:creationId xmlns:a16="http://schemas.microsoft.com/office/drawing/2014/main" id="{380E5456-00F0-A8E4-EA6E-FC47020D5B2E}"/>
              </a:ext>
            </a:extLst>
          </p:cNvPr>
          <p:cNvPicPr preferRelativeResize="0">
            <a:picLocks/>
          </p:cNvPicPr>
          <p:nvPr/>
        </p:nvPicPr>
        <p:blipFill>
          <a:blip r:embed="rId6"/>
          <a:stretch>
            <a:fillRect/>
          </a:stretch>
        </p:blipFill>
        <p:spPr>
          <a:xfrm>
            <a:off x="6672193" y="3890504"/>
            <a:ext cx="2377440" cy="2011680"/>
          </a:xfrm>
          <a:prstGeom prst="rect">
            <a:avLst/>
          </a:prstGeom>
        </p:spPr>
      </p:pic>
      <p:pic>
        <p:nvPicPr>
          <p:cNvPr id="14" name="Imagen 13">
            <a:extLst>
              <a:ext uri="{FF2B5EF4-FFF2-40B4-BE49-F238E27FC236}">
                <a16:creationId xmlns:a16="http://schemas.microsoft.com/office/drawing/2014/main" id="{834EDC6B-DD4C-57AD-17E9-3BF5007CEF83}"/>
              </a:ext>
            </a:extLst>
          </p:cNvPr>
          <p:cNvPicPr preferRelativeResize="0">
            <a:picLocks/>
          </p:cNvPicPr>
          <p:nvPr/>
        </p:nvPicPr>
        <p:blipFill>
          <a:blip r:embed="rId7"/>
          <a:stretch>
            <a:fillRect/>
          </a:stretch>
        </p:blipFill>
        <p:spPr>
          <a:xfrm>
            <a:off x="9320566" y="3890504"/>
            <a:ext cx="2377440" cy="2011680"/>
          </a:xfrm>
          <a:prstGeom prst="rect">
            <a:avLst/>
          </a:prstGeom>
        </p:spPr>
      </p:pic>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92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eléctrico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3627013430"/>
              </p:ext>
            </p:extLst>
          </p:nvPr>
        </p:nvGraphicFramePr>
        <p:xfrm>
          <a:off x="331892" y="1157968"/>
          <a:ext cx="11349550" cy="290068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623.63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2684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577.61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9.02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Pronóstico muy lineal sin considerar estacionalidad</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579.81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ARIMA(3, 1, 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578.67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2845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muy lineal sin considerar estacionalidad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580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2732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Pronóstico sobreestima en general el valor real </a:t>
                      </a: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7" name="Imagen 6">
            <a:extLst>
              <a:ext uri="{FF2B5EF4-FFF2-40B4-BE49-F238E27FC236}">
                <a16:creationId xmlns:a16="http://schemas.microsoft.com/office/drawing/2014/main" id="{EBF5FDBE-ACAC-E08E-7E46-8024E37EE94A}"/>
              </a:ext>
            </a:extLst>
          </p:cNvPr>
          <p:cNvPicPr preferRelativeResize="0">
            <a:picLocks/>
          </p:cNvPicPr>
          <p:nvPr/>
        </p:nvPicPr>
        <p:blipFill>
          <a:blip r:embed="rId3"/>
          <a:stretch>
            <a:fillRect/>
          </a:stretch>
        </p:blipFill>
        <p:spPr>
          <a:xfrm>
            <a:off x="679892" y="4091368"/>
            <a:ext cx="5029200" cy="2286000"/>
          </a:xfrm>
          <a:prstGeom prst="rect">
            <a:avLst/>
          </a:prstGeom>
        </p:spPr>
      </p:pic>
      <p:pic>
        <p:nvPicPr>
          <p:cNvPr id="6" name="Imagen 5">
            <a:extLst>
              <a:ext uri="{FF2B5EF4-FFF2-40B4-BE49-F238E27FC236}">
                <a16:creationId xmlns:a16="http://schemas.microsoft.com/office/drawing/2014/main" id="{4459AAA5-40FF-5E94-7A69-2D899E4861BB}"/>
              </a:ext>
            </a:extLst>
          </p:cNvPr>
          <p:cNvPicPr preferRelativeResize="0">
            <a:picLocks/>
          </p:cNvPicPr>
          <p:nvPr/>
        </p:nvPicPr>
        <p:blipFill>
          <a:blip r:embed="rId4"/>
          <a:stretch>
            <a:fillRect/>
          </a:stretch>
        </p:blipFill>
        <p:spPr>
          <a:xfrm>
            <a:off x="6383530" y="4091368"/>
            <a:ext cx="5029200" cy="2286000"/>
          </a:xfrm>
          <a:prstGeom prst="rect">
            <a:avLst/>
          </a:prstGeom>
        </p:spPr>
      </p:pic>
    </p:spTree>
    <p:extLst>
      <p:ext uri="{BB962C8B-B14F-4D97-AF65-F5344CB8AC3E}">
        <p14:creationId xmlns:p14="http://schemas.microsoft.com/office/powerpoint/2010/main" val="380371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eléctrico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418595534"/>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009900"/>
                    </a:solidFill>
                  </a:tcPr>
                </a:tc>
                <a:tc>
                  <a:txBody>
                    <a:bodyPr/>
                    <a:lstStyle/>
                    <a:p>
                      <a:r>
                        <a:rPr lang="es-ES"/>
                        <a:t>Comentario</a:t>
                      </a:r>
                      <a:endParaRPr lang="es-MX" dirty="0"/>
                    </a:p>
                  </a:txBody>
                  <a:tcPr>
                    <a:lnB w="6350" cap="flat" cmpd="sng" algn="ctr">
                      <a:solidFill>
                        <a:schemeClr val="tx1"/>
                      </a:solidFill>
                      <a:prstDash val="solid"/>
                      <a:round/>
                      <a:headEnd type="none" w="med" len="med"/>
                      <a:tailEnd type="none" w="med" len="med"/>
                    </a:lnB>
                    <a:solidFill>
                      <a:srgbClr val="009900"/>
                    </a:solidFill>
                  </a:tcPr>
                </a:tc>
                <a:extLst>
                  <a:ext uri="{0D108BD9-81ED-4DB2-BD59-A6C34878D82A}">
                    <a16:rowId xmlns:a16="http://schemas.microsoft.com/office/drawing/2014/main" val="490167761"/>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1055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sobreestima demasiado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514.2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10.7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mejora ajustando atípicos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539.8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11.3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618</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Eléctrico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6" name="Imagen 5">
            <a:extLst>
              <a:ext uri="{FF2B5EF4-FFF2-40B4-BE49-F238E27FC236}">
                <a16:creationId xmlns:a16="http://schemas.microsoft.com/office/drawing/2014/main" id="{F4BC9CF2-BB1C-7EFD-3808-EA8EC30457A3}"/>
              </a:ext>
            </a:extLst>
          </p:cNvPr>
          <p:cNvPicPr preferRelativeResize="0">
            <a:picLocks/>
          </p:cNvPicPr>
          <p:nvPr/>
        </p:nvPicPr>
        <p:blipFill>
          <a:blip r:embed="rId3"/>
          <a:stretch>
            <a:fillRect/>
          </a:stretch>
        </p:blipFill>
        <p:spPr>
          <a:xfrm>
            <a:off x="414000" y="4280073"/>
            <a:ext cx="5486400" cy="1827894"/>
          </a:xfrm>
          <a:prstGeom prst="rect">
            <a:avLst/>
          </a:prstGeom>
        </p:spPr>
      </p:pic>
      <p:pic>
        <p:nvPicPr>
          <p:cNvPr id="10" name="Imagen 9">
            <a:extLst>
              <a:ext uri="{FF2B5EF4-FFF2-40B4-BE49-F238E27FC236}">
                <a16:creationId xmlns:a16="http://schemas.microsoft.com/office/drawing/2014/main" id="{8695B15C-D228-1E5E-0D39-519021500185}"/>
              </a:ext>
            </a:extLst>
          </p:cNvPr>
          <p:cNvPicPr preferRelativeResize="0">
            <a:picLocks/>
          </p:cNvPicPr>
          <p:nvPr/>
        </p:nvPicPr>
        <p:blipFill>
          <a:blip r:embed="rId4"/>
          <a:stretch>
            <a:fillRect/>
          </a:stretch>
        </p:blipFill>
        <p:spPr>
          <a:xfrm>
            <a:off x="6178109" y="4280073"/>
            <a:ext cx="5486400" cy="1827894"/>
          </a:xfrm>
          <a:prstGeom prst="rect">
            <a:avLst/>
          </a:prstGeom>
        </p:spPr>
      </p:pic>
    </p:spTree>
    <p:extLst>
      <p:ext uri="{BB962C8B-B14F-4D97-AF65-F5344CB8AC3E}">
        <p14:creationId xmlns:p14="http://schemas.microsoft.com/office/powerpoint/2010/main" val="136754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sym typeface="Calibri"/>
              </a:rPr>
              <a:t>La serie de demanda de GN en sector petrolero es No estacionaria y No normal inclusive si se tratan los atípicos </a:t>
            </a:r>
            <a:endParaRPr sz="3200" b="1" dirty="0">
              <a:solidFill>
                <a:schemeClr val="accent1"/>
              </a:solidFill>
              <a:latin typeface="Calibri"/>
              <a:ea typeface="Calibri"/>
              <a:cs typeface="Calibri"/>
              <a:sym typeface="Calibri"/>
            </a:endParaRPr>
          </a:p>
        </p:txBody>
      </p:sp>
      <p:sp>
        <p:nvSpPr>
          <p:cNvPr id="15" name="Rectángulo 14">
            <a:extLst>
              <a:ext uri="{FF2B5EF4-FFF2-40B4-BE49-F238E27FC236}">
                <a16:creationId xmlns:a16="http://schemas.microsoft.com/office/drawing/2014/main" id="{D953E7FD-A871-81E8-73C0-2C4E7C363A88}"/>
              </a:ext>
            </a:extLst>
          </p:cNvPr>
          <p:cNvSpPr/>
          <p:nvPr/>
        </p:nvSpPr>
        <p:spPr>
          <a:xfrm>
            <a:off x="386628" y="3611829"/>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CE9C7499-5007-E075-9CC2-6B3613B8DE92}"/>
              </a:ext>
            </a:extLst>
          </p:cNvPr>
          <p:cNvSpPr txBox="1"/>
          <p:nvPr/>
        </p:nvSpPr>
        <p:spPr>
          <a:xfrm>
            <a:off x="2162371" y="3429000"/>
            <a:ext cx="1772195"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S</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erie sin tratamiento</a:t>
            </a:r>
            <a:endParaRPr lang="es-MX" sz="1400" dirty="0">
              <a:latin typeface="Calibri Light" panose="020F0302020204030204" pitchFamily="34" charset="0"/>
              <a:cs typeface="Calibri Light" panose="020F0302020204030204" pitchFamily="34" charset="0"/>
            </a:endParaRPr>
          </a:p>
        </p:txBody>
      </p:sp>
      <p:sp>
        <p:nvSpPr>
          <p:cNvPr id="18" name="Rectángulo 17">
            <a:extLst>
              <a:ext uri="{FF2B5EF4-FFF2-40B4-BE49-F238E27FC236}">
                <a16:creationId xmlns:a16="http://schemas.microsoft.com/office/drawing/2014/main" id="{83954060-BE8D-4793-D3EC-0AD416E7B24E}"/>
              </a:ext>
            </a:extLst>
          </p:cNvPr>
          <p:cNvSpPr/>
          <p:nvPr/>
        </p:nvSpPr>
        <p:spPr>
          <a:xfrm>
            <a:off x="6412426" y="3641782"/>
            <a:ext cx="5323680" cy="2569029"/>
          </a:xfrm>
          <a:prstGeom prst="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B78CFE68-1D16-D119-948D-A5DFDE2C5075}"/>
              </a:ext>
            </a:extLst>
          </p:cNvPr>
          <p:cNvSpPr txBox="1"/>
          <p:nvPr/>
        </p:nvSpPr>
        <p:spPr>
          <a:xfrm>
            <a:off x="8188169" y="3458953"/>
            <a:ext cx="2031960" cy="307777"/>
          </a:xfrm>
          <a:prstGeom prst="rect">
            <a:avLst/>
          </a:prstGeom>
          <a:solidFill>
            <a:schemeClr val="bg1"/>
          </a:solidFill>
        </p:spPr>
        <p:txBody>
          <a:bodyPr wrap="square">
            <a:spAutoFit/>
          </a:bodyPr>
          <a:lstStyle/>
          <a:p>
            <a:pPr marR="0" lvl="0" rtl="0">
              <a:spcBef>
                <a:spcPts val="600"/>
              </a:spcBef>
              <a:spcAft>
                <a:spcPts val="0"/>
              </a:spcAft>
              <a:buClr>
                <a:schemeClr val="dk1"/>
              </a:buClr>
              <a:buSzPts val="1200"/>
            </a:pPr>
            <a:r>
              <a:rPr lang="es-MX" dirty="0">
                <a:solidFill>
                  <a:schemeClr val="dk1"/>
                </a:solidFill>
                <a:latin typeface="Calibri Light" panose="020F0302020204030204" pitchFamily="34" charset="0"/>
                <a:ea typeface="Calibri"/>
                <a:cs typeface="Calibri Light" panose="020F0302020204030204" pitchFamily="34" charset="0"/>
                <a:sym typeface="Calibri"/>
              </a:rPr>
              <a:t>T</a:t>
            </a:r>
            <a:r>
              <a:rPr lang="es-MX" sz="1400" dirty="0">
                <a:solidFill>
                  <a:schemeClr val="dk1"/>
                </a:solidFill>
                <a:latin typeface="Calibri Light" panose="020F0302020204030204" pitchFamily="34" charset="0"/>
                <a:ea typeface="Calibri"/>
                <a:cs typeface="Calibri Light" panose="020F0302020204030204" pitchFamily="34" charset="0"/>
                <a:sym typeface="Calibri"/>
              </a:rPr>
              <a:t>ratamiento con la media</a:t>
            </a:r>
            <a:endParaRPr lang="es-MX" sz="1400"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3DD13E08-EDE1-CCAC-08AF-234894DD59B9}"/>
              </a:ext>
            </a:extLst>
          </p:cNvPr>
          <p:cNvPicPr>
            <a:picLocks noChangeAspect="1"/>
          </p:cNvPicPr>
          <p:nvPr/>
        </p:nvPicPr>
        <p:blipFill>
          <a:blip r:embed="rId3"/>
          <a:stretch>
            <a:fillRect/>
          </a:stretch>
        </p:blipFill>
        <p:spPr>
          <a:xfrm>
            <a:off x="1052892" y="1179059"/>
            <a:ext cx="9401159" cy="2092591"/>
          </a:xfrm>
          <a:prstGeom prst="rect">
            <a:avLst/>
          </a:prstGeom>
        </p:spPr>
      </p:pic>
      <p:pic>
        <p:nvPicPr>
          <p:cNvPr id="6" name="Imagen 5">
            <a:extLst>
              <a:ext uri="{FF2B5EF4-FFF2-40B4-BE49-F238E27FC236}">
                <a16:creationId xmlns:a16="http://schemas.microsoft.com/office/drawing/2014/main" id="{4AF56624-7BCF-8FEE-6681-09A011E83A41}"/>
              </a:ext>
            </a:extLst>
          </p:cNvPr>
          <p:cNvPicPr>
            <a:picLocks noChangeAspect="1"/>
          </p:cNvPicPr>
          <p:nvPr/>
        </p:nvPicPr>
        <p:blipFill>
          <a:blip r:embed="rId4"/>
          <a:stretch>
            <a:fillRect/>
          </a:stretch>
        </p:blipFill>
        <p:spPr>
          <a:xfrm>
            <a:off x="6517756" y="3952183"/>
            <a:ext cx="2548564" cy="1662944"/>
          </a:xfrm>
          <a:prstGeom prst="rect">
            <a:avLst/>
          </a:prstGeom>
        </p:spPr>
      </p:pic>
      <p:pic>
        <p:nvPicPr>
          <p:cNvPr id="9" name="Imagen 8">
            <a:extLst>
              <a:ext uri="{FF2B5EF4-FFF2-40B4-BE49-F238E27FC236}">
                <a16:creationId xmlns:a16="http://schemas.microsoft.com/office/drawing/2014/main" id="{A03272DD-3C48-5EF1-8D19-EDFFBFBE8CED}"/>
              </a:ext>
            </a:extLst>
          </p:cNvPr>
          <p:cNvPicPr>
            <a:picLocks noChangeAspect="1"/>
          </p:cNvPicPr>
          <p:nvPr/>
        </p:nvPicPr>
        <p:blipFill>
          <a:blip r:embed="rId5"/>
          <a:stretch>
            <a:fillRect/>
          </a:stretch>
        </p:blipFill>
        <p:spPr>
          <a:xfrm>
            <a:off x="9200157" y="3952183"/>
            <a:ext cx="2402112" cy="1818390"/>
          </a:xfrm>
          <a:prstGeom prst="rect">
            <a:avLst/>
          </a:prstGeom>
        </p:spPr>
      </p:pic>
      <p:pic>
        <p:nvPicPr>
          <p:cNvPr id="13" name="Imagen 12">
            <a:extLst>
              <a:ext uri="{FF2B5EF4-FFF2-40B4-BE49-F238E27FC236}">
                <a16:creationId xmlns:a16="http://schemas.microsoft.com/office/drawing/2014/main" id="{E5D27F3E-FB1C-3C96-9304-8C56D156EC29}"/>
              </a:ext>
            </a:extLst>
          </p:cNvPr>
          <p:cNvPicPr>
            <a:picLocks noChangeAspect="1"/>
          </p:cNvPicPr>
          <p:nvPr/>
        </p:nvPicPr>
        <p:blipFill>
          <a:blip r:embed="rId6"/>
          <a:stretch>
            <a:fillRect/>
          </a:stretch>
        </p:blipFill>
        <p:spPr>
          <a:xfrm>
            <a:off x="510558" y="3952183"/>
            <a:ext cx="2348173" cy="1818390"/>
          </a:xfrm>
          <a:prstGeom prst="rect">
            <a:avLst/>
          </a:prstGeom>
        </p:spPr>
      </p:pic>
      <p:pic>
        <p:nvPicPr>
          <p:cNvPr id="20" name="Imagen 19">
            <a:extLst>
              <a:ext uri="{FF2B5EF4-FFF2-40B4-BE49-F238E27FC236}">
                <a16:creationId xmlns:a16="http://schemas.microsoft.com/office/drawing/2014/main" id="{EEF764EB-7D90-1853-0DC5-9F490CC069AE}"/>
              </a:ext>
            </a:extLst>
          </p:cNvPr>
          <p:cNvPicPr>
            <a:picLocks noChangeAspect="1"/>
          </p:cNvPicPr>
          <p:nvPr/>
        </p:nvPicPr>
        <p:blipFill>
          <a:blip r:embed="rId7"/>
          <a:stretch>
            <a:fillRect/>
          </a:stretch>
        </p:blipFill>
        <p:spPr>
          <a:xfrm>
            <a:off x="2990437" y="3952183"/>
            <a:ext cx="2620645" cy="1825755"/>
          </a:xfrm>
          <a:prstGeom prst="rect">
            <a:avLst/>
          </a:prstGeom>
        </p:spPr>
      </p:pic>
    </p:spTree>
    <p:extLst>
      <p:ext uri="{BB962C8B-B14F-4D97-AF65-F5344CB8AC3E}">
        <p14:creationId xmlns:p14="http://schemas.microsoft.com/office/powerpoint/2010/main" val="218518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ES" sz="3200" b="1" dirty="0">
                <a:solidFill>
                  <a:schemeClr val="accent1"/>
                </a:solidFill>
                <a:latin typeface="Calibri"/>
                <a:cs typeface="Calibri"/>
                <a:sym typeface="Calibri"/>
              </a:rPr>
              <a:t>: Modelos (S)ARIMA para </a:t>
            </a:r>
            <a:r>
              <a:rPr lang="es-ES" sz="3200" b="1" dirty="0" err="1">
                <a:solidFill>
                  <a:schemeClr val="accent1"/>
                </a:solidFill>
                <a:latin typeface="Calibri"/>
                <a:cs typeface="Calibri"/>
                <a:sym typeface="Calibri"/>
              </a:rPr>
              <a:t>forecast</a:t>
            </a:r>
            <a:r>
              <a:rPr lang="es-ES" sz="3200" b="1" dirty="0">
                <a:solidFill>
                  <a:schemeClr val="accent1"/>
                </a:solidFill>
                <a:latin typeface="Calibri"/>
                <a:cs typeface="Calibri"/>
                <a:sym typeface="Calibri"/>
              </a:rPr>
              <a:t> de demanda de GN en sector petrolero</a:t>
            </a:r>
            <a:endParaRPr sz="3200" b="1" dirty="0">
              <a:solidFill>
                <a:schemeClr val="accent1"/>
              </a:solidFill>
              <a:latin typeface="Calibri"/>
              <a:ea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704252369"/>
              </p:ext>
            </p:extLst>
          </p:nvPr>
        </p:nvGraphicFramePr>
        <p:xfrm>
          <a:off x="331892" y="1157968"/>
          <a:ext cx="11349550" cy="2753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ARIMA(4, 1, 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2227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SARIMA(4,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87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s-MX"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MX" sz="1300" b="0" i="0" u="none" strike="noStrike" cap="none" dirty="0">
                          <a:solidFill>
                            <a:schemeClr val="dk1"/>
                          </a:solidFill>
                          <a:effectLst/>
                          <a:latin typeface="+mn-lt"/>
                          <a:ea typeface="+mn-ea"/>
                          <a:cs typeface="+mn-cs"/>
                          <a:sym typeface="Arial"/>
                        </a:rPr>
                        <a:t>ARIMA(4, 1, 3)</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75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3.2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r>
                        <a:rPr lang="es-ES" sz="1300" dirty="0"/>
                        <a:t>2226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SARIMA(3, 1, 1)</a:t>
                      </a:r>
                      <a:r>
                        <a:rPr lang="es-MX" sz="1400" b="0" i="0" u="none" strike="noStrike" cap="none" dirty="0">
                          <a:solidFill>
                            <a:schemeClr val="dk1"/>
                          </a:solidFill>
                          <a:effectLst/>
                          <a:latin typeface="+mn-lt"/>
                          <a:ea typeface="+mn-ea"/>
                          <a:cs typeface="+mn-cs"/>
                          <a:sym typeface="Arial"/>
                        </a:rPr>
                        <a:t> x(0, 1, [], 12)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91</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3.5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2179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19D24573-0D19-2CA6-ADBF-93A67E39D85C}"/>
              </a:ext>
            </a:extLst>
          </p:cNvPr>
          <p:cNvPicPr>
            <a:picLocks noChangeAspect="1"/>
          </p:cNvPicPr>
          <p:nvPr/>
        </p:nvPicPr>
        <p:blipFill>
          <a:blip r:embed="rId3"/>
          <a:stretch>
            <a:fillRect/>
          </a:stretch>
        </p:blipFill>
        <p:spPr>
          <a:xfrm>
            <a:off x="331892" y="4091368"/>
            <a:ext cx="5833925" cy="1981472"/>
          </a:xfrm>
          <a:prstGeom prst="rect">
            <a:avLst/>
          </a:prstGeom>
        </p:spPr>
      </p:pic>
      <p:pic>
        <p:nvPicPr>
          <p:cNvPr id="5" name="Imagen 4">
            <a:extLst>
              <a:ext uri="{FF2B5EF4-FFF2-40B4-BE49-F238E27FC236}">
                <a16:creationId xmlns:a16="http://schemas.microsoft.com/office/drawing/2014/main" id="{A32D6EF7-A7F0-2C92-531F-DAB523858580}"/>
              </a:ext>
            </a:extLst>
          </p:cNvPr>
          <p:cNvPicPr>
            <a:picLocks noChangeAspect="1"/>
          </p:cNvPicPr>
          <p:nvPr/>
        </p:nvPicPr>
        <p:blipFill>
          <a:blip r:embed="rId4"/>
          <a:stretch>
            <a:fillRect/>
          </a:stretch>
        </p:blipFill>
        <p:spPr>
          <a:xfrm>
            <a:off x="6165817" y="4091368"/>
            <a:ext cx="5694291" cy="1981472"/>
          </a:xfrm>
          <a:prstGeom prst="rect">
            <a:avLst/>
          </a:prstGeom>
        </p:spPr>
      </p:pic>
    </p:spTree>
    <p:extLst>
      <p:ext uri="{BB962C8B-B14F-4D97-AF65-F5344CB8AC3E}">
        <p14:creationId xmlns:p14="http://schemas.microsoft.com/office/powerpoint/2010/main" val="2417107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cs typeface="Calibri"/>
              </a:rPr>
              <a:t>Análisis y resultados</a:t>
            </a:r>
            <a:r>
              <a:rPr lang="es-MX" sz="3200" b="1" dirty="0">
                <a:solidFill>
                  <a:schemeClr val="accent1"/>
                </a:solidFill>
                <a:latin typeface="Calibri"/>
                <a:cs typeface="Calibri"/>
                <a:sym typeface="Calibri"/>
              </a:rPr>
              <a:t>: Modelos LSTM para </a:t>
            </a:r>
            <a:r>
              <a:rPr lang="es-MX" sz="3200" b="1" dirty="0" err="1">
                <a:solidFill>
                  <a:schemeClr val="accent1"/>
                </a:solidFill>
                <a:latin typeface="Calibri"/>
                <a:cs typeface="Calibri"/>
                <a:sym typeface="Calibri"/>
              </a:rPr>
              <a:t>forecast</a:t>
            </a:r>
            <a:r>
              <a:rPr lang="es-MX" sz="3200" b="1" dirty="0">
                <a:solidFill>
                  <a:schemeClr val="accent1"/>
                </a:solidFill>
                <a:latin typeface="Calibri"/>
                <a:cs typeface="Calibri"/>
                <a:sym typeface="Calibri"/>
              </a:rPr>
              <a:t> de demanda de GN en sector petrolero</a:t>
            </a:r>
            <a:endParaRPr sz="3200" b="1" dirty="0">
              <a:solidFill>
                <a:schemeClr val="accent1"/>
              </a:solidFill>
              <a:latin typeface="Calibri"/>
              <a:cs typeface="Calibri"/>
              <a:sym typeface="Calibri"/>
            </a:endParaRPr>
          </a:p>
        </p:txBody>
      </p:sp>
      <p:graphicFrame>
        <p:nvGraphicFramePr>
          <p:cNvPr id="2" name="Tabla 1">
            <a:extLst>
              <a:ext uri="{FF2B5EF4-FFF2-40B4-BE49-F238E27FC236}">
                <a16:creationId xmlns:a16="http://schemas.microsoft.com/office/drawing/2014/main" id="{832D81AC-38EB-FB46-FD18-4D1419ADC5E5}"/>
              </a:ext>
            </a:extLst>
          </p:cNvPr>
          <p:cNvGraphicFramePr>
            <a:graphicFrameLocks noGrp="1"/>
          </p:cNvGraphicFramePr>
          <p:nvPr>
            <p:extLst>
              <p:ext uri="{D42A27DB-BD31-4B8C-83A1-F6EECF244321}">
                <p14:modId xmlns:p14="http://schemas.microsoft.com/office/powerpoint/2010/main" val="1147538960"/>
              </p:ext>
            </p:extLst>
          </p:nvPr>
        </p:nvGraphicFramePr>
        <p:xfrm>
          <a:off x="331892" y="1157962"/>
          <a:ext cx="11349550" cy="3007360"/>
        </p:xfrm>
        <a:graphic>
          <a:graphicData uri="http://schemas.openxmlformats.org/drawingml/2006/table">
            <a:tbl>
              <a:tblPr firstRow="1" bandRow="1">
                <a:tableStyleId>{5C22544A-7EE6-4342-B048-85BDC9FD1C3A}</a:tableStyleId>
              </a:tblPr>
              <a:tblGrid>
                <a:gridCol w="1804733">
                  <a:extLst>
                    <a:ext uri="{9D8B030D-6E8A-4147-A177-3AD203B41FA5}">
                      <a16:colId xmlns:a16="http://schemas.microsoft.com/office/drawing/2014/main" val="896100951"/>
                    </a:ext>
                  </a:extLst>
                </a:gridCol>
                <a:gridCol w="1804733">
                  <a:extLst>
                    <a:ext uri="{9D8B030D-6E8A-4147-A177-3AD203B41FA5}">
                      <a16:colId xmlns:a16="http://schemas.microsoft.com/office/drawing/2014/main" val="1128444383"/>
                    </a:ext>
                  </a:extLst>
                </a:gridCol>
                <a:gridCol w="2097069">
                  <a:extLst>
                    <a:ext uri="{9D8B030D-6E8A-4147-A177-3AD203B41FA5}">
                      <a16:colId xmlns:a16="http://schemas.microsoft.com/office/drawing/2014/main" val="3823021968"/>
                    </a:ext>
                  </a:extLst>
                </a:gridCol>
                <a:gridCol w="1097280">
                  <a:extLst>
                    <a:ext uri="{9D8B030D-6E8A-4147-A177-3AD203B41FA5}">
                      <a16:colId xmlns:a16="http://schemas.microsoft.com/office/drawing/2014/main" val="938150115"/>
                    </a:ext>
                  </a:extLst>
                </a:gridCol>
                <a:gridCol w="1097280">
                  <a:extLst>
                    <a:ext uri="{9D8B030D-6E8A-4147-A177-3AD203B41FA5}">
                      <a16:colId xmlns:a16="http://schemas.microsoft.com/office/drawing/2014/main" val="4020079597"/>
                    </a:ext>
                  </a:extLst>
                </a:gridCol>
                <a:gridCol w="1097280">
                  <a:extLst>
                    <a:ext uri="{9D8B030D-6E8A-4147-A177-3AD203B41FA5}">
                      <a16:colId xmlns:a16="http://schemas.microsoft.com/office/drawing/2014/main" val="1155112631"/>
                    </a:ext>
                  </a:extLst>
                </a:gridCol>
                <a:gridCol w="2351175">
                  <a:extLst>
                    <a:ext uri="{9D8B030D-6E8A-4147-A177-3AD203B41FA5}">
                      <a16:colId xmlns:a16="http://schemas.microsoft.com/office/drawing/2014/main" val="725785473"/>
                    </a:ext>
                  </a:extLst>
                </a:gridCol>
              </a:tblGrid>
              <a:tr h="370840">
                <a:tc>
                  <a:txBody>
                    <a:bodyPr/>
                    <a:lstStyle/>
                    <a:p>
                      <a:r>
                        <a:rPr lang="es-ES" dirty="0"/>
                        <a:t>Sector</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Modelo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Especificación </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RMSE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MAPE[%]</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AIC</a:t>
                      </a:r>
                      <a:endParaRPr lang="es-MX" dirty="0"/>
                    </a:p>
                  </a:txBody>
                  <a:tcPr>
                    <a:lnB w="6350" cap="flat" cmpd="sng" algn="ctr">
                      <a:solidFill>
                        <a:schemeClr val="tx1"/>
                      </a:solidFill>
                      <a:prstDash val="solid"/>
                      <a:round/>
                      <a:headEnd type="none" w="med" len="med"/>
                      <a:tailEnd type="none" w="med" len="med"/>
                    </a:lnB>
                    <a:solidFill>
                      <a:srgbClr val="FF9900"/>
                    </a:solidFill>
                  </a:tcPr>
                </a:tc>
                <a:tc>
                  <a:txBody>
                    <a:bodyPr/>
                    <a:lstStyle/>
                    <a:p>
                      <a:r>
                        <a:rPr lang="es-ES" dirty="0"/>
                        <a:t>Comentario</a:t>
                      </a:r>
                      <a:endParaRPr lang="es-MX" dirty="0"/>
                    </a:p>
                  </a:txBody>
                  <a:tcPr>
                    <a:lnB w="6350" cap="flat" cmpd="sng" algn="ctr">
                      <a:solidFill>
                        <a:schemeClr val="tx1"/>
                      </a:solidFill>
                      <a:prstDash val="solid"/>
                      <a:round/>
                      <a:headEnd type="none" w="med" len="med"/>
                      <a:tailEnd type="none" w="med" len="med"/>
                    </a:lnB>
                    <a:solidFill>
                      <a:srgbClr val="FF9900"/>
                    </a:solidFill>
                  </a:tcPr>
                </a:tc>
                <a:extLst>
                  <a:ext uri="{0D108BD9-81ED-4DB2-BD59-A6C34878D82A}">
                    <a16:rowId xmlns:a16="http://schemas.microsoft.com/office/drawing/2014/main" val="490167761"/>
                  </a:ext>
                </a:extLst>
              </a:tr>
              <a:tr h="370840">
                <a:tc>
                  <a:txBody>
                    <a:bodyPr/>
                    <a:lstStyle/>
                    <a:p>
                      <a:r>
                        <a:rPr lang="es-ES" sz="1300" dirty="0"/>
                        <a:t>Petrolero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Sin pretratamiento alguno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12</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4654446"/>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90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3.9</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subestima en general  el valor real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1520471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Ajuste de atípicos por la mediana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106</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4.7</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816840"/>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Se normaliza la data de entrenamiento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2.4</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mucho en cuenta la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873745"/>
                  </a:ext>
                </a:extLst>
              </a:tr>
              <a:tr h="370840">
                <a:tc>
                  <a:txBody>
                    <a:bodyPr/>
                    <a:lstStyle/>
                    <a:p>
                      <a:r>
                        <a:rPr lang="es-ES" sz="1300" dirty="0"/>
                        <a:t>Petrolero</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MX" sz="1300" b="0" i="0" u="none" strike="noStrike" cap="none" dirty="0">
                          <a:solidFill>
                            <a:schemeClr val="dk1"/>
                          </a:solidFill>
                          <a:effectLst/>
                          <a:latin typeface="+mn-lt"/>
                          <a:ea typeface="+mn-ea"/>
                          <a:cs typeface="+mn-cs"/>
                          <a:sym typeface="Arial"/>
                        </a:rPr>
                        <a:t>LSTM (100, 1, </a:t>
                      </a:r>
                      <a:r>
                        <a:rPr lang="es-MX" sz="1300" b="0" i="0" u="none" strike="noStrike" cap="none" dirty="0" err="1">
                          <a:solidFill>
                            <a:schemeClr val="dk1"/>
                          </a:solidFill>
                          <a:effectLst/>
                          <a:latin typeface="+mn-lt"/>
                          <a:ea typeface="+mn-ea"/>
                          <a:cs typeface="+mn-cs"/>
                          <a:sym typeface="Arial"/>
                        </a:rPr>
                        <a:t>relu</a:t>
                      </a:r>
                      <a:r>
                        <a:rPr lang="es-MX" sz="1300" b="0" i="0" u="none" strike="noStrike" cap="none" dirty="0">
                          <a:solidFill>
                            <a:schemeClr val="dk1"/>
                          </a:solidFill>
                          <a:effectLst/>
                          <a:latin typeface="+mn-lt"/>
                          <a:ea typeface="+mn-ea"/>
                          <a:cs typeface="+mn-cs"/>
                          <a:sym typeface="Arial"/>
                        </a:rPr>
                        <a:t>, Adam)</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Se normaliza la data de entrenamiento + Ajuste de atípicos por la media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60</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2.5</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s-ES" sz="1300" dirty="0"/>
                        <a:t>NA</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300" dirty="0"/>
                        <a:t>Pronóstico no toma en cuenta estacionalidad </a:t>
                      </a:r>
                      <a:endParaRPr lang="es-MX" sz="13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316104"/>
                  </a:ext>
                </a:extLst>
              </a:tr>
            </a:tbl>
          </a:graphicData>
        </a:graphic>
      </p:graphicFrame>
      <p:pic>
        <p:nvPicPr>
          <p:cNvPr id="4" name="Imagen 3">
            <a:extLst>
              <a:ext uri="{FF2B5EF4-FFF2-40B4-BE49-F238E27FC236}">
                <a16:creationId xmlns:a16="http://schemas.microsoft.com/office/drawing/2014/main" id="{45730507-2757-4170-A95D-57961F6A8E52}"/>
              </a:ext>
            </a:extLst>
          </p:cNvPr>
          <p:cNvPicPr>
            <a:picLocks noChangeAspect="1"/>
          </p:cNvPicPr>
          <p:nvPr/>
        </p:nvPicPr>
        <p:blipFill>
          <a:blip r:embed="rId3"/>
          <a:stretch>
            <a:fillRect/>
          </a:stretch>
        </p:blipFill>
        <p:spPr>
          <a:xfrm>
            <a:off x="220132" y="4358245"/>
            <a:ext cx="5875868" cy="1827894"/>
          </a:xfrm>
          <a:prstGeom prst="rect">
            <a:avLst/>
          </a:prstGeom>
        </p:spPr>
      </p:pic>
      <p:pic>
        <p:nvPicPr>
          <p:cNvPr id="7" name="Imagen 6">
            <a:extLst>
              <a:ext uri="{FF2B5EF4-FFF2-40B4-BE49-F238E27FC236}">
                <a16:creationId xmlns:a16="http://schemas.microsoft.com/office/drawing/2014/main" id="{AE0B4CF5-FDA5-86D1-8360-88469CDE22F0}"/>
              </a:ext>
            </a:extLst>
          </p:cNvPr>
          <p:cNvPicPr>
            <a:picLocks noChangeAspect="1"/>
          </p:cNvPicPr>
          <p:nvPr/>
        </p:nvPicPr>
        <p:blipFill>
          <a:blip r:embed="rId4"/>
          <a:stretch>
            <a:fillRect/>
          </a:stretch>
        </p:blipFill>
        <p:spPr>
          <a:xfrm>
            <a:off x="6184748" y="4358245"/>
            <a:ext cx="5875868" cy="1957888"/>
          </a:xfrm>
          <a:prstGeom prst="rect">
            <a:avLst/>
          </a:prstGeom>
        </p:spPr>
      </p:pic>
    </p:spTree>
    <p:extLst>
      <p:ext uri="{BB962C8B-B14F-4D97-AF65-F5344CB8AC3E}">
        <p14:creationId xmlns:p14="http://schemas.microsoft.com/office/powerpoint/2010/main" val="364546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09086" y="1828240"/>
            <a:ext cx="10261601" cy="1631216"/>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para el pronóstico de demanda de gas natural en sector eléctrico fue el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pues resultó ser un buen balance entre reproducibilidad de estacionalidad y NO sobreestimación de pronósticos , seguido de ARIMA (3,1,1) con datos atípicos ajustados por la media </a:t>
            </a:r>
          </a:p>
        </p:txBody>
      </p:sp>
      <p:sp>
        <p:nvSpPr>
          <p:cNvPr id="2" name="CuadroTexto 1">
            <a:extLst>
              <a:ext uri="{FF2B5EF4-FFF2-40B4-BE49-F238E27FC236}">
                <a16:creationId xmlns:a16="http://schemas.microsoft.com/office/drawing/2014/main" id="{489E3FA6-4394-6CFB-FFB1-62C20E779381}"/>
              </a:ext>
            </a:extLst>
          </p:cNvPr>
          <p:cNvSpPr txBox="1"/>
          <p:nvPr/>
        </p:nvSpPr>
        <p:spPr>
          <a:xfrm>
            <a:off x="1209085" y="3706322"/>
            <a:ext cx="10261601" cy="1323439"/>
          </a:xfrm>
          <a:prstGeom prst="rect">
            <a:avLst/>
          </a:prstGeom>
          <a:noFill/>
        </p:spPr>
        <p:txBody>
          <a:bodyPr wrap="square">
            <a:spAutoFit/>
          </a:bodyPr>
          <a:lstStyle/>
          <a:p>
            <a:r>
              <a:rPr lang="es-MX" sz="2000" u="sng" dirty="0">
                <a:latin typeface="Calibri" panose="020F0502020204030204" pitchFamily="34" charset="0"/>
              </a:rPr>
              <a:t>En este caso </a:t>
            </a:r>
            <a:r>
              <a:rPr lang="es-MX" sz="2000" dirty="0">
                <a:latin typeface="Calibri" panose="020F0502020204030204" pitchFamily="34" charset="0"/>
              </a:rPr>
              <a:t>el “mejor modelo” en términos de error y criterio AIC para el pronóstico de demanda de gas natural en sector petrolero fue ARIMA (4,1,4) sin pretratamiento alguno pues resultó ser un buen balance entre reproducibilidad de estacionalidad y NO sobreestimación de pronósticos seguido de LSTM (100, 1, </a:t>
            </a:r>
            <a:r>
              <a:rPr lang="es-MX" sz="2000" dirty="0" err="1">
                <a:latin typeface="Calibri" panose="020F0502020204030204" pitchFamily="34" charset="0"/>
              </a:rPr>
              <a:t>relu</a:t>
            </a:r>
            <a:r>
              <a:rPr lang="es-MX" sz="2000" dirty="0">
                <a:latin typeface="Calibri" panose="020F0502020204030204" pitchFamily="34" charset="0"/>
              </a:rPr>
              <a:t>, Adam) con datos atípicos ajustados por la media </a:t>
            </a:r>
          </a:p>
        </p:txBody>
      </p:sp>
    </p:spTree>
    <p:extLst>
      <p:ext uri="{BB962C8B-B14F-4D97-AF65-F5344CB8AC3E}">
        <p14:creationId xmlns:p14="http://schemas.microsoft.com/office/powerpoint/2010/main" val="114143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ES" sz="3200" b="1" dirty="0">
                <a:solidFill>
                  <a:schemeClr val="accent1"/>
                </a:solidFill>
                <a:latin typeface="Calibri"/>
                <a:ea typeface="Calibri"/>
                <a:cs typeface="Calibri"/>
                <a:sym typeface="Calibri"/>
              </a:rPr>
              <a:t>Conclusiones</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CAB82E2-D770-9359-87FF-FC648CC6339F}"/>
              </a:ext>
            </a:extLst>
          </p:cNvPr>
          <p:cNvSpPr txBox="1"/>
          <p:nvPr/>
        </p:nvSpPr>
        <p:spPr>
          <a:xfrm>
            <a:off x="1286932" y="1269441"/>
            <a:ext cx="10261601" cy="4278094"/>
          </a:xfrm>
          <a:prstGeom prst="rect">
            <a:avLst/>
          </a:prstGeom>
          <a:noFill/>
        </p:spPr>
        <p:txBody>
          <a:bodyPr wrap="square">
            <a:spAutoFit/>
          </a:bodyPr>
          <a:lstStyle/>
          <a:p>
            <a:r>
              <a:rPr lang="es-MX" sz="1600" dirty="0">
                <a:latin typeface="Calibri" panose="020F0502020204030204" pitchFamily="34" charset="0"/>
              </a:rPr>
              <a:t>Los modelos de series de tiempo y LSTM son </a:t>
            </a:r>
            <a:r>
              <a:rPr lang="es-MX" sz="1600" b="1" dirty="0">
                <a:latin typeface="Calibri" panose="020F0502020204030204" pitchFamily="34" charset="0"/>
              </a:rPr>
              <a:t>bastante sensibles a valores atípicos</a:t>
            </a:r>
            <a:r>
              <a:rPr lang="es-MX" sz="1600" dirty="0">
                <a:latin typeface="Calibri" panose="020F0502020204030204" pitchFamily="34" charset="0"/>
              </a:rPr>
              <a:t> y tiene dificultad en captar </a:t>
            </a:r>
            <a:r>
              <a:rPr lang="es-MX" sz="1600" b="1" dirty="0">
                <a:latin typeface="Calibri" panose="020F0502020204030204" pitchFamily="34" charset="0"/>
              </a:rPr>
              <a:t>cambios de tendencia repentinos muy marcados.</a:t>
            </a:r>
          </a:p>
          <a:p>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series de tiempo son </a:t>
            </a:r>
            <a:r>
              <a:rPr lang="es-MX" sz="1600" b="1" dirty="0">
                <a:latin typeface="Calibri" panose="020F0502020204030204" pitchFamily="34" charset="0"/>
              </a:rPr>
              <a:t>bastante buenos captando estacionalidad </a:t>
            </a:r>
            <a:r>
              <a:rPr lang="es-MX" sz="1600" dirty="0">
                <a:latin typeface="Calibri" panose="020F0502020204030204" pitchFamily="34" charset="0"/>
              </a:rPr>
              <a:t> pero pueden exagerar en los pronósticos al sobrestimar o subestimar el </a:t>
            </a:r>
            <a:r>
              <a:rPr lang="es-MX" sz="1600" dirty="0" err="1">
                <a:latin typeface="Calibri" panose="020F0502020204030204" pitchFamily="34" charset="0"/>
              </a:rPr>
              <a:t>forecast</a:t>
            </a:r>
            <a:r>
              <a:rPr lang="es-MX" sz="1600" dirty="0">
                <a:latin typeface="Calibri" panose="020F0502020204030204" pitchFamily="34" charset="0"/>
              </a:rPr>
              <a:t>. </a:t>
            </a:r>
            <a:endParaRPr lang="es-MX" sz="1600" b="1" dirty="0">
              <a:latin typeface="Calibri" panose="020F0502020204030204" pitchFamily="34" charset="0"/>
            </a:endParaRPr>
          </a:p>
          <a:p>
            <a:endParaRPr lang="es-MX" sz="1600" b="1" dirty="0">
              <a:latin typeface="Calibri" panose="020F0502020204030204" pitchFamily="34" charset="0"/>
            </a:endParaRPr>
          </a:p>
          <a:p>
            <a:endParaRPr lang="es-MX" sz="1600" b="1" dirty="0">
              <a:latin typeface="Calibri" panose="020F0502020204030204" pitchFamily="34" charset="0"/>
            </a:endParaRPr>
          </a:p>
          <a:p>
            <a:r>
              <a:rPr lang="es-MX" sz="1600" dirty="0">
                <a:latin typeface="Calibri" panose="020F0502020204030204" pitchFamily="34" charset="0"/>
              </a:rPr>
              <a:t>Los modelos de LSTM </a:t>
            </a:r>
            <a:r>
              <a:rPr lang="es-MX" sz="1600" b="1" dirty="0">
                <a:latin typeface="Calibri" panose="020F0502020204030204" pitchFamily="34" charset="0"/>
              </a:rPr>
              <a:t>suelen no sobre estimar o subestimar </a:t>
            </a:r>
            <a:r>
              <a:rPr lang="es-MX" sz="1600" dirty="0">
                <a:latin typeface="Calibri" panose="020F0502020204030204" pitchFamily="34" charset="0"/>
              </a:rPr>
              <a:t>tanto en comparación con los (S)ARIMA </a:t>
            </a:r>
          </a:p>
          <a:p>
            <a:r>
              <a:rPr lang="es-MX" sz="1600" b="1" dirty="0">
                <a:latin typeface="Calibri" panose="020F0502020204030204" pitchFamily="34" charset="0"/>
              </a:rPr>
              <a:t>NO siempre el normalizar los datos de entramiento ayuda al pronóstico de los modelos LSTM, </a:t>
            </a:r>
            <a:r>
              <a:rPr lang="es-MX" sz="1600" dirty="0">
                <a:latin typeface="Calibri" panose="020F0502020204030204" pitchFamily="34" charset="0"/>
              </a:rPr>
              <a:t>pues el pronóstico tiende a perder “elasticidad” y capacidad de reflejar estacionalidad </a:t>
            </a:r>
          </a:p>
          <a:p>
            <a:endParaRPr lang="es-MX" sz="1600" dirty="0">
              <a:latin typeface="Calibri" panose="020F0502020204030204" pitchFamily="34" charset="0"/>
            </a:endParaRPr>
          </a:p>
          <a:p>
            <a:endParaRPr lang="es-MX" sz="1600" dirty="0">
              <a:latin typeface="Calibri" panose="020F0502020204030204" pitchFamily="34" charset="0"/>
            </a:endParaRPr>
          </a:p>
          <a:p>
            <a:r>
              <a:rPr lang="es-MX" sz="1600" u="sng" dirty="0">
                <a:latin typeface="Calibri" panose="020F0502020204030204" pitchFamily="34" charset="0"/>
              </a:rPr>
              <a:t>En este caso </a:t>
            </a:r>
            <a:r>
              <a:rPr lang="es-MX" sz="1600" dirty="0">
                <a:latin typeface="Calibri" panose="020F0502020204030204" pitchFamily="34" charset="0"/>
              </a:rPr>
              <a:t>si la data es No estacionarie inclusive si se tratan los atípicos (caso de demanda petrolero) los modelos (S)ARIMA fueron mejores que los LSTM para estimar la demanda del Gas Natural  pues tuvieron un mejor balance entre la capacidad para reproducir estacionalidad y tendencia </a:t>
            </a:r>
          </a:p>
        </p:txBody>
      </p:sp>
      <p:pic>
        <p:nvPicPr>
          <p:cNvPr id="1026" name="Picture 2" descr="outliers icon">
            <a:extLst>
              <a:ext uri="{FF2B5EF4-FFF2-40B4-BE49-F238E27FC236}">
                <a16:creationId xmlns:a16="http://schemas.microsoft.com/office/drawing/2014/main" id="{E0AAA710-1358-FC30-087E-FF69DC2F1875}"/>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66" t="10445" r="3777" b="14889"/>
          <a:stretch/>
        </p:blipFill>
        <p:spPr bwMode="auto">
          <a:xfrm>
            <a:off x="365898" y="1237716"/>
            <a:ext cx="861048" cy="663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timate icon">
            <a:extLst>
              <a:ext uri="{FF2B5EF4-FFF2-40B4-BE49-F238E27FC236}">
                <a16:creationId xmlns:a16="http://schemas.microsoft.com/office/drawing/2014/main" id="{6127F802-AF75-736E-50DB-645A6003744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1" y="2337215"/>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eries icon">
            <a:extLst>
              <a:ext uri="{FF2B5EF4-FFF2-40B4-BE49-F238E27FC236}">
                <a16:creationId xmlns:a16="http://schemas.microsoft.com/office/drawing/2014/main" id="{77733C58-042B-F705-02F9-B6EE8961561B}"/>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20" y="3507614"/>
            <a:ext cx="734459" cy="7344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me series icon">
            <a:extLst>
              <a:ext uri="{FF2B5EF4-FFF2-40B4-BE49-F238E27FC236}">
                <a16:creationId xmlns:a16="http://schemas.microsoft.com/office/drawing/2014/main" id="{1698607F-B3AE-A6FD-34CC-0372345B560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287" y="4620934"/>
            <a:ext cx="807905" cy="80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9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ES" dirty="0">
                <a:solidFill>
                  <a:srgbClr val="373A3C"/>
                </a:solidFill>
                <a:latin typeface="Arial"/>
                <a:cs typeface="Arial"/>
                <a:sym typeface="Arial"/>
              </a:rPr>
              <a:t>Análisis y resultados</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propuesto</a:t>
            </a:r>
            <a:endParaRPr dirty="0"/>
          </a:p>
          <a:p>
            <a:pPr marL="0" marR="0" lvl="0" indent="0" algn="l" rtl="0">
              <a:lnSpc>
                <a:spcPct val="90000"/>
              </a:lnSpc>
              <a:spcBef>
                <a:spcPts val="600"/>
              </a:spcBef>
              <a:spcAft>
                <a:spcPts val="0"/>
              </a:spcAft>
              <a:buNone/>
            </a:pP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(FFNN,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ea typeface="Calibri"/>
                <a:cs typeface="Calibri Light" panose="020F0302020204030204" pitchFamily="34" charset="0"/>
                <a:sym typeface="Calibri"/>
              </a:rPr>
              <a:t>(PIB</a:t>
            </a:r>
            <a:r>
              <a:rPr lang="es-MX" sz="1200" dirty="0">
                <a:solidFill>
                  <a:schemeClr val="tx1"/>
                </a:solidFill>
                <a:latin typeface="Calibri Light" panose="020F0302020204030204" pitchFamily="34" charset="0"/>
                <a:cs typeface="Calibri Light" panose="020F0302020204030204" pitchFamily="34" charset="0"/>
              </a:rPr>
              <a:t>, población, y cambio peso-dólar, </a:t>
            </a:r>
            <a:r>
              <a:rPr lang="es-MX" sz="1200" dirty="0" err="1">
                <a:solidFill>
                  <a:schemeClr val="tx1"/>
                </a:solidFill>
                <a:latin typeface="Calibri Light" panose="020F0302020204030204" pitchFamily="34" charset="0"/>
                <a:cs typeface="Calibri Light" panose="020F0302020204030204" pitchFamily="34" charset="0"/>
              </a:rPr>
              <a:t>etc</a:t>
            </a:r>
            <a:r>
              <a:rPr lang="es-MX" sz="1200" dirty="0">
                <a:solidFill>
                  <a:schemeClr val="tx1"/>
                </a:solidFill>
                <a:latin typeface="Calibri Light" panose="020F0302020204030204" pitchFamily="34" charset="0"/>
                <a:cs typeface="Calibri Light" panose="020F0302020204030204" pitchFamily="34" charset="0"/>
              </a:rPr>
              <a:t>)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2238</Words>
  <Application>Microsoft Office PowerPoint</Application>
  <PresentationFormat>Panorámica</PresentationFormat>
  <Paragraphs>351</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Consolas</vt:lpstr>
      <vt:lpstr>Noto Sans Symbols</vt:lpstr>
      <vt:lpstr>NTR</vt:lpstr>
      <vt:lpstr>Retrospect</vt:lpstr>
      <vt:lpstr>Diplomado en Ciencia de Datos UNAM Proyecto Final 07 Octubre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58</cp:revision>
  <dcterms:created xsi:type="dcterms:W3CDTF">2023-08-25T18:15:54Z</dcterms:created>
  <dcterms:modified xsi:type="dcterms:W3CDTF">2023-10-07T19:11:41Z</dcterms:modified>
</cp:coreProperties>
</file>