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147374935" r:id="rId2"/>
    <p:sldId id="257" r:id="rId3"/>
    <p:sldId id="2147374937" r:id="rId4"/>
    <p:sldId id="2147374932" r:id="rId5"/>
    <p:sldId id="2147374938" r:id="rId6"/>
    <p:sldId id="2147374939" r:id="rId7"/>
    <p:sldId id="214737494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2"/>
    <a:srgbClr val="FF7043"/>
    <a:srgbClr val="CC3300"/>
    <a:srgbClr val="77A7D3"/>
    <a:srgbClr val="356FA2"/>
    <a:srgbClr val="89BCC5"/>
    <a:srgbClr val="B4D5DA"/>
    <a:srgbClr val="CB97FF"/>
    <a:srgbClr val="5AA2AE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>
        <p:guide orient="horz" pos="2184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CC6E5-BF7B-40C1-8D79-CF82D0241F78}" type="doc">
      <dgm:prSet loTypeId="urn:microsoft.com/office/officeart/2005/8/layout/cycle8" loCatId="cycle" qsTypeId="urn:microsoft.com/office/officeart/2005/8/quickstyle/simple1" qsCatId="simple" csTypeId="urn:microsoft.com/office/officeart/2005/8/colors/accent1_4" csCatId="accent1" phldr="1"/>
      <dgm:spPr/>
    </dgm:pt>
    <dgm:pt modelId="{B1D1B6EF-A223-49C4-869A-986E53288A6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sz="2000" dirty="0"/>
            <a:t>Verificación de estrategia y políticas</a:t>
          </a:r>
          <a:endParaRPr lang="en-US" sz="2000" dirty="0"/>
        </a:p>
      </dgm:t>
    </dgm:pt>
    <dgm:pt modelId="{F8C376AC-9F13-4CEF-9B48-DCB58B03A1E2}" type="parTrans" cxnId="{8EA8B6F3-E26F-4FBF-A8F2-B22DAA0F3126}">
      <dgm:prSet/>
      <dgm:spPr/>
      <dgm:t>
        <a:bodyPr/>
        <a:lstStyle/>
        <a:p>
          <a:endParaRPr lang="en-US"/>
        </a:p>
      </dgm:t>
    </dgm:pt>
    <dgm:pt modelId="{390E4A22-8596-4781-BDFC-7CA16DDF55CA}" type="sibTrans" cxnId="{8EA8B6F3-E26F-4FBF-A8F2-B22DAA0F3126}">
      <dgm:prSet/>
      <dgm:spPr/>
      <dgm:t>
        <a:bodyPr/>
        <a:lstStyle/>
        <a:p>
          <a:endParaRPr lang="en-US"/>
        </a:p>
      </dgm:t>
    </dgm:pt>
    <dgm:pt modelId="{3D20E50F-3EF7-47BA-9A95-B7578D01216F}">
      <dgm:prSet phldrT="[Text]" custT="1"/>
      <dgm:spPr/>
      <dgm:t>
        <a:bodyPr/>
        <a:lstStyle/>
        <a:p>
          <a:r>
            <a:rPr lang="es-ES" sz="1900" dirty="0"/>
            <a:t>Almacenamiento centralizado</a:t>
          </a:r>
          <a:endParaRPr lang="en-US" sz="1900" dirty="0"/>
        </a:p>
      </dgm:t>
    </dgm:pt>
    <dgm:pt modelId="{D7C9BA77-AE99-4AAD-BD49-9CC7C5D946B8}" type="parTrans" cxnId="{E60A4F58-40CA-47E1-A75B-530BE1D60BE2}">
      <dgm:prSet/>
      <dgm:spPr/>
      <dgm:t>
        <a:bodyPr/>
        <a:lstStyle/>
        <a:p>
          <a:endParaRPr lang="en-US"/>
        </a:p>
      </dgm:t>
    </dgm:pt>
    <dgm:pt modelId="{D3DA8CE1-216A-4F75-B028-EB2E21ED8374}" type="sibTrans" cxnId="{E60A4F58-40CA-47E1-A75B-530BE1D60BE2}">
      <dgm:prSet/>
      <dgm:spPr/>
      <dgm:t>
        <a:bodyPr/>
        <a:lstStyle/>
        <a:p>
          <a:endParaRPr lang="en-US"/>
        </a:p>
      </dgm:t>
    </dgm:pt>
    <dgm:pt modelId="{B5DAFDF3-4177-45B7-8BF5-DDF16841E47A}">
      <dgm:prSet phldrT="[Text]" custT="1"/>
      <dgm:spPr/>
      <dgm:t>
        <a:bodyPr/>
        <a:lstStyle/>
        <a:p>
          <a:r>
            <a:rPr lang="en-US" sz="1900" dirty="0"/>
            <a:t>Data Science &amp; ML</a:t>
          </a:r>
        </a:p>
      </dgm:t>
    </dgm:pt>
    <dgm:pt modelId="{A7A0525D-6481-4984-A29F-BE62086C0833}" type="parTrans" cxnId="{E9FB7DD8-A982-4890-8505-297CF8BC6AD6}">
      <dgm:prSet/>
      <dgm:spPr/>
      <dgm:t>
        <a:bodyPr/>
        <a:lstStyle/>
        <a:p>
          <a:endParaRPr lang="en-US"/>
        </a:p>
      </dgm:t>
    </dgm:pt>
    <dgm:pt modelId="{B83F4BBC-FDF2-44B0-8401-99B9794974C1}" type="sibTrans" cxnId="{E9FB7DD8-A982-4890-8505-297CF8BC6AD6}">
      <dgm:prSet/>
      <dgm:spPr/>
      <dgm:t>
        <a:bodyPr/>
        <a:lstStyle/>
        <a:p>
          <a:endParaRPr lang="en-US"/>
        </a:p>
      </dgm:t>
    </dgm:pt>
    <dgm:pt modelId="{2F789035-7AD5-4B1C-8660-668416D250E7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sz="2000" dirty="0"/>
            <a:t>Extracción y limpieza</a:t>
          </a:r>
          <a:endParaRPr lang="en-US" sz="2000" dirty="0"/>
        </a:p>
      </dgm:t>
    </dgm:pt>
    <dgm:pt modelId="{4F36A0FA-E0CF-4BFA-971D-6EDB212524E6}" type="parTrans" cxnId="{F49BA225-EE2E-4552-98B8-C3BD570CCA2B}">
      <dgm:prSet/>
      <dgm:spPr/>
      <dgm:t>
        <a:bodyPr/>
        <a:lstStyle/>
        <a:p>
          <a:endParaRPr lang="en-US"/>
        </a:p>
      </dgm:t>
    </dgm:pt>
    <dgm:pt modelId="{C6D471A4-731E-4F46-9F50-D1F62B75E2CA}" type="sibTrans" cxnId="{F49BA225-EE2E-4552-98B8-C3BD570CCA2B}">
      <dgm:prSet/>
      <dgm:spPr/>
      <dgm:t>
        <a:bodyPr/>
        <a:lstStyle/>
        <a:p>
          <a:endParaRPr lang="en-US"/>
        </a:p>
      </dgm:t>
    </dgm:pt>
    <dgm:pt modelId="{05580CDE-1B92-468D-9BED-591463AECB2D}" type="pres">
      <dgm:prSet presAssocID="{911CC6E5-BF7B-40C1-8D79-CF82D0241F78}" presName="compositeShape" presStyleCnt="0">
        <dgm:presLayoutVars>
          <dgm:chMax val="7"/>
          <dgm:dir/>
          <dgm:resizeHandles val="exact"/>
        </dgm:presLayoutVars>
      </dgm:prSet>
      <dgm:spPr/>
    </dgm:pt>
    <dgm:pt modelId="{2E4ACFD0-8CDD-48E5-95E7-182CEC9D0708}" type="pres">
      <dgm:prSet presAssocID="{911CC6E5-BF7B-40C1-8D79-CF82D0241F78}" presName="wedge1" presStyleLbl="node1" presStyleIdx="0" presStyleCnt="4"/>
      <dgm:spPr/>
    </dgm:pt>
    <dgm:pt modelId="{05EABCC0-41FF-43D3-A2C3-B6087A9289F1}" type="pres">
      <dgm:prSet presAssocID="{911CC6E5-BF7B-40C1-8D79-CF82D0241F78}" presName="dummy1a" presStyleCnt="0"/>
      <dgm:spPr/>
    </dgm:pt>
    <dgm:pt modelId="{1304B6FB-88F8-46D2-8B4A-9E340F7CEC5F}" type="pres">
      <dgm:prSet presAssocID="{911CC6E5-BF7B-40C1-8D79-CF82D0241F78}" presName="dummy1b" presStyleCnt="0"/>
      <dgm:spPr/>
    </dgm:pt>
    <dgm:pt modelId="{D3862BF5-BBB7-4DAF-A9E3-F64CE39E80B2}" type="pres">
      <dgm:prSet presAssocID="{911CC6E5-BF7B-40C1-8D79-CF82D0241F7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ED9C05-DBE2-48C0-AED7-EDA3B0F06E82}" type="pres">
      <dgm:prSet presAssocID="{911CC6E5-BF7B-40C1-8D79-CF82D0241F78}" presName="wedge2" presStyleLbl="node1" presStyleIdx="1" presStyleCnt="4"/>
      <dgm:spPr/>
    </dgm:pt>
    <dgm:pt modelId="{82E54419-933A-4918-AE72-703765A8953A}" type="pres">
      <dgm:prSet presAssocID="{911CC6E5-BF7B-40C1-8D79-CF82D0241F78}" presName="dummy2a" presStyleCnt="0"/>
      <dgm:spPr/>
    </dgm:pt>
    <dgm:pt modelId="{594F49A5-3512-40BB-9975-73DBCAF4E2E0}" type="pres">
      <dgm:prSet presAssocID="{911CC6E5-BF7B-40C1-8D79-CF82D0241F78}" presName="dummy2b" presStyleCnt="0"/>
      <dgm:spPr/>
    </dgm:pt>
    <dgm:pt modelId="{5218B29F-8440-472D-9D5D-28878195C4AE}" type="pres">
      <dgm:prSet presAssocID="{911CC6E5-BF7B-40C1-8D79-CF82D0241F7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B5DDC5-B178-4B30-8480-660380ED8391}" type="pres">
      <dgm:prSet presAssocID="{911CC6E5-BF7B-40C1-8D79-CF82D0241F78}" presName="wedge3" presStyleLbl="node1" presStyleIdx="2" presStyleCnt="4"/>
      <dgm:spPr/>
    </dgm:pt>
    <dgm:pt modelId="{3DB261B9-829B-47E8-9CA0-B5983898B825}" type="pres">
      <dgm:prSet presAssocID="{911CC6E5-BF7B-40C1-8D79-CF82D0241F78}" presName="dummy3a" presStyleCnt="0"/>
      <dgm:spPr/>
    </dgm:pt>
    <dgm:pt modelId="{42B16C73-E260-421B-BE8B-D4A84B7676EE}" type="pres">
      <dgm:prSet presAssocID="{911CC6E5-BF7B-40C1-8D79-CF82D0241F78}" presName="dummy3b" presStyleCnt="0"/>
      <dgm:spPr/>
    </dgm:pt>
    <dgm:pt modelId="{321A6EC6-5562-4D42-BA3B-C678CDCA0A95}" type="pres">
      <dgm:prSet presAssocID="{911CC6E5-BF7B-40C1-8D79-CF82D0241F7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728846-A97C-4C36-B7A1-CA8B755739DB}" type="pres">
      <dgm:prSet presAssocID="{911CC6E5-BF7B-40C1-8D79-CF82D0241F78}" presName="wedge4" presStyleLbl="node1" presStyleIdx="3" presStyleCnt="4"/>
      <dgm:spPr/>
    </dgm:pt>
    <dgm:pt modelId="{4A4F0622-407E-485F-98AB-756118E53208}" type="pres">
      <dgm:prSet presAssocID="{911CC6E5-BF7B-40C1-8D79-CF82D0241F78}" presName="dummy4a" presStyleCnt="0"/>
      <dgm:spPr/>
    </dgm:pt>
    <dgm:pt modelId="{5101DEF1-6E03-420D-BDEE-83C9A3CF2171}" type="pres">
      <dgm:prSet presAssocID="{911CC6E5-BF7B-40C1-8D79-CF82D0241F78}" presName="dummy4b" presStyleCnt="0"/>
      <dgm:spPr/>
    </dgm:pt>
    <dgm:pt modelId="{19302690-8530-473C-8CCD-DE2B7B4527F4}" type="pres">
      <dgm:prSet presAssocID="{911CC6E5-BF7B-40C1-8D79-CF82D0241F7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43C6223-CED5-42B4-89AC-981690CAC677}" type="pres">
      <dgm:prSet presAssocID="{390E4A22-8596-4781-BDFC-7CA16DDF55CA}" presName="arrowWedge1" presStyleLbl="fgSibTrans2D1" presStyleIdx="0" presStyleCnt="4"/>
      <dgm:spPr>
        <a:ln w="38100">
          <a:solidFill>
            <a:schemeClr val="bg1"/>
          </a:solidFill>
        </a:ln>
      </dgm:spPr>
    </dgm:pt>
    <dgm:pt modelId="{35D24EBF-563F-4855-8676-58A9DA4C97B3}" type="pres">
      <dgm:prSet presAssocID="{D3DA8CE1-216A-4F75-B028-EB2E21ED8374}" presName="arrowWedge2" presStyleLbl="fgSibTrans2D1" presStyleIdx="1" presStyleCnt="4"/>
      <dgm:spPr>
        <a:ln w="38100">
          <a:solidFill>
            <a:schemeClr val="bg1"/>
          </a:solidFill>
        </a:ln>
      </dgm:spPr>
    </dgm:pt>
    <dgm:pt modelId="{0DB3170E-B612-487D-B3F9-65013B0BE93C}" type="pres">
      <dgm:prSet presAssocID="{B83F4BBC-FDF2-44B0-8401-99B9794974C1}" presName="arrowWedge3" presStyleLbl="fgSibTrans2D1" presStyleIdx="2" presStyleCnt="4"/>
      <dgm:spPr>
        <a:ln w="38100">
          <a:solidFill>
            <a:schemeClr val="bg1"/>
          </a:solidFill>
        </a:ln>
      </dgm:spPr>
    </dgm:pt>
    <dgm:pt modelId="{FE13029D-196D-4754-B675-119BFCD28520}" type="pres">
      <dgm:prSet presAssocID="{C6D471A4-731E-4F46-9F50-D1F62B75E2CA}" presName="arrowWedge4" presStyleLbl="fgSibTrans2D1" presStyleIdx="3" presStyleCnt="4"/>
      <dgm:spPr>
        <a:ln w="38100">
          <a:solidFill>
            <a:schemeClr val="bg1"/>
          </a:solidFill>
        </a:ln>
      </dgm:spPr>
    </dgm:pt>
  </dgm:ptLst>
  <dgm:cxnLst>
    <dgm:cxn modelId="{8DEFD505-6405-4C58-8C4F-5E4FF3434686}" type="presOf" srcId="{911CC6E5-BF7B-40C1-8D79-CF82D0241F78}" destId="{05580CDE-1B92-468D-9BED-591463AECB2D}" srcOrd="0" destOrd="0" presId="urn:microsoft.com/office/officeart/2005/8/layout/cycle8"/>
    <dgm:cxn modelId="{F49BA225-EE2E-4552-98B8-C3BD570CCA2B}" srcId="{911CC6E5-BF7B-40C1-8D79-CF82D0241F78}" destId="{2F789035-7AD5-4B1C-8660-668416D250E7}" srcOrd="3" destOrd="0" parTransId="{4F36A0FA-E0CF-4BFA-971D-6EDB212524E6}" sibTransId="{C6D471A4-731E-4F46-9F50-D1F62B75E2CA}"/>
    <dgm:cxn modelId="{F0258831-7366-48EF-B882-B093809DA087}" type="presOf" srcId="{3D20E50F-3EF7-47BA-9A95-B7578D01216F}" destId="{5218B29F-8440-472D-9D5D-28878195C4AE}" srcOrd="1" destOrd="0" presId="urn:microsoft.com/office/officeart/2005/8/layout/cycle8"/>
    <dgm:cxn modelId="{1D05ED5F-D31B-4B3B-A973-0D4CCB8DC72E}" type="presOf" srcId="{B1D1B6EF-A223-49C4-869A-986E53288A6A}" destId="{2E4ACFD0-8CDD-48E5-95E7-182CEC9D0708}" srcOrd="0" destOrd="0" presId="urn:microsoft.com/office/officeart/2005/8/layout/cycle8"/>
    <dgm:cxn modelId="{08A9AE55-4402-44C6-9D9C-753E77B8A772}" type="presOf" srcId="{2F789035-7AD5-4B1C-8660-668416D250E7}" destId="{B9728846-A97C-4C36-B7A1-CA8B755739DB}" srcOrd="0" destOrd="0" presId="urn:microsoft.com/office/officeart/2005/8/layout/cycle8"/>
    <dgm:cxn modelId="{E60A4F58-40CA-47E1-A75B-530BE1D60BE2}" srcId="{911CC6E5-BF7B-40C1-8D79-CF82D0241F78}" destId="{3D20E50F-3EF7-47BA-9A95-B7578D01216F}" srcOrd="1" destOrd="0" parTransId="{D7C9BA77-AE99-4AAD-BD49-9CC7C5D946B8}" sibTransId="{D3DA8CE1-216A-4F75-B028-EB2E21ED8374}"/>
    <dgm:cxn modelId="{DD86C690-443A-4E33-B009-0EF072F00EA0}" type="presOf" srcId="{3D20E50F-3EF7-47BA-9A95-B7578D01216F}" destId="{A4ED9C05-DBE2-48C0-AED7-EDA3B0F06E82}" srcOrd="0" destOrd="0" presId="urn:microsoft.com/office/officeart/2005/8/layout/cycle8"/>
    <dgm:cxn modelId="{A37FF6C2-27EE-4663-B7DE-2B9ED2E7CD80}" type="presOf" srcId="{B5DAFDF3-4177-45B7-8BF5-DDF16841E47A}" destId="{321A6EC6-5562-4D42-BA3B-C678CDCA0A95}" srcOrd="1" destOrd="0" presId="urn:microsoft.com/office/officeart/2005/8/layout/cycle8"/>
    <dgm:cxn modelId="{E9FB7DD8-A982-4890-8505-297CF8BC6AD6}" srcId="{911CC6E5-BF7B-40C1-8D79-CF82D0241F78}" destId="{B5DAFDF3-4177-45B7-8BF5-DDF16841E47A}" srcOrd="2" destOrd="0" parTransId="{A7A0525D-6481-4984-A29F-BE62086C0833}" sibTransId="{B83F4BBC-FDF2-44B0-8401-99B9794974C1}"/>
    <dgm:cxn modelId="{419626EA-9036-435B-B1EE-D731889D6907}" type="presOf" srcId="{2F789035-7AD5-4B1C-8660-668416D250E7}" destId="{19302690-8530-473C-8CCD-DE2B7B4527F4}" srcOrd="1" destOrd="0" presId="urn:microsoft.com/office/officeart/2005/8/layout/cycle8"/>
    <dgm:cxn modelId="{C5D7E8F2-CF7B-4BBD-9BEB-C8C784D9EA60}" type="presOf" srcId="{B5DAFDF3-4177-45B7-8BF5-DDF16841E47A}" destId="{C5B5DDC5-B178-4B30-8480-660380ED8391}" srcOrd="0" destOrd="0" presId="urn:microsoft.com/office/officeart/2005/8/layout/cycle8"/>
    <dgm:cxn modelId="{8EA8B6F3-E26F-4FBF-A8F2-B22DAA0F3126}" srcId="{911CC6E5-BF7B-40C1-8D79-CF82D0241F78}" destId="{B1D1B6EF-A223-49C4-869A-986E53288A6A}" srcOrd="0" destOrd="0" parTransId="{F8C376AC-9F13-4CEF-9B48-DCB58B03A1E2}" sibTransId="{390E4A22-8596-4781-BDFC-7CA16DDF55CA}"/>
    <dgm:cxn modelId="{FFE39DFA-CEE6-4359-831C-7E281AA9506E}" type="presOf" srcId="{B1D1B6EF-A223-49C4-869A-986E53288A6A}" destId="{D3862BF5-BBB7-4DAF-A9E3-F64CE39E80B2}" srcOrd="1" destOrd="0" presId="urn:microsoft.com/office/officeart/2005/8/layout/cycle8"/>
    <dgm:cxn modelId="{E8CF0ACA-5A4B-4068-8B26-704DCB4C23CF}" type="presParOf" srcId="{05580CDE-1B92-468D-9BED-591463AECB2D}" destId="{2E4ACFD0-8CDD-48E5-95E7-182CEC9D0708}" srcOrd="0" destOrd="0" presId="urn:microsoft.com/office/officeart/2005/8/layout/cycle8"/>
    <dgm:cxn modelId="{E8C1737E-CB6F-4C68-A7C4-7BE0DD0D29B5}" type="presParOf" srcId="{05580CDE-1B92-468D-9BED-591463AECB2D}" destId="{05EABCC0-41FF-43D3-A2C3-B6087A9289F1}" srcOrd="1" destOrd="0" presId="urn:microsoft.com/office/officeart/2005/8/layout/cycle8"/>
    <dgm:cxn modelId="{1818D825-214B-416B-89B0-BB95BE691F48}" type="presParOf" srcId="{05580CDE-1B92-468D-9BED-591463AECB2D}" destId="{1304B6FB-88F8-46D2-8B4A-9E340F7CEC5F}" srcOrd="2" destOrd="0" presId="urn:microsoft.com/office/officeart/2005/8/layout/cycle8"/>
    <dgm:cxn modelId="{5319E06E-C7FE-4BED-AD97-98AF68B3ED33}" type="presParOf" srcId="{05580CDE-1B92-468D-9BED-591463AECB2D}" destId="{D3862BF5-BBB7-4DAF-A9E3-F64CE39E80B2}" srcOrd="3" destOrd="0" presId="urn:microsoft.com/office/officeart/2005/8/layout/cycle8"/>
    <dgm:cxn modelId="{C1225CA8-A34F-4497-AF10-014109277CEB}" type="presParOf" srcId="{05580CDE-1B92-468D-9BED-591463AECB2D}" destId="{A4ED9C05-DBE2-48C0-AED7-EDA3B0F06E82}" srcOrd="4" destOrd="0" presId="urn:microsoft.com/office/officeart/2005/8/layout/cycle8"/>
    <dgm:cxn modelId="{3F6B4D2A-7378-4EC4-BD58-B7E132F6D29C}" type="presParOf" srcId="{05580CDE-1B92-468D-9BED-591463AECB2D}" destId="{82E54419-933A-4918-AE72-703765A8953A}" srcOrd="5" destOrd="0" presId="urn:microsoft.com/office/officeart/2005/8/layout/cycle8"/>
    <dgm:cxn modelId="{1E0794AA-72F8-4FC8-9E77-03310876A211}" type="presParOf" srcId="{05580CDE-1B92-468D-9BED-591463AECB2D}" destId="{594F49A5-3512-40BB-9975-73DBCAF4E2E0}" srcOrd="6" destOrd="0" presId="urn:microsoft.com/office/officeart/2005/8/layout/cycle8"/>
    <dgm:cxn modelId="{33CF71BF-0E94-46C0-8C63-03146C60AC99}" type="presParOf" srcId="{05580CDE-1B92-468D-9BED-591463AECB2D}" destId="{5218B29F-8440-472D-9D5D-28878195C4AE}" srcOrd="7" destOrd="0" presId="urn:microsoft.com/office/officeart/2005/8/layout/cycle8"/>
    <dgm:cxn modelId="{6461D0A2-31C1-46F4-B0CF-A860BBCCA536}" type="presParOf" srcId="{05580CDE-1B92-468D-9BED-591463AECB2D}" destId="{C5B5DDC5-B178-4B30-8480-660380ED8391}" srcOrd="8" destOrd="0" presId="urn:microsoft.com/office/officeart/2005/8/layout/cycle8"/>
    <dgm:cxn modelId="{11FC23C5-1FE8-47E4-8574-3D04F0AD3C06}" type="presParOf" srcId="{05580CDE-1B92-468D-9BED-591463AECB2D}" destId="{3DB261B9-829B-47E8-9CA0-B5983898B825}" srcOrd="9" destOrd="0" presId="urn:microsoft.com/office/officeart/2005/8/layout/cycle8"/>
    <dgm:cxn modelId="{A10BBB27-3E13-4967-9617-136266066ED0}" type="presParOf" srcId="{05580CDE-1B92-468D-9BED-591463AECB2D}" destId="{42B16C73-E260-421B-BE8B-D4A84B7676EE}" srcOrd="10" destOrd="0" presId="urn:microsoft.com/office/officeart/2005/8/layout/cycle8"/>
    <dgm:cxn modelId="{8BC2A06D-5662-4CEA-8DA7-938FF062304F}" type="presParOf" srcId="{05580CDE-1B92-468D-9BED-591463AECB2D}" destId="{321A6EC6-5562-4D42-BA3B-C678CDCA0A95}" srcOrd="11" destOrd="0" presId="urn:microsoft.com/office/officeart/2005/8/layout/cycle8"/>
    <dgm:cxn modelId="{88D7EFDB-5F81-4A56-8488-4EB661F0E0FC}" type="presParOf" srcId="{05580CDE-1B92-468D-9BED-591463AECB2D}" destId="{B9728846-A97C-4C36-B7A1-CA8B755739DB}" srcOrd="12" destOrd="0" presId="urn:microsoft.com/office/officeart/2005/8/layout/cycle8"/>
    <dgm:cxn modelId="{0E62425A-2DC6-4454-9F40-A60290494D13}" type="presParOf" srcId="{05580CDE-1B92-468D-9BED-591463AECB2D}" destId="{4A4F0622-407E-485F-98AB-756118E53208}" srcOrd="13" destOrd="0" presId="urn:microsoft.com/office/officeart/2005/8/layout/cycle8"/>
    <dgm:cxn modelId="{813738AA-0A4D-44F4-8163-2AACEC31669E}" type="presParOf" srcId="{05580CDE-1B92-468D-9BED-591463AECB2D}" destId="{5101DEF1-6E03-420D-BDEE-83C9A3CF2171}" srcOrd="14" destOrd="0" presId="urn:microsoft.com/office/officeart/2005/8/layout/cycle8"/>
    <dgm:cxn modelId="{7AA8CBDE-8528-40C5-A695-F1FC35A42511}" type="presParOf" srcId="{05580CDE-1B92-468D-9BED-591463AECB2D}" destId="{19302690-8530-473C-8CCD-DE2B7B4527F4}" srcOrd="15" destOrd="0" presId="urn:microsoft.com/office/officeart/2005/8/layout/cycle8"/>
    <dgm:cxn modelId="{204A1C79-1543-435D-9D68-ED6AF174D668}" type="presParOf" srcId="{05580CDE-1B92-468D-9BED-591463AECB2D}" destId="{743C6223-CED5-42B4-89AC-981690CAC677}" srcOrd="16" destOrd="0" presId="urn:microsoft.com/office/officeart/2005/8/layout/cycle8"/>
    <dgm:cxn modelId="{D2ED8300-8372-42FB-8C24-9AB1D7BC15DD}" type="presParOf" srcId="{05580CDE-1B92-468D-9BED-591463AECB2D}" destId="{35D24EBF-563F-4855-8676-58A9DA4C97B3}" srcOrd="17" destOrd="0" presId="urn:microsoft.com/office/officeart/2005/8/layout/cycle8"/>
    <dgm:cxn modelId="{197AB3E9-F9D6-4C4F-86A7-386EFD5C4B00}" type="presParOf" srcId="{05580CDE-1B92-468D-9BED-591463AECB2D}" destId="{0DB3170E-B612-487D-B3F9-65013B0BE93C}" srcOrd="18" destOrd="0" presId="urn:microsoft.com/office/officeart/2005/8/layout/cycle8"/>
    <dgm:cxn modelId="{990BE922-5416-4A3E-9ACE-F3DBA7226B9C}" type="presParOf" srcId="{05580CDE-1B92-468D-9BED-591463AECB2D}" destId="{FE13029D-196D-4754-B675-119BFCD28520}" srcOrd="19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ACFD0-8CDD-48E5-95E7-182CEC9D0708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Verificación de estrategia y políticas</a:t>
          </a:r>
          <a:endParaRPr lang="en-US" sz="2000" kern="1200" dirty="0"/>
        </a:p>
      </dsp:txBody>
      <dsp:txXfrm>
        <a:off x="4262746" y="1282480"/>
        <a:ext cx="1679786" cy="1246293"/>
      </dsp:txXfrm>
    </dsp:sp>
    <dsp:sp modelId="{A4ED9C05-DBE2-48C0-AED7-EDA3B0F06E82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shade val="50000"/>
            <a:hueOff val="-74217"/>
            <a:satOff val="5233"/>
            <a:lumOff val="182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Almacenamiento centralizado</a:t>
          </a:r>
          <a:endParaRPr lang="en-US" sz="1900" kern="1200" dirty="0"/>
        </a:p>
      </dsp:txBody>
      <dsp:txXfrm>
        <a:off x="4262746" y="2853893"/>
        <a:ext cx="1679786" cy="1246293"/>
      </dsp:txXfrm>
    </dsp:sp>
    <dsp:sp modelId="{C5B5DDC5-B178-4B30-8480-660380ED8391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shade val="50000"/>
            <a:hueOff val="-148434"/>
            <a:satOff val="10465"/>
            <a:lumOff val="364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Science &amp; ML</a:t>
          </a:r>
        </a:p>
      </dsp:txBody>
      <dsp:txXfrm>
        <a:off x="2149466" y="2853893"/>
        <a:ext cx="1679786" cy="1246293"/>
      </dsp:txXfrm>
    </dsp:sp>
    <dsp:sp modelId="{B9728846-A97C-4C36-B7A1-CA8B755739DB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Extracción y limpieza</a:t>
          </a:r>
          <a:endParaRPr lang="en-US" sz="2000" kern="1200" dirty="0"/>
        </a:p>
      </dsp:txBody>
      <dsp:txXfrm>
        <a:off x="2149466" y="1282480"/>
        <a:ext cx="1679786" cy="1246293"/>
      </dsp:txXfrm>
    </dsp:sp>
    <dsp:sp modelId="{743C6223-CED5-42B4-89AC-981690CAC677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24EBF-563F-4855-8676-58A9DA4C97B3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shade val="90000"/>
            <a:hueOff val="-78731"/>
            <a:satOff val="-837"/>
            <a:lumOff val="11760"/>
            <a:alphaOff val="0"/>
          </a:schemeClr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3170E-B612-487D-B3F9-65013B0BE93C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shade val="90000"/>
            <a:hueOff val="-157462"/>
            <a:satOff val="-1675"/>
            <a:lumOff val="23520"/>
            <a:alphaOff val="0"/>
          </a:schemeClr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3029D-196D-4754-B675-119BFCD28520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shade val="90000"/>
            <a:hueOff val="-78731"/>
            <a:satOff val="-837"/>
            <a:lumOff val="11760"/>
            <a:alphaOff val="0"/>
          </a:schemeClr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50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82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userDrawn="1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0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7.svg"/><Relationship Id="rId7" Type="http://schemas.openxmlformats.org/officeDocument/2006/relationships/diagramData" Target="../diagrams/data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microsoft.com/office/2007/relationships/diagramDrawing" Target="../diagrams/drawing1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78180" y="2758844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11 </a:t>
            </a:r>
            <a:r>
              <a:rPr lang="es-MX" sz="3200" b="1" dirty="0">
                <a:latin typeface="Arial"/>
                <a:cs typeface="Arial"/>
              </a:rPr>
              <a:t>Arquitectura para la ciencia de datos</a:t>
            </a:r>
            <a:br>
              <a:rPr lang="es-MX" sz="3200" b="1" dirty="0">
                <a:latin typeface="Arial"/>
                <a:cs typeface="Arial"/>
              </a:rPr>
            </a:b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Sergio Ibarra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2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2880" indent="-182880">
              <a:spcBef>
                <a:spcPts val="0"/>
              </a:spcBef>
            </a:pPr>
            <a:r>
              <a:rPr lang="es-MX" dirty="0">
                <a:latin typeface="+mn-lt"/>
              </a:rPr>
              <a:t>Diagrama de la arquitectura analítica diseñado y/o implementada </a:t>
            </a:r>
            <a:endParaRPr lang="es-ES" dirty="0">
              <a:solidFill>
                <a:srgbClr val="373A3C"/>
              </a:solidFill>
              <a:latin typeface="+mn-lt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latin typeface="+mn-lt"/>
              </a:rPr>
              <a:t>Descripción de los distintos componentes involucrados en la arquitectura analítica</a:t>
            </a: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indent="-182880"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latin typeface="+mn-lt"/>
              </a:rPr>
              <a:t>Explicación del proceso general y detalles de operación como frecuencia de actualización, volúmenes de información manejada y cualquier otro detalle operativo que se considere importante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>
              <a:latin typeface="+mn-lt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latin typeface="+mn-lt"/>
              </a:rPr>
              <a:t>Descripción de los principales problemas a los que se enfrentó en la implementación de dicha arquitectura y como fueron resueltos </a:t>
            </a: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latin typeface="+mn-lt"/>
              </a:rPr>
              <a:t>Resultados y beneficios de negocio obtenido</a:t>
            </a:r>
            <a:endParaRPr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Se propone una arquitectura analítica con gran énfasis en la alineación de los datos con las estrategias y políticas de la compañía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6D15F182-D425-73F2-CA6B-6F3B9332C94A}"/>
              </a:ext>
            </a:extLst>
          </p:cNvPr>
          <p:cNvGrpSpPr/>
          <p:nvPr/>
        </p:nvGrpSpPr>
        <p:grpSpPr>
          <a:xfrm>
            <a:off x="8963405" y="1321035"/>
            <a:ext cx="2426724" cy="4326640"/>
            <a:chOff x="191585" y="1321035"/>
            <a:chExt cx="2426724" cy="4326640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93499D71-668A-D7C4-D871-06E039B7D8DF}"/>
                </a:ext>
              </a:extLst>
            </p:cNvPr>
            <p:cNvSpPr/>
            <p:nvPr/>
          </p:nvSpPr>
          <p:spPr>
            <a:xfrm>
              <a:off x="313445" y="2204153"/>
              <a:ext cx="2194560" cy="293565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679E236-6B26-54A8-E6D4-5B3DE3F73EC0}"/>
                </a:ext>
              </a:extLst>
            </p:cNvPr>
            <p:cNvSpPr/>
            <p:nvPr/>
          </p:nvSpPr>
          <p:spPr>
            <a:xfrm>
              <a:off x="314140" y="1889193"/>
              <a:ext cx="2194560" cy="904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81E5D7AC-3083-D390-65D9-C5F903A07F64}"/>
                </a:ext>
              </a:extLst>
            </p:cNvPr>
            <p:cNvGrpSpPr/>
            <p:nvPr/>
          </p:nvGrpSpPr>
          <p:grpSpPr>
            <a:xfrm>
              <a:off x="999245" y="1321035"/>
              <a:ext cx="822960" cy="822960"/>
              <a:chOff x="548455" y="3531035"/>
              <a:chExt cx="822960" cy="822960"/>
            </a:xfrm>
          </p:grpSpPr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9E0C7802-2915-C90A-7A24-6F0704504FBF}"/>
                  </a:ext>
                </a:extLst>
              </p:cNvPr>
              <p:cNvSpPr/>
              <p:nvPr/>
            </p:nvSpPr>
            <p:spPr>
              <a:xfrm>
                <a:off x="548455" y="3531035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  <p:sp>
            <p:nvSpPr>
              <p:cNvPr id="48" name="Oval 7">
                <a:extLst>
                  <a:ext uri="{FF2B5EF4-FFF2-40B4-BE49-F238E27FC236}">
                    <a16:creationId xmlns:a16="http://schemas.microsoft.com/office/drawing/2014/main" id="{29A440B2-CCAA-3A01-0C81-F580AB8638FF}"/>
                  </a:ext>
                </a:extLst>
              </p:cNvPr>
              <p:cNvSpPr/>
              <p:nvPr/>
            </p:nvSpPr>
            <p:spPr>
              <a:xfrm>
                <a:off x="594175" y="3576755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</p:grpSp>
        <p:sp>
          <p:nvSpPr>
            <p:cNvPr id="26" name="Partial Circle 8">
              <a:extLst>
                <a:ext uri="{FF2B5EF4-FFF2-40B4-BE49-F238E27FC236}">
                  <a16:creationId xmlns:a16="http://schemas.microsoft.com/office/drawing/2014/main" id="{9AE46C80-C41E-9644-996C-686E1E35EF5E}"/>
                </a:ext>
              </a:extLst>
            </p:cNvPr>
            <p:cNvSpPr/>
            <p:nvPr/>
          </p:nvSpPr>
          <p:spPr>
            <a:xfrm>
              <a:off x="303979" y="4659524"/>
              <a:ext cx="2204025" cy="955953"/>
            </a:xfrm>
            <a:prstGeom prst="pie">
              <a:avLst>
                <a:gd name="adj1" fmla="val 0"/>
                <a:gd name="adj2" fmla="val 107882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96F1BD40-2A8E-EE51-3076-171490A49841}"/>
                </a:ext>
              </a:extLst>
            </p:cNvPr>
            <p:cNvSpPr/>
            <p:nvPr/>
          </p:nvSpPr>
          <p:spPr>
            <a:xfrm>
              <a:off x="313445" y="5062900"/>
              <a:ext cx="22040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332DE205-8C65-2701-F4A9-78345BB6C4F6}"/>
                </a:ext>
              </a:extLst>
            </p:cNvPr>
            <p:cNvSpPr/>
            <p:nvPr/>
          </p:nvSpPr>
          <p:spPr>
            <a:xfrm>
              <a:off x="191585" y="2061230"/>
              <a:ext cx="242672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Analítica descriptive, prescriptiva de datos y modelos avanzados de ML</a:t>
              </a:r>
            </a:p>
          </p:txBody>
        </p:sp>
      </p:grpSp>
      <p:grpSp>
        <p:nvGrpSpPr>
          <p:cNvPr id="49" name="Group 56">
            <a:extLst>
              <a:ext uri="{FF2B5EF4-FFF2-40B4-BE49-F238E27FC236}">
                <a16:creationId xmlns:a16="http://schemas.microsoft.com/office/drawing/2014/main" id="{A7A66533-3358-38EC-032A-DE54BDC542D5}"/>
              </a:ext>
            </a:extLst>
          </p:cNvPr>
          <p:cNvGrpSpPr/>
          <p:nvPr/>
        </p:nvGrpSpPr>
        <p:grpSpPr>
          <a:xfrm>
            <a:off x="669100" y="1321035"/>
            <a:ext cx="2213491" cy="4326640"/>
            <a:chOff x="9671951" y="1321035"/>
            <a:chExt cx="2213491" cy="4326640"/>
          </a:xfrm>
        </p:grpSpPr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B9439920-E454-7E3E-208B-51D22B069340}"/>
                </a:ext>
              </a:extLst>
            </p:cNvPr>
            <p:cNvSpPr/>
            <p:nvPr/>
          </p:nvSpPr>
          <p:spPr>
            <a:xfrm>
              <a:off x="9681417" y="2204153"/>
              <a:ext cx="2194560" cy="293565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F97DD727-EA0C-EB7F-9447-44ED3E1FC773}"/>
                </a:ext>
              </a:extLst>
            </p:cNvPr>
            <p:cNvSpPr/>
            <p:nvPr/>
          </p:nvSpPr>
          <p:spPr>
            <a:xfrm>
              <a:off x="9682112" y="1889192"/>
              <a:ext cx="2194560" cy="88831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grpSp>
          <p:nvGrpSpPr>
            <p:cNvPr id="52" name="Group 14">
              <a:extLst>
                <a:ext uri="{FF2B5EF4-FFF2-40B4-BE49-F238E27FC236}">
                  <a16:creationId xmlns:a16="http://schemas.microsoft.com/office/drawing/2014/main" id="{2CA27C34-D2D2-36A0-F11F-3AFBADFBE28E}"/>
                </a:ext>
              </a:extLst>
            </p:cNvPr>
            <p:cNvGrpSpPr/>
            <p:nvPr/>
          </p:nvGrpSpPr>
          <p:grpSpPr>
            <a:xfrm>
              <a:off x="10367217" y="1321035"/>
              <a:ext cx="822960" cy="822960"/>
              <a:chOff x="548455" y="3531035"/>
              <a:chExt cx="822960" cy="822960"/>
            </a:xfrm>
          </p:grpSpPr>
          <p:sp>
            <p:nvSpPr>
              <p:cNvPr id="57" name="Oval 15">
                <a:extLst>
                  <a:ext uri="{FF2B5EF4-FFF2-40B4-BE49-F238E27FC236}">
                    <a16:creationId xmlns:a16="http://schemas.microsoft.com/office/drawing/2014/main" id="{0B4A6EC4-D37E-4BCA-686F-3D397F2ECF46}"/>
                  </a:ext>
                </a:extLst>
              </p:cNvPr>
              <p:cNvSpPr/>
              <p:nvPr/>
            </p:nvSpPr>
            <p:spPr>
              <a:xfrm>
                <a:off x="548455" y="3531035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  <p:sp>
            <p:nvSpPr>
              <p:cNvPr id="58" name="Oval 16">
                <a:extLst>
                  <a:ext uri="{FF2B5EF4-FFF2-40B4-BE49-F238E27FC236}">
                    <a16:creationId xmlns:a16="http://schemas.microsoft.com/office/drawing/2014/main" id="{D93AA107-CA7A-EF6D-EC62-6525A53956BC}"/>
                  </a:ext>
                </a:extLst>
              </p:cNvPr>
              <p:cNvSpPr/>
              <p:nvPr/>
            </p:nvSpPr>
            <p:spPr>
              <a:xfrm>
                <a:off x="594175" y="3576755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</p:grpSp>
        <p:sp>
          <p:nvSpPr>
            <p:cNvPr id="53" name="Partial Circle 17">
              <a:extLst>
                <a:ext uri="{FF2B5EF4-FFF2-40B4-BE49-F238E27FC236}">
                  <a16:creationId xmlns:a16="http://schemas.microsoft.com/office/drawing/2014/main" id="{68B3A275-145F-CC6A-D0D4-473F0AA6DAFB}"/>
                </a:ext>
              </a:extLst>
            </p:cNvPr>
            <p:cNvSpPr/>
            <p:nvPr/>
          </p:nvSpPr>
          <p:spPr>
            <a:xfrm>
              <a:off x="9671951" y="4659524"/>
              <a:ext cx="2204025" cy="955953"/>
            </a:xfrm>
            <a:prstGeom prst="pie">
              <a:avLst>
                <a:gd name="adj1" fmla="val 0"/>
                <a:gd name="adj2" fmla="val 107882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4" name="Rectangle 18">
              <a:extLst>
                <a:ext uri="{FF2B5EF4-FFF2-40B4-BE49-F238E27FC236}">
                  <a16:creationId xmlns:a16="http://schemas.microsoft.com/office/drawing/2014/main" id="{907F62A1-2960-61A2-38B0-A702D999C4A5}"/>
                </a:ext>
              </a:extLst>
            </p:cNvPr>
            <p:cNvSpPr/>
            <p:nvPr/>
          </p:nvSpPr>
          <p:spPr>
            <a:xfrm>
              <a:off x="9681417" y="5062900"/>
              <a:ext cx="22040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2E858F2F-70EB-F4D0-C0DD-C6C767B9856A}"/>
                </a:ext>
              </a:extLst>
            </p:cNvPr>
            <p:cNvSpPr/>
            <p:nvPr/>
          </p:nvSpPr>
          <p:spPr>
            <a:xfrm>
              <a:off x="9721715" y="2175787"/>
              <a:ext cx="21345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Extracción  limpieza de datos</a:t>
              </a:r>
              <a:endParaRPr lang="es-MX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7">
            <a:extLst>
              <a:ext uri="{FF2B5EF4-FFF2-40B4-BE49-F238E27FC236}">
                <a16:creationId xmlns:a16="http://schemas.microsoft.com/office/drawing/2014/main" id="{71AD70DD-CCCA-7B81-1860-493237363DF7}"/>
              </a:ext>
            </a:extLst>
          </p:cNvPr>
          <p:cNvGrpSpPr/>
          <p:nvPr/>
        </p:nvGrpSpPr>
        <p:grpSpPr>
          <a:xfrm>
            <a:off x="6274405" y="1321035"/>
            <a:ext cx="2220421" cy="4326640"/>
            <a:chOff x="2636532" y="1321035"/>
            <a:chExt cx="2220421" cy="4326640"/>
          </a:xfrm>
        </p:grpSpPr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46279DA3-0544-2607-2080-85C6F81EEF7C}"/>
                </a:ext>
              </a:extLst>
            </p:cNvPr>
            <p:cNvSpPr/>
            <p:nvPr/>
          </p:nvSpPr>
          <p:spPr>
            <a:xfrm>
              <a:off x="2645998" y="2204153"/>
              <a:ext cx="2194560" cy="293565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4B4F0CEE-5F7E-DBFA-F9B0-873EFB7C8A7C}"/>
                </a:ext>
              </a:extLst>
            </p:cNvPr>
            <p:cNvSpPr/>
            <p:nvPr/>
          </p:nvSpPr>
          <p:spPr>
            <a:xfrm>
              <a:off x="2646693" y="1889192"/>
              <a:ext cx="2194560" cy="88218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grpSp>
          <p:nvGrpSpPr>
            <p:cNvPr id="62" name="Group 23">
              <a:extLst>
                <a:ext uri="{FF2B5EF4-FFF2-40B4-BE49-F238E27FC236}">
                  <a16:creationId xmlns:a16="http://schemas.microsoft.com/office/drawing/2014/main" id="{C143DE15-AD66-CAD1-8316-9CB2E7150E0F}"/>
                </a:ext>
              </a:extLst>
            </p:cNvPr>
            <p:cNvGrpSpPr/>
            <p:nvPr/>
          </p:nvGrpSpPr>
          <p:grpSpPr>
            <a:xfrm>
              <a:off x="3331798" y="1321035"/>
              <a:ext cx="822960" cy="822960"/>
              <a:chOff x="548455" y="3531035"/>
              <a:chExt cx="822960" cy="822960"/>
            </a:xfrm>
          </p:grpSpPr>
          <p:sp>
            <p:nvSpPr>
              <p:cNvPr id="1029" name="Oval 24">
                <a:extLst>
                  <a:ext uri="{FF2B5EF4-FFF2-40B4-BE49-F238E27FC236}">
                    <a16:creationId xmlns:a16="http://schemas.microsoft.com/office/drawing/2014/main" id="{F6F9FB2C-8AB8-3801-C8A1-21B5B1B3881E}"/>
                  </a:ext>
                </a:extLst>
              </p:cNvPr>
              <p:cNvSpPr/>
              <p:nvPr/>
            </p:nvSpPr>
            <p:spPr>
              <a:xfrm>
                <a:off x="548455" y="3531035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  <p:sp>
            <p:nvSpPr>
              <p:cNvPr id="1031" name="Oval 25">
                <a:extLst>
                  <a:ext uri="{FF2B5EF4-FFF2-40B4-BE49-F238E27FC236}">
                    <a16:creationId xmlns:a16="http://schemas.microsoft.com/office/drawing/2014/main" id="{17904670-5B82-CF71-BCD1-C890CC0E4F70}"/>
                  </a:ext>
                </a:extLst>
              </p:cNvPr>
              <p:cNvSpPr/>
              <p:nvPr/>
            </p:nvSpPr>
            <p:spPr>
              <a:xfrm>
                <a:off x="594175" y="3576755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</p:grpSp>
        <p:sp>
          <p:nvSpPr>
            <p:cNvPr id="63" name="Partial Circle 26">
              <a:extLst>
                <a:ext uri="{FF2B5EF4-FFF2-40B4-BE49-F238E27FC236}">
                  <a16:creationId xmlns:a16="http://schemas.microsoft.com/office/drawing/2014/main" id="{C72540CF-6C3F-926B-40CC-D6E79EFCF42B}"/>
                </a:ext>
              </a:extLst>
            </p:cNvPr>
            <p:cNvSpPr/>
            <p:nvPr/>
          </p:nvSpPr>
          <p:spPr>
            <a:xfrm>
              <a:off x="2636532" y="4659524"/>
              <a:ext cx="2204025" cy="955953"/>
            </a:xfrm>
            <a:prstGeom prst="pie">
              <a:avLst>
                <a:gd name="adj1" fmla="val 0"/>
                <a:gd name="adj2" fmla="val 107882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24" name="Rectangle 27">
              <a:extLst>
                <a:ext uri="{FF2B5EF4-FFF2-40B4-BE49-F238E27FC236}">
                  <a16:creationId xmlns:a16="http://schemas.microsoft.com/office/drawing/2014/main" id="{157AD2BB-CD61-932A-AD77-76C146E89EFB}"/>
                </a:ext>
              </a:extLst>
            </p:cNvPr>
            <p:cNvSpPr/>
            <p:nvPr/>
          </p:nvSpPr>
          <p:spPr>
            <a:xfrm>
              <a:off x="2645998" y="5062900"/>
              <a:ext cx="22040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25" name="Rectangle 28">
              <a:extLst>
                <a:ext uri="{FF2B5EF4-FFF2-40B4-BE49-F238E27FC236}">
                  <a16:creationId xmlns:a16="http://schemas.microsoft.com/office/drawing/2014/main" id="{3F6534FB-C5A4-C6AD-564B-E83FAFCF39DA}"/>
                </a:ext>
              </a:extLst>
            </p:cNvPr>
            <p:cNvSpPr/>
            <p:nvPr/>
          </p:nvSpPr>
          <p:spPr>
            <a:xfrm>
              <a:off x="2658020" y="2096211"/>
              <a:ext cx="21989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Almacenamiento centralizado </a:t>
              </a:r>
            </a:p>
          </p:txBody>
        </p:sp>
      </p:grpSp>
      <p:grpSp>
        <p:nvGrpSpPr>
          <p:cNvPr id="1032" name="Group 55">
            <a:extLst>
              <a:ext uri="{FF2B5EF4-FFF2-40B4-BE49-F238E27FC236}">
                <a16:creationId xmlns:a16="http://schemas.microsoft.com/office/drawing/2014/main" id="{9C99DBA7-D4AB-AEAA-2CC6-7EA9C5AC1BC9}"/>
              </a:ext>
            </a:extLst>
          </p:cNvPr>
          <p:cNvGrpSpPr/>
          <p:nvPr/>
        </p:nvGrpSpPr>
        <p:grpSpPr>
          <a:xfrm>
            <a:off x="3464244" y="1321035"/>
            <a:ext cx="2231276" cy="4326640"/>
            <a:chOff x="7311336" y="1321035"/>
            <a:chExt cx="2231276" cy="4326640"/>
          </a:xfrm>
        </p:grpSpPr>
        <p:sp>
          <p:nvSpPr>
            <p:cNvPr id="1033" name="Rectangle 39">
              <a:extLst>
                <a:ext uri="{FF2B5EF4-FFF2-40B4-BE49-F238E27FC236}">
                  <a16:creationId xmlns:a16="http://schemas.microsoft.com/office/drawing/2014/main" id="{06728BE3-EB49-181C-6E06-DA39D378D315}"/>
                </a:ext>
              </a:extLst>
            </p:cNvPr>
            <p:cNvSpPr/>
            <p:nvPr/>
          </p:nvSpPr>
          <p:spPr>
            <a:xfrm>
              <a:off x="7338587" y="2204153"/>
              <a:ext cx="2194560" cy="293565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sp>
          <p:nvSpPr>
            <p:cNvPr id="1034" name="Rectangle 40">
              <a:extLst>
                <a:ext uri="{FF2B5EF4-FFF2-40B4-BE49-F238E27FC236}">
                  <a16:creationId xmlns:a16="http://schemas.microsoft.com/office/drawing/2014/main" id="{4FDA56E4-94F4-EBF1-5C74-41A6DFA7D245}"/>
                </a:ext>
              </a:extLst>
            </p:cNvPr>
            <p:cNvSpPr/>
            <p:nvPr/>
          </p:nvSpPr>
          <p:spPr>
            <a:xfrm>
              <a:off x="7339282" y="1889193"/>
              <a:ext cx="2194560" cy="88218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/>
            </a:p>
          </p:txBody>
        </p:sp>
        <p:grpSp>
          <p:nvGrpSpPr>
            <p:cNvPr id="1035" name="Group 41">
              <a:extLst>
                <a:ext uri="{FF2B5EF4-FFF2-40B4-BE49-F238E27FC236}">
                  <a16:creationId xmlns:a16="http://schemas.microsoft.com/office/drawing/2014/main" id="{40501B92-DD8C-A51C-2DF9-205DB02B426C}"/>
                </a:ext>
              </a:extLst>
            </p:cNvPr>
            <p:cNvGrpSpPr/>
            <p:nvPr/>
          </p:nvGrpSpPr>
          <p:grpSpPr>
            <a:xfrm>
              <a:off x="8024387" y="1321035"/>
              <a:ext cx="822960" cy="822960"/>
              <a:chOff x="548455" y="3531035"/>
              <a:chExt cx="822960" cy="822960"/>
            </a:xfrm>
          </p:grpSpPr>
          <p:sp>
            <p:nvSpPr>
              <p:cNvPr id="1040" name="Oval 42">
                <a:extLst>
                  <a:ext uri="{FF2B5EF4-FFF2-40B4-BE49-F238E27FC236}">
                    <a16:creationId xmlns:a16="http://schemas.microsoft.com/office/drawing/2014/main" id="{6CBFD1B7-85F5-F54E-F144-CCB78BB66A65}"/>
                  </a:ext>
                </a:extLst>
              </p:cNvPr>
              <p:cNvSpPr/>
              <p:nvPr/>
            </p:nvSpPr>
            <p:spPr>
              <a:xfrm>
                <a:off x="548455" y="3531035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  <p:sp>
            <p:nvSpPr>
              <p:cNvPr id="1041" name="Oval 43">
                <a:extLst>
                  <a:ext uri="{FF2B5EF4-FFF2-40B4-BE49-F238E27FC236}">
                    <a16:creationId xmlns:a16="http://schemas.microsoft.com/office/drawing/2014/main" id="{F56EC535-AF61-DC2C-40F0-C2EBC418EAFA}"/>
                  </a:ext>
                </a:extLst>
              </p:cNvPr>
              <p:cNvSpPr/>
              <p:nvPr/>
            </p:nvSpPr>
            <p:spPr>
              <a:xfrm>
                <a:off x="594175" y="3576755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/>
              </a:p>
            </p:txBody>
          </p:sp>
        </p:grpSp>
        <p:sp>
          <p:nvSpPr>
            <p:cNvPr id="1036" name="Partial Circle 44">
              <a:extLst>
                <a:ext uri="{FF2B5EF4-FFF2-40B4-BE49-F238E27FC236}">
                  <a16:creationId xmlns:a16="http://schemas.microsoft.com/office/drawing/2014/main" id="{3704C994-07AB-86F3-6F72-67472F189BEA}"/>
                </a:ext>
              </a:extLst>
            </p:cNvPr>
            <p:cNvSpPr/>
            <p:nvPr/>
          </p:nvSpPr>
          <p:spPr>
            <a:xfrm>
              <a:off x="7329121" y="4659524"/>
              <a:ext cx="2204025" cy="955953"/>
            </a:xfrm>
            <a:prstGeom prst="pie">
              <a:avLst>
                <a:gd name="adj1" fmla="val 0"/>
                <a:gd name="adj2" fmla="val 107882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37" name="Rectangle 45">
              <a:extLst>
                <a:ext uri="{FF2B5EF4-FFF2-40B4-BE49-F238E27FC236}">
                  <a16:creationId xmlns:a16="http://schemas.microsoft.com/office/drawing/2014/main" id="{734DC4A3-F158-5877-A45F-B8D397DABC77}"/>
                </a:ext>
              </a:extLst>
            </p:cNvPr>
            <p:cNvSpPr/>
            <p:nvPr/>
          </p:nvSpPr>
          <p:spPr>
            <a:xfrm>
              <a:off x="7338587" y="5062900"/>
              <a:ext cx="22040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38" name="Rectangle 46">
              <a:extLst>
                <a:ext uri="{FF2B5EF4-FFF2-40B4-BE49-F238E27FC236}">
                  <a16:creationId xmlns:a16="http://schemas.microsoft.com/office/drawing/2014/main" id="{9A9A5567-6A3F-B83E-0C8E-EE785073DE0A}"/>
                </a:ext>
              </a:extLst>
            </p:cNvPr>
            <p:cNvSpPr/>
            <p:nvPr/>
          </p:nvSpPr>
          <p:spPr>
            <a:xfrm>
              <a:off x="7311336" y="2148046"/>
              <a:ext cx="22040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Validación de políticas y control de datos </a:t>
              </a:r>
            </a:p>
          </p:txBody>
        </p:sp>
      </p:grpSp>
      <p:pic>
        <p:nvPicPr>
          <p:cNvPr id="1044" name="Graphic 59">
            <a:extLst>
              <a:ext uri="{FF2B5EF4-FFF2-40B4-BE49-F238E27FC236}">
                <a16:creationId xmlns:a16="http://schemas.microsoft.com/office/drawing/2014/main" id="{2E69FEAE-6213-14E4-0289-66378EA8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4001" y="1414688"/>
            <a:ext cx="640080" cy="640080"/>
          </a:xfrm>
          <a:prstGeom prst="rect">
            <a:avLst/>
          </a:prstGeom>
        </p:spPr>
      </p:pic>
      <p:pic>
        <p:nvPicPr>
          <p:cNvPr id="1047" name="Picture 4" descr="marketplace icon">
            <a:extLst>
              <a:ext uri="{FF2B5EF4-FFF2-40B4-BE49-F238E27FC236}">
                <a16:creationId xmlns:a16="http://schemas.microsoft.com/office/drawing/2014/main" id="{74B8544B-854B-C7DF-5443-563E8B55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56" y="303444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6" descr="cloud upload icon">
            <a:extLst>
              <a:ext uri="{FF2B5EF4-FFF2-40B4-BE49-F238E27FC236}">
                <a16:creationId xmlns:a16="http://schemas.microsoft.com/office/drawing/2014/main" id="{270BD21A-B8CF-F4A7-D544-F9524C191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14757" r="6966" b="16269"/>
          <a:stretch/>
        </p:blipFill>
        <p:spPr bwMode="auto">
          <a:xfrm>
            <a:off x="1434728" y="3042220"/>
            <a:ext cx="640729" cy="5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crm icon">
            <a:extLst>
              <a:ext uri="{FF2B5EF4-FFF2-40B4-BE49-F238E27FC236}">
                <a16:creationId xmlns:a16="http://schemas.microsoft.com/office/drawing/2014/main" id="{C1BD9D48-4096-A363-CD08-BB5573A8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38" y="3026535"/>
            <a:ext cx="606991" cy="6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0" descr="data cleaning icon">
            <a:extLst>
              <a:ext uri="{FF2B5EF4-FFF2-40B4-BE49-F238E27FC236}">
                <a16:creationId xmlns:a16="http://schemas.microsoft.com/office/drawing/2014/main" id="{78124CDA-9A99-BE83-19C9-FC1B8D997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33" y="4213365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Straight Arrow Connector 49">
            <a:extLst>
              <a:ext uri="{FF2B5EF4-FFF2-40B4-BE49-F238E27FC236}">
                <a16:creationId xmlns:a16="http://schemas.microsoft.com/office/drawing/2014/main" id="{3430C068-C922-2D47-4020-B1924A916DE3}"/>
              </a:ext>
            </a:extLst>
          </p:cNvPr>
          <p:cNvCxnSpPr>
            <a:cxnSpLocks/>
          </p:cNvCxnSpPr>
          <p:nvPr/>
        </p:nvCxnSpPr>
        <p:spPr>
          <a:xfrm>
            <a:off x="1755092" y="3671978"/>
            <a:ext cx="0" cy="395471"/>
          </a:xfrm>
          <a:prstGeom prst="straightConnector1">
            <a:avLst/>
          </a:prstGeom>
          <a:ln w="38100">
            <a:solidFill>
              <a:srgbClr val="FFC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12" descr="algorithm icon">
            <a:extLst>
              <a:ext uri="{FF2B5EF4-FFF2-40B4-BE49-F238E27FC236}">
                <a16:creationId xmlns:a16="http://schemas.microsoft.com/office/drawing/2014/main" id="{A64B8018-831A-30A9-1AC8-9A171DE4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80" y="3666333"/>
            <a:ext cx="888696" cy="8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3B0B62D4-2311-0697-3179-29B46E0D389D}"/>
              </a:ext>
            </a:extLst>
          </p:cNvPr>
          <p:cNvSpPr txBox="1"/>
          <p:nvPr/>
        </p:nvSpPr>
        <p:spPr>
          <a:xfrm>
            <a:off x="3590745" y="2908530"/>
            <a:ext cx="1986591" cy="48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Alineación con estrategia y políticas internas </a:t>
            </a:r>
            <a:endParaRPr lang="es-MX" sz="1200" dirty="0"/>
          </a:p>
        </p:txBody>
      </p:sp>
      <p:pic>
        <p:nvPicPr>
          <p:cNvPr id="1063" name="Picture 14" descr="data extraction icon">
            <a:extLst>
              <a:ext uri="{FF2B5EF4-FFF2-40B4-BE49-F238E27FC236}">
                <a16:creationId xmlns:a16="http://schemas.microsoft.com/office/drawing/2014/main" id="{3B58D856-34C0-73C6-88F9-7D39CB2E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73" y="145704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16" descr="data warehouse icon">
            <a:extLst>
              <a:ext uri="{FF2B5EF4-FFF2-40B4-BE49-F238E27FC236}">
                <a16:creationId xmlns:a16="http://schemas.microsoft.com/office/drawing/2014/main" id="{5F87CA2B-8127-E901-4367-BED8380F7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t="4967" r="6800" b="5628"/>
          <a:stretch/>
        </p:blipFill>
        <p:spPr bwMode="auto">
          <a:xfrm>
            <a:off x="7140284" y="1467321"/>
            <a:ext cx="470878" cy="4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icon">
            <a:extLst>
              <a:ext uri="{FF2B5EF4-FFF2-40B4-BE49-F238E27FC236}">
                <a16:creationId xmlns:a16="http://schemas.microsoft.com/office/drawing/2014/main" id="{4C288DBB-52EF-39B7-F929-B50763A5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62" y="3579169"/>
            <a:ext cx="807905" cy="8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fographics icon">
            <a:extLst>
              <a:ext uri="{FF2B5EF4-FFF2-40B4-BE49-F238E27FC236}">
                <a16:creationId xmlns:a16="http://schemas.microsoft.com/office/drawing/2014/main" id="{FA2BB608-3CAC-7D7E-7B54-3F5653E1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221" y="3034164"/>
            <a:ext cx="342631" cy="3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805830-897E-31F5-F1C0-3AE7C71F9687}"/>
              </a:ext>
            </a:extLst>
          </p:cNvPr>
          <p:cNvSpPr txBox="1"/>
          <p:nvPr/>
        </p:nvSpPr>
        <p:spPr>
          <a:xfrm>
            <a:off x="9095954" y="3076427"/>
            <a:ext cx="1641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Analítica descriptiva</a:t>
            </a:r>
            <a:endParaRPr lang="es-MX" sz="1200" dirty="0"/>
          </a:p>
        </p:txBody>
      </p:sp>
      <p:pic>
        <p:nvPicPr>
          <p:cNvPr id="2056" name="Picture 8" descr="prescriptive analytics icon">
            <a:extLst>
              <a:ext uri="{FF2B5EF4-FFF2-40B4-BE49-F238E27FC236}">
                <a16:creationId xmlns:a16="http://schemas.microsoft.com/office/drawing/2014/main" id="{C2FD3958-AF09-BA40-C194-C00E1BFF7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557" y="3633322"/>
            <a:ext cx="283166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E10F9-9243-DC1B-77E9-BAF86EA27562}"/>
              </a:ext>
            </a:extLst>
          </p:cNvPr>
          <p:cNvSpPr txBox="1"/>
          <p:nvPr/>
        </p:nvSpPr>
        <p:spPr>
          <a:xfrm>
            <a:off x="9177813" y="3636405"/>
            <a:ext cx="1641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Analítica prescriptiva</a:t>
            </a:r>
            <a:endParaRPr lang="es-MX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9C3ACE-538A-B3C1-53E0-5D48A9731EE8}"/>
              </a:ext>
            </a:extLst>
          </p:cNvPr>
          <p:cNvSpPr txBox="1"/>
          <p:nvPr/>
        </p:nvSpPr>
        <p:spPr>
          <a:xfrm>
            <a:off x="9177812" y="4165724"/>
            <a:ext cx="1641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Modelos Avanzados de ML</a:t>
            </a:r>
            <a:endParaRPr lang="es-MX" sz="1200" dirty="0"/>
          </a:p>
        </p:txBody>
      </p:sp>
      <p:pic>
        <p:nvPicPr>
          <p:cNvPr id="2058" name="Picture 10" descr="machine learning icon">
            <a:extLst>
              <a:ext uri="{FF2B5EF4-FFF2-40B4-BE49-F238E27FC236}">
                <a16:creationId xmlns:a16="http://schemas.microsoft.com/office/drawing/2014/main" id="{0A4E29BC-CFFE-7803-D433-16FAA46BA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497" y="4197594"/>
            <a:ext cx="311483" cy="3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4A46CB4-AF4F-C613-1207-5E449675D4B5}"/>
              </a:ext>
            </a:extLst>
          </p:cNvPr>
          <p:cNvSpPr txBox="1"/>
          <p:nvPr/>
        </p:nvSpPr>
        <p:spPr>
          <a:xfrm>
            <a:off x="6425401" y="2888956"/>
            <a:ext cx="1986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2"/>
                </a:solidFill>
              </a:rPr>
              <a:t>M</a:t>
            </a:r>
            <a:r>
              <a:rPr lang="es-MX" sz="1200" dirty="0">
                <a:solidFill>
                  <a:schemeClr val="accent2"/>
                </a:solidFill>
              </a:rPr>
              <a:t>anejo de </a:t>
            </a:r>
            <a:r>
              <a:rPr lang="es-MX" sz="1200" dirty="0" err="1">
                <a:solidFill>
                  <a:schemeClr val="accent2"/>
                </a:solidFill>
              </a:rPr>
              <a:t>datawarehouse</a:t>
            </a:r>
            <a:r>
              <a:rPr lang="es-MX" sz="1200" dirty="0">
                <a:solidFill>
                  <a:schemeClr val="accent2"/>
                </a:solidFill>
              </a:rPr>
              <a:t> y data </a:t>
            </a:r>
            <a:r>
              <a:rPr lang="es-MX" sz="1200" dirty="0" err="1">
                <a:solidFill>
                  <a:schemeClr val="accent2"/>
                </a:solidFill>
              </a:rPr>
              <a:t>marts</a:t>
            </a:r>
            <a:endParaRPr lang="es-MX" sz="1200" dirty="0"/>
          </a:p>
        </p:txBody>
      </p:sp>
      <p:cxnSp>
        <p:nvCxnSpPr>
          <p:cNvPr id="11" name="Straight Arrow Connector 49">
            <a:extLst>
              <a:ext uri="{FF2B5EF4-FFF2-40B4-BE49-F238E27FC236}">
                <a16:creationId xmlns:a16="http://schemas.microsoft.com/office/drawing/2014/main" id="{2C987036-4155-B333-8D2C-8D3D7EE5349D}"/>
              </a:ext>
            </a:extLst>
          </p:cNvPr>
          <p:cNvCxnSpPr>
            <a:cxnSpLocks/>
          </p:cNvCxnSpPr>
          <p:nvPr/>
        </p:nvCxnSpPr>
        <p:spPr>
          <a:xfrm>
            <a:off x="2974508" y="3768979"/>
            <a:ext cx="436159" cy="151"/>
          </a:xfrm>
          <a:prstGeom prst="straightConnector1">
            <a:avLst/>
          </a:prstGeom>
          <a:ln w="38100">
            <a:solidFill>
              <a:srgbClr val="FFC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9">
            <a:extLst>
              <a:ext uri="{FF2B5EF4-FFF2-40B4-BE49-F238E27FC236}">
                <a16:creationId xmlns:a16="http://schemas.microsoft.com/office/drawing/2014/main" id="{DAC2269C-CC61-78D7-BF71-045866BFA705}"/>
              </a:ext>
            </a:extLst>
          </p:cNvPr>
          <p:cNvCxnSpPr>
            <a:cxnSpLocks/>
          </p:cNvCxnSpPr>
          <p:nvPr/>
        </p:nvCxnSpPr>
        <p:spPr>
          <a:xfrm>
            <a:off x="5789758" y="3764130"/>
            <a:ext cx="436159" cy="151"/>
          </a:xfrm>
          <a:prstGeom prst="straightConnector1">
            <a:avLst/>
          </a:prstGeom>
          <a:ln w="38100">
            <a:solidFill>
              <a:srgbClr val="FFC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9">
            <a:extLst>
              <a:ext uri="{FF2B5EF4-FFF2-40B4-BE49-F238E27FC236}">
                <a16:creationId xmlns:a16="http://schemas.microsoft.com/office/drawing/2014/main" id="{1516B36C-99E1-EBFC-E3A4-CEF03068336B}"/>
              </a:ext>
            </a:extLst>
          </p:cNvPr>
          <p:cNvCxnSpPr>
            <a:cxnSpLocks/>
          </p:cNvCxnSpPr>
          <p:nvPr/>
        </p:nvCxnSpPr>
        <p:spPr>
          <a:xfrm>
            <a:off x="8559035" y="3764130"/>
            <a:ext cx="436159" cy="151"/>
          </a:xfrm>
          <a:prstGeom prst="straightConnector1">
            <a:avLst/>
          </a:prstGeom>
          <a:ln w="38100">
            <a:solidFill>
              <a:srgbClr val="FFC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data analytics icon">
            <a:extLst>
              <a:ext uri="{FF2B5EF4-FFF2-40B4-BE49-F238E27FC236}">
                <a16:creationId xmlns:a16="http://schemas.microsoft.com/office/drawing/2014/main" id="{A7917393-C128-3386-FD3F-A9883A28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17" y="1516750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0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La arquitectura propuesta permitirá a la </a:t>
            </a:r>
            <a:r>
              <a:rPr lang="es-ES" sz="2400" dirty="0" err="1"/>
              <a:t>compañia</a:t>
            </a:r>
            <a:r>
              <a:rPr lang="es-ES" sz="2400" dirty="0"/>
              <a:t> contar con un proceso solido de extracción y aprovechamiento de datos </a:t>
            </a:r>
            <a:endParaRPr lang="es-MX" sz="2400" dirty="0"/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447008D4-8010-3AF5-2484-EFB3528E0AA5}"/>
              </a:ext>
            </a:extLst>
          </p:cNvPr>
          <p:cNvSpPr/>
          <p:nvPr/>
        </p:nvSpPr>
        <p:spPr>
          <a:xfrm>
            <a:off x="1015998" y="4247905"/>
            <a:ext cx="4889359" cy="1797538"/>
          </a:xfrm>
          <a:prstGeom prst="roundRect">
            <a:avLst/>
          </a:prstGeom>
          <a:solidFill>
            <a:srgbClr val="C5D1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846">
              <a:solidFill>
                <a:schemeClr val="tx1"/>
              </a:solidFill>
            </a:endParaRPr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890B6587-833A-56F7-47E0-E1EC05FDACF8}"/>
              </a:ext>
            </a:extLst>
          </p:cNvPr>
          <p:cNvSpPr/>
          <p:nvPr/>
        </p:nvSpPr>
        <p:spPr>
          <a:xfrm>
            <a:off x="6097743" y="4244183"/>
            <a:ext cx="4953268" cy="1797538"/>
          </a:xfrm>
          <a:prstGeom prst="roundRect">
            <a:avLst/>
          </a:prstGeom>
          <a:solidFill>
            <a:srgbClr val="77A7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846">
              <a:solidFill>
                <a:schemeClr val="tx1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9EC80125-75F3-55F4-534C-3A6742AF31AE}"/>
              </a:ext>
            </a:extLst>
          </p:cNvPr>
          <p:cNvSpPr/>
          <p:nvPr/>
        </p:nvSpPr>
        <p:spPr>
          <a:xfrm>
            <a:off x="6099339" y="1590675"/>
            <a:ext cx="5077697" cy="1797538"/>
          </a:xfrm>
          <a:prstGeom prst="roundRect">
            <a:avLst/>
          </a:prstGeom>
          <a:solidFill>
            <a:srgbClr val="77A7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 fontAlgn="auto">
              <a:lnSpc>
                <a:spcPct val="100000"/>
              </a:lnSpc>
            </a:pPr>
            <a:endParaRPr lang="en-CH" sz="923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8">
            <a:extLst>
              <a:ext uri="{FF2B5EF4-FFF2-40B4-BE49-F238E27FC236}">
                <a16:creationId xmlns:a16="http://schemas.microsoft.com/office/drawing/2014/main" id="{453E2653-27E0-4F0F-FECF-AE53C96A303C}"/>
              </a:ext>
            </a:extLst>
          </p:cNvPr>
          <p:cNvSpPr/>
          <p:nvPr/>
        </p:nvSpPr>
        <p:spPr>
          <a:xfrm>
            <a:off x="859691" y="1590675"/>
            <a:ext cx="5054635" cy="1797538"/>
          </a:xfrm>
          <a:prstGeom prst="roundRect">
            <a:avLst/>
          </a:prstGeom>
          <a:solidFill>
            <a:srgbClr val="77A7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pPr marL="171450" lvl="1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extraerá información de todas las fuentes </a:t>
            </a:r>
          </a:p>
          <a:p>
            <a:pPr lvl="1"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</a:rPr>
              <a:t>disponibles </a:t>
            </a:r>
          </a:p>
          <a:p>
            <a:pPr lvl="1">
              <a:buClr>
                <a:schemeClr val="bg1"/>
              </a:buClr>
            </a:pPr>
            <a:endParaRPr lang="es-ES" sz="1100" dirty="0">
              <a:solidFill>
                <a:schemeClr val="bg1"/>
              </a:solidFill>
            </a:endParaRPr>
          </a:p>
          <a:p>
            <a:pPr marL="171450" lvl="1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contará con un proceso de extracción </a:t>
            </a:r>
          </a:p>
          <a:p>
            <a:pPr lvl="1"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</a:rPr>
              <a:t>Programada</a:t>
            </a:r>
          </a:p>
          <a:p>
            <a:pPr lvl="1">
              <a:buClr>
                <a:schemeClr val="bg1"/>
              </a:buClr>
            </a:pPr>
            <a:endParaRPr lang="es-ES" sz="1100" dirty="0">
              <a:solidFill>
                <a:schemeClr val="bg1"/>
              </a:solidFill>
            </a:endParaRPr>
          </a:p>
          <a:p>
            <a:pPr marL="171450" lvl="1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tendrá un proceso de homologación </a:t>
            </a:r>
          </a:p>
          <a:p>
            <a:pPr lvl="1"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</a:rPr>
              <a:t>Y limpieza general de datos</a:t>
            </a:r>
            <a:endParaRPr lang="en-CH" sz="11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12">
            <a:extLst>
              <a:ext uri="{FF2B5EF4-FFF2-40B4-BE49-F238E27FC236}">
                <a16:creationId xmlns:a16="http://schemas.microsoft.com/office/drawing/2014/main" id="{E1CE68AF-363E-935B-6852-5AE183AFFB1C}"/>
              </a:ext>
            </a:extLst>
          </p:cNvPr>
          <p:cNvSpPr/>
          <p:nvPr/>
        </p:nvSpPr>
        <p:spPr>
          <a:xfrm>
            <a:off x="7456898" y="1590675"/>
            <a:ext cx="3699633" cy="1797538"/>
          </a:xfrm>
          <a:prstGeom prst="roundRect">
            <a:avLst/>
          </a:prstGeom>
          <a:solidFill>
            <a:srgbClr val="77A7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644552" lvl="1" indent="-175839" algn="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verificará que los datos cumplan con las políticas y estén alineados a la estrategia antes de compartirlos con las unidades de negocio</a:t>
            </a:r>
          </a:p>
          <a:p>
            <a:pPr marL="468713" lvl="1" algn="r">
              <a:buClr>
                <a:schemeClr val="bg1"/>
              </a:buClr>
            </a:pPr>
            <a:endParaRPr lang="es-ES" sz="1100" dirty="0">
              <a:solidFill>
                <a:schemeClr val="bg1"/>
              </a:solidFill>
            </a:endParaRPr>
          </a:p>
          <a:p>
            <a:pPr marL="644552" lvl="1" indent="-175839" algn="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tendrá una revisión estricta de la calidad de los datos </a:t>
            </a:r>
            <a:endParaRPr lang="en-CH" sz="11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13">
            <a:extLst>
              <a:ext uri="{FF2B5EF4-FFF2-40B4-BE49-F238E27FC236}">
                <a16:creationId xmlns:a16="http://schemas.microsoft.com/office/drawing/2014/main" id="{D2B3065C-C01C-123B-15A4-692C515B8759}"/>
              </a:ext>
            </a:extLst>
          </p:cNvPr>
          <p:cNvSpPr/>
          <p:nvPr/>
        </p:nvSpPr>
        <p:spPr>
          <a:xfrm>
            <a:off x="7882306" y="4263233"/>
            <a:ext cx="3157472" cy="1752083"/>
          </a:xfrm>
          <a:prstGeom prst="roundRect">
            <a:avLst/>
          </a:prstGeom>
          <a:solidFill>
            <a:srgbClr val="77A7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644552" lvl="1" indent="-175839" algn="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contará con un repositorio </a:t>
            </a:r>
            <a:r>
              <a:rPr lang="es-ES" sz="1100" dirty="0" err="1">
                <a:solidFill>
                  <a:schemeClr val="bg1"/>
                </a:solidFill>
              </a:rPr>
              <a:t>unico</a:t>
            </a:r>
            <a:r>
              <a:rPr lang="es-ES" sz="1100" dirty="0">
                <a:solidFill>
                  <a:schemeClr val="bg1"/>
                </a:solidFill>
              </a:rPr>
              <a:t> de todos los datos de la compañía </a:t>
            </a:r>
          </a:p>
          <a:p>
            <a:pPr marL="644552" lvl="1" indent="-175839" algn="r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s-ES" sz="1100" dirty="0">
              <a:solidFill>
                <a:schemeClr val="bg1"/>
              </a:solidFill>
            </a:endParaRPr>
          </a:p>
          <a:p>
            <a:pPr marL="644552" lvl="2" indent="-175839" algn="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tendrán además data </a:t>
            </a:r>
            <a:r>
              <a:rPr lang="es-ES" sz="1100" dirty="0" err="1">
                <a:solidFill>
                  <a:schemeClr val="bg1"/>
                </a:solidFill>
              </a:rPr>
              <a:t>marts</a:t>
            </a:r>
            <a:r>
              <a:rPr lang="es-ES" sz="1100" dirty="0">
                <a:solidFill>
                  <a:schemeClr val="bg1"/>
                </a:solidFill>
              </a:rPr>
              <a:t> para almacenar datos específicos por unidades de negocio</a:t>
            </a:r>
            <a:endParaRPr lang="en-CH" sz="11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14">
            <a:extLst>
              <a:ext uri="{FF2B5EF4-FFF2-40B4-BE49-F238E27FC236}">
                <a16:creationId xmlns:a16="http://schemas.microsoft.com/office/drawing/2014/main" id="{16D3258C-40B6-FC6D-6FA9-B0E14A0FD5C2}"/>
              </a:ext>
            </a:extLst>
          </p:cNvPr>
          <p:cNvSpPr/>
          <p:nvPr/>
        </p:nvSpPr>
        <p:spPr>
          <a:xfrm>
            <a:off x="859691" y="4247905"/>
            <a:ext cx="5027730" cy="1797538"/>
          </a:xfrm>
          <a:prstGeom prst="roundRect">
            <a:avLst/>
          </a:prstGeom>
          <a:solidFill>
            <a:srgbClr val="77A7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pPr marL="171450" lvl="1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1100" dirty="0">
                <a:solidFill>
                  <a:schemeClr val="bg1"/>
                </a:solidFill>
              </a:rPr>
              <a:t>Se contará con herramientas</a:t>
            </a:r>
          </a:p>
          <a:p>
            <a:pPr lvl="1"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</a:rPr>
              <a:t>De analítica de datos y BI </a:t>
            </a:r>
          </a:p>
          <a:p>
            <a:pPr lvl="1">
              <a:buClr>
                <a:schemeClr val="bg1"/>
              </a:buClr>
            </a:pPr>
            <a:endParaRPr lang="es-ES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endParaRPr lang="en-CH" sz="1100" dirty="0">
              <a:solidFill>
                <a:schemeClr val="bg1"/>
              </a:solidFill>
            </a:endParaRPr>
          </a:p>
          <a:p>
            <a:pPr marL="171450" lvl="1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CH" sz="1100" dirty="0">
                <a:solidFill>
                  <a:schemeClr val="bg1"/>
                </a:solidFill>
              </a:rPr>
              <a:t> </a:t>
            </a:r>
            <a:r>
              <a:rPr lang="es-ES" sz="1100" dirty="0">
                <a:solidFill>
                  <a:schemeClr val="bg1"/>
                </a:solidFill>
              </a:rPr>
              <a:t>Se tendrán desarrollados modelos </a:t>
            </a:r>
          </a:p>
          <a:p>
            <a:pPr lvl="1">
              <a:buClr>
                <a:schemeClr val="bg1"/>
              </a:buClr>
            </a:pPr>
            <a:r>
              <a:rPr lang="es-ES" sz="1100" dirty="0">
                <a:solidFill>
                  <a:schemeClr val="bg1"/>
                </a:solidFill>
              </a:rPr>
              <a:t>De ML para apoyo a la toma de decisiones</a:t>
            </a:r>
            <a:endParaRPr lang="en-CH" sz="1100" dirty="0">
              <a:solidFill>
                <a:schemeClr val="bg1"/>
              </a:solidFill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881C55A2-B022-2EAE-DCB4-CB3C04052311}"/>
              </a:ext>
            </a:extLst>
          </p:cNvPr>
          <p:cNvSpPr/>
          <p:nvPr/>
        </p:nvSpPr>
        <p:spPr>
          <a:xfrm>
            <a:off x="5309818" y="3203639"/>
            <a:ext cx="1308756" cy="128996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846"/>
          </a:p>
        </p:txBody>
      </p:sp>
      <p:pic>
        <p:nvPicPr>
          <p:cNvPr id="44" name="Graphic 59">
            <a:extLst>
              <a:ext uri="{FF2B5EF4-FFF2-40B4-BE49-F238E27FC236}">
                <a16:creationId xmlns:a16="http://schemas.microsoft.com/office/drawing/2014/main" id="{A19013BA-8172-DC69-0AC6-0EFDC1DA7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046" y="1971032"/>
            <a:ext cx="640080" cy="640080"/>
          </a:xfrm>
          <a:prstGeom prst="rect">
            <a:avLst/>
          </a:prstGeom>
        </p:spPr>
      </p:pic>
      <p:pic>
        <p:nvPicPr>
          <p:cNvPr id="45" name="Picture 14" descr="data extraction icon">
            <a:extLst>
              <a:ext uri="{FF2B5EF4-FFF2-40B4-BE49-F238E27FC236}">
                <a16:creationId xmlns:a16="http://schemas.microsoft.com/office/drawing/2014/main" id="{0490FDEC-0E10-0293-19E8-7C13242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60" y="210685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data warehouse icon">
            <a:extLst>
              <a:ext uri="{FF2B5EF4-FFF2-40B4-BE49-F238E27FC236}">
                <a16:creationId xmlns:a16="http://schemas.microsoft.com/office/drawing/2014/main" id="{5FBBD79B-6055-EE02-F0DA-F0294C608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t="4967" r="6800" b="5628"/>
          <a:stretch/>
        </p:blipFill>
        <p:spPr bwMode="auto">
          <a:xfrm>
            <a:off x="4837026" y="4897391"/>
            <a:ext cx="470878" cy="4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data analytics icon">
            <a:extLst>
              <a:ext uri="{FF2B5EF4-FFF2-40B4-BE49-F238E27FC236}">
                <a16:creationId xmlns:a16="http://schemas.microsoft.com/office/drawing/2014/main" id="{D21356B0-EEF3-FB3F-0D5F-0380E8C0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72" y="4939382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Diagram 7">
            <a:extLst>
              <a:ext uri="{FF2B5EF4-FFF2-40B4-BE49-F238E27FC236}">
                <a16:creationId xmlns:a16="http://schemas.microsoft.com/office/drawing/2014/main" id="{C0EC1FDB-19E6-1EDA-F59D-3287AF996E13}"/>
              </a:ext>
            </a:extLst>
          </p:cNvPr>
          <p:cNvGraphicFramePr/>
          <p:nvPr/>
        </p:nvGraphicFramePr>
        <p:xfrm>
          <a:off x="1979728" y="11392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CuadroTexto 42">
            <a:extLst>
              <a:ext uri="{FF2B5EF4-FFF2-40B4-BE49-F238E27FC236}">
                <a16:creationId xmlns:a16="http://schemas.microsoft.com/office/drawing/2014/main" id="{A3F47E2F-55FF-F912-A021-2B9721DA3614}"/>
              </a:ext>
            </a:extLst>
          </p:cNvPr>
          <p:cNvSpPr txBox="1"/>
          <p:nvPr/>
        </p:nvSpPr>
        <p:spPr>
          <a:xfrm>
            <a:off x="5368455" y="3224166"/>
            <a:ext cx="1354817" cy="1180343"/>
          </a:xfrm>
          <a:prstGeom prst="ellipse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200" b="1" dirty="0">
                <a:solidFill>
                  <a:schemeClr val="accent2"/>
                </a:solidFill>
              </a:rPr>
              <a:t>Arquitectura</a:t>
            </a:r>
          </a:p>
          <a:p>
            <a:pPr algn="ctr"/>
            <a:r>
              <a:rPr lang="es-MX" sz="1200" b="1" dirty="0">
                <a:solidFill>
                  <a:schemeClr val="accent2"/>
                </a:solidFill>
              </a:rPr>
              <a:t>Para la</a:t>
            </a:r>
          </a:p>
          <a:p>
            <a:pPr algn="ctr"/>
            <a:r>
              <a:rPr lang="es-MX" sz="1200" b="1" dirty="0">
                <a:solidFill>
                  <a:schemeClr val="accent2"/>
                </a:solidFill>
              </a:rPr>
              <a:t>Practica</a:t>
            </a:r>
          </a:p>
          <a:p>
            <a:pPr algn="ctr"/>
            <a:r>
              <a:rPr lang="es-MX" sz="1200" b="1" dirty="0">
                <a:solidFill>
                  <a:schemeClr val="accent2"/>
                </a:solidFill>
              </a:rPr>
              <a:t>Analítica</a:t>
            </a:r>
          </a:p>
          <a:p>
            <a:pPr algn="ctr"/>
            <a:r>
              <a:rPr lang="es-MX" sz="1200" b="1" dirty="0">
                <a:solidFill>
                  <a:schemeClr val="accent2"/>
                </a:solidFill>
              </a:rPr>
              <a:t>De datos 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27351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Se tiene un proceso detallado de ETL para aprovechamiento de datos 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5D18FF-CB23-32C6-6AD8-A223563F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53" y="1217988"/>
            <a:ext cx="7381419" cy="31101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4C50CC-8E68-472D-C37E-21EF75A98504}"/>
              </a:ext>
            </a:extLst>
          </p:cNvPr>
          <p:cNvSpPr txBox="1"/>
          <p:nvPr/>
        </p:nvSpPr>
        <p:spPr>
          <a:xfrm>
            <a:off x="384694" y="4685905"/>
            <a:ext cx="103442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spcBef>
                <a:spcPts val="0"/>
              </a:spcBef>
            </a:pPr>
            <a:r>
              <a:rPr lang="es-MX" dirty="0">
                <a:latin typeface="+mn-lt"/>
              </a:rPr>
              <a:t>La información se alimenta cada día para los datos de transacciones y productos con una capacidad de alrededor de 20 </a:t>
            </a:r>
            <a:r>
              <a:rPr lang="es-MX" dirty="0" err="1">
                <a:latin typeface="+mn-lt"/>
              </a:rPr>
              <a:t>gbs</a:t>
            </a:r>
            <a:r>
              <a:rPr lang="es-MX" dirty="0">
                <a:latin typeface="+mn-lt"/>
              </a:rPr>
              <a:t> </a:t>
            </a: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latin typeface="+mn-lt"/>
              </a:rPr>
              <a:t>La información relacionada con clientes y otros se actualiza una vez cada tres meses </a:t>
            </a: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+mn-lt"/>
              </a:rPr>
              <a:t>Se tiene capacidad para procesar información diaria y generar reportes y métricas en tiempo casi real </a:t>
            </a: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96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Se lograron superar todos los obstáculos encontrados en el camino </a:t>
            </a:r>
            <a:endParaRPr lang="es-MX" sz="2400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F0AB7170-1EF1-0BE2-F291-064A2BBAA9C3}"/>
              </a:ext>
            </a:extLst>
          </p:cNvPr>
          <p:cNvSpPr/>
          <p:nvPr/>
        </p:nvSpPr>
        <p:spPr>
          <a:xfrm>
            <a:off x="6502400" y="1618715"/>
            <a:ext cx="4234648" cy="3478330"/>
          </a:xfrm>
          <a:prstGeom prst="roundRect">
            <a:avLst>
              <a:gd name="adj" fmla="val 7909"/>
            </a:avLst>
          </a:prstGeom>
          <a:solidFill>
            <a:srgbClr val="065B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B365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Soluciones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b="1" kern="1200" dirty="0">
              <a:solidFill>
                <a:srgbClr val="1B365D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B365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contaba</a:t>
            </a:r>
            <a:r>
              <a:rPr lang="es-MX" sz="1800" b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n con las herramientas para extraer e interactuar con todos los tipos de datos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srgbClr val="1B365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Se hizo un esfuerzo grande en temas de </a:t>
            </a:r>
            <a:r>
              <a:rPr lang="es-MX" sz="1800" b="1" i="1" kern="1200" dirty="0" err="1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change</a:t>
            </a:r>
            <a:r>
              <a:rPr lang="es-MX" sz="1800" b="1" i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1800" b="1" i="1" kern="1200" dirty="0" err="1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management</a:t>
            </a:r>
            <a:endParaRPr lang="es-MX" sz="1800" b="1" i="1" kern="1200" dirty="0">
              <a:solidFill>
                <a:srgbClr val="1B365D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b="1" i="1" kern="1200" dirty="0">
              <a:solidFill>
                <a:srgbClr val="1B365D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Se tuvieron pequeñas pero concretas muestras de la utilidad de la arquitectura </a:t>
            </a:r>
          </a:p>
        </p:txBody>
      </p:sp>
      <p:sp>
        <p:nvSpPr>
          <p:cNvPr id="8" name="Rectangle: Rounded Corners 34">
            <a:extLst>
              <a:ext uri="{FF2B5EF4-FFF2-40B4-BE49-F238E27FC236}">
                <a16:creationId xmlns:a16="http://schemas.microsoft.com/office/drawing/2014/main" id="{45B3B19D-A12D-598B-1C0A-D10814DB9150}"/>
              </a:ext>
            </a:extLst>
          </p:cNvPr>
          <p:cNvSpPr/>
          <p:nvPr/>
        </p:nvSpPr>
        <p:spPr>
          <a:xfrm>
            <a:off x="1150152" y="1618715"/>
            <a:ext cx="4234648" cy="3620570"/>
          </a:xfrm>
          <a:prstGeom prst="roundRect">
            <a:avLst>
              <a:gd name="adj" fmla="val 12464"/>
            </a:avLst>
          </a:prstGeom>
          <a:solidFill>
            <a:srgbClr val="FFC1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B365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Problemática</a:t>
            </a:r>
            <a:r>
              <a:rPr lang="es-MX" sz="1800" b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b="1" kern="1200" dirty="0">
              <a:solidFill>
                <a:srgbClr val="1B365D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Se tenían muchas y muy variadas fuentes de datos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b="1" kern="1200" dirty="0">
              <a:solidFill>
                <a:srgbClr val="1B365D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Se tuvo problemas para contar con una fuente única de datos 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srgbClr val="1B365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b="1" kern="1200" dirty="0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No se tenía una cultura data-</a:t>
            </a:r>
            <a:r>
              <a:rPr lang="es-MX" sz="1800" b="1" kern="1200" dirty="0" err="1">
                <a:solidFill>
                  <a:srgbClr val="1B365D"/>
                </a:solidFill>
                <a:latin typeface="Calibri" panose="020F0502020204030204"/>
                <a:ea typeface="+mn-ea"/>
                <a:cs typeface="+mn-cs"/>
              </a:rPr>
              <a:t>driven</a:t>
            </a: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srgbClr val="1B365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Implementar una nueva arquitectura para la extracción tratamiento y uso de datos es un camino largo que involucra el esfuerzo de toda la </a:t>
            </a:r>
            <a:r>
              <a:rPr lang="es-ES" sz="2400" dirty="0" err="1"/>
              <a:t>compañia</a:t>
            </a:r>
            <a:r>
              <a:rPr lang="es-ES" sz="2400" dirty="0"/>
              <a:t> </a:t>
            </a:r>
            <a:endParaRPr lang="es-MX" sz="2400" dirty="0"/>
          </a:p>
        </p:txBody>
      </p:sp>
      <p:sp>
        <p:nvSpPr>
          <p:cNvPr id="3" name="TextBox 64">
            <a:extLst>
              <a:ext uri="{FF2B5EF4-FFF2-40B4-BE49-F238E27FC236}">
                <a16:creationId xmlns:a16="http://schemas.microsoft.com/office/drawing/2014/main" id="{4448B696-A54D-4873-8330-826B7C22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28" y="2033617"/>
            <a:ext cx="2969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MX" altLang="es-MX" sz="1600" b="1" dirty="0" err="1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ayor</a:t>
            </a:r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confiabilidad en los datos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EA995451-7F32-6EEC-81D4-2BD3ADFB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073" y="1445657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1500" dirty="0">
                <a:solidFill>
                  <a:srgbClr val="356FA2"/>
                </a:solidFill>
              </a:rPr>
              <a:t>1</a:t>
            </a: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8BCD4D2F-33FB-CED7-0586-203110EB7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785" y="1260028"/>
            <a:ext cx="9085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s-MX" altLang="es-MX" sz="1800" b="1" dirty="0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Resultados y beneficios para </a:t>
            </a:r>
            <a:r>
              <a:rPr lang="es-MX" sz="1800" b="1" dirty="0">
                <a:solidFill>
                  <a:srgbClr val="00B050"/>
                </a:solidFill>
              </a:rPr>
              <a:t>el negocio </a:t>
            </a:r>
            <a:endParaRPr lang="es-MX" altLang="es-MX" sz="1800" b="1" dirty="0">
              <a:solidFill>
                <a:srgbClr val="00B05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64">
            <a:extLst>
              <a:ext uri="{FF2B5EF4-FFF2-40B4-BE49-F238E27FC236}">
                <a16:creationId xmlns:a16="http://schemas.microsoft.com/office/drawing/2014/main" id="{09004F9B-29A7-FD64-8C08-9E8F54A9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568" y="2033617"/>
            <a:ext cx="36872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MX" altLang="es-MX" sz="1600" b="1" dirty="0" err="1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ayor</a:t>
            </a:r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visibilidad de los datos para todos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48D1DAFC-BD06-FE5A-32A1-CA1B8509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619" y="1445657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2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8A47FE56-C293-72DA-5ED7-E1D70853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28" y="3258524"/>
            <a:ext cx="38411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Mejor aprovechamiento de la información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 los clientes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AEAF47F5-88E9-07EB-5128-6E3498FCF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073" y="2793674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3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7FEC089C-0B7C-D4BD-44A2-41E55F56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568" y="3258524"/>
            <a:ext cx="35974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Campañas de marketing y ventas mejor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planeadas y dirigidas 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CDFFED7A-2CB9-DA7C-F769-145DCD28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619" y="2793674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4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2FDF5106-2BBF-7115-1552-09F4D2134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4" y="4840531"/>
            <a:ext cx="3966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Lideres en el negocio en implementación de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Modelos De ML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8A061E44-29DE-2C70-7B00-140690375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073" y="4375681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5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11EFDF22-8020-CCAC-4205-7F19DE1DC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244" y="4963641"/>
            <a:ext cx="3887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Una mejor relación con los datos y su valor 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D7558AA4-75EB-72E8-0F60-E03D07D7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619" y="4375681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6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56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550</Words>
  <Application>Microsoft Office PowerPoint</Application>
  <PresentationFormat>Panorámica</PresentationFormat>
  <Paragraphs>96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NTR</vt:lpstr>
      <vt:lpstr>Wingdings</vt:lpstr>
      <vt:lpstr>Retrospect</vt:lpstr>
      <vt:lpstr>Diplomado en Ciencia de Datos UNAM  Modulo 11 Arquitectura para la ciencia de datos  Agosto de 2023  Sergio Ibarra  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85</cp:revision>
  <dcterms:created xsi:type="dcterms:W3CDTF">2023-08-25T18:15:54Z</dcterms:created>
  <dcterms:modified xsi:type="dcterms:W3CDTF">2023-09-02T02:07:29Z</dcterms:modified>
</cp:coreProperties>
</file>