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8" r:id="rId4"/>
    <p:sldId id="260" r:id="rId5"/>
    <p:sldId id="266" r:id="rId6"/>
    <p:sldId id="259" r:id="rId7"/>
    <p:sldId id="267" r:id="rId8"/>
    <p:sldId id="262" r:id="rId9"/>
    <p:sldId id="265" r:id="rId10"/>
    <p:sldId id="273" r:id="rId11"/>
    <p:sldId id="268" r:id="rId12"/>
    <p:sldId id="271" r:id="rId13"/>
    <p:sldId id="274" r:id="rId14"/>
    <p:sldId id="272" r:id="rId15"/>
    <p:sldId id="275" r:id="rId16"/>
    <p:sldId id="270"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20" userDrawn="1">
          <p15:clr>
            <a:srgbClr val="C35EA4"/>
          </p15:clr>
        </p15:guide>
        <p15:guide id="2" pos="2304" userDrawn="1">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gHnMHIZxhnZr2j+tVR2DpQdbin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D9D9D9"/>
    <a:srgbClr val="FFFFCC"/>
    <a:srgbClr val="009900"/>
    <a:srgbClr val="FFC1C2"/>
    <a:srgbClr val="FFAFB1"/>
    <a:srgbClr val="B061FF"/>
    <a:srgbClr val="CB97FF"/>
    <a:srgbClr val="CC99FF"/>
    <a:srgbClr val="B07B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195" autoAdjust="0"/>
  </p:normalViewPr>
  <p:slideViewPr>
    <p:cSldViewPr snapToGrid="0">
      <p:cViewPr varScale="1">
        <p:scale>
          <a:sx n="55" d="100"/>
          <a:sy n="55" d="100"/>
        </p:scale>
        <p:origin x="366" y="66"/>
      </p:cViewPr>
      <p:guideLst>
        <p:guide orient="horz" pos="720"/>
        <p:guide pos="2304"/>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MX"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7734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69084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12943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5408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7886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08193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2610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br>
              <a:rPr lang="es-MX" b="0" dirty="0"/>
            </a:br>
            <a:br>
              <a:rPr lang="es-MX" dirty="0"/>
            </a:br>
            <a:endParaRPr dirty="0"/>
          </a:p>
        </p:txBody>
      </p:sp>
      <p:sp>
        <p:nvSpPr>
          <p:cNvPr id="145" name="Google Shape;145;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7362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4612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3644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8885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7"/>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7"/>
          <p:cNvSpPr/>
          <p:nvPr/>
        </p:nvSpPr>
        <p:spPr>
          <a:xfrm>
            <a:off x="1" y="6334316"/>
            <a:ext cx="12192000" cy="6648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7"/>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7"/>
          <p:cNvSpPr txBox="1">
            <a:spLocks noGrp="1"/>
          </p:cNvSpPr>
          <p:nvPr>
            <p:ph type="subTitle" idx="1"/>
          </p:nvPr>
        </p:nvSpPr>
        <p:spPr>
          <a:xfrm>
            <a:off x="1100051" y="4455621"/>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2" name="Google Shape;22;p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cxnSp>
        <p:nvCxnSpPr>
          <p:cNvPr id="24" name="Google Shape;24;p7"/>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1_Blank">
  <p:cSld name="1_Blank">
    <p:spTree>
      <p:nvGrpSpPr>
        <p:cNvPr id="1" name="Shape 25"/>
        <p:cNvGrpSpPr/>
        <p:nvPr/>
      </p:nvGrpSpPr>
      <p:grpSpPr>
        <a:xfrm>
          <a:off x="0" y="0"/>
          <a:ext cx="0" cy="0"/>
          <a:chOff x="0" y="0"/>
          <a:chExt cx="0" cy="0"/>
        </a:xfrm>
      </p:grpSpPr>
      <p:sp>
        <p:nvSpPr>
          <p:cNvPr id="26" name="Google Shape;26;p8"/>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8"/>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
        <p:nvSpPr>
          <p:cNvPr id="30" name="Google Shape;30;p8"/>
          <p:cNvSpPr txBox="1">
            <a:spLocks noGrp="1"/>
          </p:cNvSpPr>
          <p:nvPr>
            <p:ph type="body" idx="1"/>
          </p:nvPr>
        </p:nvSpPr>
        <p:spPr>
          <a:xfrm>
            <a:off x="1961383" y="1519724"/>
            <a:ext cx="9163983" cy="4712626"/>
          </a:xfrm>
          <a:prstGeom prst="rect">
            <a:avLst/>
          </a:prstGeom>
          <a:noFill/>
          <a:ln>
            <a:noFill/>
          </a:ln>
        </p:spPr>
        <p:txBody>
          <a:bodyPr spcFirstLastPara="1" wrap="square" lIns="0" tIns="45700" rIns="0" bIns="45700" anchor="t" anchorCtr="0">
            <a:normAutofit/>
          </a:bodyPr>
          <a:lstStyle>
            <a:lvl1pPr marL="457200" lvl="0" indent="-342900" algn="l">
              <a:lnSpc>
                <a:spcPct val="100000"/>
              </a:lnSpc>
              <a:spcBef>
                <a:spcPts val="2000"/>
              </a:spcBef>
              <a:spcAft>
                <a:spcPts val="0"/>
              </a:spcAft>
              <a:buClr>
                <a:schemeClr val="accent1"/>
              </a:buClr>
              <a:buSzPts val="1800"/>
              <a:buFont typeface="NTR"/>
              <a:buChar char="+"/>
              <a:defRPr sz="1800">
                <a:solidFill>
                  <a:schemeClr val="dk1"/>
                </a:solidFill>
              </a:defRPr>
            </a:lvl1pPr>
            <a:lvl2pPr marL="914400" lvl="1" indent="-330200" algn="l">
              <a:lnSpc>
                <a:spcPct val="100000"/>
              </a:lnSpc>
              <a:spcBef>
                <a:spcPts val="800"/>
              </a:spcBef>
              <a:spcAft>
                <a:spcPts val="0"/>
              </a:spcAft>
              <a:buClr>
                <a:schemeClr val="dk1"/>
              </a:buClr>
              <a:buSzPts val="1600"/>
              <a:buFont typeface="Arial"/>
              <a:buChar char="•"/>
              <a:defRPr sz="1600">
                <a:solidFill>
                  <a:schemeClr val="dk1"/>
                </a:solidFill>
              </a:defRPr>
            </a:lvl2pPr>
            <a:lvl3pPr marL="1371600" lvl="2" indent="-330200" algn="l">
              <a:lnSpc>
                <a:spcPct val="100000"/>
              </a:lnSpc>
              <a:spcBef>
                <a:spcPts val="800"/>
              </a:spcBef>
              <a:spcAft>
                <a:spcPts val="0"/>
              </a:spcAft>
              <a:buClr>
                <a:schemeClr val="dk1"/>
              </a:buClr>
              <a:buSzPts val="1600"/>
              <a:buFont typeface="Arial"/>
              <a:buChar char="›"/>
              <a:defRPr sz="1600">
                <a:solidFill>
                  <a:schemeClr val="dk1"/>
                </a:solidFill>
              </a:defRPr>
            </a:lvl3pPr>
            <a:lvl4pPr marL="1828800" lvl="3" indent="-330200" algn="l">
              <a:lnSpc>
                <a:spcPct val="100000"/>
              </a:lnSpc>
              <a:spcBef>
                <a:spcPts val="800"/>
              </a:spcBef>
              <a:spcAft>
                <a:spcPts val="0"/>
              </a:spcAft>
              <a:buClr>
                <a:schemeClr val="dk1"/>
              </a:buClr>
              <a:buSzPts val="1600"/>
              <a:buFont typeface="Arial"/>
              <a:buChar char="»"/>
              <a:defRPr sz="1600">
                <a:solidFill>
                  <a:schemeClr val="dk1"/>
                </a:solidFill>
              </a:defRPr>
            </a:lvl4pPr>
            <a:lvl5pPr marL="2286000" lvl="4" indent="-304800" algn="l">
              <a:lnSpc>
                <a:spcPct val="100000"/>
              </a:lnSpc>
              <a:spcBef>
                <a:spcPts val="800"/>
              </a:spcBef>
              <a:spcAft>
                <a:spcPts val="0"/>
              </a:spcAft>
              <a:buClr>
                <a:schemeClr val="dk1"/>
              </a:buClr>
              <a:buSzPts val="1200"/>
              <a:buFont typeface="Noto Sans Symbols"/>
              <a:buChar char="▪"/>
              <a:defRPr sz="1600">
                <a:solidFill>
                  <a:schemeClr val="dk1"/>
                </a:solidFill>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1" name="Google Shape;31;p8"/>
          <p:cNvSpPr txBox="1">
            <a:spLocks noGrp="1"/>
          </p:cNvSpPr>
          <p:nvPr>
            <p:ph type="title"/>
          </p:nvPr>
        </p:nvSpPr>
        <p:spPr>
          <a:xfrm>
            <a:off x="1962418" y="823398"/>
            <a:ext cx="9163983" cy="594360"/>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accent1"/>
              </a:buClr>
              <a:buSzPts val="3200"/>
              <a:buFont typeface="Calibri"/>
              <a:buNone/>
              <a:defRPr sz="3200" b="1">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32" name="Google Shape;32;p8"/>
          <p:cNvGrpSpPr/>
          <p:nvPr/>
        </p:nvGrpSpPr>
        <p:grpSpPr>
          <a:xfrm>
            <a:off x="-1" y="260324"/>
            <a:ext cx="1250388" cy="1575820"/>
            <a:chOff x="-1" y="260324"/>
            <a:chExt cx="1250388" cy="1575820"/>
          </a:xfrm>
        </p:grpSpPr>
        <p:grpSp>
          <p:nvGrpSpPr>
            <p:cNvPr id="33" name="Google Shape;33;p8"/>
            <p:cNvGrpSpPr/>
            <p:nvPr/>
          </p:nvGrpSpPr>
          <p:grpSpPr>
            <a:xfrm>
              <a:off x="686264" y="1652391"/>
              <a:ext cx="564123" cy="183753"/>
              <a:chOff x="876236" y="5534957"/>
              <a:chExt cx="1674271" cy="545364"/>
            </a:xfrm>
          </p:grpSpPr>
          <p:sp>
            <p:nvSpPr>
              <p:cNvPr id="34" name="Google Shape;34;p8"/>
              <p:cNvSpPr/>
              <p:nvPr/>
            </p:nvSpPr>
            <p:spPr>
              <a:xfrm>
                <a:off x="1154393" y="5534957"/>
                <a:ext cx="1117582" cy="54536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35" name="Google Shape;35;p8"/>
              <p:cNvSpPr/>
              <p:nvPr/>
            </p:nvSpPr>
            <p:spPr>
              <a:xfrm>
                <a:off x="2005143" y="5534957"/>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36" name="Google Shape;36;p8"/>
              <p:cNvSpPr/>
              <p:nvPr/>
            </p:nvSpPr>
            <p:spPr>
              <a:xfrm>
                <a:off x="876236" y="5534957"/>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grpSp>
        <p:grpSp>
          <p:nvGrpSpPr>
            <p:cNvPr id="37" name="Google Shape;37;p8"/>
            <p:cNvGrpSpPr/>
            <p:nvPr/>
          </p:nvGrpSpPr>
          <p:grpSpPr>
            <a:xfrm>
              <a:off x="864211" y="1304375"/>
              <a:ext cx="386176" cy="183753"/>
              <a:chOff x="1404367" y="4502072"/>
              <a:chExt cx="1146140" cy="545364"/>
            </a:xfrm>
          </p:grpSpPr>
          <p:sp>
            <p:nvSpPr>
              <p:cNvPr id="38" name="Google Shape;38;p8"/>
              <p:cNvSpPr/>
              <p:nvPr/>
            </p:nvSpPr>
            <p:spPr>
              <a:xfrm>
                <a:off x="1682197" y="4502072"/>
                <a:ext cx="589775" cy="54536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39" name="Google Shape;39;p8"/>
              <p:cNvSpPr/>
              <p:nvPr/>
            </p:nvSpPr>
            <p:spPr>
              <a:xfrm>
                <a:off x="2005143" y="4502072"/>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40" name="Google Shape;40;p8"/>
              <p:cNvSpPr/>
              <p:nvPr/>
            </p:nvSpPr>
            <p:spPr>
              <a:xfrm>
                <a:off x="1404367" y="4502072"/>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grpSp>
        <p:grpSp>
          <p:nvGrpSpPr>
            <p:cNvPr id="41" name="Google Shape;41;p8"/>
            <p:cNvGrpSpPr/>
            <p:nvPr/>
          </p:nvGrpSpPr>
          <p:grpSpPr>
            <a:xfrm>
              <a:off x="917753" y="956358"/>
              <a:ext cx="332634" cy="183753"/>
              <a:chOff x="1560101" y="3469185"/>
              <a:chExt cx="987231" cy="545364"/>
            </a:xfrm>
          </p:grpSpPr>
          <p:sp>
            <p:nvSpPr>
              <p:cNvPr id="42" name="Google Shape;42;p8"/>
              <p:cNvSpPr/>
              <p:nvPr/>
            </p:nvSpPr>
            <p:spPr>
              <a:xfrm>
                <a:off x="1560101" y="3469185"/>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43" name="Google Shape;43;p8"/>
              <p:cNvSpPr/>
              <p:nvPr/>
            </p:nvSpPr>
            <p:spPr>
              <a:xfrm>
                <a:off x="1825936" y="3469185"/>
                <a:ext cx="446037" cy="54536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44" name="Google Shape;44;p8"/>
              <p:cNvSpPr/>
              <p:nvPr/>
            </p:nvSpPr>
            <p:spPr>
              <a:xfrm>
                <a:off x="2001968" y="3469185"/>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grpSp>
        <p:grpSp>
          <p:nvGrpSpPr>
            <p:cNvPr id="45" name="Google Shape;45;p8"/>
            <p:cNvGrpSpPr/>
            <p:nvPr/>
          </p:nvGrpSpPr>
          <p:grpSpPr>
            <a:xfrm>
              <a:off x="868078" y="608341"/>
              <a:ext cx="382309" cy="183753"/>
              <a:chOff x="1415887" y="2436300"/>
              <a:chExt cx="1134663" cy="545364"/>
            </a:xfrm>
          </p:grpSpPr>
          <p:sp>
            <p:nvSpPr>
              <p:cNvPr id="46" name="Google Shape;46;p8"/>
              <p:cNvSpPr/>
              <p:nvPr/>
            </p:nvSpPr>
            <p:spPr>
              <a:xfrm>
                <a:off x="2005186" y="2436300"/>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47" name="Google Shape;47;p8"/>
              <p:cNvSpPr/>
              <p:nvPr/>
            </p:nvSpPr>
            <p:spPr>
              <a:xfrm>
                <a:off x="1415887" y="2436300"/>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48" name="Google Shape;48;p8"/>
              <p:cNvSpPr/>
              <p:nvPr/>
            </p:nvSpPr>
            <p:spPr>
              <a:xfrm>
                <a:off x="1682240" y="2436300"/>
                <a:ext cx="589731" cy="54536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grpSp>
        <p:grpSp>
          <p:nvGrpSpPr>
            <p:cNvPr id="49" name="Google Shape;49;p8"/>
            <p:cNvGrpSpPr/>
            <p:nvPr/>
          </p:nvGrpSpPr>
          <p:grpSpPr>
            <a:xfrm>
              <a:off x="693506" y="260324"/>
              <a:ext cx="556881" cy="183753"/>
              <a:chOff x="898206" y="1403413"/>
              <a:chExt cx="1652778" cy="545364"/>
            </a:xfrm>
          </p:grpSpPr>
          <p:sp>
            <p:nvSpPr>
              <p:cNvPr id="50" name="Google Shape;50;p8"/>
              <p:cNvSpPr/>
              <p:nvPr/>
            </p:nvSpPr>
            <p:spPr>
              <a:xfrm>
                <a:off x="2005620" y="1403413"/>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51" name="Google Shape;51;p8"/>
              <p:cNvSpPr/>
              <p:nvPr/>
            </p:nvSpPr>
            <p:spPr>
              <a:xfrm>
                <a:off x="898206" y="1403413"/>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52" name="Google Shape;52;p8"/>
              <p:cNvSpPr/>
              <p:nvPr/>
            </p:nvSpPr>
            <p:spPr>
              <a:xfrm>
                <a:off x="1164538" y="1403413"/>
                <a:ext cx="1117581" cy="54536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grpSp>
        <p:sp>
          <p:nvSpPr>
            <p:cNvPr id="53" name="Google Shape;53;p8"/>
            <p:cNvSpPr/>
            <p:nvPr/>
          </p:nvSpPr>
          <p:spPr>
            <a:xfrm>
              <a:off x="0" y="260324"/>
              <a:ext cx="550424" cy="183006"/>
            </a:xfrm>
            <a:custGeom>
              <a:avLst/>
              <a:gdLst/>
              <a:ahLst/>
              <a:cxnLst/>
              <a:rect l="l" t="t" r="r" b="b"/>
              <a:pathLst>
                <a:path w="550424" h="183006" extrusionOk="0">
                  <a:moveTo>
                    <a:pt x="0" y="0"/>
                  </a:moveTo>
                  <a:lnTo>
                    <a:pt x="456956" y="0"/>
                  </a:lnTo>
                  <a:lnTo>
                    <a:pt x="456956" y="397"/>
                  </a:lnTo>
                  <a:lnTo>
                    <a:pt x="458921" y="0"/>
                  </a:lnTo>
                  <a:cubicBezTo>
                    <a:pt x="509457" y="0"/>
                    <a:pt x="550424" y="40967"/>
                    <a:pt x="550424" y="91503"/>
                  </a:cubicBezTo>
                  <a:cubicBezTo>
                    <a:pt x="550424" y="142039"/>
                    <a:pt x="509457" y="183006"/>
                    <a:pt x="458921" y="183006"/>
                  </a:cubicBezTo>
                  <a:lnTo>
                    <a:pt x="456956" y="182609"/>
                  </a:lnTo>
                  <a:lnTo>
                    <a:pt x="456956" y="183006"/>
                  </a:lnTo>
                  <a:lnTo>
                    <a:pt x="0" y="183006"/>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54" name="Google Shape;54;p8"/>
            <p:cNvSpPr/>
            <p:nvPr/>
          </p:nvSpPr>
          <p:spPr>
            <a:xfrm>
              <a:off x="-1" y="608341"/>
              <a:ext cx="733596" cy="182880"/>
            </a:xfrm>
            <a:custGeom>
              <a:avLst/>
              <a:gdLst/>
              <a:ahLst/>
              <a:cxnLst/>
              <a:rect l="l" t="t" r="r" b="b"/>
              <a:pathLst>
                <a:path w="733596" h="182880" extrusionOk="0">
                  <a:moveTo>
                    <a:pt x="0" y="0"/>
                  </a:moveTo>
                  <a:lnTo>
                    <a:pt x="642156" y="0"/>
                  </a:lnTo>
                  <a:cubicBezTo>
                    <a:pt x="692657" y="0"/>
                    <a:pt x="733596" y="40939"/>
                    <a:pt x="733596" y="91440"/>
                  </a:cubicBezTo>
                  <a:cubicBezTo>
                    <a:pt x="733596" y="141941"/>
                    <a:pt x="692657" y="182880"/>
                    <a:pt x="642156" y="182880"/>
                  </a:cubicBezTo>
                  <a:lnTo>
                    <a:pt x="0" y="18288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55" name="Google Shape;55;p8"/>
            <p:cNvSpPr/>
            <p:nvPr/>
          </p:nvSpPr>
          <p:spPr>
            <a:xfrm>
              <a:off x="0" y="952508"/>
              <a:ext cx="786403" cy="183006"/>
            </a:xfrm>
            <a:custGeom>
              <a:avLst/>
              <a:gdLst/>
              <a:ahLst/>
              <a:cxnLst/>
              <a:rect l="l" t="t" r="r" b="b"/>
              <a:pathLst>
                <a:path w="786403" h="183006" extrusionOk="0">
                  <a:moveTo>
                    <a:pt x="0" y="0"/>
                  </a:moveTo>
                  <a:lnTo>
                    <a:pt x="692936" y="0"/>
                  </a:lnTo>
                  <a:lnTo>
                    <a:pt x="692936" y="397"/>
                  </a:lnTo>
                  <a:lnTo>
                    <a:pt x="694900" y="0"/>
                  </a:lnTo>
                  <a:cubicBezTo>
                    <a:pt x="745436" y="0"/>
                    <a:pt x="786403" y="40967"/>
                    <a:pt x="786403" y="91503"/>
                  </a:cubicBezTo>
                  <a:cubicBezTo>
                    <a:pt x="786403" y="142039"/>
                    <a:pt x="745436" y="183006"/>
                    <a:pt x="694900" y="183006"/>
                  </a:cubicBezTo>
                  <a:lnTo>
                    <a:pt x="692936" y="182610"/>
                  </a:lnTo>
                  <a:lnTo>
                    <a:pt x="692936" y="183006"/>
                  </a:lnTo>
                  <a:lnTo>
                    <a:pt x="0" y="183006"/>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56" name="Google Shape;56;p8"/>
            <p:cNvSpPr/>
            <p:nvPr/>
          </p:nvSpPr>
          <p:spPr>
            <a:xfrm>
              <a:off x="-1" y="1304902"/>
              <a:ext cx="733596" cy="182880"/>
            </a:xfrm>
            <a:custGeom>
              <a:avLst/>
              <a:gdLst/>
              <a:ahLst/>
              <a:cxnLst/>
              <a:rect l="l" t="t" r="r" b="b"/>
              <a:pathLst>
                <a:path w="733596" h="182880" extrusionOk="0">
                  <a:moveTo>
                    <a:pt x="0" y="0"/>
                  </a:moveTo>
                  <a:lnTo>
                    <a:pt x="642156" y="0"/>
                  </a:lnTo>
                  <a:cubicBezTo>
                    <a:pt x="692657" y="0"/>
                    <a:pt x="733596" y="40939"/>
                    <a:pt x="733596" y="91440"/>
                  </a:cubicBezTo>
                  <a:cubicBezTo>
                    <a:pt x="733596" y="141941"/>
                    <a:pt x="692657" y="182880"/>
                    <a:pt x="642156" y="182880"/>
                  </a:cubicBezTo>
                  <a:lnTo>
                    <a:pt x="0" y="18288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57" name="Google Shape;57;p8"/>
            <p:cNvSpPr/>
            <p:nvPr/>
          </p:nvSpPr>
          <p:spPr>
            <a:xfrm>
              <a:off x="0" y="1649603"/>
              <a:ext cx="550424" cy="183006"/>
            </a:xfrm>
            <a:custGeom>
              <a:avLst/>
              <a:gdLst/>
              <a:ahLst/>
              <a:cxnLst/>
              <a:rect l="l" t="t" r="r" b="b"/>
              <a:pathLst>
                <a:path w="550424" h="183006" extrusionOk="0">
                  <a:moveTo>
                    <a:pt x="0" y="0"/>
                  </a:moveTo>
                  <a:lnTo>
                    <a:pt x="456956" y="0"/>
                  </a:lnTo>
                  <a:lnTo>
                    <a:pt x="456956" y="397"/>
                  </a:lnTo>
                  <a:lnTo>
                    <a:pt x="458921" y="0"/>
                  </a:lnTo>
                  <a:cubicBezTo>
                    <a:pt x="509457" y="0"/>
                    <a:pt x="550424" y="40967"/>
                    <a:pt x="550424" y="91503"/>
                  </a:cubicBezTo>
                  <a:cubicBezTo>
                    <a:pt x="550424" y="142039"/>
                    <a:pt x="509457" y="183006"/>
                    <a:pt x="458921" y="183006"/>
                  </a:cubicBezTo>
                  <a:lnTo>
                    <a:pt x="456956" y="182609"/>
                  </a:lnTo>
                  <a:lnTo>
                    <a:pt x="456956" y="183006"/>
                  </a:lnTo>
                  <a:lnTo>
                    <a:pt x="0" y="183006"/>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gr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8"/>
        <p:cNvGrpSpPr/>
        <p:nvPr/>
      </p:nvGrpSpPr>
      <p:grpSpPr>
        <a:xfrm>
          <a:off x="0" y="0"/>
          <a:ext cx="0" cy="0"/>
          <a:chOff x="0" y="0"/>
          <a:chExt cx="0" cy="0"/>
        </a:xfrm>
      </p:grpSpPr>
      <p:sp>
        <p:nvSpPr>
          <p:cNvPr id="59" name="Google Shape;59;p9"/>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9"/>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3"/>
        <p:cNvGrpSpPr/>
        <p:nvPr/>
      </p:nvGrpSpPr>
      <p:grpSpPr>
        <a:xfrm>
          <a:off x="0" y="0"/>
          <a:ext cx="0" cy="0"/>
          <a:chOff x="0" y="0"/>
          <a:chExt cx="0" cy="0"/>
        </a:xfrm>
      </p:grpSpPr>
      <p:sp>
        <p:nvSpPr>
          <p:cNvPr id="64" name="Google Shape;64;p10"/>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0"/>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0"/>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8" name="Google Shape;68;p10"/>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69" name="Google Shape;69;p10"/>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a:solidFill>
                  <a:schemeClr val="dk2"/>
                </a:solidFill>
                <a:latin typeface="Calibri"/>
                <a:ea typeface="Calibri"/>
                <a:cs typeface="Calibri"/>
                <a:sym typeface="Calibri"/>
              </a:defRPr>
            </a:lvl1pPr>
            <a:lvl2pPr marL="0" lvl="1" indent="0" algn="r">
              <a:spcBef>
                <a:spcPts val="0"/>
              </a:spcBef>
              <a:buNone/>
              <a:defRPr sz="1050">
                <a:solidFill>
                  <a:schemeClr val="dk2"/>
                </a:solidFill>
                <a:latin typeface="Calibri"/>
                <a:ea typeface="Calibri"/>
                <a:cs typeface="Calibri"/>
                <a:sym typeface="Calibri"/>
              </a:defRPr>
            </a:lvl2pPr>
            <a:lvl3pPr marL="0" lvl="2" indent="0" algn="r">
              <a:spcBef>
                <a:spcPts val="0"/>
              </a:spcBef>
              <a:buNone/>
              <a:defRPr sz="1050">
                <a:solidFill>
                  <a:schemeClr val="dk2"/>
                </a:solidFill>
                <a:latin typeface="Calibri"/>
                <a:ea typeface="Calibri"/>
                <a:cs typeface="Calibri"/>
                <a:sym typeface="Calibri"/>
              </a:defRPr>
            </a:lvl3pPr>
            <a:lvl4pPr marL="0" lvl="3" indent="0" algn="r">
              <a:spcBef>
                <a:spcPts val="0"/>
              </a:spcBef>
              <a:buNone/>
              <a:defRPr sz="1050">
                <a:solidFill>
                  <a:schemeClr val="dk2"/>
                </a:solidFill>
                <a:latin typeface="Calibri"/>
                <a:ea typeface="Calibri"/>
                <a:cs typeface="Calibri"/>
                <a:sym typeface="Calibri"/>
              </a:defRPr>
            </a:lvl4pPr>
            <a:lvl5pPr marL="0" lvl="4" indent="0" algn="r">
              <a:spcBef>
                <a:spcPts val="0"/>
              </a:spcBef>
              <a:buNone/>
              <a:defRPr sz="1050">
                <a:solidFill>
                  <a:schemeClr val="dk2"/>
                </a:solidFill>
                <a:latin typeface="Calibri"/>
                <a:ea typeface="Calibri"/>
                <a:cs typeface="Calibri"/>
                <a:sym typeface="Calibri"/>
              </a:defRPr>
            </a:lvl5pPr>
            <a:lvl6pPr marL="0" lvl="5" indent="0" algn="r">
              <a:spcBef>
                <a:spcPts val="0"/>
              </a:spcBef>
              <a:buNone/>
              <a:defRPr sz="1050">
                <a:solidFill>
                  <a:schemeClr val="dk2"/>
                </a:solidFill>
                <a:latin typeface="Calibri"/>
                <a:ea typeface="Calibri"/>
                <a:cs typeface="Calibri"/>
                <a:sym typeface="Calibri"/>
              </a:defRPr>
            </a:lvl6pPr>
            <a:lvl7pPr marL="0" lvl="6" indent="0" algn="r">
              <a:spcBef>
                <a:spcPts val="0"/>
              </a:spcBef>
              <a:buNone/>
              <a:defRPr sz="1050">
                <a:solidFill>
                  <a:schemeClr val="dk2"/>
                </a:solidFill>
                <a:latin typeface="Calibri"/>
                <a:ea typeface="Calibri"/>
                <a:cs typeface="Calibri"/>
                <a:sym typeface="Calibri"/>
              </a:defRPr>
            </a:lvl7pPr>
            <a:lvl8pPr marL="0" lvl="7" indent="0" algn="r">
              <a:spcBef>
                <a:spcPts val="0"/>
              </a:spcBef>
              <a:buNone/>
              <a:defRPr sz="1050">
                <a:solidFill>
                  <a:schemeClr val="dk2"/>
                </a:solidFill>
                <a:latin typeface="Calibri"/>
                <a:ea typeface="Calibri"/>
                <a:cs typeface="Calibri"/>
                <a:sym typeface="Calibri"/>
              </a:defRPr>
            </a:lvl8pPr>
            <a:lvl9pPr marL="0" lvl="8" indent="0" algn="r">
              <a:spcBef>
                <a:spcPts val="0"/>
              </a:spcBef>
              <a:buNone/>
              <a:defRPr sz="1050">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1"/>
        <p:cNvGrpSpPr/>
        <p:nvPr/>
      </p:nvGrpSpPr>
      <p:grpSpPr>
        <a:xfrm>
          <a:off x="0" y="0"/>
          <a:ext cx="0" cy="0"/>
          <a:chOff x="0" y="0"/>
          <a:chExt cx="0" cy="0"/>
        </a:xfrm>
      </p:grpSpPr>
      <p:sp>
        <p:nvSpPr>
          <p:cNvPr id="72" name="Google Shape;72;p11"/>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txBox="1">
            <a:spLocks noGrp="1"/>
          </p:cNvSpPr>
          <p:nvPr>
            <p:ph type="title"/>
          </p:nvPr>
        </p:nvSpPr>
        <p:spPr>
          <a:xfrm>
            <a:off x="1097280" y="5074920"/>
            <a:ext cx="10113645"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1"/>
          <p:cNvSpPr>
            <a:spLocks noGrp="1"/>
          </p:cNvSpPr>
          <p:nvPr>
            <p:ph type="pic" idx="2"/>
          </p:nvPr>
        </p:nvSpPr>
        <p:spPr>
          <a:xfrm>
            <a:off x="15" y="0"/>
            <a:ext cx="12191985" cy="4915076"/>
          </a:xfrm>
          <a:prstGeom prst="rect">
            <a:avLst/>
          </a:prstGeom>
          <a:solidFill>
            <a:srgbClr val="84B2F6"/>
          </a:solidFill>
          <a:ln>
            <a:noFill/>
          </a:ln>
        </p:spPr>
      </p:sp>
      <p:sp>
        <p:nvSpPr>
          <p:cNvPr id="76" name="Google Shape;76;p11"/>
          <p:cNvSpPr txBox="1">
            <a:spLocks noGrp="1"/>
          </p:cNvSpPr>
          <p:nvPr>
            <p:ph type="body" idx="1"/>
          </p:nvPr>
        </p:nvSpPr>
        <p:spPr>
          <a:xfrm>
            <a:off x="1097280" y="5907024"/>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7" name="Google Shape;77;p1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6"/>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6"/>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cxnSp>
        <p:nvCxnSpPr>
          <p:cNvPr id="16" name="Google Shape;16;p6"/>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4.png"/><Relationship Id="rId3" Type="http://schemas.openxmlformats.org/officeDocument/2006/relationships/hyperlink" Target="https://sie.energia.gob.mx/bdiController.do?action=cuadro&amp;subAction=applyOptions" TargetMode="External"/><Relationship Id="rId7" Type="http://schemas.openxmlformats.org/officeDocument/2006/relationships/image" Target="../media/image19.png"/><Relationship Id="rId12" Type="http://schemas.openxmlformats.org/officeDocument/2006/relationships/image" Target="../media/image23.jpe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8.png"/><Relationship Id="rId11" Type="http://schemas.openxmlformats.org/officeDocument/2006/relationships/image" Target="../media/image22.png"/><Relationship Id="rId5" Type="http://schemas.openxmlformats.org/officeDocument/2006/relationships/image" Target="../media/image17.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16.png"/><Relationship Id="rId9" Type="http://schemas.openxmlformats.org/officeDocument/2006/relationships/image" Target="../media/image20.png"/><Relationship Id="rId14" Type="http://schemas.openxmlformats.org/officeDocument/2006/relationships/image" Target="../media/image25.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7.png"/><Relationship Id="rId3" Type="http://schemas.openxmlformats.org/officeDocument/2006/relationships/image" Target="../media/image19.png"/><Relationship Id="rId7" Type="http://schemas.openxmlformats.org/officeDocument/2006/relationships/image" Target="../media/image26.png"/><Relationship Id="rId12"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5.png"/><Relationship Id="rId11" Type="http://schemas.openxmlformats.org/officeDocument/2006/relationships/image" Target="../media/image17.png"/><Relationship Id="rId5" Type="http://schemas.openxmlformats.org/officeDocument/2006/relationships/image" Target="../media/image24.png"/><Relationship Id="rId10" Type="http://schemas.openxmlformats.org/officeDocument/2006/relationships/image" Target="../media/image16.png"/><Relationship Id="rId4" Type="http://schemas.openxmlformats.org/officeDocument/2006/relationships/image" Target="../media/image8.png"/><Relationship Id="rId9" Type="http://schemas.openxmlformats.org/officeDocument/2006/relationships/hyperlink" Target="https://sie.energia.gob.mx/bdiController.do?action=cuadro&amp;subAction=applyOptions" TargetMode="External"/><Relationship Id="rId1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4445540" y="639097"/>
            <a:ext cx="7746460" cy="368601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3200"/>
              <a:buFont typeface="Arial"/>
              <a:buNone/>
            </a:pPr>
            <a:r>
              <a:rPr lang="es-MX" sz="3200" b="1" dirty="0">
                <a:latin typeface="Arial"/>
                <a:ea typeface="Arial"/>
                <a:cs typeface="Arial"/>
                <a:sym typeface="Arial"/>
              </a:rPr>
              <a:t>Diplomado en Ciencia de Datos UNAM</a:t>
            </a:r>
            <a:br>
              <a:rPr lang="es-MX" sz="3200" b="1" dirty="0">
                <a:latin typeface="Arial"/>
                <a:ea typeface="Arial"/>
                <a:cs typeface="Arial"/>
                <a:sym typeface="Arial"/>
              </a:rPr>
            </a:br>
            <a:r>
              <a:rPr lang="es-MX" sz="3200" b="1" dirty="0">
                <a:latin typeface="Arial"/>
                <a:ea typeface="Arial"/>
                <a:cs typeface="Arial"/>
                <a:sym typeface="Arial"/>
              </a:rPr>
              <a:t>Proyecto Final</a:t>
            </a:r>
            <a:br>
              <a:rPr lang="es-MX" sz="3200" b="1" dirty="0">
                <a:latin typeface="Arial"/>
                <a:ea typeface="Arial"/>
                <a:cs typeface="Arial"/>
                <a:sym typeface="Arial"/>
              </a:rPr>
            </a:br>
            <a:r>
              <a:rPr lang="es-MX" sz="3200" b="1" dirty="0">
                <a:latin typeface="Arial"/>
                <a:ea typeface="Arial"/>
                <a:cs typeface="Arial"/>
                <a:sym typeface="Arial"/>
              </a:rPr>
              <a:t>07 Octubre de 2023</a:t>
            </a:r>
            <a:br>
              <a:rPr lang="es-MX" sz="3200" b="1" dirty="0">
                <a:latin typeface="Arial"/>
                <a:ea typeface="Arial"/>
                <a:cs typeface="Arial"/>
                <a:sym typeface="Arial"/>
              </a:rPr>
            </a:br>
            <a:br>
              <a:rPr lang="es-MX" sz="3200" b="1" dirty="0">
                <a:latin typeface="Arial"/>
                <a:ea typeface="Arial"/>
                <a:cs typeface="Arial"/>
                <a:sym typeface="Arial"/>
              </a:rPr>
            </a:br>
            <a:br>
              <a:rPr lang="es-MX" sz="3200" b="1" dirty="0">
                <a:latin typeface="Arial"/>
                <a:ea typeface="Arial"/>
                <a:cs typeface="Arial"/>
                <a:sym typeface="Arial"/>
              </a:rPr>
            </a:br>
            <a:endParaRPr sz="3200" dirty="0"/>
          </a:p>
        </p:txBody>
      </p:sp>
      <p:pic>
        <p:nvPicPr>
          <p:cNvPr id="85" name="Google Shape;85;p1" descr="Logo&#10;&#10;Description automatically generated"/>
          <p:cNvPicPr preferRelativeResize="0"/>
          <p:nvPr/>
        </p:nvPicPr>
        <p:blipFill rotWithShape="1">
          <a:blip r:embed="rId3">
            <a:alphaModFix/>
          </a:blip>
          <a:srcRect/>
          <a:stretch/>
        </p:blipFill>
        <p:spPr>
          <a:xfrm>
            <a:off x="1536374" y="1535522"/>
            <a:ext cx="2183629" cy="2446644"/>
          </a:xfrm>
          <a:prstGeom prst="rect">
            <a:avLst/>
          </a:prstGeom>
          <a:noFill/>
          <a:ln>
            <a:noFill/>
          </a:ln>
        </p:spPr>
      </p:pic>
      <p:sp>
        <p:nvSpPr>
          <p:cNvPr id="86" name="Google Shape;86;p1"/>
          <p:cNvSpPr txBox="1"/>
          <p:nvPr/>
        </p:nvSpPr>
        <p:spPr>
          <a:xfrm>
            <a:off x="5313682" y="3982166"/>
            <a:ext cx="3128212" cy="80021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MX" sz="1800" b="1" i="0" u="none" strike="noStrike" cap="none">
                <a:solidFill>
                  <a:srgbClr val="000000"/>
                </a:solidFill>
                <a:latin typeface="Arial"/>
                <a:ea typeface="Arial"/>
                <a:cs typeface="Arial"/>
                <a:sym typeface="Arial"/>
              </a:rPr>
              <a:t>PRESENTA:</a:t>
            </a:r>
            <a:endParaRPr sz="1800" b="0" i="0" u="none" strike="noStrike" cap="none">
              <a:solidFill>
                <a:srgbClr val="000000"/>
              </a:solidFill>
              <a:latin typeface="Calibri"/>
              <a:ea typeface="Calibri"/>
              <a:cs typeface="Calibri"/>
              <a:sym typeface="Calibri"/>
            </a:endParaRPr>
          </a:p>
          <a:p>
            <a:pPr marL="0" marR="0" lvl="0" indent="0" algn="ctr" rtl="0">
              <a:lnSpc>
                <a:spcPct val="100000"/>
              </a:lnSpc>
              <a:spcBef>
                <a:spcPts val="1200"/>
              </a:spcBef>
              <a:spcAft>
                <a:spcPts val="0"/>
              </a:spcAft>
              <a:buClr>
                <a:srgbClr val="000000"/>
              </a:buClr>
              <a:buSzPts val="1800"/>
              <a:buFont typeface="Arial"/>
              <a:buNone/>
            </a:pPr>
            <a:r>
              <a:rPr lang="es-MX" sz="1800" b="1" i="0" u="none" strike="noStrike" cap="none">
                <a:solidFill>
                  <a:srgbClr val="000000"/>
                </a:solidFill>
                <a:latin typeface="Arial"/>
                <a:ea typeface="Arial"/>
                <a:cs typeface="Arial"/>
                <a:sym typeface="Arial"/>
              </a:rPr>
              <a:t>Sergio Ibarra Ramírez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lvl="1">
              <a:lnSpc>
                <a:spcPct val="85000"/>
              </a:lnSpc>
              <a:buClr>
                <a:schemeClr val="accent1"/>
              </a:buClr>
              <a:buSzPts val="3200"/>
            </a:pPr>
            <a:r>
              <a:rPr lang="es-ES" sz="3200" b="1" dirty="0">
                <a:solidFill>
                  <a:schemeClr val="accent1"/>
                </a:solidFill>
                <a:latin typeface="Calibri"/>
                <a:cs typeface="Calibri"/>
                <a:sym typeface="Calibri"/>
              </a:rPr>
              <a:t>La serie de demanda de GN en sector eléctrico muestra durante 2020 y 2021 valores atípicos y comportamiento muy irregular </a:t>
            </a:r>
            <a:endParaRPr sz="3200" b="1" dirty="0">
              <a:solidFill>
                <a:schemeClr val="accent1"/>
              </a:solidFill>
              <a:latin typeface="Calibri"/>
              <a:ea typeface="Calibri"/>
              <a:cs typeface="Calibri"/>
              <a:sym typeface="Calibri"/>
            </a:endParaRPr>
          </a:p>
        </p:txBody>
      </p:sp>
      <p:pic>
        <p:nvPicPr>
          <p:cNvPr id="4" name="Imagen 3">
            <a:extLst>
              <a:ext uri="{FF2B5EF4-FFF2-40B4-BE49-F238E27FC236}">
                <a16:creationId xmlns:a16="http://schemas.microsoft.com/office/drawing/2014/main" id="{B1F69FC1-E749-13EA-054B-A810EABD7361}"/>
              </a:ext>
            </a:extLst>
          </p:cNvPr>
          <p:cNvPicPr>
            <a:picLocks noChangeAspect="1"/>
          </p:cNvPicPr>
          <p:nvPr/>
        </p:nvPicPr>
        <p:blipFill>
          <a:blip r:embed="rId3"/>
          <a:stretch>
            <a:fillRect/>
          </a:stretch>
        </p:blipFill>
        <p:spPr>
          <a:xfrm>
            <a:off x="1401233" y="1204539"/>
            <a:ext cx="9389533" cy="2011680"/>
          </a:xfrm>
          <a:prstGeom prst="rect">
            <a:avLst/>
          </a:prstGeom>
        </p:spPr>
      </p:pic>
      <p:pic>
        <p:nvPicPr>
          <p:cNvPr id="8" name="Imagen 7">
            <a:extLst>
              <a:ext uri="{FF2B5EF4-FFF2-40B4-BE49-F238E27FC236}">
                <a16:creationId xmlns:a16="http://schemas.microsoft.com/office/drawing/2014/main" id="{B9AB7494-649A-2A67-B23D-264D0821CEB7}"/>
              </a:ext>
            </a:extLst>
          </p:cNvPr>
          <p:cNvPicPr preferRelativeResize="0">
            <a:picLocks/>
          </p:cNvPicPr>
          <p:nvPr/>
        </p:nvPicPr>
        <p:blipFill>
          <a:blip r:embed="rId4"/>
          <a:stretch>
            <a:fillRect/>
          </a:stretch>
        </p:blipFill>
        <p:spPr>
          <a:xfrm>
            <a:off x="569338" y="3890504"/>
            <a:ext cx="2377440" cy="2011680"/>
          </a:xfrm>
          <a:prstGeom prst="rect">
            <a:avLst/>
          </a:prstGeom>
        </p:spPr>
      </p:pic>
      <p:pic>
        <p:nvPicPr>
          <p:cNvPr id="10" name="Imagen 9">
            <a:extLst>
              <a:ext uri="{FF2B5EF4-FFF2-40B4-BE49-F238E27FC236}">
                <a16:creationId xmlns:a16="http://schemas.microsoft.com/office/drawing/2014/main" id="{AAFED038-D762-B8CE-B247-3007CB21870C}"/>
              </a:ext>
            </a:extLst>
          </p:cNvPr>
          <p:cNvPicPr preferRelativeResize="0">
            <a:picLocks/>
          </p:cNvPicPr>
          <p:nvPr/>
        </p:nvPicPr>
        <p:blipFill>
          <a:blip r:embed="rId5"/>
          <a:stretch>
            <a:fillRect/>
          </a:stretch>
        </p:blipFill>
        <p:spPr>
          <a:xfrm>
            <a:off x="3294550" y="3890504"/>
            <a:ext cx="2377440" cy="2011680"/>
          </a:xfrm>
          <a:prstGeom prst="rect">
            <a:avLst/>
          </a:prstGeom>
        </p:spPr>
      </p:pic>
      <p:pic>
        <p:nvPicPr>
          <p:cNvPr id="12" name="Imagen 11">
            <a:extLst>
              <a:ext uri="{FF2B5EF4-FFF2-40B4-BE49-F238E27FC236}">
                <a16:creationId xmlns:a16="http://schemas.microsoft.com/office/drawing/2014/main" id="{380E5456-00F0-A8E4-EA6E-FC47020D5B2E}"/>
              </a:ext>
            </a:extLst>
          </p:cNvPr>
          <p:cNvPicPr preferRelativeResize="0">
            <a:picLocks/>
          </p:cNvPicPr>
          <p:nvPr/>
        </p:nvPicPr>
        <p:blipFill>
          <a:blip r:embed="rId6"/>
          <a:stretch>
            <a:fillRect/>
          </a:stretch>
        </p:blipFill>
        <p:spPr>
          <a:xfrm>
            <a:off x="6672193" y="3890504"/>
            <a:ext cx="2377440" cy="2011680"/>
          </a:xfrm>
          <a:prstGeom prst="rect">
            <a:avLst/>
          </a:prstGeom>
        </p:spPr>
      </p:pic>
      <p:pic>
        <p:nvPicPr>
          <p:cNvPr id="14" name="Imagen 13">
            <a:extLst>
              <a:ext uri="{FF2B5EF4-FFF2-40B4-BE49-F238E27FC236}">
                <a16:creationId xmlns:a16="http://schemas.microsoft.com/office/drawing/2014/main" id="{834EDC6B-DD4C-57AD-17E9-3BF5007CEF83}"/>
              </a:ext>
            </a:extLst>
          </p:cNvPr>
          <p:cNvPicPr preferRelativeResize="0">
            <a:picLocks/>
          </p:cNvPicPr>
          <p:nvPr/>
        </p:nvPicPr>
        <p:blipFill>
          <a:blip r:embed="rId7"/>
          <a:stretch>
            <a:fillRect/>
          </a:stretch>
        </p:blipFill>
        <p:spPr>
          <a:xfrm>
            <a:off x="9320566" y="3890504"/>
            <a:ext cx="2377440" cy="2011680"/>
          </a:xfrm>
          <a:prstGeom prst="rect">
            <a:avLst/>
          </a:prstGeom>
        </p:spPr>
      </p:pic>
      <p:sp>
        <p:nvSpPr>
          <p:cNvPr id="15" name="Rectángulo 14">
            <a:extLst>
              <a:ext uri="{FF2B5EF4-FFF2-40B4-BE49-F238E27FC236}">
                <a16:creationId xmlns:a16="http://schemas.microsoft.com/office/drawing/2014/main" id="{D953E7FD-A871-81E8-73C0-2C4E7C363A88}"/>
              </a:ext>
            </a:extLst>
          </p:cNvPr>
          <p:cNvSpPr/>
          <p:nvPr/>
        </p:nvSpPr>
        <p:spPr>
          <a:xfrm>
            <a:off x="386628" y="3611829"/>
            <a:ext cx="5323680" cy="2569029"/>
          </a:xfrm>
          <a:prstGeom prst="rect">
            <a:avLst/>
          </a:prstGeom>
          <a:noFill/>
          <a:ln w="28575">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CuadroTexto 16">
            <a:extLst>
              <a:ext uri="{FF2B5EF4-FFF2-40B4-BE49-F238E27FC236}">
                <a16:creationId xmlns:a16="http://schemas.microsoft.com/office/drawing/2014/main" id="{CE9C7499-5007-E075-9CC2-6B3613B8DE92}"/>
              </a:ext>
            </a:extLst>
          </p:cNvPr>
          <p:cNvSpPr txBox="1"/>
          <p:nvPr/>
        </p:nvSpPr>
        <p:spPr>
          <a:xfrm>
            <a:off x="2162371" y="3429000"/>
            <a:ext cx="1772195" cy="307777"/>
          </a:xfrm>
          <a:prstGeom prst="rect">
            <a:avLst/>
          </a:prstGeom>
          <a:solidFill>
            <a:schemeClr val="bg1"/>
          </a:solidFill>
        </p:spPr>
        <p:txBody>
          <a:bodyPr wrap="square">
            <a:spAutoFit/>
          </a:bodyPr>
          <a:lstStyle/>
          <a:p>
            <a:pPr marR="0" lvl="0" rtl="0">
              <a:spcBef>
                <a:spcPts val="600"/>
              </a:spcBef>
              <a:spcAft>
                <a:spcPts val="0"/>
              </a:spcAft>
              <a:buClr>
                <a:schemeClr val="dk1"/>
              </a:buClr>
              <a:buSzPts val="1200"/>
            </a:pPr>
            <a:r>
              <a:rPr lang="es-MX" dirty="0">
                <a:solidFill>
                  <a:schemeClr val="dk1"/>
                </a:solidFill>
                <a:latin typeface="Calibri Light" panose="020F0302020204030204" pitchFamily="34" charset="0"/>
                <a:ea typeface="Calibri"/>
                <a:cs typeface="Calibri Light" panose="020F0302020204030204" pitchFamily="34" charset="0"/>
                <a:sym typeface="Calibri"/>
              </a:rPr>
              <a:t>S</a:t>
            </a:r>
            <a:r>
              <a:rPr lang="es-MX" sz="1400" dirty="0">
                <a:solidFill>
                  <a:schemeClr val="dk1"/>
                </a:solidFill>
                <a:latin typeface="Calibri Light" panose="020F0302020204030204" pitchFamily="34" charset="0"/>
                <a:ea typeface="Calibri"/>
                <a:cs typeface="Calibri Light" panose="020F0302020204030204" pitchFamily="34" charset="0"/>
                <a:sym typeface="Calibri"/>
              </a:rPr>
              <a:t>erie sin tratamiento</a:t>
            </a:r>
            <a:endParaRPr lang="es-MX" sz="1400" dirty="0">
              <a:latin typeface="Calibri Light" panose="020F0302020204030204" pitchFamily="34" charset="0"/>
              <a:cs typeface="Calibri Light" panose="020F0302020204030204" pitchFamily="34" charset="0"/>
            </a:endParaRPr>
          </a:p>
        </p:txBody>
      </p:sp>
      <p:sp>
        <p:nvSpPr>
          <p:cNvPr id="18" name="Rectángulo 17">
            <a:extLst>
              <a:ext uri="{FF2B5EF4-FFF2-40B4-BE49-F238E27FC236}">
                <a16:creationId xmlns:a16="http://schemas.microsoft.com/office/drawing/2014/main" id="{83954060-BE8D-4793-D3EC-0AD416E7B24E}"/>
              </a:ext>
            </a:extLst>
          </p:cNvPr>
          <p:cNvSpPr/>
          <p:nvPr/>
        </p:nvSpPr>
        <p:spPr>
          <a:xfrm>
            <a:off x="6412426" y="3641782"/>
            <a:ext cx="5323680" cy="2569029"/>
          </a:xfrm>
          <a:prstGeom prst="rect">
            <a:avLst/>
          </a:prstGeom>
          <a:noFill/>
          <a:ln w="28575">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CuadroTexto 18">
            <a:extLst>
              <a:ext uri="{FF2B5EF4-FFF2-40B4-BE49-F238E27FC236}">
                <a16:creationId xmlns:a16="http://schemas.microsoft.com/office/drawing/2014/main" id="{B78CFE68-1D16-D119-948D-A5DFDE2C5075}"/>
              </a:ext>
            </a:extLst>
          </p:cNvPr>
          <p:cNvSpPr txBox="1"/>
          <p:nvPr/>
        </p:nvSpPr>
        <p:spPr>
          <a:xfrm>
            <a:off x="8188169" y="3458953"/>
            <a:ext cx="2031960" cy="307777"/>
          </a:xfrm>
          <a:prstGeom prst="rect">
            <a:avLst/>
          </a:prstGeom>
          <a:solidFill>
            <a:schemeClr val="bg1"/>
          </a:solidFill>
        </p:spPr>
        <p:txBody>
          <a:bodyPr wrap="square">
            <a:spAutoFit/>
          </a:bodyPr>
          <a:lstStyle/>
          <a:p>
            <a:pPr marR="0" lvl="0" rtl="0">
              <a:spcBef>
                <a:spcPts val="600"/>
              </a:spcBef>
              <a:spcAft>
                <a:spcPts val="0"/>
              </a:spcAft>
              <a:buClr>
                <a:schemeClr val="dk1"/>
              </a:buClr>
              <a:buSzPts val="1200"/>
            </a:pPr>
            <a:r>
              <a:rPr lang="es-MX" dirty="0">
                <a:solidFill>
                  <a:schemeClr val="dk1"/>
                </a:solidFill>
                <a:latin typeface="Calibri Light" panose="020F0302020204030204" pitchFamily="34" charset="0"/>
                <a:ea typeface="Calibri"/>
                <a:cs typeface="Calibri Light" panose="020F0302020204030204" pitchFamily="34" charset="0"/>
                <a:sym typeface="Calibri"/>
              </a:rPr>
              <a:t>T</a:t>
            </a:r>
            <a:r>
              <a:rPr lang="es-MX" sz="1400" dirty="0">
                <a:solidFill>
                  <a:schemeClr val="dk1"/>
                </a:solidFill>
                <a:latin typeface="Calibri Light" panose="020F0302020204030204" pitchFamily="34" charset="0"/>
                <a:ea typeface="Calibri"/>
                <a:cs typeface="Calibri Light" panose="020F0302020204030204" pitchFamily="34" charset="0"/>
                <a:sym typeface="Calibri"/>
              </a:rPr>
              <a:t>ratamiento con la media</a:t>
            </a:r>
            <a:endParaRPr lang="es-MX" sz="14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979223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lvl="1">
              <a:lnSpc>
                <a:spcPct val="85000"/>
              </a:lnSpc>
              <a:buClr>
                <a:schemeClr val="accent1"/>
              </a:buClr>
              <a:buSzPts val="3200"/>
            </a:pPr>
            <a:r>
              <a:rPr lang="es-ES" sz="3200" b="1" dirty="0">
                <a:solidFill>
                  <a:schemeClr val="accent1"/>
                </a:solidFill>
                <a:latin typeface="Calibri"/>
                <a:cs typeface="Calibri"/>
              </a:rPr>
              <a:t>Análisis y resultados</a:t>
            </a:r>
            <a:r>
              <a:rPr lang="es-ES" sz="3200" b="1" dirty="0">
                <a:solidFill>
                  <a:schemeClr val="accent1"/>
                </a:solidFill>
                <a:latin typeface="Calibri"/>
                <a:cs typeface="Calibri"/>
                <a:sym typeface="Calibri"/>
              </a:rPr>
              <a:t>: Modelos (S)ARIMA para </a:t>
            </a:r>
            <a:r>
              <a:rPr lang="es-ES" sz="3200" b="1" dirty="0" err="1">
                <a:solidFill>
                  <a:schemeClr val="accent1"/>
                </a:solidFill>
                <a:latin typeface="Calibri"/>
                <a:cs typeface="Calibri"/>
                <a:sym typeface="Calibri"/>
              </a:rPr>
              <a:t>forecast</a:t>
            </a:r>
            <a:r>
              <a:rPr lang="es-ES" sz="3200" b="1" dirty="0">
                <a:solidFill>
                  <a:schemeClr val="accent1"/>
                </a:solidFill>
                <a:latin typeface="Calibri"/>
                <a:cs typeface="Calibri"/>
                <a:sym typeface="Calibri"/>
              </a:rPr>
              <a:t> de demanda de GN en sector eléctrico</a:t>
            </a:r>
            <a:endParaRPr sz="3200" b="1" dirty="0">
              <a:solidFill>
                <a:schemeClr val="accent1"/>
              </a:solidFill>
              <a:latin typeface="Calibri"/>
              <a:ea typeface="Calibri"/>
              <a:cs typeface="Calibri"/>
              <a:sym typeface="Calibri"/>
            </a:endParaRPr>
          </a:p>
        </p:txBody>
      </p:sp>
      <p:graphicFrame>
        <p:nvGraphicFramePr>
          <p:cNvPr id="2" name="Tabla 1">
            <a:extLst>
              <a:ext uri="{FF2B5EF4-FFF2-40B4-BE49-F238E27FC236}">
                <a16:creationId xmlns:a16="http://schemas.microsoft.com/office/drawing/2014/main" id="{832D81AC-38EB-FB46-FD18-4D1419ADC5E5}"/>
              </a:ext>
            </a:extLst>
          </p:cNvPr>
          <p:cNvGraphicFramePr>
            <a:graphicFrameLocks noGrp="1"/>
          </p:cNvGraphicFramePr>
          <p:nvPr>
            <p:extLst>
              <p:ext uri="{D42A27DB-BD31-4B8C-83A1-F6EECF244321}">
                <p14:modId xmlns:p14="http://schemas.microsoft.com/office/powerpoint/2010/main" val="1047557400"/>
              </p:ext>
            </p:extLst>
          </p:nvPr>
        </p:nvGraphicFramePr>
        <p:xfrm>
          <a:off x="331892" y="1157968"/>
          <a:ext cx="11349550" cy="2900680"/>
        </p:xfrm>
        <a:graphic>
          <a:graphicData uri="http://schemas.openxmlformats.org/drawingml/2006/table">
            <a:tbl>
              <a:tblPr firstRow="1" bandRow="1">
                <a:tableStyleId>{5C22544A-7EE6-4342-B048-85BDC9FD1C3A}</a:tableStyleId>
              </a:tblPr>
              <a:tblGrid>
                <a:gridCol w="1804733">
                  <a:extLst>
                    <a:ext uri="{9D8B030D-6E8A-4147-A177-3AD203B41FA5}">
                      <a16:colId xmlns:a16="http://schemas.microsoft.com/office/drawing/2014/main" val="896100951"/>
                    </a:ext>
                  </a:extLst>
                </a:gridCol>
                <a:gridCol w="1804733">
                  <a:extLst>
                    <a:ext uri="{9D8B030D-6E8A-4147-A177-3AD203B41FA5}">
                      <a16:colId xmlns:a16="http://schemas.microsoft.com/office/drawing/2014/main" val="1128444383"/>
                    </a:ext>
                  </a:extLst>
                </a:gridCol>
                <a:gridCol w="2097069">
                  <a:extLst>
                    <a:ext uri="{9D8B030D-6E8A-4147-A177-3AD203B41FA5}">
                      <a16:colId xmlns:a16="http://schemas.microsoft.com/office/drawing/2014/main" val="3823021968"/>
                    </a:ext>
                  </a:extLst>
                </a:gridCol>
                <a:gridCol w="1097280">
                  <a:extLst>
                    <a:ext uri="{9D8B030D-6E8A-4147-A177-3AD203B41FA5}">
                      <a16:colId xmlns:a16="http://schemas.microsoft.com/office/drawing/2014/main" val="938150115"/>
                    </a:ext>
                  </a:extLst>
                </a:gridCol>
                <a:gridCol w="1097280">
                  <a:extLst>
                    <a:ext uri="{9D8B030D-6E8A-4147-A177-3AD203B41FA5}">
                      <a16:colId xmlns:a16="http://schemas.microsoft.com/office/drawing/2014/main" val="4020079597"/>
                    </a:ext>
                  </a:extLst>
                </a:gridCol>
                <a:gridCol w="1097280">
                  <a:extLst>
                    <a:ext uri="{9D8B030D-6E8A-4147-A177-3AD203B41FA5}">
                      <a16:colId xmlns:a16="http://schemas.microsoft.com/office/drawing/2014/main" val="1155112631"/>
                    </a:ext>
                  </a:extLst>
                </a:gridCol>
                <a:gridCol w="2351175">
                  <a:extLst>
                    <a:ext uri="{9D8B030D-6E8A-4147-A177-3AD203B41FA5}">
                      <a16:colId xmlns:a16="http://schemas.microsoft.com/office/drawing/2014/main" val="725785473"/>
                    </a:ext>
                  </a:extLst>
                </a:gridCol>
              </a:tblGrid>
              <a:tr h="370840">
                <a:tc>
                  <a:txBody>
                    <a:bodyPr/>
                    <a:lstStyle/>
                    <a:p>
                      <a:r>
                        <a:rPr lang="es-ES" dirty="0"/>
                        <a:t>Sector</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dirty="0"/>
                        <a:t>Modelo </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dirty="0"/>
                        <a:t>Especificación </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dirty="0"/>
                        <a:t>RMSE</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dirty="0"/>
                        <a:t>MAPE[%]</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dirty="0"/>
                        <a:t>AIC</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a:t>Comentario</a:t>
                      </a:r>
                      <a:endParaRPr lang="es-MX" dirty="0"/>
                    </a:p>
                  </a:txBody>
                  <a:tcPr>
                    <a:lnB w="6350" cap="flat" cmpd="sng" algn="ctr">
                      <a:solidFill>
                        <a:schemeClr val="tx1"/>
                      </a:solidFill>
                      <a:prstDash val="solid"/>
                      <a:round/>
                      <a:headEnd type="none" w="med" len="med"/>
                      <a:tailEnd type="none" w="med" len="med"/>
                    </a:lnB>
                    <a:solidFill>
                      <a:srgbClr val="009900"/>
                    </a:solidFill>
                  </a:tcPr>
                </a:tc>
                <a:extLst>
                  <a:ext uri="{0D108BD9-81ED-4DB2-BD59-A6C34878D82A}">
                    <a16:rowId xmlns:a16="http://schemas.microsoft.com/office/drawing/2014/main" val="490167761"/>
                  </a:ext>
                </a:extLst>
              </a:tr>
              <a:tr h="370840">
                <a:tc>
                  <a:txBody>
                    <a:bodyPr/>
                    <a:lstStyle/>
                    <a:p>
                      <a:r>
                        <a:rPr lang="es-ES" sz="1300" dirty="0"/>
                        <a:t>Eléctrico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ARIMA(4, 1, 4)</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Sin pretratamiento alguno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623.63</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16.7</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2684</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Pronóstico sobreestima en general el valor real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74654446"/>
                  </a:ext>
                </a:extLst>
              </a:tr>
              <a:tr h="370840">
                <a:tc>
                  <a:txBody>
                    <a:bodyPr/>
                    <a:lstStyle/>
                    <a:p>
                      <a:r>
                        <a:rPr lang="es-ES" sz="1300" dirty="0"/>
                        <a:t>Eléctrico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ARIMA(3, 1, 1)</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Ajuste de atípicos por la media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577.61</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9.02</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2845</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Pronóstico muy lineal sin considerar estacionalidad</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5204710"/>
                  </a:ext>
                </a:extLst>
              </a:tr>
              <a:tr h="370840">
                <a:tc>
                  <a:txBody>
                    <a:bodyPr/>
                    <a:lstStyle/>
                    <a:p>
                      <a:r>
                        <a:rPr lang="es-ES" sz="1300" dirty="0"/>
                        <a:t>Eléctrico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SARIMA(3, 1, 1)</a:t>
                      </a:r>
                      <a:r>
                        <a:rPr lang="es-MX" sz="1400" b="0" i="0" u="none" strike="noStrike" cap="none" dirty="0">
                          <a:solidFill>
                            <a:schemeClr val="dk1"/>
                          </a:solidFill>
                          <a:effectLst/>
                          <a:latin typeface="+mn-lt"/>
                          <a:ea typeface="+mn-ea"/>
                          <a:cs typeface="+mn-cs"/>
                          <a:sym typeface="Arial"/>
                        </a:rPr>
                        <a:t> x(0, 1, [], 12)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Ajuste de atípicos por la media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579.81</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14.2</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2731</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49816840"/>
                  </a:ext>
                </a:extLst>
              </a:tr>
              <a:tr h="370840">
                <a:tc>
                  <a:txBody>
                    <a:bodyPr/>
                    <a:lstStyle/>
                    <a:p>
                      <a:r>
                        <a:rPr lang="es-ES" sz="1300" dirty="0"/>
                        <a:t>Eléctrico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MX" sz="1300" b="0" i="0" u="none" strike="noStrike" cap="none" dirty="0">
                          <a:solidFill>
                            <a:schemeClr val="dk1"/>
                          </a:solidFill>
                          <a:effectLst/>
                          <a:latin typeface="+mn-lt"/>
                          <a:ea typeface="+mn-ea"/>
                          <a:cs typeface="+mn-cs"/>
                          <a:sym typeface="Arial"/>
                        </a:rPr>
                        <a:t>ARIMA(3, 1, 1)</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ES" sz="1300" dirty="0"/>
                        <a:t>Ajuste de atípicos por la mediana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ES" sz="1300" dirty="0"/>
                        <a:t>578.67</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ES" sz="1300" dirty="0"/>
                        <a:t>9.01</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ES" sz="1300" dirty="0"/>
                        <a:t>2845</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dirty="0"/>
                        <a:t>Pronóstico sobreestima en general el valor real </a:t>
                      </a:r>
                      <a:endParaRPr lang="es-MX" sz="14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98873745"/>
                  </a:ext>
                </a:extLst>
              </a:tr>
              <a:tr h="370840">
                <a:tc>
                  <a:txBody>
                    <a:bodyPr/>
                    <a:lstStyle/>
                    <a:p>
                      <a:r>
                        <a:rPr lang="es-ES" sz="1300" dirty="0"/>
                        <a:t>Eléctrico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SARIMA(3, 1, 1)</a:t>
                      </a:r>
                      <a:r>
                        <a:rPr lang="es-MX" sz="1400" b="0" i="0" u="none" strike="noStrike" cap="none" dirty="0">
                          <a:solidFill>
                            <a:schemeClr val="dk1"/>
                          </a:solidFill>
                          <a:effectLst/>
                          <a:latin typeface="+mn-lt"/>
                          <a:ea typeface="+mn-ea"/>
                          <a:cs typeface="+mn-cs"/>
                          <a:sym typeface="Arial"/>
                        </a:rPr>
                        <a:t> x(0, 1, [], 12)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Ajuste de atípicos por la mediana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580</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14.2</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2732</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dirty="0"/>
                        <a:t>Pronóstico sobreestima en general el valor real </a:t>
                      </a:r>
                      <a:endParaRPr lang="es-MX" sz="14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55316104"/>
                  </a:ext>
                </a:extLst>
              </a:tr>
            </a:tbl>
          </a:graphicData>
        </a:graphic>
      </p:graphicFrame>
      <p:pic>
        <p:nvPicPr>
          <p:cNvPr id="7" name="Imagen 6">
            <a:extLst>
              <a:ext uri="{FF2B5EF4-FFF2-40B4-BE49-F238E27FC236}">
                <a16:creationId xmlns:a16="http://schemas.microsoft.com/office/drawing/2014/main" id="{EBF5FDBE-ACAC-E08E-7E46-8024E37EE94A}"/>
              </a:ext>
            </a:extLst>
          </p:cNvPr>
          <p:cNvPicPr preferRelativeResize="0">
            <a:picLocks/>
          </p:cNvPicPr>
          <p:nvPr/>
        </p:nvPicPr>
        <p:blipFill>
          <a:blip r:embed="rId3"/>
          <a:stretch>
            <a:fillRect/>
          </a:stretch>
        </p:blipFill>
        <p:spPr>
          <a:xfrm>
            <a:off x="679892" y="4091368"/>
            <a:ext cx="5029200" cy="2286000"/>
          </a:xfrm>
          <a:prstGeom prst="rect">
            <a:avLst/>
          </a:prstGeom>
        </p:spPr>
      </p:pic>
      <p:pic>
        <p:nvPicPr>
          <p:cNvPr id="6" name="Imagen 5">
            <a:extLst>
              <a:ext uri="{FF2B5EF4-FFF2-40B4-BE49-F238E27FC236}">
                <a16:creationId xmlns:a16="http://schemas.microsoft.com/office/drawing/2014/main" id="{4459AAA5-40FF-5E94-7A69-2D899E4861BB}"/>
              </a:ext>
            </a:extLst>
          </p:cNvPr>
          <p:cNvPicPr preferRelativeResize="0">
            <a:picLocks/>
          </p:cNvPicPr>
          <p:nvPr/>
        </p:nvPicPr>
        <p:blipFill>
          <a:blip r:embed="rId4"/>
          <a:stretch>
            <a:fillRect/>
          </a:stretch>
        </p:blipFill>
        <p:spPr>
          <a:xfrm>
            <a:off x="6383530" y="4091368"/>
            <a:ext cx="5029200" cy="2286000"/>
          </a:xfrm>
          <a:prstGeom prst="rect">
            <a:avLst/>
          </a:prstGeom>
        </p:spPr>
      </p:pic>
    </p:spTree>
    <p:extLst>
      <p:ext uri="{BB962C8B-B14F-4D97-AF65-F5344CB8AC3E}">
        <p14:creationId xmlns:p14="http://schemas.microsoft.com/office/powerpoint/2010/main" val="3803716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lvl="1">
              <a:lnSpc>
                <a:spcPct val="85000"/>
              </a:lnSpc>
              <a:buClr>
                <a:schemeClr val="accent1"/>
              </a:buClr>
              <a:buSzPts val="3200"/>
            </a:pPr>
            <a:r>
              <a:rPr lang="es-ES" sz="3200" b="1" dirty="0">
                <a:solidFill>
                  <a:schemeClr val="accent1"/>
                </a:solidFill>
                <a:latin typeface="Calibri"/>
                <a:cs typeface="Calibri"/>
              </a:rPr>
              <a:t>Análisis y resultados</a:t>
            </a:r>
            <a:r>
              <a:rPr lang="es-MX" sz="3200" b="1" dirty="0">
                <a:solidFill>
                  <a:schemeClr val="accent1"/>
                </a:solidFill>
                <a:latin typeface="Calibri"/>
                <a:cs typeface="Calibri"/>
                <a:sym typeface="Calibri"/>
              </a:rPr>
              <a:t>: Modelos LSTM para </a:t>
            </a:r>
            <a:r>
              <a:rPr lang="es-MX" sz="3200" b="1" dirty="0" err="1">
                <a:solidFill>
                  <a:schemeClr val="accent1"/>
                </a:solidFill>
                <a:latin typeface="Calibri"/>
                <a:cs typeface="Calibri"/>
                <a:sym typeface="Calibri"/>
              </a:rPr>
              <a:t>forecast</a:t>
            </a:r>
            <a:r>
              <a:rPr lang="es-MX" sz="3200" b="1" dirty="0">
                <a:solidFill>
                  <a:schemeClr val="accent1"/>
                </a:solidFill>
                <a:latin typeface="Calibri"/>
                <a:cs typeface="Calibri"/>
                <a:sym typeface="Calibri"/>
              </a:rPr>
              <a:t> de demanda de GN en sector eléctrico</a:t>
            </a:r>
            <a:endParaRPr sz="3200" b="1" dirty="0">
              <a:solidFill>
                <a:schemeClr val="accent1"/>
              </a:solidFill>
              <a:latin typeface="Calibri"/>
              <a:cs typeface="Calibri"/>
              <a:sym typeface="Calibri"/>
            </a:endParaRPr>
          </a:p>
        </p:txBody>
      </p:sp>
      <p:graphicFrame>
        <p:nvGraphicFramePr>
          <p:cNvPr id="2" name="Tabla 1">
            <a:extLst>
              <a:ext uri="{FF2B5EF4-FFF2-40B4-BE49-F238E27FC236}">
                <a16:creationId xmlns:a16="http://schemas.microsoft.com/office/drawing/2014/main" id="{832D81AC-38EB-FB46-FD18-4D1419ADC5E5}"/>
              </a:ext>
            </a:extLst>
          </p:cNvPr>
          <p:cNvGraphicFramePr>
            <a:graphicFrameLocks noGrp="1"/>
          </p:cNvGraphicFramePr>
          <p:nvPr>
            <p:extLst>
              <p:ext uri="{D42A27DB-BD31-4B8C-83A1-F6EECF244321}">
                <p14:modId xmlns:p14="http://schemas.microsoft.com/office/powerpoint/2010/main" val="1418595534"/>
              </p:ext>
            </p:extLst>
          </p:nvPr>
        </p:nvGraphicFramePr>
        <p:xfrm>
          <a:off x="331892" y="1157962"/>
          <a:ext cx="11349550" cy="3007360"/>
        </p:xfrm>
        <a:graphic>
          <a:graphicData uri="http://schemas.openxmlformats.org/drawingml/2006/table">
            <a:tbl>
              <a:tblPr firstRow="1" bandRow="1">
                <a:tableStyleId>{5C22544A-7EE6-4342-B048-85BDC9FD1C3A}</a:tableStyleId>
              </a:tblPr>
              <a:tblGrid>
                <a:gridCol w="1804733">
                  <a:extLst>
                    <a:ext uri="{9D8B030D-6E8A-4147-A177-3AD203B41FA5}">
                      <a16:colId xmlns:a16="http://schemas.microsoft.com/office/drawing/2014/main" val="896100951"/>
                    </a:ext>
                  </a:extLst>
                </a:gridCol>
                <a:gridCol w="1804733">
                  <a:extLst>
                    <a:ext uri="{9D8B030D-6E8A-4147-A177-3AD203B41FA5}">
                      <a16:colId xmlns:a16="http://schemas.microsoft.com/office/drawing/2014/main" val="1128444383"/>
                    </a:ext>
                  </a:extLst>
                </a:gridCol>
                <a:gridCol w="2097069">
                  <a:extLst>
                    <a:ext uri="{9D8B030D-6E8A-4147-A177-3AD203B41FA5}">
                      <a16:colId xmlns:a16="http://schemas.microsoft.com/office/drawing/2014/main" val="3823021968"/>
                    </a:ext>
                  </a:extLst>
                </a:gridCol>
                <a:gridCol w="1097280">
                  <a:extLst>
                    <a:ext uri="{9D8B030D-6E8A-4147-A177-3AD203B41FA5}">
                      <a16:colId xmlns:a16="http://schemas.microsoft.com/office/drawing/2014/main" val="938150115"/>
                    </a:ext>
                  </a:extLst>
                </a:gridCol>
                <a:gridCol w="1097280">
                  <a:extLst>
                    <a:ext uri="{9D8B030D-6E8A-4147-A177-3AD203B41FA5}">
                      <a16:colId xmlns:a16="http://schemas.microsoft.com/office/drawing/2014/main" val="4020079597"/>
                    </a:ext>
                  </a:extLst>
                </a:gridCol>
                <a:gridCol w="1097280">
                  <a:extLst>
                    <a:ext uri="{9D8B030D-6E8A-4147-A177-3AD203B41FA5}">
                      <a16:colId xmlns:a16="http://schemas.microsoft.com/office/drawing/2014/main" val="1155112631"/>
                    </a:ext>
                  </a:extLst>
                </a:gridCol>
                <a:gridCol w="2351175">
                  <a:extLst>
                    <a:ext uri="{9D8B030D-6E8A-4147-A177-3AD203B41FA5}">
                      <a16:colId xmlns:a16="http://schemas.microsoft.com/office/drawing/2014/main" val="725785473"/>
                    </a:ext>
                  </a:extLst>
                </a:gridCol>
              </a:tblGrid>
              <a:tr h="370840">
                <a:tc>
                  <a:txBody>
                    <a:bodyPr/>
                    <a:lstStyle/>
                    <a:p>
                      <a:r>
                        <a:rPr lang="es-ES" dirty="0"/>
                        <a:t>Sector</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dirty="0"/>
                        <a:t>Modelo </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dirty="0"/>
                        <a:t>Especificación </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dirty="0"/>
                        <a:t>RMSE</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dirty="0"/>
                        <a:t>MAPE[%]</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dirty="0"/>
                        <a:t>AIC</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a:t>Comentario</a:t>
                      </a:r>
                      <a:endParaRPr lang="es-MX" dirty="0"/>
                    </a:p>
                  </a:txBody>
                  <a:tcPr>
                    <a:lnB w="6350" cap="flat" cmpd="sng" algn="ctr">
                      <a:solidFill>
                        <a:schemeClr val="tx1"/>
                      </a:solidFill>
                      <a:prstDash val="solid"/>
                      <a:round/>
                      <a:headEnd type="none" w="med" len="med"/>
                      <a:tailEnd type="none" w="med" len="med"/>
                    </a:lnB>
                    <a:solidFill>
                      <a:srgbClr val="009900"/>
                    </a:solidFill>
                  </a:tcPr>
                </a:tc>
                <a:extLst>
                  <a:ext uri="{0D108BD9-81ED-4DB2-BD59-A6C34878D82A}">
                    <a16:rowId xmlns:a16="http://schemas.microsoft.com/office/drawing/2014/main" val="490167761"/>
                  </a:ext>
                </a:extLst>
              </a:tr>
              <a:tr h="370840">
                <a:tc>
                  <a:txBody>
                    <a:bodyPr/>
                    <a:lstStyle/>
                    <a:p>
                      <a:r>
                        <a:rPr lang="es-ES" sz="1300" dirty="0"/>
                        <a:t>Eléctrico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LSTM (100, 1, </a:t>
                      </a:r>
                      <a:r>
                        <a:rPr lang="es-MX" sz="1300" b="0" i="0" u="none" strike="noStrike" cap="none" dirty="0" err="1">
                          <a:solidFill>
                            <a:schemeClr val="dk1"/>
                          </a:solidFill>
                          <a:effectLst/>
                          <a:latin typeface="+mn-lt"/>
                          <a:ea typeface="+mn-ea"/>
                          <a:cs typeface="+mn-cs"/>
                          <a:sym typeface="Arial"/>
                        </a:rPr>
                        <a:t>relu</a:t>
                      </a:r>
                      <a:r>
                        <a:rPr lang="es-MX" sz="1300" b="0" i="0" u="none" strike="noStrike" cap="none" dirty="0">
                          <a:solidFill>
                            <a:schemeClr val="dk1"/>
                          </a:solidFill>
                          <a:effectLst/>
                          <a:latin typeface="+mn-lt"/>
                          <a:ea typeface="+mn-ea"/>
                          <a:cs typeface="+mn-cs"/>
                          <a:sym typeface="Arial"/>
                        </a:rPr>
                        <a:t>, Adam)</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Sin pretratamiento alguno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1055</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28</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Pronóstico sobreestima demasiado el valor real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74654446"/>
                  </a:ext>
                </a:extLst>
              </a:tr>
              <a:tr h="370840">
                <a:tc>
                  <a:txBody>
                    <a:bodyPr/>
                    <a:lstStyle/>
                    <a:p>
                      <a:r>
                        <a:rPr lang="es-ES" sz="1300" dirty="0"/>
                        <a:t>Eléctrico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MX" sz="1300" b="0" i="0" u="none" strike="noStrike" cap="none" dirty="0">
                          <a:solidFill>
                            <a:schemeClr val="dk1"/>
                          </a:solidFill>
                          <a:effectLst/>
                          <a:latin typeface="+mn-lt"/>
                          <a:ea typeface="+mn-ea"/>
                          <a:cs typeface="+mn-cs"/>
                          <a:sym typeface="Arial"/>
                        </a:rPr>
                        <a:t>LSTM (100, 1, </a:t>
                      </a:r>
                      <a:r>
                        <a:rPr lang="es-MX" sz="1300" b="0" i="0" u="none" strike="noStrike" cap="none" dirty="0" err="1">
                          <a:solidFill>
                            <a:schemeClr val="dk1"/>
                          </a:solidFill>
                          <a:effectLst/>
                          <a:latin typeface="+mn-lt"/>
                          <a:ea typeface="+mn-ea"/>
                          <a:cs typeface="+mn-cs"/>
                          <a:sym typeface="Arial"/>
                        </a:rPr>
                        <a:t>relu</a:t>
                      </a:r>
                      <a:r>
                        <a:rPr lang="es-MX" sz="1300" b="0" i="0" u="none" strike="noStrike" cap="none" dirty="0">
                          <a:solidFill>
                            <a:schemeClr val="dk1"/>
                          </a:solidFill>
                          <a:effectLst/>
                          <a:latin typeface="+mn-lt"/>
                          <a:ea typeface="+mn-ea"/>
                          <a:cs typeface="+mn-cs"/>
                          <a:sym typeface="Arial"/>
                        </a:rPr>
                        <a:t>, Adam)</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Ajuste de atípicos por la media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ES" sz="1300" dirty="0"/>
                        <a:t>514.2</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ES" sz="1300" dirty="0"/>
                        <a:t>10.7</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ES" sz="1300" dirty="0"/>
                        <a:t>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Pronóstico mejora ajustando atípicos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215204710"/>
                  </a:ext>
                </a:extLst>
              </a:tr>
              <a:tr h="370840">
                <a:tc>
                  <a:txBody>
                    <a:bodyPr/>
                    <a:lstStyle/>
                    <a:p>
                      <a:r>
                        <a:rPr lang="es-ES" sz="1300" dirty="0"/>
                        <a:t>Eléctrico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LSTM (100, 1, </a:t>
                      </a:r>
                      <a:r>
                        <a:rPr lang="es-MX" sz="1300" b="0" i="0" u="none" strike="noStrike" cap="none" dirty="0" err="1">
                          <a:solidFill>
                            <a:schemeClr val="dk1"/>
                          </a:solidFill>
                          <a:effectLst/>
                          <a:latin typeface="+mn-lt"/>
                          <a:ea typeface="+mn-ea"/>
                          <a:cs typeface="+mn-cs"/>
                          <a:sym typeface="Arial"/>
                        </a:rPr>
                        <a:t>relu</a:t>
                      </a:r>
                      <a:r>
                        <a:rPr lang="es-MX" sz="1300" b="0" i="0" u="none" strike="noStrike" cap="none" dirty="0">
                          <a:solidFill>
                            <a:schemeClr val="dk1"/>
                          </a:solidFill>
                          <a:effectLst/>
                          <a:latin typeface="+mn-lt"/>
                          <a:ea typeface="+mn-ea"/>
                          <a:cs typeface="+mn-cs"/>
                          <a:sym typeface="Arial"/>
                        </a:rPr>
                        <a:t>, Adam)</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Ajuste de atípicos por la mediana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539.8</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11.3</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49816840"/>
                  </a:ext>
                </a:extLst>
              </a:tr>
              <a:tr h="370840">
                <a:tc>
                  <a:txBody>
                    <a:bodyPr/>
                    <a:lstStyle/>
                    <a:p>
                      <a:r>
                        <a:rPr lang="es-ES" sz="1300" dirty="0"/>
                        <a:t>Eléctrico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LSTM (100, 1, </a:t>
                      </a:r>
                      <a:r>
                        <a:rPr lang="es-MX" sz="1300" b="0" i="0" u="none" strike="noStrike" cap="none" dirty="0" err="1">
                          <a:solidFill>
                            <a:schemeClr val="dk1"/>
                          </a:solidFill>
                          <a:effectLst/>
                          <a:latin typeface="+mn-lt"/>
                          <a:ea typeface="+mn-ea"/>
                          <a:cs typeface="+mn-cs"/>
                          <a:sym typeface="Arial"/>
                        </a:rPr>
                        <a:t>relu</a:t>
                      </a:r>
                      <a:r>
                        <a:rPr lang="es-MX" sz="1300" b="0" i="0" u="none" strike="noStrike" cap="none" dirty="0">
                          <a:solidFill>
                            <a:schemeClr val="dk1"/>
                          </a:solidFill>
                          <a:effectLst/>
                          <a:latin typeface="+mn-lt"/>
                          <a:ea typeface="+mn-ea"/>
                          <a:cs typeface="+mn-cs"/>
                          <a:sym typeface="Arial"/>
                        </a:rPr>
                        <a:t>, Adam)</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Se normaliza la data de entrenamiento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618</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12</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Pronóstico no toma mucho en cuenta la estacionalidad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8873745"/>
                  </a:ext>
                </a:extLst>
              </a:tr>
              <a:tr h="370840">
                <a:tc>
                  <a:txBody>
                    <a:bodyPr/>
                    <a:lstStyle/>
                    <a:p>
                      <a:r>
                        <a:rPr lang="es-ES" sz="1300" dirty="0"/>
                        <a:t>Eléctrico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LSTM (100, 1, </a:t>
                      </a:r>
                      <a:r>
                        <a:rPr lang="es-MX" sz="1300" b="0" i="0" u="none" strike="noStrike" cap="none" dirty="0" err="1">
                          <a:solidFill>
                            <a:schemeClr val="dk1"/>
                          </a:solidFill>
                          <a:effectLst/>
                          <a:latin typeface="+mn-lt"/>
                          <a:ea typeface="+mn-ea"/>
                          <a:cs typeface="+mn-cs"/>
                          <a:sym typeface="Arial"/>
                        </a:rPr>
                        <a:t>relu</a:t>
                      </a:r>
                      <a:r>
                        <a:rPr lang="es-MX" sz="1300" b="0" i="0" u="none" strike="noStrike" cap="none" dirty="0">
                          <a:solidFill>
                            <a:schemeClr val="dk1"/>
                          </a:solidFill>
                          <a:effectLst/>
                          <a:latin typeface="+mn-lt"/>
                          <a:ea typeface="+mn-ea"/>
                          <a:cs typeface="+mn-cs"/>
                          <a:sym typeface="Arial"/>
                        </a:rPr>
                        <a:t>, Adam)</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Se normaliza la data de entrenamiento + Ajuste de atípicos por la media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600</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12</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Pronóstico no toma en cuenta estacionalidad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55316104"/>
                  </a:ext>
                </a:extLst>
              </a:tr>
            </a:tbl>
          </a:graphicData>
        </a:graphic>
      </p:graphicFrame>
      <p:pic>
        <p:nvPicPr>
          <p:cNvPr id="6" name="Imagen 5">
            <a:extLst>
              <a:ext uri="{FF2B5EF4-FFF2-40B4-BE49-F238E27FC236}">
                <a16:creationId xmlns:a16="http://schemas.microsoft.com/office/drawing/2014/main" id="{F4BC9CF2-BB1C-7EFD-3808-EA8EC30457A3}"/>
              </a:ext>
            </a:extLst>
          </p:cNvPr>
          <p:cNvPicPr preferRelativeResize="0">
            <a:picLocks/>
          </p:cNvPicPr>
          <p:nvPr/>
        </p:nvPicPr>
        <p:blipFill>
          <a:blip r:embed="rId3"/>
          <a:stretch>
            <a:fillRect/>
          </a:stretch>
        </p:blipFill>
        <p:spPr>
          <a:xfrm>
            <a:off x="414000" y="4280073"/>
            <a:ext cx="5486400" cy="1827894"/>
          </a:xfrm>
          <a:prstGeom prst="rect">
            <a:avLst/>
          </a:prstGeom>
        </p:spPr>
      </p:pic>
      <p:pic>
        <p:nvPicPr>
          <p:cNvPr id="10" name="Imagen 9">
            <a:extLst>
              <a:ext uri="{FF2B5EF4-FFF2-40B4-BE49-F238E27FC236}">
                <a16:creationId xmlns:a16="http://schemas.microsoft.com/office/drawing/2014/main" id="{8695B15C-D228-1E5E-0D39-519021500185}"/>
              </a:ext>
            </a:extLst>
          </p:cNvPr>
          <p:cNvPicPr preferRelativeResize="0">
            <a:picLocks/>
          </p:cNvPicPr>
          <p:nvPr/>
        </p:nvPicPr>
        <p:blipFill>
          <a:blip r:embed="rId4"/>
          <a:stretch>
            <a:fillRect/>
          </a:stretch>
        </p:blipFill>
        <p:spPr>
          <a:xfrm>
            <a:off x="6178109" y="4280073"/>
            <a:ext cx="5486400" cy="1827894"/>
          </a:xfrm>
          <a:prstGeom prst="rect">
            <a:avLst/>
          </a:prstGeom>
        </p:spPr>
      </p:pic>
    </p:spTree>
    <p:extLst>
      <p:ext uri="{BB962C8B-B14F-4D97-AF65-F5344CB8AC3E}">
        <p14:creationId xmlns:p14="http://schemas.microsoft.com/office/powerpoint/2010/main" val="1367546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lvl="1">
              <a:lnSpc>
                <a:spcPct val="85000"/>
              </a:lnSpc>
              <a:buClr>
                <a:schemeClr val="accent1"/>
              </a:buClr>
              <a:buSzPts val="3200"/>
            </a:pPr>
            <a:r>
              <a:rPr lang="es-ES" sz="3200" b="1" dirty="0">
                <a:solidFill>
                  <a:schemeClr val="accent1"/>
                </a:solidFill>
                <a:latin typeface="Calibri"/>
                <a:cs typeface="Calibri"/>
                <a:sym typeface="Calibri"/>
              </a:rPr>
              <a:t>La serie de demanda de GN en sector petrolero es No estacionaria y No normal inclusive si se tratan los atípicos </a:t>
            </a:r>
            <a:endParaRPr sz="3200" b="1" dirty="0">
              <a:solidFill>
                <a:schemeClr val="accent1"/>
              </a:solidFill>
              <a:latin typeface="Calibri"/>
              <a:ea typeface="Calibri"/>
              <a:cs typeface="Calibri"/>
              <a:sym typeface="Calibri"/>
            </a:endParaRPr>
          </a:p>
        </p:txBody>
      </p:sp>
      <p:sp>
        <p:nvSpPr>
          <p:cNvPr id="15" name="Rectángulo 14">
            <a:extLst>
              <a:ext uri="{FF2B5EF4-FFF2-40B4-BE49-F238E27FC236}">
                <a16:creationId xmlns:a16="http://schemas.microsoft.com/office/drawing/2014/main" id="{D953E7FD-A871-81E8-73C0-2C4E7C363A88}"/>
              </a:ext>
            </a:extLst>
          </p:cNvPr>
          <p:cNvSpPr/>
          <p:nvPr/>
        </p:nvSpPr>
        <p:spPr>
          <a:xfrm>
            <a:off x="386628" y="3611829"/>
            <a:ext cx="5323680" cy="2569029"/>
          </a:xfrm>
          <a:prstGeom prst="rect">
            <a:avLst/>
          </a:prstGeom>
          <a:noFill/>
          <a:ln w="28575">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CuadroTexto 16">
            <a:extLst>
              <a:ext uri="{FF2B5EF4-FFF2-40B4-BE49-F238E27FC236}">
                <a16:creationId xmlns:a16="http://schemas.microsoft.com/office/drawing/2014/main" id="{CE9C7499-5007-E075-9CC2-6B3613B8DE92}"/>
              </a:ext>
            </a:extLst>
          </p:cNvPr>
          <p:cNvSpPr txBox="1"/>
          <p:nvPr/>
        </p:nvSpPr>
        <p:spPr>
          <a:xfrm>
            <a:off x="2162371" y="3429000"/>
            <a:ext cx="1772195" cy="307777"/>
          </a:xfrm>
          <a:prstGeom prst="rect">
            <a:avLst/>
          </a:prstGeom>
          <a:solidFill>
            <a:schemeClr val="bg1"/>
          </a:solidFill>
        </p:spPr>
        <p:txBody>
          <a:bodyPr wrap="square">
            <a:spAutoFit/>
          </a:bodyPr>
          <a:lstStyle/>
          <a:p>
            <a:pPr marR="0" lvl="0" rtl="0">
              <a:spcBef>
                <a:spcPts val="600"/>
              </a:spcBef>
              <a:spcAft>
                <a:spcPts val="0"/>
              </a:spcAft>
              <a:buClr>
                <a:schemeClr val="dk1"/>
              </a:buClr>
              <a:buSzPts val="1200"/>
            </a:pPr>
            <a:r>
              <a:rPr lang="es-MX" dirty="0">
                <a:solidFill>
                  <a:schemeClr val="dk1"/>
                </a:solidFill>
                <a:latin typeface="Calibri Light" panose="020F0302020204030204" pitchFamily="34" charset="0"/>
                <a:ea typeface="Calibri"/>
                <a:cs typeface="Calibri Light" panose="020F0302020204030204" pitchFamily="34" charset="0"/>
                <a:sym typeface="Calibri"/>
              </a:rPr>
              <a:t>S</a:t>
            </a:r>
            <a:r>
              <a:rPr lang="es-MX" sz="1400" dirty="0">
                <a:solidFill>
                  <a:schemeClr val="dk1"/>
                </a:solidFill>
                <a:latin typeface="Calibri Light" panose="020F0302020204030204" pitchFamily="34" charset="0"/>
                <a:ea typeface="Calibri"/>
                <a:cs typeface="Calibri Light" panose="020F0302020204030204" pitchFamily="34" charset="0"/>
                <a:sym typeface="Calibri"/>
              </a:rPr>
              <a:t>erie sin tratamiento</a:t>
            </a:r>
            <a:endParaRPr lang="es-MX" sz="1400" dirty="0">
              <a:latin typeface="Calibri Light" panose="020F0302020204030204" pitchFamily="34" charset="0"/>
              <a:cs typeface="Calibri Light" panose="020F0302020204030204" pitchFamily="34" charset="0"/>
            </a:endParaRPr>
          </a:p>
        </p:txBody>
      </p:sp>
      <p:sp>
        <p:nvSpPr>
          <p:cNvPr id="18" name="Rectángulo 17">
            <a:extLst>
              <a:ext uri="{FF2B5EF4-FFF2-40B4-BE49-F238E27FC236}">
                <a16:creationId xmlns:a16="http://schemas.microsoft.com/office/drawing/2014/main" id="{83954060-BE8D-4793-D3EC-0AD416E7B24E}"/>
              </a:ext>
            </a:extLst>
          </p:cNvPr>
          <p:cNvSpPr/>
          <p:nvPr/>
        </p:nvSpPr>
        <p:spPr>
          <a:xfrm>
            <a:off x="6412426" y="3641782"/>
            <a:ext cx="5323680" cy="2569029"/>
          </a:xfrm>
          <a:prstGeom prst="rect">
            <a:avLst/>
          </a:prstGeom>
          <a:noFill/>
          <a:ln w="28575">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CuadroTexto 18">
            <a:extLst>
              <a:ext uri="{FF2B5EF4-FFF2-40B4-BE49-F238E27FC236}">
                <a16:creationId xmlns:a16="http://schemas.microsoft.com/office/drawing/2014/main" id="{B78CFE68-1D16-D119-948D-A5DFDE2C5075}"/>
              </a:ext>
            </a:extLst>
          </p:cNvPr>
          <p:cNvSpPr txBox="1"/>
          <p:nvPr/>
        </p:nvSpPr>
        <p:spPr>
          <a:xfrm>
            <a:off x="8188169" y="3458953"/>
            <a:ext cx="2031960" cy="307777"/>
          </a:xfrm>
          <a:prstGeom prst="rect">
            <a:avLst/>
          </a:prstGeom>
          <a:solidFill>
            <a:schemeClr val="bg1"/>
          </a:solidFill>
        </p:spPr>
        <p:txBody>
          <a:bodyPr wrap="square">
            <a:spAutoFit/>
          </a:bodyPr>
          <a:lstStyle/>
          <a:p>
            <a:pPr marR="0" lvl="0" rtl="0">
              <a:spcBef>
                <a:spcPts val="600"/>
              </a:spcBef>
              <a:spcAft>
                <a:spcPts val="0"/>
              </a:spcAft>
              <a:buClr>
                <a:schemeClr val="dk1"/>
              </a:buClr>
              <a:buSzPts val="1200"/>
            </a:pPr>
            <a:r>
              <a:rPr lang="es-MX" dirty="0">
                <a:solidFill>
                  <a:schemeClr val="dk1"/>
                </a:solidFill>
                <a:latin typeface="Calibri Light" panose="020F0302020204030204" pitchFamily="34" charset="0"/>
                <a:ea typeface="Calibri"/>
                <a:cs typeface="Calibri Light" panose="020F0302020204030204" pitchFamily="34" charset="0"/>
                <a:sym typeface="Calibri"/>
              </a:rPr>
              <a:t>T</a:t>
            </a:r>
            <a:r>
              <a:rPr lang="es-MX" sz="1400" dirty="0">
                <a:solidFill>
                  <a:schemeClr val="dk1"/>
                </a:solidFill>
                <a:latin typeface="Calibri Light" panose="020F0302020204030204" pitchFamily="34" charset="0"/>
                <a:ea typeface="Calibri"/>
                <a:cs typeface="Calibri Light" panose="020F0302020204030204" pitchFamily="34" charset="0"/>
                <a:sym typeface="Calibri"/>
              </a:rPr>
              <a:t>ratamiento con la media</a:t>
            </a:r>
            <a:endParaRPr lang="es-MX" sz="1400" dirty="0">
              <a:latin typeface="Calibri Light" panose="020F0302020204030204" pitchFamily="34" charset="0"/>
              <a:cs typeface="Calibri Light" panose="020F0302020204030204" pitchFamily="34" charset="0"/>
            </a:endParaRPr>
          </a:p>
        </p:txBody>
      </p:sp>
      <p:pic>
        <p:nvPicPr>
          <p:cNvPr id="3" name="Imagen 2">
            <a:extLst>
              <a:ext uri="{FF2B5EF4-FFF2-40B4-BE49-F238E27FC236}">
                <a16:creationId xmlns:a16="http://schemas.microsoft.com/office/drawing/2014/main" id="{3DD13E08-EDE1-CCAC-08AF-234894DD59B9}"/>
              </a:ext>
            </a:extLst>
          </p:cNvPr>
          <p:cNvPicPr>
            <a:picLocks noChangeAspect="1"/>
          </p:cNvPicPr>
          <p:nvPr/>
        </p:nvPicPr>
        <p:blipFill>
          <a:blip r:embed="rId3"/>
          <a:stretch>
            <a:fillRect/>
          </a:stretch>
        </p:blipFill>
        <p:spPr>
          <a:xfrm>
            <a:off x="1052892" y="1179059"/>
            <a:ext cx="9401159" cy="2092591"/>
          </a:xfrm>
          <a:prstGeom prst="rect">
            <a:avLst/>
          </a:prstGeom>
        </p:spPr>
      </p:pic>
      <p:pic>
        <p:nvPicPr>
          <p:cNvPr id="6" name="Imagen 5">
            <a:extLst>
              <a:ext uri="{FF2B5EF4-FFF2-40B4-BE49-F238E27FC236}">
                <a16:creationId xmlns:a16="http://schemas.microsoft.com/office/drawing/2014/main" id="{4AF56624-7BCF-8FEE-6681-09A011E83A41}"/>
              </a:ext>
            </a:extLst>
          </p:cNvPr>
          <p:cNvPicPr>
            <a:picLocks noChangeAspect="1"/>
          </p:cNvPicPr>
          <p:nvPr/>
        </p:nvPicPr>
        <p:blipFill>
          <a:blip r:embed="rId4"/>
          <a:stretch>
            <a:fillRect/>
          </a:stretch>
        </p:blipFill>
        <p:spPr>
          <a:xfrm>
            <a:off x="6517756" y="3952183"/>
            <a:ext cx="2548564" cy="1662944"/>
          </a:xfrm>
          <a:prstGeom prst="rect">
            <a:avLst/>
          </a:prstGeom>
        </p:spPr>
      </p:pic>
      <p:pic>
        <p:nvPicPr>
          <p:cNvPr id="9" name="Imagen 8">
            <a:extLst>
              <a:ext uri="{FF2B5EF4-FFF2-40B4-BE49-F238E27FC236}">
                <a16:creationId xmlns:a16="http://schemas.microsoft.com/office/drawing/2014/main" id="{A03272DD-3C48-5EF1-8D19-EDFFBFBE8CED}"/>
              </a:ext>
            </a:extLst>
          </p:cNvPr>
          <p:cNvPicPr>
            <a:picLocks noChangeAspect="1"/>
          </p:cNvPicPr>
          <p:nvPr/>
        </p:nvPicPr>
        <p:blipFill>
          <a:blip r:embed="rId5"/>
          <a:stretch>
            <a:fillRect/>
          </a:stretch>
        </p:blipFill>
        <p:spPr>
          <a:xfrm>
            <a:off x="9200157" y="3952183"/>
            <a:ext cx="2402112" cy="1818390"/>
          </a:xfrm>
          <a:prstGeom prst="rect">
            <a:avLst/>
          </a:prstGeom>
        </p:spPr>
      </p:pic>
      <p:pic>
        <p:nvPicPr>
          <p:cNvPr id="13" name="Imagen 12">
            <a:extLst>
              <a:ext uri="{FF2B5EF4-FFF2-40B4-BE49-F238E27FC236}">
                <a16:creationId xmlns:a16="http://schemas.microsoft.com/office/drawing/2014/main" id="{E5D27F3E-FB1C-3C96-9304-8C56D156EC29}"/>
              </a:ext>
            </a:extLst>
          </p:cNvPr>
          <p:cNvPicPr>
            <a:picLocks noChangeAspect="1"/>
          </p:cNvPicPr>
          <p:nvPr/>
        </p:nvPicPr>
        <p:blipFill>
          <a:blip r:embed="rId6"/>
          <a:stretch>
            <a:fillRect/>
          </a:stretch>
        </p:blipFill>
        <p:spPr>
          <a:xfrm>
            <a:off x="510558" y="3952183"/>
            <a:ext cx="2348173" cy="1818390"/>
          </a:xfrm>
          <a:prstGeom prst="rect">
            <a:avLst/>
          </a:prstGeom>
        </p:spPr>
      </p:pic>
      <p:pic>
        <p:nvPicPr>
          <p:cNvPr id="20" name="Imagen 19">
            <a:extLst>
              <a:ext uri="{FF2B5EF4-FFF2-40B4-BE49-F238E27FC236}">
                <a16:creationId xmlns:a16="http://schemas.microsoft.com/office/drawing/2014/main" id="{EEF764EB-7D90-1853-0DC5-9F490CC069AE}"/>
              </a:ext>
            </a:extLst>
          </p:cNvPr>
          <p:cNvPicPr>
            <a:picLocks noChangeAspect="1"/>
          </p:cNvPicPr>
          <p:nvPr/>
        </p:nvPicPr>
        <p:blipFill>
          <a:blip r:embed="rId7"/>
          <a:stretch>
            <a:fillRect/>
          </a:stretch>
        </p:blipFill>
        <p:spPr>
          <a:xfrm>
            <a:off x="2990437" y="3952183"/>
            <a:ext cx="2620645" cy="1825755"/>
          </a:xfrm>
          <a:prstGeom prst="rect">
            <a:avLst/>
          </a:prstGeom>
        </p:spPr>
      </p:pic>
    </p:spTree>
    <p:extLst>
      <p:ext uri="{BB962C8B-B14F-4D97-AF65-F5344CB8AC3E}">
        <p14:creationId xmlns:p14="http://schemas.microsoft.com/office/powerpoint/2010/main" val="2185189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lvl="1">
              <a:lnSpc>
                <a:spcPct val="85000"/>
              </a:lnSpc>
              <a:buClr>
                <a:schemeClr val="accent1"/>
              </a:buClr>
              <a:buSzPts val="3200"/>
            </a:pPr>
            <a:r>
              <a:rPr lang="es-ES" sz="3200" b="1" dirty="0">
                <a:solidFill>
                  <a:schemeClr val="accent1"/>
                </a:solidFill>
                <a:latin typeface="Calibri"/>
                <a:cs typeface="Calibri"/>
              </a:rPr>
              <a:t>Análisis y resultados</a:t>
            </a:r>
            <a:r>
              <a:rPr lang="es-ES" sz="3200" b="1" dirty="0">
                <a:solidFill>
                  <a:schemeClr val="accent1"/>
                </a:solidFill>
                <a:latin typeface="Calibri"/>
                <a:cs typeface="Calibri"/>
                <a:sym typeface="Calibri"/>
              </a:rPr>
              <a:t>: Modelos (S)ARIMA para </a:t>
            </a:r>
            <a:r>
              <a:rPr lang="es-ES" sz="3200" b="1" dirty="0" err="1">
                <a:solidFill>
                  <a:schemeClr val="accent1"/>
                </a:solidFill>
                <a:latin typeface="Calibri"/>
                <a:cs typeface="Calibri"/>
                <a:sym typeface="Calibri"/>
              </a:rPr>
              <a:t>forecast</a:t>
            </a:r>
            <a:r>
              <a:rPr lang="es-ES" sz="3200" b="1" dirty="0">
                <a:solidFill>
                  <a:schemeClr val="accent1"/>
                </a:solidFill>
                <a:latin typeface="Calibri"/>
                <a:cs typeface="Calibri"/>
                <a:sym typeface="Calibri"/>
              </a:rPr>
              <a:t> de demanda de GN en sector petrolero</a:t>
            </a:r>
            <a:endParaRPr sz="3200" b="1" dirty="0">
              <a:solidFill>
                <a:schemeClr val="accent1"/>
              </a:solidFill>
              <a:latin typeface="Calibri"/>
              <a:ea typeface="Calibri"/>
              <a:cs typeface="Calibri"/>
              <a:sym typeface="Calibri"/>
            </a:endParaRPr>
          </a:p>
        </p:txBody>
      </p:sp>
      <p:graphicFrame>
        <p:nvGraphicFramePr>
          <p:cNvPr id="2" name="Tabla 1">
            <a:extLst>
              <a:ext uri="{FF2B5EF4-FFF2-40B4-BE49-F238E27FC236}">
                <a16:creationId xmlns:a16="http://schemas.microsoft.com/office/drawing/2014/main" id="{832D81AC-38EB-FB46-FD18-4D1419ADC5E5}"/>
              </a:ext>
            </a:extLst>
          </p:cNvPr>
          <p:cNvGraphicFramePr>
            <a:graphicFrameLocks noGrp="1"/>
          </p:cNvGraphicFramePr>
          <p:nvPr>
            <p:extLst>
              <p:ext uri="{D42A27DB-BD31-4B8C-83A1-F6EECF244321}">
                <p14:modId xmlns:p14="http://schemas.microsoft.com/office/powerpoint/2010/main" val="1704252369"/>
              </p:ext>
            </p:extLst>
          </p:nvPr>
        </p:nvGraphicFramePr>
        <p:xfrm>
          <a:off x="331892" y="1157968"/>
          <a:ext cx="11349550" cy="2753360"/>
        </p:xfrm>
        <a:graphic>
          <a:graphicData uri="http://schemas.openxmlformats.org/drawingml/2006/table">
            <a:tbl>
              <a:tblPr firstRow="1" bandRow="1">
                <a:tableStyleId>{5C22544A-7EE6-4342-B048-85BDC9FD1C3A}</a:tableStyleId>
              </a:tblPr>
              <a:tblGrid>
                <a:gridCol w="1804733">
                  <a:extLst>
                    <a:ext uri="{9D8B030D-6E8A-4147-A177-3AD203B41FA5}">
                      <a16:colId xmlns:a16="http://schemas.microsoft.com/office/drawing/2014/main" val="896100951"/>
                    </a:ext>
                  </a:extLst>
                </a:gridCol>
                <a:gridCol w="1804733">
                  <a:extLst>
                    <a:ext uri="{9D8B030D-6E8A-4147-A177-3AD203B41FA5}">
                      <a16:colId xmlns:a16="http://schemas.microsoft.com/office/drawing/2014/main" val="1128444383"/>
                    </a:ext>
                  </a:extLst>
                </a:gridCol>
                <a:gridCol w="2097069">
                  <a:extLst>
                    <a:ext uri="{9D8B030D-6E8A-4147-A177-3AD203B41FA5}">
                      <a16:colId xmlns:a16="http://schemas.microsoft.com/office/drawing/2014/main" val="3823021968"/>
                    </a:ext>
                  </a:extLst>
                </a:gridCol>
                <a:gridCol w="1097280">
                  <a:extLst>
                    <a:ext uri="{9D8B030D-6E8A-4147-A177-3AD203B41FA5}">
                      <a16:colId xmlns:a16="http://schemas.microsoft.com/office/drawing/2014/main" val="938150115"/>
                    </a:ext>
                  </a:extLst>
                </a:gridCol>
                <a:gridCol w="1097280">
                  <a:extLst>
                    <a:ext uri="{9D8B030D-6E8A-4147-A177-3AD203B41FA5}">
                      <a16:colId xmlns:a16="http://schemas.microsoft.com/office/drawing/2014/main" val="4020079597"/>
                    </a:ext>
                  </a:extLst>
                </a:gridCol>
                <a:gridCol w="1097280">
                  <a:extLst>
                    <a:ext uri="{9D8B030D-6E8A-4147-A177-3AD203B41FA5}">
                      <a16:colId xmlns:a16="http://schemas.microsoft.com/office/drawing/2014/main" val="1155112631"/>
                    </a:ext>
                  </a:extLst>
                </a:gridCol>
                <a:gridCol w="2351175">
                  <a:extLst>
                    <a:ext uri="{9D8B030D-6E8A-4147-A177-3AD203B41FA5}">
                      <a16:colId xmlns:a16="http://schemas.microsoft.com/office/drawing/2014/main" val="725785473"/>
                    </a:ext>
                  </a:extLst>
                </a:gridCol>
              </a:tblGrid>
              <a:tr h="370840">
                <a:tc>
                  <a:txBody>
                    <a:bodyPr/>
                    <a:lstStyle/>
                    <a:p>
                      <a:r>
                        <a:rPr lang="es-ES" dirty="0"/>
                        <a:t>Sector</a:t>
                      </a:r>
                      <a:endParaRPr lang="es-MX" dirty="0"/>
                    </a:p>
                  </a:txBody>
                  <a:tcPr>
                    <a:lnB w="6350" cap="flat" cmpd="sng" algn="ctr">
                      <a:solidFill>
                        <a:schemeClr val="tx1"/>
                      </a:solidFill>
                      <a:prstDash val="solid"/>
                      <a:round/>
                      <a:headEnd type="none" w="med" len="med"/>
                      <a:tailEnd type="none" w="med" len="med"/>
                    </a:lnB>
                    <a:solidFill>
                      <a:srgbClr val="FF9900"/>
                    </a:solidFill>
                  </a:tcPr>
                </a:tc>
                <a:tc>
                  <a:txBody>
                    <a:bodyPr/>
                    <a:lstStyle/>
                    <a:p>
                      <a:r>
                        <a:rPr lang="es-ES" dirty="0"/>
                        <a:t>Modelo </a:t>
                      </a:r>
                      <a:endParaRPr lang="es-MX" dirty="0"/>
                    </a:p>
                  </a:txBody>
                  <a:tcPr>
                    <a:lnB w="6350" cap="flat" cmpd="sng" algn="ctr">
                      <a:solidFill>
                        <a:schemeClr val="tx1"/>
                      </a:solidFill>
                      <a:prstDash val="solid"/>
                      <a:round/>
                      <a:headEnd type="none" w="med" len="med"/>
                      <a:tailEnd type="none" w="med" len="med"/>
                    </a:lnB>
                    <a:solidFill>
                      <a:srgbClr val="FF9900"/>
                    </a:solidFill>
                  </a:tcPr>
                </a:tc>
                <a:tc>
                  <a:txBody>
                    <a:bodyPr/>
                    <a:lstStyle/>
                    <a:p>
                      <a:r>
                        <a:rPr lang="es-ES" dirty="0"/>
                        <a:t>Especificación </a:t>
                      </a:r>
                      <a:endParaRPr lang="es-MX" dirty="0"/>
                    </a:p>
                  </a:txBody>
                  <a:tcPr>
                    <a:lnB w="6350" cap="flat" cmpd="sng" algn="ctr">
                      <a:solidFill>
                        <a:schemeClr val="tx1"/>
                      </a:solidFill>
                      <a:prstDash val="solid"/>
                      <a:round/>
                      <a:headEnd type="none" w="med" len="med"/>
                      <a:tailEnd type="none" w="med" len="med"/>
                    </a:lnB>
                    <a:solidFill>
                      <a:srgbClr val="FF9900"/>
                    </a:solidFill>
                  </a:tcPr>
                </a:tc>
                <a:tc>
                  <a:txBody>
                    <a:bodyPr/>
                    <a:lstStyle/>
                    <a:p>
                      <a:r>
                        <a:rPr lang="es-ES" dirty="0"/>
                        <a:t>RMSE</a:t>
                      </a:r>
                      <a:endParaRPr lang="es-MX" dirty="0"/>
                    </a:p>
                  </a:txBody>
                  <a:tcPr>
                    <a:lnB w="6350" cap="flat" cmpd="sng" algn="ctr">
                      <a:solidFill>
                        <a:schemeClr val="tx1"/>
                      </a:solidFill>
                      <a:prstDash val="solid"/>
                      <a:round/>
                      <a:headEnd type="none" w="med" len="med"/>
                      <a:tailEnd type="none" w="med" len="med"/>
                    </a:lnB>
                    <a:solidFill>
                      <a:srgbClr val="FF9900"/>
                    </a:solidFill>
                  </a:tcPr>
                </a:tc>
                <a:tc>
                  <a:txBody>
                    <a:bodyPr/>
                    <a:lstStyle/>
                    <a:p>
                      <a:r>
                        <a:rPr lang="es-ES" dirty="0"/>
                        <a:t>MAPE[%]</a:t>
                      </a:r>
                      <a:endParaRPr lang="es-MX" dirty="0"/>
                    </a:p>
                  </a:txBody>
                  <a:tcPr>
                    <a:lnB w="6350" cap="flat" cmpd="sng" algn="ctr">
                      <a:solidFill>
                        <a:schemeClr val="tx1"/>
                      </a:solidFill>
                      <a:prstDash val="solid"/>
                      <a:round/>
                      <a:headEnd type="none" w="med" len="med"/>
                      <a:tailEnd type="none" w="med" len="med"/>
                    </a:lnB>
                    <a:solidFill>
                      <a:srgbClr val="FF9900"/>
                    </a:solidFill>
                  </a:tcPr>
                </a:tc>
                <a:tc>
                  <a:txBody>
                    <a:bodyPr/>
                    <a:lstStyle/>
                    <a:p>
                      <a:r>
                        <a:rPr lang="es-ES" dirty="0"/>
                        <a:t>AIC</a:t>
                      </a:r>
                      <a:endParaRPr lang="es-MX" dirty="0"/>
                    </a:p>
                  </a:txBody>
                  <a:tcPr>
                    <a:lnB w="6350" cap="flat" cmpd="sng" algn="ctr">
                      <a:solidFill>
                        <a:schemeClr val="tx1"/>
                      </a:solidFill>
                      <a:prstDash val="solid"/>
                      <a:round/>
                      <a:headEnd type="none" w="med" len="med"/>
                      <a:tailEnd type="none" w="med" len="med"/>
                    </a:lnB>
                    <a:solidFill>
                      <a:srgbClr val="FF9900"/>
                    </a:solidFill>
                  </a:tcPr>
                </a:tc>
                <a:tc>
                  <a:txBody>
                    <a:bodyPr/>
                    <a:lstStyle/>
                    <a:p>
                      <a:r>
                        <a:rPr lang="es-ES" dirty="0"/>
                        <a:t>Comentario</a:t>
                      </a:r>
                      <a:endParaRPr lang="es-MX" dirty="0"/>
                    </a:p>
                  </a:txBody>
                  <a:tcPr>
                    <a:lnB w="6350" cap="flat" cmpd="sng" algn="ctr">
                      <a:solidFill>
                        <a:schemeClr val="tx1"/>
                      </a:solidFill>
                      <a:prstDash val="solid"/>
                      <a:round/>
                      <a:headEnd type="none" w="med" len="med"/>
                      <a:tailEnd type="none" w="med" len="med"/>
                    </a:lnB>
                    <a:solidFill>
                      <a:srgbClr val="FF9900"/>
                    </a:solidFill>
                  </a:tcPr>
                </a:tc>
                <a:extLst>
                  <a:ext uri="{0D108BD9-81ED-4DB2-BD59-A6C34878D82A}">
                    <a16:rowId xmlns:a16="http://schemas.microsoft.com/office/drawing/2014/main" val="490167761"/>
                  </a:ext>
                </a:extLst>
              </a:tr>
              <a:tr h="370840">
                <a:tc>
                  <a:txBody>
                    <a:bodyPr/>
                    <a:lstStyle/>
                    <a:p>
                      <a:r>
                        <a:rPr lang="es-ES" sz="1300" dirty="0"/>
                        <a:t>Petrolero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MX" sz="1300" b="0" i="0" u="none" strike="noStrike" cap="none" dirty="0">
                          <a:solidFill>
                            <a:schemeClr val="dk1"/>
                          </a:solidFill>
                          <a:effectLst/>
                          <a:latin typeface="+mn-lt"/>
                          <a:ea typeface="+mn-ea"/>
                          <a:cs typeface="+mn-cs"/>
                          <a:sym typeface="Arial"/>
                        </a:rPr>
                        <a:t>ARIMA(4, 1, 4)</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ES" sz="1300" dirty="0"/>
                        <a:t>Sin pretratamiento alguno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ES" sz="1300" dirty="0"/>
                        <a:t>60</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ES" sz="1300" dirty="0"/>
                        <a:t>2.5</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ES" sz="1300" dirty="0"/>
                        <a:t>2227</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2374654446"/>
                  </a:ext>
                </a:extLst>
              </a:tr>
              <a:tr h="370840">
                <a:tc>
                  <a:txBody>
                    <a:bodyPr/>
                    <a:lstStyle/>
                    <a:p>
                      <a:r>
                        <a:rPr lang="es-ES" sz="1300" dirty="0"/>
                        <a:t>Petrolero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ARIMA(4, 1, 3)</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Ajuste de atípicos por la media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75</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3.2</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2226</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5204710"/>
                  </a:ext>
                </a:extLst>
              </a:tr>
              <a:tr h="370840">
                <a:tc>
                  <a:txBody>
                    <a:bodyPr/>
                    <a:lstStyle/>
                    <a:p>
                      <a:r>
                        <a:rPr lang="es-ES" sz="1300" dirty="0"/>
                        <a:t>Petrolero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SARIMA(4, 1, 1)</a:t>
                      </a:r>
                      <a:r>
                        <a:rPr lang="es-MX" sz="1400" b="0" i="0" u="none" strike="noStrike" cap="none" dirty="0">
                          <a:solidFill>
                            <a:schemeClr val="dk1"/>
                          </a:solidFill>
                          <a:effectLst/>
                          <a:latin typeface="+mn-lt"/>
                          <a:ea typeface="+mn-ea"/>
                          <a:cs typeface="+mn-cs"/>
                          <a:sym typeface="Arial"/>
                        </a:rPr>
                        <a:t> x(0, 1, [], 12)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Ajuste de atípicos por la media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87</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3.5</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2176</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49816840"/>
                  </a:ext>
                </a:extLst>
              </a:tr>
              <a:tr h="370840">
                <a:tc>
                  <a:txBody>
                    <a:bodyPr/>
                    <a:lstStyle/>
                    <a:p>
                      <a:r>
                        <a:rPr lang="es-ES" sz="1300" dirty="0"/>
                        <a:t>Petrolero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D9D9"/>
                    </a:solidFill>
                  </a:tcPr>
                </a:tc>
                <a:tc>
                  <a:txBody>
                    <a:bodyPr/>
                    <a:lstStyle/>
                    <a:p>
                      <a:r>
                        <a:rPr lang="es-MX" sz="1300" b="0" i="0" u="none" strike="noStrike" cap="none" dirty="0">
                          <a:solidFill>
                            <a:schemeClr val="dk1"/>
                          </a:solidFill>
                          <a:effectLst/>
                          <a:latin typeface="+mn-lt"/>
                          <a:ea typeface="+mn-ea"/>
                          <a:cs typeface="+mn-cs"/>
                          <a:sym typeface="Arial"/>
                        </a:rPr>
                        <a:t>ARIMA(4, 1, 3)</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D9D9"/>
                    </a:solidFill>
                  </a:tcPr>
                </a:tc>
                <a:tc>
                  <a:txBody>
                    <a:bodyPr/>
                    <a:lstStyle/>
                    <a:p>
                      <a:r>
                        <a:rPr lang="es-ES" sz="1300" dirty="0"/>
                        <a:t>Ajuste de atípicos por la mediana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D9D9"/>
                    </a:solidFill>
                  </a:tcPr>
                </a:tc>
                <a:tc>
                  <a:txBody>
                    <a:bodyPr/>
                    <a:lstStyle/>
                    <a:p>
                      <a:r>
                        <a:rPr lang="es-ES" sz="1300" dirty="0"/>
                        <a:t>75</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D9D9"/>
                    </a:solidFill>
                  </a:tcPr>
                </a:tc>
                <a:tc>
                  <a:txBody>
                    <a:bodyPr/>
                    <a:lstStyle/>
                    <a:p>
                      <a:r>
                        <a:rPr lang="es-ES" sz="1300" dirty="0"/>
                        <a:t>3.2</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D9D9"/>
                    </a:solidFill>
                  </a:tcPr>
                </a:tc>
                <a:tc>
                  <a:txBody>
                    <a:bodyPr/>
                    <a:lstStyle/>
                    <a:p>
                      <a:r>
                        <a:rPr lang="es-ES" sz="1300" dirty="0"/>
                        <a:t>2226</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D9D9"/>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s-MX" sz="14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98873745"/>
                  </a:ext>
                </a:extLst>
              </a:tr>
              <a:tr h="370840">
                <a:tc>
                  <a:txBody>
                    <a:bodyPr/>
                    <a:lstStyle/>
                    <a:p>
                      <a:r>
                        <a:rPr lang="es-ES" sz="1300" dirty="0"/>
                        <a:t>Petrolero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SARIMA(3, 1, 1)</a:t>
                      </a:r>
                      <a:r>
                        <a:rPr lang="es-MX" sz="1400" b="0" i="0" u="none" strike="noStrike" cap="none" dirty="0">
                          <a:solidFill>
                            <a:schemeClr val="dk1"/>
                          </a:solidFill>
                          <a:effectLst/>
                          <a:latin typeface="+mn-lt"/>
                          <a:ea typeface="+mn-ea"/>
                          <a:cs typeface="+mn-cs"/>
                          <a:sym typeface="Arial"/>
                        </a:rPr>
                        <a:t> x(0, 1, [], 12)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Ajuste de atípicos por la mediana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91</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3.5</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2179</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s-MX" sz="14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55316104"/>
                  </a:ext>
                </a:extLst>
              </a:tr>
            </a:tbl>
          </a:graphicData>
        </a:graphic>
      </p:graphicFrame>
      <p:pic>
        <p:nvPicPr>
          <p:cNvPr id="4" name="Imagen 3">
            <a:extLst>
              <a:ext uri="{FF2B5EF4-FFF2-40B4-BE49-F238E27FC236}">
                <a16:creationId xmlns:a16="http://schemas.microsoft.com/office/drawing/2014/main" id="{19D24573-0D19-2CA6-ADBF-93A67E39D85C}"/>
              </a:ext>
            </a:extLst>
          </p:cNvPr>
          <p:cNvPicPr>
            <a:picLocks noChangeAspect="1"/>
          </p:cNvPicPr>
          <p:nvPr/>
        </p:nvPicPr>
        <p:blipFill>
          <a:blip r:embed="rId3"/>
          <a:stretch>
            <a:fillRect/>
          </a:stretch>
        </p:blipFill>
        <p:spPr>
          <a:xfrm>
            <a:off x="331892" y="4091368"/>
            <a:ext cx="5833925" cy="1981472"/>
          </a:xfrm>
          <a:prstGeom prst="rect">
            <a:avLst/>
          </a:prstGeom>
        </p:spPr>
      </p:pic>
      <p:pic>
        <p:nvPicPr>
          <p:cNvPr id="8" name="Imagen 7">
            <a:extLst>
              <a:ext uri="{FF2B5EF4-FFF2-40B4-BE49-F238E27FC236}">
                <a16:creationId xmlns:a16="http://schemas.microsoft.com/office/drawing/2014/main" id="{9A1649A5-13CA-CFAD-BC37-F47248F71CB2}"/>
              </a:ext>
            </a:extLst>
          </p:cNvPr>
          <p:cNvPicPr>
            <a:picLocks noChangeAspect="1"/>
          </p:cNvPicPr>
          <p:nvPr/>
        </p:nvPicPr>
        <p:blipFill>
          <a:blip r:embed="rId4"/>
          <a:stretch>
            <a:fillRect/>
          </a:stretch>
        </p:blipFill>
        <p:spPr>
          <a:xfrm>
            <a:off x="6286769" y="4091368"/>
            <a:ext cx="5394673" cy="1981472"/>
          </a:xfrm>
          <a:prstGeom prst="rect">
            <a:avLst/>
          </a:prstGeom>
        </p:spPr>
      </p:pic>
    </p:spTree>
    <p:extLst>
      <p:ext uri="{BB962C8B-B14F-4D97-AF65-F5344CB8AC3E}">
        <p14:creationId xmlns:p14="http://schemas.microsoft.com/office/powerpoint/2010/main" val="2417107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lvl="1">
              <a:lnSpc>
                <a:spcPct val="85000"/>
              </a:lnSpc>
              <a:buClr>
                <a:schemeClr val="accent1"/>
              </a:buClr>
              <a:buSzPts val="3200"/>
            </a:pPr>
            <a:r>
              <a:rPr lang="es-ES" sz="3200" b="1" dirty="0">
                <a:solidFill>
                  <a:schemeClr val="accent1"/>
                </a:solidFill>
                <a:latin typeface="Calibri"/>
                <a:cs typeface="Calibri"/>
              </a:rPr>
              <a:t>Análisis y resultados</a:t>
            </a:r>
            <a:r>
              <a:rPr lang="es-MX" sz="3200" b="1" dirty="0">
                <a:solidFill>
                  <a:schemeClr val="accent1"/>
                </a:solidFill>
                <a:latin typeface="Calibri"/>
                <a:cs typeface="Calibri"/>
                <a:sym typeface="Calibri"/>
              </a:rPr>
              <a:t>: Modelos LSTM para </a:t>
            </a:r>
            <a:r>
              <a:rPr lang="es-MX" sz="3200" b="1" dirty="0" err="1">
                <a:solidFill>
                  <a:schemeClr val="accent1"/>
                </a:solidFill>
                <a:latin typeface="Calibri"/>
                <a:cs typeface="Calibri"/>
                <a:sym typeface="Calibri"/>
              </a:rPr>
              <a:t>forecast</a:t>
            </a:r>
            <a:r>
              <a:rPr lang="es-MX" sz="3200" b="1" dirty="0">
                <a:solidFill>
                  <a:schemeClr val="accent1"/>
                </a:solidFill>
                <a:latin typeface="Calibri"/>
                <a:cs typeface="Calibri"/>
                <a:sym typeface="Calibri"/>
              </a:rPr>
              <a:t> de demanda de GN en sector petrolero</a:t>
            </a:r>
            <a:endParaRPr sz="3200" b="1" dirty="0">
              <a:solidFill>
                <a:schemeClr val="accent1"/>
              </a:solidFill>
              <a:latin typeface="Calibri"/>
              <a:cs typeface="Calibri"/>
              <a:sym typeface="Calibri"/>
            </a:endParaRPr>
          </a:p>
        </p:txBody>
      </p:sp>
      <p:graphicFrame>
        <p:nvGraphicFramePr>
          <p:cNvPr id="2" name="Tabla 1">
            <a:extLst>
              <a:ext uri="{FF2B5EF4-FFF2-40B4-BE49-F238E27FC236}">
                <a16:creationId xmlns:a16="http://schemas.microsoft.com/office/drawing/2014/main" id="{832D81AC-38EB-FB46-FD18-4D1419ADC5E5}"/>
              </a:ext>
            </a:extLst>
          </p:cNvPr>
          <p:cNvGraphicFramePr>
            <a:graphicFrameLocks noGrp="1"/>
          </p:cNvGraphicFramePr>
          <p:nvPr>
            <p:extLst>
              <p:ext uri="{D42A27DB-BD31-4B8C-83A1-F6EECF244321}">
                <p14:modId xmlns:p14="http://schemas.microsoft.com/office/powerpoint/2010/main" val="1432989538"/>
              </p:ext>
            </p:extLst>
          </p:nvPr>
        </p:nvGraphicFramePr>
        <p:xfrm>
          <a:off x="331892" y="1157962"/>
          <a:ext cx="11349550" cy="3007360"/>
        </p:xfrm>
        <a:graphic>
          <a:graphicData uri="http://schemas.openxmlformats.org/drawingml/2006/table">
            <a:tbl>
              <a:tblPr firstRow="1" bandRow="1">
                <a:tableStyleId>{5C22544A-7EE6-4342-B048-85BDC9FD1C3A}</a:tableStyleId>
              </a:tblPr>
              <a:tblGrid>
                <a:gridCol w="1804733">
                  <a:extLst>
                    <a:ext uri="{9D8B030D-6E8A-4147-A177-3AD203B41FA5}">
                      <a16:colId xmlns:a16="http://schemas.microsoft.com/office/drawing/2014/main" val="896100951"/>
                    </a:ext>
                  </a:extLst>
                </a:gridCol>
                <a:gridCol w="1804733">
                  <a:extLst>
                    <a:ext uri="{9D8B030D-6E8A-4147-A177-3AD203B41FA5}">
                      <a16:colId xmlns:a16="http://schemas.microsoft.com/office/drawing/2014/main" val="1128444383"/>
                    </a:ext>
                  </a:extLst>
                </a:gridCol>
                <a:gridCol w="2097069">
                  <a:extLst>
                    <a:ext uri="{9D8B030D-6E8A-4147-A177-3AD203B41FA5}">
                      <a16:colId xmlns:a16="http://schemas.microsoft.com/office/drawing/2014/main" val="3823021968"/>
                    </a:ext>
                  </a:extLst>
                </a:gridCol>
                <a:gridCol w="1097280">
                  <a:extLst>
                    <a:ext uri="{9D8B030D-6E8A-4147-A177-3AD203B41FA5}">
                      <a16:colId xmlns:a16="http://schemas.microsoft.com/office/drawing/2014/main" val="938150115"/>
                    </a:ext>
                  </a:extLst>
                </a:gridCol>
                <a:gridCol w="1097280">
                  <a:extLst>
                    <a:ext uri="{9D8B030D-6E8A-4147-A177-3AD203B41FA5}">
                      <a16:colId xmlns:a16="http://schemas.microsoft.com/office/drawing/2014/main" val="4020079597"/>
                    </a:ext>
                  </a:extLst>
                </a:gridCol>
                <a:gridCol w="1097280">
                  <a:extLst>
                    <a:ext uri="{9D8B030D-6E8A-4147-A177-3AD203B41FA5}">
                      <a16:colId xmlns:a16="http://schemas.microsoft.com/office/drawing/2014/main" val="1155112631"/>
                    </a:ext>
                  </a:extLst>
                </a:gridCol>
                <a:gridCol w="2351175">
                  <a:extLst>
                    <a:ext uri="{9D8B030D-6E8A-4147-A177-3AD203B41FA5}">
                      <a16:colId xmlns:a16="http://schemas.microsoft.com/office/drawing/2014/main" val="725785473"/>
                    </a:ext>
                  </a:extLst>
                </a:gridCol>
              </a:tblGrid>
              <a:tr h="370840">
                <a:tc>
                  <a:txBody>
                    <a:bodyPr/>
                    <a:lstStyle/>
                    <a:p>
                      <a:r>
                        <a:rPr lang="es-ES" dirty="0"/>
                        <a:t>Sector</a:t>
                      </a:r>
                      <a:endParaRPr lang="es-MX" dirty="0"/>
                    </a:p>
                  </a:txBody>
                  <a:tcPr>
                    <a:lnB w="6350" cap="flat" cmpd="sng" algn="ctr">
                      <a:solidFill>
                        <a:schemeClr val="tx1"/>
                      </a:solidFill>
                      <a:prstDash val="solid"/>
                      <a:round/>
                      <a:headEnd type="none" w="med" len="med"/>
                      <a:tailEnd type="none" w="med" len="med"/>
                    </a:lnB>
                    <a:solidFill>
                      <a:srgbClr val="FF9900"/>
                    </a:solidFill>
                  </a:tcPr>
                </a:tc>
                <a:tc>
                  <a:txBody>
                    <a:bodyPr/>
                    <a:lstStyle/>
                    <a:p>
                      <a:r>
                        <a:rPr lang="es-ES" dirty="0"/>
                        <a:t>Modelo </a:t>
                      </a:r>
                      <a:endParaRPr lang="es-MX" dirty="0"/>
                    </a:p>
                  </a:txBody>
                  <a:tcPr>
                    <a:lnB w="6350" cap="flat" cmpd="sng" algn="ctr">
                      <a:solidFill>
                        <a:schemeClr val="tx1"/>
                      </a:solidFill>
                      <a:prstDash val="solid"/>
                      <a:round/>
                      <a:headEnd type="none" w="med" len="med"/>
                      <a:tailEnd type="none" w="med" len="med"/>
                    </a:lnB>
                    <a:solidFill>
                      <a:srgbClr val="FF9900"/>
                    </a:solidFill>
                  </a:tcPr>
                </a:tc>
                <a:tc>
                  <a:txBody>
                    <a:bodyPr/>
                    <a:lstStyle/>
                    <a:p>
                      <a:r>
                        <a:rPr lang="es-ES" dirty="0"/>
                        <a:t>Especificación </a:t>
                      </a:r>
                      <a:endParaRPr lang="es-MX" dirty="0"/>
                    </a:p>
                  </a:txBody>
                  <a:tcPr>
                    <a:lnB w="6350" cap="flat" cmpd="sng" algn="ctr">
                      <a:solidFill>
                        <a:schemeClr val="tx1"/>
                      </a:solidFill>
                      <a:prstDash val="solid"/>
                      <a:round/>
                      <a:headEnd type="none" w="med" len="med"/>
                      <a:tailEnd type="none" w="med" len="med"/>
                    </a:lnB>
                    <a:solidFill>
                      <a:srgbClr val="FF9900"/>
                    </a:solidFill>
                  </a:tcPr>
                </a:tc>
                <a:tc>
                  <a:txBody>
                    <a:bodyPr/>
                    <a:lstStyle/>
                    <a:p>
                      <a:r>
                        <a:rPr lang="es-ES" dirty="0"/>
                        <a:t>RMSE</a:t>
                      </a:r>
                      <a:endParaRPr lang="es-MX" dirty="0"/>
                    </a:p>
                  </a:txBody>
                  <a:tcPr>
                    <a:lnB w="6350" cap="flat" cmpd="sng" algn="ctr">
                      <a:solidFill>
                        <a:schemeClr val="tx1"/>
                      </a:solidFill>
                      <a:prstDash val="solid"/>
                      <a:round/>
                      <a:headEnd type="none" w="med" len="med"/>
                      <a:tailEnd type="none" w="med" len="med"/>
                    </a:lnB>
                    <a:solidFill>
                      <a:srgbClr val="FF9900"/>
                    </a:solidFill>
                  </a:tcPr>
                </a:tc>
                <a:tc>
                  <a:txBody>
                    <a:bodyPr/>
                    <a:lstStyle/>
                    <a:p>
                      <a:r>
                        <a:rPr lang="es-ES" dirty="0"/>
                        <a:t>MAPE[%]</a:t>
                      </a:r>
                      <a:endParaRPr lang="es-MX" dirty="0"/>
                    </a:p>
                  </a:txBody>
                  <a:tcPr>
                    <a:lnB w="6350" cap="flat" cmpd="sng" algn="ctr">
                      <a:solidFill>
                        <a:schemeClr val="tx1"/>
                      </a:solidFill>
                      <a:prstDash val="solid"/>
                      <a:round/>
                      <a:headEnd type="none" w="med" len="med"/>
                      <a:tailEnd type="none" w="med" len="med"/>
                    </a:lnB>
                    <a:solidFill>
                      <a:srgbClr val="FF9900"/>
                    </a:solidFill>
                  </a:tcPr>
                </a:tc>
                <a:tc>
                  <a:txBody>
                    <a:bodyPr/>
                    <a:lstStyle/>
                    <a:p>
                      <a:r>
                        <a:rPr lang="es-ES" dirty="0"/>
                        <a:t>AIC</a:t>
                      </a:r>
                      <a:endParaRPr lang="es-MX" dirty="0"/>
                    </a:p>
                  </a:txBody>
                  <a:tcPr>
                    <a:lnB w="6350" cap="flat" cmpd="sng" algn="ctr">
                      <a:solidFill>
                        <a:schemeClr val="tx1"/>
                      </a:solidFill>
                      <a:prstDash val="solid"/>
                      <a:round/>
                      <a:headEnd type="none" w="med" len="med"/>
                      <a:tailEnd type="none" w="med" len="med"/>
                    </a:lnB>
                    <a:solidFill>
                      <a:srgbClr val="FF9900"/>
                    </a:solidFill>
                  </a:tcPr>
                </a:tc>
                <a:tc>
                  <a:txBody>
                    <a:bodyPr/>
                    <a:lstStyle/>
                    <a:p>
                      <a:r>
                        <a:rPr lang="es-ES" dirty="0"/>
                        <a:t>Comentario</a:t>
                      </a:r>
                      <a:endParaRPr lang="es-MX" dirty="0"/>
                    </a:p>
                  </a:txBody>
                  <a:tcPr>
                    <a:lnB w="6350" cap="flat" cmpd="sng" algn="ctr">
                      <a:solidFill>
                        <a:schemeClr val="tx1"/>
                      </a:solidFill>
                      <a:prstDash val="solid"/>
                      <a:round/>
                      <a:headEnd type="none" w="med" len="med"/>
                      <a:tailEnd type="none" w="med" len="med"/>
                    </a:lnB>
                    <a:solidFill>
                      <a:srgbClr val="FF9900"/>
                    </a:solidFill>
                  </a:tcPr>
                </a:tc>
                <a:extLst>
                  <a:ext uri="{0D108BD9-81ED-4DB2-BD59-A6C34878D82A}">
                    <a16:rowId xmlns:a16="http://schemas.microsoft.com/office/drawing/2014/main" val="490167761"/>
                  </a:ext>
                </a:extLst>
              </a:tr>
              <a:tr h="370840">
                <a:tc>
                  <a:txBody>
                    <a:bodyPr/>
                    <a:lstStyle/>
                    <a:p>
                      <a:r>
                        <a:rPr lang="es-ES" sz="1300" dirty="0"/>
                        <a:t>Petrolero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LSTM (100, 1, </a:t>
                      </a:r>
                      <a:r>
                        <a:rPr lang="es-MX" sz="1300" b="0" i="0" u="none" strike="noStrike" cap="none" dirty="0" err="1">
                          <a:solidFill>
                            <a:schemeClr val="dk1"/>
                          </a:solidFill>
                          <a:effectLst/>
                          <a:latin typeface="+mn-lt"/>
                          <a:ea typeface="+mn-ea"/>
                          <a:cs typeface="+mn-cs"/>
                          <a:sym typeface="Arial"/>
                        </a:rPr>
                        <a:t>relu</a:t>
                      </a:r>
                      <a:r>
                        <a:rPr lang="es-MX" sz="1300" b="0" i="0" u="none" strike="noStrike" cap="none" dirty="0">
                          <a:solidFill>
                            <a:schemeClr val="dk1"/>
                          </a:solidFill>
                          <a:effectLst/>
                          <a:latin typeface="+mn-lt"/>
                          <a:ea typeface="+mn-ea"/>
                          <a:cs typeface="+mn-cs"/>
                          <a:sym typeface="Arial"/>
                        </a:rPr>
                        <a:t>, Adam)</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Sin pretratamiento alguno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81</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3.3</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Pronóstico subestima en general  el valor real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74654446"/>
                  </a:ext>
                </a:extLst>
              </a:tr>
              <a:tr h="370840">
                <a:tc>
                  <a:txBody>
                    <a:bodyPr/>
                    <a:lstStyle/>
                    <a:p>
                      <a:r>
                        <a:rPr lang="es-ES" sz="1300" dirty="0"/>
                        <a:t>Petrolero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MX" sz="1300" b="0" i="0" u="none" strike="noStrike" cap="none" dirty="0">
                          <a:solidFill>
                            <a:schemeClr val="dk1"/>
                          </a:solidFill>
                          <a:effectLst/>
                          <a:latin typeface="+mn-lt"/>
                          <a:ea typeface="+mn-ea"/>
                          <a:cs typeface="+mn-cs"/>
                          <a:sym typeface="Arial"/>
                        </a:rPr>
                        <a:t>LSTM (100, 1, </a:t>
                      </a:r>
                      <a:r>
                        <a:rPr lang="es-MX" sz="1300" b="0" i="0" u="none" strike="noStrike" cap="none" dirty="0" err="1">
                          <a:solidFill>
                            <a:schemeClr val="dk1"/>
                          </a:solidFill>
                          <a:effectLst/>
                          <a:latin typeface="+mn-lt"/>
                          <a:ea typeface="+mn-ea"/>
                          <a:cs typeface="+mn-cs"/>
                          <a:sym typeface="Arial"/>
                        </a:rPr>
                        <a:t>relu</a:t>
                      </a:r>
                      <a:r>
                        <a:rPr lang="es-MX" sz="1300" b="0" i="0" u="none" strike="noStrike" cap="none" dirty="0">
                          <a:solidFill>
                            <a:schemeClr val="dk1"/>
                          </a:solidFill>
                          <a:effectLst/>
                          <a:latin typeface="+mn-lt"/>
                          <a:ea typeface="+mn-ea"/>
                          <a:cs typeface="+mn-cs"/>
                          <a:sym typeface="Arial"/>
                        </a:rPr>
                        <a:t>, Adam)</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Ajuste de atípicos por la media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ES" sz="1300" dirty="0"/>
                        <a:t>77</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ES" sz="1300" dirty="0"/>
                        <a:t>3.2</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ES" sz="1300" dirty="0"/>
                        <a:t>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Pronóstico subestima en general  el valor real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215204710"/>
                  </a:ext>
                </a:extLst>
              </a:tr>
              <a:tr h="370840">
                <a:tc>
                  <a:txBody>
                    <a:bodyPr/>
                    <a:lstStyle/>
                    <a:p>
                      <a:r>
                        <a:rPr lang="es-ES" sz="1300" dirty="0"/>
                        <a:t>Petrolero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LSTM (100, 1, </a:t>
                      </a:r>
                      <a:r>
                        <a:rPr lang="es-MX" sz="1300" b="0" i="0" u="none" strike="noStrike" cap="none" dirty="0" err="1">
                          <a:solidFill>
                            <a:schemeClr val="dk1"/>
                          </a:solidFill>
                          <a:effectLst/>
                          <a:latin typeface="+mn-lt"/>
                          <a:ea typeface="+mn-ea"/>
                          <a:cs typeface="+mn-cs"/>
                          <a:sym typeface="Arial"/>
                        </a:rPr>
                        <a:t>relu</a:t>
                      </a:r>
                      <a:r>
                        <a:rPr lang="es-MX" sz="1300" b="0" i="0" u="none" strike="noStrike" cap="none" dirty="0">
                          <a:solidFill>
                            <a:schemeClr val="dk1"/>
                          </a:solidFill>
                          <a:effectLst/>
                          <a:latin typeface="+mn-lt"/>
                          <a:ea typeface="+mn-ea"/>
                          <a:cs typeface="+mn-cs"/>
                          <a:sym typeface="Arial"/>
                        </a:rPr>
                        <a:t>, Adam)</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Ajuste de atípicos por la mediana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539.8</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11.3</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49816840"/>
                  </a:ext>
                </a:extLst>
              </a:tr>
              <a:tr h="370840">
                <a:tc>
                  <a:txBody>
                    <a:bodyPr/>
                    <a:lstStyle/>
                    <a:p>
                      <a:r>
                        <a:rPr lang="es-ES" sz="1300" dirty="0"/>
                        <a:t>Petrolero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LSTM (100, 1, </a:t>
                      </a:r>
                      <a:r>
                        <a:rPr lang="es-MX" sz="1300" b="0" i="0" u="none" strike="noStrike" cap="none" dirty="0" err="1">
                          <a:solidFill>
                            <a:schemeClr val="dk1"/>
                          </a:solidFill>
                          <a:effectLst/>
                          <a:latin typeface="+mn-lt"/>
                          <a:ea typeface="+mn-ea"/>
                          <a:cs typeface="+mn-cs"/>
                          <a:sym typeface="Arial"/>
                        </a:rPr>
                        <a:t>relu</a:t>
                      </a:r>
                      <a:r>
                        <a:rPr lang="es-MX" sz="1300" b="0" i="0" u="none" strike="noStrike" cap="none" dirty="0">
                          <a:solidFill>
                            <a:schemeClr val="dk1"/>
                          </a:solidFill>
                          <a:effectLst/>
                          <a:latin typeface="+mn-lt"/>
                          <a:ea typeface="+mn-ea"/>
                          <a:cs typeface="+mn-cs"/>
                          <a:sym typeface="Arial"/>
                        </a:rPr>
                        <a:t>, Adam)</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Se normaliza la data de entrenamiento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618</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12</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Pronóstico no toma mucho en cuenta la estacionalidad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8873745"/>
                  </a:ext>
                </a:extLst>
              </a:tr>
              <a:tr h="370840">
                <a:tc>
                  <a:txBody>
                    <a:bodyPr/>
                    <a:lstStyle/>
                    <a:p>
                      <a:r>
                        <a:rPr lang="es-ES" sz="1300" dirty="0"/>
                        <a:t>Petrolero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LSTM (100, 1, </a:t>
                      </a:r>
                      <a:r>
                        <a:rPr lang="es-MX" sz="1300" b="0" i="0" u="none" strike="noStrike" cap="none" dirty="0" err="1">
                          <a:solidFill>
                            <a:schemeClr val="dk1"/>
                          </a:solidFill>
                          <a:effectLst/>
                          <a:latin typeface="+mn-lt"/>
                          <a:ea typeface="+mn-ea"/>
                          <a:cs typeface="+mn-cs"/>
                          <a:sym typeface="Arial"/>
                        </a:rPr>
                        <a:t>relu</a:t>
                      </a:r>
                      <a:r>
                        <a:rPr lang="es-MX" sz="1300" b="0" i="0" u="none" strike="noStrike" cap="none" dirty="0">
                          <a:solidFill>
                            <a:schemeClr val="dk1"/>
                          </a:solidFill>
                          <a:effectLst/>
                          <a:latin typeface="+mn-lt"/>
                          <a:ea typeface="+mn-ea"/>
                          <a:cs typeface="+mn-cs"/>
                          <a:sym typeface="Arial"/>
                        </a:rPr>
                        <a:t>, Adam)</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Se normaliza la data de entrenamiento + Ajuste de atípicos por la media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600</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12</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Pronóstico no toma en cuenta estacionalidad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55316104"/>
                  </a:ext>
                </a:extLst>
              </a:tr>
            </a:tbl>
          </a:graphicData>
        </a:graphic>
      </p:graphicFrame>
      <p:pic>
        <p:nvPicPr>
          <p:cNvPr id="6" name="Imagen 5">
            <a:extLst>
              <a:ext uri="{FF2B5EF4-FFF2-40B4-BE49-F238E27FC236}">
                <a16:creationId xmlns:a16="http://schemas.microsoft.com/office/drawing/2014/main" id="{F4BC9CF2-BB1C-7EFD-3808-EA8EC30457A3}"/>
              </a:ext>
            </a:extLst>
          </p:cNvPr>
          <p:cNvPicPr preferRelativeResize="0">
            <a:picLocks/>
          </p:cNvPicPr>
          <p:nvPr/>
        </p:nvPicPr>
        <p:blipFill>
          <a:blip r:embed="rId3"/>
          <a:stretch>
            <a:fillRect/>
          </a:stretch>
        </p:blipFill>
        <p:spPr>
          <a:xfrm>
            <a:off x="414000" y="4280073"/>
            <a:ext cx="5486400" cy="1827894"/>
          </a:xfrm>
          <a:prstGeom prst="rect">
            <a:avLst/>
          </a:prstGeom>
        </p:spPr>
      </p:pic>
      <p:pic>
        <p:nvPicPr>
          <p:cNvPr id="10" name="Imagen 9">
            <a:extLst>
              <a:ext uri="{FF2B5EF4-FFF2-40B4-BE49-F238E27FC236}">
                <a16:creationId xmlns:a16="http://schemas.microsoft.com/office/drawing/2014/main" id="{8695B15C-D228-1E5E-0D39-519021500185}"/>
              </a:ext>
            </a:extLst>
          </p:cNvPr>
          <p:cNvPicPr preferRelativeResize="0">
            <a:picLocks/>
          </p:cNvPicPr>
          <p:nvPr/>
        </p:nvPicPr>
        <p:blipFill>
          <a:blip r:embed="rId4"/>
          <a:stretch>
            <a:fillRect/>
          </a:stretch>
        </p:blipFill>
        <p:spPr>
          <a:xfrm>
            <a:off x="6178109" y="4280073"/>
            <a:ext cx="5486400" cy="1827894"/>
          </a:xfrm>
          <a:prstGeom prst="rect">
            <a:avLst/>
          </a:prstGeom>
        </p:spPr>
      </p:pic>
    </p:spTree>
    <p:extLst>
      <p:ext uri="{BB962C8B-B14F-4D97-AF65-F5344CB8AC3E}">
        <p14:creationId xmlns:p14="http://schemas.microsoft.com/office/powerpoint/2010/main" val="3645466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lvl="1">
              <a:lnSpc>
                <a:spcPct val="85000"/>
              </a:lnSpc>
              <a:buClr>
                <a:schemeClr val="accent1"/>
              </a:buClr>
              <a:buSzPts val="3200"/>
            </a:pPr>
            <a:r>
              <a:rPr lang="es-ES" sz="3200" b="1" dirty="0">
                <a:solidFill>
                  <a:schemeClr val="accent1"/>
                </a:solidFill>
                <a:latin typeface="Calibri"/>
                <a:ea typeface="Calibri"/>
                <a:cs typeface="Calibri"/>
                <a:sym typeface="Calibri"/>
              </a:rPr>
              <a:t>Conclusiones</a:t>
            </a:r>
            <a:endParaRPr sz="3200" b="1" dirty="0">
              <a:solidFill>
                <a:schemeClr val="accent1"/>
              </a:solidFill>
              <a:latin typeface="Calibri"/>
              <a:ea typeface="Calibri"/>
              <a:cs typeface="Calibri"/>
              <a:sym typeface="Calibri"/>
            </a:endParaRPr>
          </a:p>
        </p:txBody>
      </p:sp>
      <p:pic>
        <p:nvPicPr>
          <p:cNvPr id="2" name="Picture 8" descr="https://d30y9cdsu7xlg0.cloudfront.net/png/1356376-200.png">
            <a:extLst>
              <a:ext uri="{FF2B5EF4-FFF2-40B4-BE49-F238E27FC236}">
                <a16:creationId xmlns:a16="http://schemas.microsoft.com/office/drawing/2014/main" id="{0591E5F0-F2F0-95BC-3C46-42E0BC72B705}"/>
              </a:ext>
            </a:extLst>
          </p:cNvPr>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5958" y="1216940"/>
            <a:ext cx="468000" cy="46800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ECAB82E2-D770-9359-87FF-FC648CC6339F}"/>
              </a:ext>
            </a:extLst>
          </p:cNvPr>
          <p:cNvSpPr txBox="1"/>
          <p:nvPr/>
        </p:nvSpPr>
        <p:spPr>
          <a:xfrm>
            <a:off x="1269999" y="1269441"/>
            <a:ext cx="9279467" cy="584775"/>
          </a:xfrm>
          <a:prstGeom prst="rect">
            <a:avLst/>
          </a:prstGeom>
          <a:noFill/>
        </p:spPr>
        <p:txBody>
          <a:bodyPr wrap="square">
            <a:spAutoFit/>
          </a:bodyPr>
          <a:lstStyle/>
          <a:p>
            <a:r>
              <a:rPr lang="es-MX" sz="1600" dirty="0">
                <a:latin typeface="Calibri" panose="020F0502020204030204" pitchFamily="34" charset="0"/>
              </a:rPr>
              <a:t>Los modelos de series de tiempo y LSTM son </a:t>
            </a:r>
            <a:r>
              <a:rPr lang="es-MX" sz="1600" b="1" dirty="0">
                <a:latin typeface="Calibri" panose="020F0502020204030204" pitchFamily="34" charset="0"/>
              </a:rPr>
              <a:t>bastante sensibles a valores atípicos</a:t>
            </a:r>
            <a:r>
              <a:rPr lang="es-MX" sz="1600" dirty="0">
                <a:latin typeface="Calibri" panose="020F0502020204030204" pitchFamily="34" charset="0"/>
              </a:rPr>
              <a:t> y tiene dificultad en captar </a:t>
            </a:r>
            <a:r>
              <a:rPr lang="es-MX" sz="1600" b="1" dirty="0">
                <a:latin typeface="Calibri" panose="020F0502020204030204" pitchFamily="34" charset="0"/>
              </a:rPr>
              <a:t>cambios de tendencia repentinos muy marcados </a:t>
            </a:r>
          </a:p>
        </p:txBody>
      </p:sp>
    </p:spTree>
    <p:extLst>
      <p:ext uri="{BB962C8B-B14F-4D97-AF65-F5344CB8AC3E}">
        <p14:creationId xmlns:p14="http://schemas.microsoft.com/office/powerpoint/2010/main" val="813698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body" idx="1"/>
          </p:nvPr>
        </p:nvSpPr>
        <p:spPr>
          <a:xfrm>
            <a:off x="1961383" y="1519724"/>
            <a:ext cx="9163983" cy="4712626"/>
          </a:xfrm>
          <a:prstGeom prst="rect">
            <a:avLst/>
          </a:prstGeom>
          <a:noFill/>
          <a:ln>
            <a:noFill/>
          </a:ln>
        </p:spPr>
        <p:txBody>
          <a:bodyPr spcFirstLastPara="1" wrap="square" lIns="0" tIns="45700" rIns="0" bIns="45700" anchor="t" anchorCtr="0">
            <a:normAutofit/>
          </a:bodyPr>
          <a:lstStyle/>
          <a:p>
            <a:pPr marL="182880" lvl="0" indent="-182880">
              <a:spcBef>
                <a:spcPts val="0"/>
              </a:spcBef>
            </a:pPr>
            <a:r>
              <a:rPr lang="es-MX" dirty="0">
                <a:solidFill>
                  <a:srgbClr val="373A3C"/>
                </a:solidFill>
                <a:latin typeface="Arial"/>
                <a:cs typeface="Arial"/>
                <a:sym typeface="Arial"/>
              </a:rPr>
              <a:t>Título propuesto</a:t>
            </a:r>
          </a:p>
          <a:p>
            <a:pPr marL="0" lvl="0" indent="0">
              <a:spcBef>
                <a:spcPts val="0"/>
              </a:spcBef>
              <a:buNone/>
            </a:pPr>
            <a:endParaRPr lang="es-MX" dirty="0">
              <a:solidFill>
                <a:srgbClr val="373A3C"/>
              </a:solidFill>
              <a:latin typeface="Arial"/>
              <a:cs typeface="Arial"/>
              <a:sym typeface="Arial"/>
            </a:endParaRPr>
          </a:p>
          <a:p>
            <a:pPr marL="182880" indent="-182880">
              <a:spcBef>
                <a:spcPts val="0"/>
              </a:spcBef>
            </a:pPr>
            <a:r>
              <a:rPr lang="es-MX" dirty="0">
                <a:solidFill>
                  <a:srgbClr val="373A3C"/>
                </a:solidFill>
                <a:latin typeface="Arial"/>
                <a:cs typeface="Arial"/>
                <a:sym typeface="Arial"/>
              </a:rPr>
              <a:t>El problema (contexto)</a:t>
            </a:r>
          </a:p>
          <a:p>
            <a:pPr marL="182880" indent="-182880">
              <a:spcBef>
                <a:spcPts val="0"/>
              </a:spcBef>
            </a:pPr>
            <a:endParaRPr lang="es-MX" dirty="0">
              <a:solidFill>
                <a:srgbClr val="373A3C"/>
              </a:solidFill>
              <a:latin typeface="Arial"/>
              <a:cs typeface="Arial"/>
              <a:sym typeface="Arial"/>
            </a:endParaRPr>
          </a:p>
          <a:p>
            <a:pPr marL="182880" indent="-182880">
              <a:spcBef>
                <a:spcPts val="0"/>
              </a:spcBef>
            </a:pPr>
            <a:r>
              <a:rPr lang="es-MX" dirty="0">
                <a:solidFill>
                  <a:srgbClr val="373A3C"/>
                </a:solidFill>
                <a:latin typeface="Arial"/>
                <a:cs typeface="Arial"/>
                <a:sym typeface="Arial"/>
              </a:rPr>
              <a:t>Propósito del proyecto</a:t>
            </a:r>
          </a:p>
          <a:p>
            <a:pPr marL="0" indent="0">
              <a:spcBef>
                <a:spcPts val="0"/>
              </a:spcBef>
              <a:buNone/>
            </a:pPr>
            <a:endParaRPr dirty="0">
              <a:solidFill>
                <a:srgbClr val="373A3C"/>
              </a:solidFill>
              <a:latin typeface="Arial"/>
              <a:cs typeface="Arial"/>
            </a:endParaRPr>
          </a:p>
          <a:p>
            <a:pPr marL="182880" lvl="0" indent="-182880">
              <a:spcBef>
                <a:spcPts val="0"/>
              </a:spcBef>
            </a:pPr>
            <a:r>
              <a:rPr lang="es-MX" dirty="0">
                <a:solidFill>
                  <a:srgbClr val="373A3C"/>
                </a:solidFill>
                <a:latin typeface="Arial"/>
                <a:cs typeface="Arial"/>
              </a:rPr>
              <a:t>Flujo de trabajo y </a:t>
            </a:r>
            <a:r>
              <a:rPr lang="es-ES" dirty="0">
                <a:solidFill>
                  <a:srgbClr val="373A3C"/>
                </a:solidFill>
                <a:latin typeface="Arial"/>
                <a:cs typeface="Arial"/>
              </a:rPr>
              <a:t>descripción del proyecto</a:t>
            </a:r>
          </a:p>
          <a:p>
            <a:pPr marL="182880" lvl="0" indent="-182880">
              <a:spcBef>
                <a:spcPts val="0"/>
              </a:spcBef>
            </a:pPr>
            <a:endParaRPr lang="es-ES" dirty="0">
              <a:solidFill>
                <a:srgbClr val="373A3C"/>
              </a:solidFill>
              <a:latin typeface="Arial"/>
              <a:cs typeface="Arial"/>
            </a:endParaRPr>
          </a:p>
          <a:p>
            <a:pPr marL="182880" lvl="0" indent="-182880">
              <a:spcBef>
                <a:spcPts val="0"/>
              </a:spcBef>
            </a:pPr>
            <a:r>
              <a:rPr lang="es-ES" dirty="0">
                <a:solidFill>
                  <a:srgbClr val="373A3C"/>
                </a:solidFill>
                <a:latin typeface="Arial"/>
                <a:cs typeface="Arial"/>
              </a:rPr>
              <a:t>Métricas de evaluación</a:t>
            </a:r>
            <a:endParaRPr lang="es-MX" dirty="0">
              <a:solidFill>
                <a:srgbClr val="373A3C"/>
              </a:solidFill>
              <a:latin typeface="Arial"/>
              <a:cs typeface="Arial"/>
            </a:endParaRPr>
          </a:p>
          <a:p>
            <a:pPr marL="0" lvl="0" indent="0">
              <a:spcBef>
                <a:spcPts val="0"/>
              </a:spcBef>
              <a:buNone/>
            </a:pPr>
            <a:endParaRPr dirty="0">
              <a:solidFill>
                <a:srgbClr val="373A3C"/>
              </a:solidFill>
              <a:latin typeface="Arial"/>
              <a:cs typeface="Arial"/>
            </a:endParaRPr>
          </a:p>
          <a:p>
            <a:pPr marL="182880" lvl="0" indent="-182880">
              <a:spcBef>
                <a:spcPts val="0"/>
              </a:spcBef>
            </a:pPr>
            <a:r>
              <a:rPr lang="es-MX" dirty="0">
                <a:solidFill>
                  <a:srgbClr val="373A3C"/>
                </a:solidFill>
                <a:latin typeface="Arial"/>
                <a:cs typeface="Arial"/>
                <a:sym typeface="Arial"/>
              </a:rPr>
              <a:t>Métodos y modelos</a:t>
            </a:r>
          </a:p>
          <a:p>
            <a:pPr marL="0" lvl="0" indent="0">
              <a:spcBef>
                <a:spcPts val="0"/>
              </a:spcBef>
              <a:buNone/>
            </a:pPr>
            <a:endParaRPr dirty="0">
              <a:solidFill>
                <a:srgbClr val="373A3C"/>
              </a:solidFill>
              <a:latin typeface="Arial"/>
              <a:cs typeface="Arial"/>
            </a:endParaRPr>
          </a:p>
          <a:p>
            <a:pPr marL="182880" lvl="0" indent="-182880">
              <a:spcBef>
                <a:spcPts val="0"/>
              </a:spcBef>
            </a:pPr>
            <a:r>
              <a:rPr lang="es-ES" dirty="0">
                <a:solidFill>
                  <a:srgbClr val="373A3C"/>
                </a:solidFill>
                <a:latin typeface="Arial"/>
                <a:cs typeface="Arial"/>
                <a:sym typeface="Arial"/>
              </a:rPr>
              <a:t>Análisis y resultados</a:t>
            </a:r>
            <a:endParaRPr dirty="0">
              <a:solidFill>
                <a:srgbClr val="373A3C"/>
              </a:solidFill>
              <a:latin typeface="Arial"/>
              <a:cs typeface="Arial"/>
            </a:endParaRPr>
          </a:p>
          <a:p>
            <a:pPr marL="182880" lvl="0" indent="-68579" algn="l" rtl="0">
              <a:lnSpc>
                <a:spcPct val="100000"/>
              </a:lnSpc>
              <a:spcBef>
                <a:spcPts val="2200"/>
              </a:spcBef>
              <a:spcAft>
                <a:spcPts val="0"/>
              </a:spcAft>
              <a:buClr>
                <a:schemeClr val="accent1"/>
              </a:buClr>
              <a:buSzPts val="1800"/>
              <a:buFont typeface="NTR"/>
              <a:buNone/>
            </a:pPr>
            <a:endParaRPr dirty="0"/>
          </a:p>
        </p:txBody>
      </p:sp>
      <p:sp>
        <p:nvSpPr>
          <p:cNvPr id="92" name="Google Shape;92;p2"/>
          <p:cNvSpPr txBox="1">
            <a:spLocks noGrp="1"/>
          </p:cNvSpPr>
          <p:nvPr>
            <p:ph type="title"/>
          </p:nvPr>
        </p:nvSpPr>
        <p:spPr>
          <a:xfrm>
            <a:off x="1962418" y="823398"/>
            <a:ext cx="9163983" cy="59436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200"/>
              <a:buFont typeface="Calibri"/>
              <a:buNone/>
            </a:pPr>
            <a:r>
              <a:rPr lang="es-MX" dirty="0"/>
              <a:t>Contenido</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6"/>
        <p:cNvGrpSpPr/>
        <p:nvPr/>
      </p:nvGrpSpPr>
      <p:grpSpPr>
        <a:xfrm>
          <a:off x="0" y="0"/>
          <a:ext cx="0" cy="0"/>
          <a:chOff x="0" y="0"/>
          <a:chExt cx="0" cy="0"/>
        </a:xfrm>
      </p:grpSpPr>
      <p:sp>
        <p:nvSpPr>
          <p:cNvPr id="97" name="Google Shape;97;p3"/>
          <p:cNvSpPr/>
          <p:nvPr/>
        </p:nvSpPr>
        <p:spPr>
          <a:xfrm>
            <a:off x="3175" y="6400800"/>
            <a:ext cx="12188825" cy="457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98" name="Google Shape;98;p3"/>
          <p:cNvSpPr/>
          <p:nvPr/>
        </p:nvSpPr>
        <p:spPr>
          <a:xfrm>
            <a:off x="15" y="6334316"/>
            <a:ext cx="12188825" cy="64008"/>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cxnSp>
        <p:nvCxnSpPr>
          <p:cNvPr id="99" name="Google Shape;99;p3"/>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
        <p:nvSpPr>
          <p:cNvPr id="100" name="Google Shape;100;p3"/>
          <p:cNvSpPr/>
          <p:nvPr/>
        </p:nvSpPr>
        <p:spPr>
          <a:xfrm>
            <a:off x="0" y="0"/>
            <a:ext cx="12192001" cy="633431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01" name="Google Shape;101;p3" descr="2,117 Natural Gas Extraction Stock Photos, Pictures ..."/>
          <p:cNvPicPr preferRelativeResize="0"/>
          <p:nvPr/>
        </p:nvPicPr>
        <p:blipFill rotWithShape="1">
          <a:blip r:embed="rId3">
            <a:alphaModFix/>
          </a:blip>
          <a:srcRect t="7729" r="3" b="3"/>
          <a:stretch/>
        </p:blipFill>
        <p:spPr>
          <a:xfrm>
            <a:off x="633999" y="581098"/>
            <a:ext cx="4020297" cy="2476136"/>
          </a:xfrm>
          <a:prstGeom prst="rect">
            <a:avLst/>
          </a:prstGeom>
          <a:noFill/>
          <a:ln>
            <a:noFill/>
          </a:ln>
        </p:spPr>
      </p:pic>
      <p:cxnSp>
        <p:nvCxnSpPr>
          <p:cNvPr id="102" name="Google Shape;102;p3"/>
          <p:cNvCxnSpPr/>
          <p:nvPr/>
        </p:nvCxnSpPr>
        <p:spPr>
          <a:xfrm>
            <a:off x="5181247" y="2086188"/>
            <a:ext cx="5852160" cy="0"/>
          </a:xfrm>
          <a:prstGeom prst="straightConnector1">
            <a:avLst/>
          </a:prstGeom>
          <a:noFill/>
          <a:ln w="9525" cap="flat" cmpd="sng">
            <a:solidFill>
              <a:srgbClr val="7F7F7F">
                <a:alpha val="89803"/>
              </a:srgbClr>
            </a:solidFill>
            <a:prstDash val="solid"/>
            <a:round/>
            <a:headEnd type="none" w="sm" len="sm"/>
            <a:tailEnd type="none" w="sm" len="sm"/>
          </a:ln>
        </p:spPr>
      </p:cxnSp>
      <p:pic>
        <p:nvPicPr>
          <p:cNvPr id="103" name="Google Shape;103;p3" descr="Accurate Neural Network Computer Vision Without The 'Black Box' | Duke Today"/>
          <p:cNvPicPr preferRelativeResize="0"/>
          <p:nvPr/>
        </p:nvPicPr>
        <p:blipFill rotWithShape="1">
          <a:blip r:embed="rId4">
            <a:alphaModFix/>
          </a:blip>
          <a:srcRect t="7910" r="3" b="375"/>
          <a:stretch/>
        </p:blipFill>
        <p:spPr>
          <a:xfrm>
            <a:off x="633999" y="3218101"/>
            <a:ext cx="4020296" cy="2476136"/>
          </a:xfrm>
          <a:prstGeom prst="rect">
            <a:avLst/>
          </a:prstGeom>
          <a:noFill/>
          <a:ln>
            <a:noFill/>
          </a:ln>
        </p:spPr>
      </p:pic>
      <p:sp>
        <p:nvSpPr>
          <p:cNvPr id="104" name="Google Shape;104;p3"/>
          <p:cNvSpPr txBox="1"/>
          <p:nvPr/>
        </p:nvSpPr>
        <p:spPr>
          <a:xfrm>
            <a:off x="5144679" y="2198914"/>
            <a:ext cx="6405063" cy="3670180"/>
          </a:xfrm>
          <a:prstGeom prst="rect">
            <a:avLst/>
          </a:prstGeom>
          <a:noFill/>
          <a:ln>
            <a:noFill/>
          </a:ln>
        </p:spPr>
        <p:txBody>
          <a:bodyPr spcFirstLastPara="1" wrap="square" lIns="0" tIns="45700" rIns="0" bIns="45700" anchor="t" anchorCtr="0">
            <a:normAutofit/>
          </a:bodyPr>
          <a:lstStyle/>
          <a:p>
            <a:pPr marL="0" marR="0" lvl="0" indent="0" algn="l" rtl="0">
              <a:lnSpc>
                <a:spcPct val="85000"/>
              </a:lnSpc>
              <a:spcBef>
                <a:spcPts val="0"/>
              </a:spcBef>
              <a:spcAft>
                <a:spcPts val="0"/>
              </a:spcAft>
              <a:buNone/>
            </a:pPr>
            <a:r>
              <a:rPr lang="es-MX" sz="3200" b="1" dirty="0">
                <a:solidFill>
                  <a:schemeClr val="accent1"/>
                </a:solidFill>
                <a:latin typeface="Calibri"/>
                <a:ea typeface="Calibri"/>
                <a:cs typeface="Calibri"/>
                <a:sym typeface="Calibri"/>
              </a:rPr>
              <a:t>Título propuesto</a:t>
            </a:r>
            <a:endParaRPr dirty="0"/>
          </a:p>
          <a:p>
            <a:pPr marL="0" marR="0" lvl="0" indent="0" algn="l" rtl="0">
              <a:lnSpc>
                <a:spcPct val="90000"/>
              </a:lnSpc>
              <a:spcBef>
                <a:spcPts val="600"/>
              </a:spcBef>
              <a:spcAft>
                <a:spcPts val="0"/>
              </a:spcAft>
              <a:buNone/>
            </a:pPr>
            <a:endParaRPr sz="2800" b="1" dirty="0">
              <a:solidFill>
                <a:srgbClr val="3F3F3F"/>
              </a:solidFill>
              <a:latin typeface="Calibri"/>
              <a:ea typeface="Calibri"/>
              <a:cs typeface="Calibri"/>
              <a:sym typeface="Calibri"/>
            </a:endParaRPr>
          </a:p>
          <a:p>
            <a:pPr marL="0" marR="0" lvl="0" indent="0" algn="l" rtl="0">
              <a:lnSpc>
                <a:spcPct val="90000"/>
              </a:lnSpc>
              <a:spcBef>
                <a:spcPts val="600"/>
              </a:spcBef>
              <a:spcAft>
                <a:spcPts val="0"/>
              </a:spcAft>
              <a:buNone/>
            </a:pPr>
            <a:r>
              <a:rPr lang="es-MX" sz="3200" dirty="0">
                <a:solidFill>
                  <a:schemeClr val="tx1"/>
                </a:solidFill>
                <a:latin typeface="Calibri Light" panose="020F0302020204030204" pitchFamily="34" charset="0"/>
                <a:ea typeface="Calibri"/>
                <a:cs typeface="Calibri Light" panose="020F0302020204030204" pitchFamily="34" charset="0"/>
                <a:sym typeface="Calibri"/>
              </a:rPr>
              <a:t>Aplicación de modelos de Aprendizaje supervisado (series de tiempo) y Redes Neuronales para pronóstico de demanda de gas natural en México</a:t>
            </a:r>
            <a:endParaRPr sz="3200" dirty="0">
              <a:solidFill>
                <a:schemeClr val="tx1"/>
              </a:solidFill>
              <a:latin typeface="Calibri Light" panose="020F0302020204030204" pitchFamily="34" charset="0"/>
              <a:cs typeface="Calibri Light" panose="020F0302020204030204" pitchFamily="34" charset="0"/>
            </a:endParaRPr>
          </a:p>
          <a:p>
            <a:pPr marL="0" marR="0" lvl="0" indent="0" algn="l" rtl="0">
              <a:lnSpc>
                <a:spcPct val="90000"/>
              </a:lnSpc>
              <a:spcBef>
                <a:spcPts val="600"/>
              </a:spcBef>
              <a:spcAft>
                <a:spcPts val="0"/>
              </a:spcAft>
              <a:buNone/>
            </a:pPr>
            <a:endParaRPr sz="1800" dirty="0">
              <a:solidFill>
                <a:srgbClr val="3F3F3F"/>
              </a:solidFill>
              <a:latin typeface="Calibri"/>
              <a:ea typeface="Calibri"/>
              <a:cs typeface="Calibri"/>
              <a:sym typeface="Calibri"/>
            </a:endParaRPr>
          </a:p>
        </p:txBody>
      </p:sp>
      <p:sp>
        <p:nvSpPr>
          <p:cNvPr id="105" name="Google Shape;105;p3"/>
          <p:cNvSpPr/>
          <p:nvPr/>
        </p:nvSpPr>
        <p:spPr>
          <a:xfrm>
            <a:off x="15" y="6334316"/>
            <a:ext cx="12191985" cy="66484"/>
          </a:xfrm>
          <a:prstGeom prst="rect">
            <a:avLst/>
          </a:prstGeom>
          <a:solidFill>
            <a:srgbClr val="E9B68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06" name="Google Shape;106;p3"/>
          <p:cNvSpPr/>
          <p:nvPr/>
        </p:nvSpPr>
        <p:spPr>
          <a:xfrm>
            <a:off x="1" y="6400800"/>
            <a:ext cx="12192000" cy="457200"/>
          </a:xfrm>
          <a:prstGeom prst="rect">
            <a:avLst/>
          </a:prstGeom>
          <a:solidFill>
            <a:srgbClr val="6B768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sp>
        <p:nvSpPr>
          <p:cNvPr id="147" name="Google Shape;147;p5"/>
          <p:cNvSpPr/>
          <p:nvPr/>
        </p:nvSpPr>
        <p:spPr>
          <a:xfrm>
            <a:off x="3175" y="6400800"/>
            <a:ext cx="12188825" cy="457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48" name="Google Shape;148;p5"/>
          <p:cNvSpPr/>
          <p:nvPr/>
        </p:nvSpPr>
        <p:spPr>
          <a:xfrm>
            <a:off x="15" y="6334316"/>
            <a:ext cx="12188825" cy="64008"/>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cxnSp>
        <p:nvCxnSpPr>
          <p:cNvPr id="149" name="Google Shape;149;p5"/>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
        <p:nvSpPr>
          <p:cNvPr id="150" name="Google Shape;150;p5"/>
          <p:cNvSpPr/>
          <p:nvPr/>
        </p:nvSpPr>
        <p:spPr>
          <a:xfrm>
            <a:off x="0" y="0"/>
            <a:ext cx="12190459"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1" name="Google Shape;151;p5"/>
          <p:cNvSpPr/>
          <p:nvPr/>
        </p:nvSpPr>
        <p:spPr>
          <a:xfrm>
            <a:off x="15" y="38100"/>
            <a:ext cx="7547879" cy="6858000"/>
          </a:xfrm>
          <a:prstGeom prst="rect">
            <a:avLst/>
          </a:prstGeom>
          <a:solidFill>
            <a:srgbClr val="686A35"/>
          </a:solidFill>
          <a:ln w="15875" cap="flat" cmpd="sng">
            <a:solidFill>
              <a:srgbClr val="686A35"/>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lang="es-MX" sz="1800" dirty="0">
              <a:solidFill>
                <a:schemeClr val="lt1"/>
              </a:solidFill>
              <a:latin typeface="Calibri"/>
              <a:ea typeface="Calibri"/>
              <a:cs typeface="Calibri"/>
              <a:sym typeface="Calibri"/>
            </a:endParaRPr>
          </a:p>
        </p:txBody>
      </p:sp>
      <p:sp>
        <p:nvSpPr>
          <p:cNvPr id="152" name="Google Shape;152;p5"/>
          <p:cNvSpPr txBox="1"/>
          <p:nvPr/>
        </p:nvSpPr>
        <p:spPr>
          <a:xfrm>
            <a:off x="1097280" y="516835"/>
            <a:ext cx="5977937" cy="1666501"/>
          </a:xfrm>
          <a:prstGeom prst="rect">
            <a:avLst/>
          </a:prstGeom>
          <a:noFill/>
          <a:ln>
            <a:noFill/>
          </a:ln>
        </p:spPr>
        <p:txBody>
          <a:bodyPr spcFirstLastPara="1" wrap="square" lIns="91425" tIns="45700" rIns="91425" bIns="45700" anchor="b" anchorCtr="0">
            <a:normAutofit/>
          </a:bodyPr>
          <a:lstStyle/>
          <a:p>
            <a:pPr>
              <a:lnSpc>
                <a:spcPct val="85000"/>
              </a:lnSpc>
              <a:buClr>
                <a:srgbClr val="0070C0"/>
              </a:buClr>
              <a:buSzPts val="4000"/>
            </a:pPr>
            <a:r>
              <a:rPr lang="es-MX" sz="4000" b="1" dirty="0">
                <a:solidFill>
                  <a:schemeClr val="bg2">
                    <a:lumMod val="50000"/>
                  </a:schemeClr>
                </a:solidFill>
                <a:latin typeface="Calibri"/>
                <a:cs typeface="Calibri"/>
              </a:rPr>
              <a:t>El problema (contexto)</a:t>
            </a:r>
          </a:p>
          <a:p>
            <a:pPr marL="0" marR="0" lvl="0" indent="0" algn="l" rtl="0">
              <a:lnSpc>
                <a:spcPct val="85000"/>
              </a:lnSpc>
              <a:spcBef>
                <a:spcPts val="0"/>
              </a:spcBef>
              <a:spcAft>
                <a:spcPts val="0"/>
              </a:spcAft>
              <a:buClr>
                <a:srgbClr val="0070C0"/>
              </a:buClr>
              <a:buSzPts val="4000"/>
              <a:buFont typeface="Calibri"/>
              <a:buNone/>
            </a:pPr>
            <a:r>
              <a:rPr lang="es-MX" sz="4000" b="1" dirty="0">
                <a:solidFill>
                  <a:schemeClr val="bg2">
                    <a:lumMod val="50000"/>
                  </a:schemeClr>
                </a:solidFill>
                <a:latin typeface="Calibri"/>
                <a:ea typeface="Calibri"/>
                <a:cs typeface="Calibri"/>
                <a:sym typeface="Calibri"/>
              </a:rPr>
              <a:t> </a:t>
            </a:r>
            <a:endParaRPr dirty="0">
              <a:solidFill>
                <a:schemeClr val="bg2">
                  <a:lumMod val="50000"/>
                </a:schemeClr>
              </a:solidFill>
            </a:endParaRPr>
          </a:p>
        </p:txBody>
      </p:sp>
      <p:sp>
        <p:nvSpPr>
          <p:cNvPr id="153" name="Google Shape;153;p5"/>
          <p:cNvSpPr txBox="1"/>
          <p:nvPr/>
        </p:nvSpPr>
        <p:spPr>
          <a:xfrm>
            <a:off x="1097279" y="2236304"/>
            <a:ext cx="5977938" cy="2438361"/>
          </a:xfrm>
          <a:prstGeom prst="rect">
            <a:avLst/>
          </a:prstGeom>
          <a:noFill/>
          <a:ln>
            <a:noFill/>
          </a:ln>
        </p:spPr>
        <p:txBody>
          <a:bodyPr spcFirstLastPara="1" wrap="square" lIns="0" tIns="45700" rIns="0" bIns="45700" anchor="t" anchorCtr="0">
            <a:normAutofit/>
          </a:bodyPr>
          <a:lstStyle/>
          <a:p>
            <a:pPr marL="285750" marR="0" lvl="0" indent="-285750" algn="l" rtl="0">
              <a:lnSpc>
                <a:spcPct val="90000"/>
              </a:lnSpc>
              <a:spcBef>
                <a:spcPts val="0"/>
              </a:spcBef>
              <a:spcAft>
                <a:spcPts val="0"/>
              </a:spcAft>
              <a:buClr>
                <a:schemeClr val="bg1"/>
              </a:buClr>
              <a:buFont typeface="Arial" panose="020B0604020202020204" pitchFamily="34" charset="0"/>
              <a:buChar char="•"/>
            </a:pPr>
            <a:r>
              <a:rPr lang="es-MX" dirty="0">
                <a:solidFill>
                  <a:srgbClr val="FFFFFF"/>
                </a:solidFill>
                <a:latin typeface="Calibri Light" panose="020F0302020204030204" pitchFamily="34" charset="0"/>
                <a:ea typeface="Calibri"/>
                <a:cs typeface="Calibri Light" panose="020F0302020204030204" pitchFamily="34" charset="0"/>
                <a:sym typeface="Calibri"/>
              </a:rPr>
              <a:t>En las últimas dos décadas el gas natural ha ganado mayor importancia dentro del </a:t>
            </a:r>
            <a:r>
              <a:rPr lang="es-MX" i="1" dirty="0" err="1">
                <a:solidFill>
                  <a:srgbClr val="FFFFFF"/>
                </a:solidFill>
                <a:latin typeface="Calibri Light" panose="020F0302020204030204" pitchFamily="34" charset="0"/>
                <a:ea typeface="Calibri"/>
                <a:cs typeface="Calibri Light" panose="020F0302020204030204" pitchFamily="34" charset="0"/>
                <a:sym typeface="Calibri"/>
              </a:rPr>
              <a:t>mix</a:t>
            </a:r>
            <a:r>
              <a:rPr lang="es-MX" dirty="0">
                <a:solidFill>
                  <a:srgbClr val="FFFFFF"/>
                </a:solidFill>
                <a:latin typeface="Calibri Light" panose="020F0302020204030204" pitchFamily="34" charset="0"/>
                <a:ea typeface="Calibri"/>
                <a:cs typeface="Calibri Light" panose="020F0302020204030204" pitchFamily="34" charset="0"/>
                <a:sym typeface="Calibri"/>
              </a:rPr>
              <a:t> energético debido a sus ventajas medioambientales y económicas frente a otros combustibles fósiles.</a:t>
            </a:r>
            <a:endParaRPr dirty="0">
              <a:latin typeface="Calibri Light" panose="020F0302020204030204" pitchFamily="34" charset="0"/>
              <a:cs typeface="Calibri Light" panose="020F0302020204030204" pitchFamily="34" charset="0"/>
            </a:endParaRPr>
          </a:p>
          <a:p>
            <a:pPr marL="285750" marR="0" lvl="0" indent="-285750" algn="l" rtl="0">
              <a:lnSpc>
                <a:spcPct val="90000"/>
              </a:lnSpc>
              <a:spcBef>
                <a:spcPts val="600"/>
              </a:spcBef>
              <a:spcAft>
                <a:spcPts val="0"/>
              </a:spcAft>
              <a:buClr>
                <a:schemeClr val="bg1"/>
              </a:buClr>
              <a:buFont typeface="Arial" panose="020B0604020202020204" pitchFamily="34" charset="0"/>
              <a:buChar char="•"/>
            </a:pPr>
            <a:endParaRPr dirty="0">
              <a:solidFill>
                <a:srgbClr val="FFFFFF"/>
              </a:solidFill>
              <a:latin typeface="Calibri Light" panose="020F0302020204030204" pitchFamily="34" charset="0"/>
              <a:ea typeface="Calibri"/>
              <a:cs typeface="Calibri Light" panose="020F0302020204030204" pitchFamily="34" charset="0"/>
              <a:sym typeface="Calibri"/>
            </a:endParaRPr>
          </a:p>
          <a:p>
            <a:pPr marL="285750" marR="0" lvl="0" indent="-285750" algn="l" rtl="0">
              <a:lnSpc>
                <a:spcPct val="90000"/>
              </a:lnSpc>
              <a:spcBef>
                <a:spcPts val="600"/>
              </a:spcBef>
              <a:spcAft>
                <a:spcPts val="0"/>
              </a:spcAft>
              <a:buClr>
                <a:schemeClr val="bg1"/>
              </a:buClr>
              <a:buFont typeface="Arial" panose="020B0604020202020204" pitchFamily="34" charset="0"/>
              <a:buChar char="•"/>
            </a:pPr>
            <a:r>
              <a:rPr lang="es-MX" dirty="0">
                <a:solidFill>
                  <a:srgbClr val="FFFFFF"/>
                </a:solidFill>
                <a:latin typeface="Calibri Light" panose="020F0302020204030204" pitchFamily="34" charset="0"/>
                <a:ea typeface="Calibri"/>
                <a:cs typeface="Calibri Light" panose="020F0302020204030204" pitchFamily="34" charset="0"/>
                <a:sym typeface="Calibri"/>
              </a:rPr>
              <a:t>En la transición energética , el gas natural juega un papel fundamental, debido a que constituye una fuente primaria de energía abundante y competitiva.</a:t>
            </a:r>
            <a:endParaRPr dirty="0">
              <a:latin typeface="Calibri Light" panose="020F0302020204030204" pitchFamily="34" charset="0"/>
              <a:cs typeface="Calibri Light" panose="020F0302020204030204" pitchFamily="34" charset="0"/>
            </a:endParaRPr>
          </a:p>
          <a:p>
            <a:pPr marL="285750" marR="0" lvl="0" indent="-285750" algn="l" rtl="0">
              <a:lnSpc>
                <a:spcPct val="90000"/>
              </a:lnSpc>
              <a:spcBef>
                <a:spcPts val="600"/>
              </a:spcBef>
              <a:spcAft>
                <a:spcPts val="0"/>
              </a:spcAft>
              <a:buClr>
                <a:schemeClr val="bg1"/>
              </a:buClr>
              <a:buFont typeface="Arial" panose="020B0604020202020204" pitchFamily="34" charset="0"/>
              <a:buChar char="•"/>
            </a:pPr>
            <a:endParaRPr dirty="0">
              <a:solidFill>
                <a:srgbClr val="FFFFFF"/>
              </a:solidFill>
              <a:latin typeface="Calibri Light" panose="020F0302020204030204" pitchFamily="34" charset="0"/>
              <a:ea typeface="Calibri"/>
              <a:cs typeface="Calibri Light" panose="020F0302020204030204" pitchFamily="34" charset="0"/>
              <a:sym typeface="Calibri"/>
            </a:endParaRPr>
          </a:p>
          <a:p>
            <a:pPr marL="285750" marR="0" lvl="0" indent="-285750" algn="l" rtl="0">
              <a:lnSpc>
                <a:spcPct val="90000"/>
              </a:lnSpc>
              <a:spcBef>
                <a:spcPts val="600"/>
              </a:spcBef>
              <a:spcAft>
                <a:spcPts val="0"/>
              </a:spcAft>
              <a:buClr>
                <a:schemeClr val="bg1"/>
              </a:buClr>
              <a:buFont typeface="Arial" panose="020B0604020202020204" pitchFamily="34" charset="0"/>
              <a:buChar char="•"/>
            </a:pPr>
            <a:r>
              <a:rPr lang="es-MX" dirty="0">
                <a:solidFill>
                  <a:srgbClr val="FFFFFF"/>
                </a:solidFill>
                <a:latin typeface="Calibri Light" panose="020F0302020204030204" pitchFamily="34" charset="0"/>
                <a:ea typeface="Calibri"/>
                <a:cs typeface="Calibri Light" panose="020F0302020204030204" pitchFamily="34" charset="0"/>
                <a:sym typeface="Calibri"/>
              </a:rPr>
              <a:t>De acuerdo a la Comisión Nacional de Hidrocarburos (CNH) en México el uso del gas natural ha aumentado de manera significative (alrededor del 30%) en los últimos 15 años. </a:t>
            </a:r>
          </a:p>
          <a:p>
            <a:pPr marL="0" marR="0" lvl="0" indent="0" algn="l" rtl="0">
              <a:lnSpc>
                <a:spcPct val="90000"/>
              </a:lnSpc>
              <a:spcBef>
                <a:spcPts val="600"/>
              </a:spcBef>
              <a:spcAft>
                <a:spcPts val="0"/>
              </a:spcAft>
              <a:buNone/>
            </a:pPr>
            <a:endParaRPr lang="es-MX" dirty="0">
              <a:solidFill>
                <a:srgbClr val="FFFFFF"/>
              </a:solidFill>
              <a:latin typeface="Calibri Light" panose="020F0302020204030204" pitchFamily="34" charset="0"/>
              <a:ea typeface="Calibri"/>
              <a:cs typeface="Calibri Light" panose="020F0302020204030204" pitchFamily="34" charset="0"/>
              <a:sym typeface="Calibri"/>
            </a:endParaRPr>
          </a:p>
          <a:p>
            <a:pPr marL="0" marR="0" lvl="0" indent="0" algn="l" rtl="0">
              <a:lnSpc>
                <a:spcPct val="90000"/>
              </a:lnSpc>
              <a:spcBef>
                <a:spcPts val="600"/>
              </a:spcBef>
              <a:spcAft>
                <a:spcPts val="0"/>
              </a:spcAft>
              <a:buNone/>
            </a:pPr>
            <a:endParaRPr lang="es-MX" sz="1600" dirty="0">
              <a:solidFill>
                <a:srgbClr val="FFFFFF"/>
              </a:solidFill>
              <a:latin typeface="Calibri"/>
              <a:ea typeface="Calibri"/>
              <a:cs typeface="Calibri"/>
              <a:sym typeface="Calibri"/>
            </a:endParaRPr>
          </a:p>
        </p:txBody>
      </p:sp>
      <p:sp>
        <p:nvSpPr>
          <p:cNvPr id="154" name="Google Shape;154;p5"/>
          <p:cNvSpPr/>
          <p:nvPr/>
        </p:nvSpPr>
        <p:spPr>
          <a:xfrm>
            <a:off x="7547894" y="0"/>
            <a:ext cx="64008" cy="6858000"/>
          </a:xfrm>
          <a:prstGeom prst="rect">
            <a:avLst/>
          </a:prstGeom>
          <a:solidFill>
            <a:srgbClr val="A4711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pic>
        <p:nvPicPr>
          <p:cNvPr id="155" name="Google Shape;155;p5" descr="Combustible Gases - Control Equipment"/>
          <p:cNvPicPr preferRelativeResize="0"/>
          <p:nvPr/>
        </p:nvPicPr>
        <p:blipFill rotWithShape="1">
          <a:blip r:embed="rId3">
            <a:alphaModFix/>
          </a:blip>
          <a:srcRect l="9958" r="28334" b="2"/>
          <a:stretch/>
        </p:blipFill>
        <p:spPr>
          <a:xfrm>
            <a:off x="7611902" y="10"/>
            <a:ext cx="4578557" cy="3396985"/>
          </a:xfrm>
          <a:prstGeom prst="rect">
            <a:avLst/>
          </a:prstGeom>
          <a:noFill/>
          <a:ln>
            <a:noFill/>
          </a:ln>
        </p:spPr>
      </p:pic>
      <p:sp>
        <p:nvSpPr>
          <p:cNvPr id="156" name="Google Shape;156;p5"/>
          <p:cNvSpPr/>
          <p:nvPr/>
        </p:nvSpPr>
        <p:spPr>
          <a:xfrm>
            <a:off x="7547894" y="3396996"/>
            <a:ext cx="4642565" cy="64008"/>
          </a:xfrm>
          <a:prstGeom prst="rect">
            <a:avLst/>
          </a:prstGeom>
          <a:solidFill>
            <a:srgbClr val="A4711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57" name="Google Shape;157;p5" descr="128,937 Natural Gas Stock Photos, Pictures &amp; Royalty-Free Images - iStock"/>
          <p:cNvPicPr preferRelativeResize="0"/>
          <p:nvPr/>
        </p:nvPicPr>
        <p:blipFill rotWithShape="1">
          <a:blip r:embed="rId4">
            <a:alphaModFix/>
          </a:blip>
          <a:srcRect t="1437" r="-2" b="-2"/>
          <a:stretch/>
        </p:blipFill>
        <p:spPr>
          <a:xfrm>
            <a:off x="7611902" y="3461004"/>
            <a:ext cx="4580097" cy="3396995"/>
          </a:xfrm>
          <a:prstGeom prst="rect">
            <a:avLst/>
          </a:prstGeom>
          <a:noFill/>
          <a:ln>
            <a:noFill/>
          </a:ln>
        </p:spPr>
      </p:pic>
      <p:sp>
        <p:nvSpPr>
          <p:cNvPr id="3" name="CuadroTexto 2">
            <a:extLst>
              <a:ext uri="{FF2B5EF4-FFF2-40B4-BE49-F238E27FC236}">
                <a16:creationId xmlns:a16="http://schemas.microsoft.com/office/drawing/2014/main" id="{21A6E65D-EEF6-42A6-A440-C16D437C2AA6}"/>
              </a:ext>
            </a:extLst>
          </p:cNvPr>
          <p:cNvSpPr txBox="1"/>
          <p:nvPr/>
        </p:nvSpPr>
        <p:spPr>
          <a:xfrm>
            <a:off x="1097279" y="4996987"/>
            <a:ext cx="6096000" cy="840230"/>
          </a:xfrm>
          <a:prstGeom prst="rect">
            <a:avLst/>
          </a:prstGeom>
          <a:noFill/>
        </p:spPr>
        <p:txBody>
          <a:bodyPr wrap="square">
            <a:spAutoFit/>
          </a:bodyPr>
          <a:lstStyle/>
          <a:p>
            <a:pPr marL="0" marR="0" lvl="0" indent="0" algn="l" rtl="0">
              <a:lnSpc>
                <a:spcPct val="90000"/>
              </a:lnSpc>
              <a:spcBef>
                <a:spcPts val="600"/>
              </a:spcBef>
              <a:spcAft>
                <a:spcPts val="0"/>
              </a:spcAft>
              <a:buNone/>
            </a:pPr>
            <a:r>
              <a:rPr lang="es-MX" sz="1800" dirty="0">
                <a:solidFill>
                  <a:srgbClr val="FFFFFF"/>
                </a:solidFill>
                <a:latin typeface="Calibri Light" panose="020F0302020204030204" pitchFamily="34" charset="0"/>
                <a:ea typeface="Calibri"/>
                <a:cs typeface="Calibri Light" panose="020F0302020204030204" pitchFamily="34" charset="0"/>
                <a:sym typeface="Calibri"/>
              </a:rPr>
              <a:t>Surge entonces la necesidad de contar con un trabajo actualizado de pronóstico de la demanda para un energético tan importante para la nación como es el gas natural.</a:t>
            </a:r>
            <a:endParaRPr lang="es-MX" sz="1800" dirty="0">
              <a:latin typeface="Calibri Light" panose="020F0302020204030204" pitchFamily="34" charset="0"/>
              <a:cs typeface="Calibri Light" panose="020F03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lvl="1">
              <a:lnSpc>
                <a:spcPct val="85000"/>
              </a:lnSpc>
              <a:buClr>
                <a:schemeClr val="accent1"/>
              </a:buClr>
              <a:buSzPts val="3200"/>
            </a:pPr>
            <a:r>
              <a:rPr lang="es-MX" sz="3200" b="1" dirty="0">
                <a:solidFill>
                  <a:schemeClr val="accent1"/>
                </a:solidFill>
                <a:latin typeface="Calibri"/>
                <a:cs typeface="Calibri"/>
                <a:sym typeface="Calibri"/>
              </a:rPr>
              <a:t>Propósito del proyecto</a:t>
            </a:r>
            <a:endParaRPr sz="3200" b="1" dirty="0">
              <a:solidFill>
                <a:schemeClr val="accent1"/>
              </a:solidFill>
              <a:latin typeface="Calibri"/>
              <a:ea typeface="Calibri"/>
              <a:cs typeface="Calibri"/>
              <a:sym typeface="Calibri"/>
            </a:endParaRPr>
          </a:p>
        </p:txBody>
      </p:sp>
      <p:sp>
        <p:nvSpPr>
          <p:cNvPr id="4" name="CuadroTexto 3">
            <a:extLst>
              <a:ext uri="{FF2B5EF4-FFF2-40B4-BE49-F238E27FC236}">
                <a16:creationId xmlns:a16="http://schemas.microsoft.com/office/drawing/2014/main" id="{3C34EECA-01AB-D8B5-6BF6-49DE8BA39557}"/>
              </a:ext>
            </a:extLst>
          </p:cNvPr>
          <p:cNvSpPr txBox="1"/>
          <p:nvPr/>
        </p:nvSpPr>
        <p:spPr>
          <a:xfrm>
            <a:off x="863600" y="879959"/>
            <a:ext cx="10617200" cy="738664"/>
          </a:xfrm>
          <a:prstGeom prst="rect">
            <a:avLst/>
          </a:prstGeom>
          <a:noFill/>
        </p:spPr>
        <p:txBody>
          <a:bodyPr wrap="square">
            <a:spAutoFit/>
          </a:bodyPr>
          <a:lstStyle/>
          <a:p>
            <a:pPr algn="ctr"/>
            <a:r>
              <a:rPr lang="es-MX" sz="1400" b="0" i="0" u="none" strike="noStrike" dirty="0">
                <a:solidFill>
                  <a:srgbClr val="000000"/>
                </a:solidFill>
                <a:effectLst/>
                <a:latin typeface="Calibri" panose="020F0502020204030204" pitchFamily="34" charset="0"/>
              </a:rPr>
              <a:t>De acuerdo con la Comisión Nacional de Hidrocarburos (CNH), se indicaba que en 2017 “El consumo de gas natural en México ha incrementado 32% en los últimos 12 años” y con base en la Consulta Pública 2019 del Centro Nacional de Control de Gas Natural (CENAGAS), la proyección de demanda nacional sería de casi 14,500 </a:t>
            </a:r>
            <a:r>
              <a:rPr lang="es-MX" sz="1400" b="0" i="0" u="none" strike="noStrike" dirty="0" err="1">
                <a:solidFill>
                  <a:srgbClr val="000000"/>
                </a:solidFill>
                <a:effectLst/>
                <a:latin typeface="Calibri" panose="020F0502020204030204" pitchFamily="34" charset="0"/>
              </a:rPr>
              <a:t>MMpcd</a:t>
            </a:r>
            <a:r>
              <a:rPr lang="es-MX" sz="1400" b="0" i="0" u="none" strike="noStrike" dirty="0">
                <a:solidFill>
                  <a:srgbClr val="000000"/>
                </a:solidFill>
                <a:effectLst/>
                <a:latin typeface="Calibri" panose="020F0502020204030204" pitchFamily="34" charset="0"/>
              </a:rPr>
              <a:t> para 2024</a:t>
            </a:r>
            <a:endParaRPr lang="es-MX" dirty="0"/>
          </a:p>
        </p:txBody>
      </p:sp>
      <p:pic>
        <p:nvPicPr>
          <p:cNvPr id="1026" name="Picture 2">
            <a:extLst>
              <a:ext uri="{FF2B5EF4-FFF2-40B4-BE49-F238E27FC236}">
                <a16:creationId xmlns:a16="http://schemas.microsoft.com/office/drawing/2014/main" id="{0614C32E-2FA0-F3C4-6DAD-6D1152447B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659592"/>
            <a:ext cx="5105400" cy="2419350"/>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BC34DC5-03D9-BC7E-5A46-AE5301AFEA9C}"/>
              </a:ext>
            </a:extLst>
          </p:cNvPr>
          <p:cNvSpPr txBox="1"/>
          <p:nvPr/>
        </p:nvSpPr>
        <p:spPr>
          <a:xfrm>
            <a:off x="7021483" y="1820882"/>
            <a:ext cx="4459317" cy="3970318"/>
          </a:xfrm>
          <a:prstGeom prst="rect">
            <a:avLst/>
          </a:prstGeom>
          <a:noFill/>
        </p:spPr>
        <p:txBody>
          <a:bodyPr wrap="square">
            <a:spAutoFit/>
          </a:bodyPr>
          <a:lstStyle/>
          <a:p>
            <a:br>
              <a:rPr lang="es-MX" b="0" dirty="0">
                <a:solidFill>
                  <a:srgbClr val="CCCCCC"/>
                </a:solidFill>
                <a:effectLst/>
                <a:latin typeface="Consolas" panose="020B0609020204030204" pitchFamily="49" charset="0"/>
              </a:rPr>
            </a:br>
            <a:r>
              <a:rPr lang="es-MX" dirty="0">
                <a:latin typeface="Calibri" panose="020F0502020204030204" pitchFamily="34" charset="0"/>
              </a:rPr>
              <a:t> </a:t>
            </a:r>
            <a:r>
              <a:rPr lang="es-MX" b="1" dirty="0">
                <a:latin typeface="Calibri" panose="020F0502020204030204" pitchFamily="34" charset="0"/>
              </a:rPr>
              <a:t>Selección del modelo: </a:t>
            </a:r>
            <a:r>
              <a:rPr lang="es-MX" dirty="0">
                <a:latin typeface="Calibri" panose="020F0502020204030204" pitchFamily="34" charset="0"/>
              </a:rPr>
              <a:t>Elegir uno o dos modelos adecuados tanto del análisis de series de tiempo como de las redes neuronales artificiales, en función de su capacidad para proporcionar pronósticos precisos en el panorama energético único de México.</a:t>
            </a:r>
          </a:p>
          <a:p>
            <a:endParaRPr lang="es-MX" dirty="0">
              <a:latin typeface="Calibri" panose="020F0502020204030204" pitchFamily="34" charset="0"/>
            </a:endParaRPr>
          </a:p>
          <a:p>
            <a:r>
              <a:rPr lang="es-MX" b="1" dirty="0">
                <a:latin typeface="Calibri" panose="020F0502020204030204" pitchFamily="34" charset="0"/>
              </a:rPr>
              <a:t>Análisis de resultados: </a:t>
            </a:r>
            <a:r>
              <a:rPr lang="es-MX" dirty="0">
                <a:latin typeface="Calibri" panose="020F0502020204030204" pitchFamily="34" charset="0"/>
              </a:rPr>
              <a:t>Analizar rigurosamente los resultados generados por los modelos estadísticos elegidos bajo diversos escenarios, lo que permitirá una comprensión integral de los resultados potenciales.</a:t>
            </a:r>
          </a:p>
          <a:p>
            <a:endParaRPr lang="es-MX" dirty="0">
              <a:latin typeface="Calibri" panose="020F0502020204030204" pitchFamily="34" charset="0"/>
            </a:endParaRPr>
          </a:p>
          <a:p>
            <a:r>
              <a:rPr lang="es-MX" b="1" dirty="0">
                <a:latin typeface="Calibri" panose="020F0502020204030204" pitchFamily="34" charset="0"/>
              </a:rPr>
              <a:t>Apoyo a la transición energética: </a:t>
            </a:r>
            <a:r>
              <a:rPr lang="es-MX" dirty="0">
                <a:latin typeface="Calibri" panose="020F0502020204030204" pitchFamily="34" charset="0"/>
              </a:rPr>
              <a:t>Ofrecer un apoyo analítico que permita tomar decisiones informadas sobre la transición de México hacia un futuro energético sostenible, considerando las dimensiones ambientales, económicas y sociales.</a:t>
            </a:r>
          </a:p>
          <a:p>
            <a:endParaRPr lang="es-MX" dirty="0">
              <a:latin typeface="Calibri" panose="020F0502020204030204" pitchFamily="34" charset="0"/>
            </a:endParaRPr>
          </a:p>
        </p:txBody>
      </p:sp>
      <p:sp>
        <p:nvSpPr>
          <p:cNvPr id="7" name="Oval 3">
            <a:extLst>
              <a:ext uri="{FF2B5EF4-FFF2-40B4-BE49-F238E27FC236}">
                <a16:creationId xmlns:a16="http://schemas.microsoft.com/office/drawing/2014/main" id="{38F130E7-8313-B8C1-C62C-1D73446299D4}"/>
              </a:ext>
            </a:extLst>
          </p:cNvPr>
          <p:cNvSpPr/>
          <p:nvPr/>
        </p:nvSpPr>
        <p:spPr>
          <a:xfrm>
            <a:off x="6558741" y="2082100"/>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1</a:t>
            </a:r>
          </a:p>
        </p:txBody>
      </p:sp>
      <p:sp>
        <p:nvSpPr>
          <p:cNvPr id="8" name="Oval 3">
            <a:extLst>
              <a:ext uri="{FF2B5EF4-FFF2-40B4-BE49-F238E27FC236}">
                <a16:creationId xmlns:a16="http://schemas.microsoft.com/office/drawing/2014/main" id="{C83328EC-BA3F-FAF6-D205-FD5FE1304643}"/>
              </a:ext>
            </a:extLst>
          </p:cNvPr>
          <p:cNvSpPr/>
          <p:nvPr/>
        </p:nvSpPr>
        <p:spPr>
          <a:xfrm>
            <a:off x="6558741" y="3327996"/>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2</a:t>
            </a:r>
            <a:endParaRPr lang="es-MX" dirty="0"/>
          </a:p>
        </p:txBody>
      </p:sp>
      <p:sp>
        <p:nvSpPr>
          <p:cNvPr id="9" name="Oval 3">
            <a:extLst>
              <a:ext uri="{FF2B5EF4-FFF2-40B4-BE49-F238E27FC236}">
                <a16:creationId xmlns:a16="http://schemas.microsoft.com/office/drawing/2014/main" id="{B98CB254-632C-F925-2740-38A2FFB658EB}"/>
              </a:ext>
            </a:extLst>
          </p:cNvPr>
          <p:cNvSpPr/>
          <p:nvPr/>
        </p:nvSpPr>
        <p:spPr>
          <a:xfrm>
            <a:off x="6558741" y="441246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3</a:t>
            </a:r>
            <a:endParaRPr lang="es-MX" dirty="0"/>
          </a:p>
        </p:txBody>
      </p:sp>
    </p:spTree>
    <p:extLst>
      <p:ext uri="{BB962C8B-B14F-4D97-AF65-F5344CB8AC3E}">
        <p14:creationId xmlns:p14="http://schemas.microsoft.com/office/powerpoint/2010/main" val="1226657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a:lnSpc>
                <a:spcPct val="85000"/>
              </a:lnSpc>
              <a:buClr>
                <a:schemeClr val="accent1"/>
              </a:buClr>
              <a:buSzPts val="3200"/>
            </a:pPr>
            <a:r>
              <a:rPr lang="es-MX" sz="3200" b="1" dirty="0">
                <a:solidFill>
                  <a:schemeClr val="accent1"/>
                </a:solidFill>
                <a:latin typeface="Calibri"/>
                <a:cs typeface="Calibri"/>
                <a:sym typeface="Calibri"/>
              </a:rPr>
              <a:t>Flujo de trabajo y descripción del proyecto</a:t>
            </a:r>
            <a:endParaRPr sz="3200" b="1" dirty="0">
              <a:solidFill>
                <a:schemeClr val="accent1"/>
              </a:solidFill>
              <a:latin typeface="Calibri"/>
              <a:ea typeface="Calibri"/>
              <a:cs typeface="Calibri"/>
              <a:sym typeface="Calibri"/>
            </a:endParaRPr>
          </a:p>
        </p:txBody>
      </p:sp>
      <p:sp>
        <p:nvSpPr>
          <p:cNvPr id="112" name="Google Shape;112;p4"/>
          <p:cNvSpPr/>
          <p:nvPr/>
        </p:nvSpPr>
        <p:spPr>
          <a:xfrm>
            <a:off x="423884" y="5492503"/>
            <a:ext cx="11311936" cy="199059"/>
          </a:xfrm>
          <a:prstGeom prst="rect">
            <a:avLst/>
          </a:prstGeom>
          <a:solidFill>
            <a:srgbClr val="8FA1CF"/>
          </a:solidFill>
          <a:ln w="9525" cap="flat" cmpd="sng">
            <a:solidFill>
              <a:srgbClr val="364A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200" b="1">
                <a:solidFill>
                  <a:schemeClr val="lt1"/>
                </a:solidFill>
                <a:latin typeface="Calibri"/>
                <a:ea typeface="Calibri"/>
                <a:cs typeface="Calibri"/>
                <a:sym typeface="Calibri"/>
              </a:rPr>
              <a:t>Premisas</a:t>
            </a:r>
            <a:endParaRPr/>
          </a:p>
        </p:txBody>
      </p:sp>
      <p:sp>
        <p:nvSpPr>
          <p:cNvPr id="113" name="Google Shape;113;p4"/>
          <p:cNvSpPr/>
          <p:nvPr/>
        </p:nvSpPr>
        <p:spPr>
          <a:xfrm>
            <a:off x="423884" y="5731928"/>
            <a:ext cx="11311936" cy="597775"/>
          </a:xfrm>
          <a:prstGeom prst="rect">
            <a:avLst/>
          </a:prstGeom>
          <a:noFill/>
          <a:ln w="9525" cap="flat" cmpd="sng">
            <a:solidFill>
              <a:srgbClr val="003063"/>
            </a:solidFill>
            <a:prstDash val="solid"/>
            <a:round/>
            <a:headEnd type="none" w="sm" len="sm"/>
            <a:tailEnd type="none" w="sm" len="sm"/>
          </a:ln>
        </p:spPr>
        <p:txBody>
          <a:bodyPr spcFirstLastPara="1" wrap="square" lIns="91425" tIns="45700" rIns="91425" bIns="45700" numCol="2" anchor="ctr" anchorCtr="0">
            <a:noAutofit/>
          </a:bodyPr>
          <a:lstStyle/>
          <a:p>
            <a:pPr marL="228600" marR="0" lvl="0" indent="-228600" algn="l" rtl="0">
              <a:spcBef>
                <a:spcPts val="0"/>
              </a:spcBef>
              <a:spcAft>
                <a:spcPts val="0"/>
              </a:spcAft>
              <a:buClr>
                <a:srgbClr val="000000"/>
              </a:buClr>
              <a:buSzPts val="1000"/>
              <a:buFont typeface="Calibri"/>
              <a:buAutoNum type="arabicPeriod"/>
            </a:pPr>
            <a:r>
              <a:rPr lang="es-MX" sz="1000" i="1" dirty="0">
                <a:solidFill>
                  <a:srgbClr val="000000"/>
                </a:solidFill>
                <a:latin typeface="Calibri"/>
                <a:ea typeface="Calibri"/>
                <a:cs typeface="Calibri"/>
                <a:sym typeface="Calibri"/>
              </a:rPr>
              <a:t>Se usarán datos históricos mensuales como data de input  </a:t>
            </a:r>
          </a:p>
          <a:p>
            <a:pPr marL="228600" marR="0" lvl="0" indent="-228600" algn="l" rtl="0">
              <a:spcBef>
                <a:spcPts val="0"/>
              </a:spcBef>
              <a:spcAft>
                <a:spcPts val="0"/>
              </a:spcAft>
              <a:buClr>
                <a:srgbClr val="000000"/>
              </a:buClr>
              <a:buSzPts val="1000"/>
              <a:buFont typeface="Calibri"/>
              <a:buAutoNum type="arabicPeriod"/>
            </a:pPr>
            <a:r>
              <a:rPr lang="es-MX" sz="1000" i="1" dirty="0">
                <a:solidFill>
                  <a:srgbClr val="000000"/>
                </a:solidFill>
                <a:latin typeface="Calibri"/>
                <a:ea typeface="Calibri"/>
                <a:cs typeface="Calibri"/>
                <a:sym typeface="Calibri"/>
              </a:rPr>
              <a:t>Se construirá un escenario con corte de datos a Agosto de 2022:</a:t>
            </a:r>
            <a:endParaRPr dirty="0"/>
          </a:p>
          <a:p>
            <a:pPr marL="228600" marR="0" lvl="0" indent="-228600" algn="l" rtl="0">
              <a:spcBef>
                <a:spcPts val="0"/>
              </a:spcBef>
              <a:spcAft>
                <a:spcPts val="0"/>
              </a:spcAft>
              <a:buClr>
                <a:srgbClr val="000000"/>
              </a:buClr>
              <a:buSzPts val="1000"/>
              <a:buFont typeface="Calibri"/>
              <a:buAutoNum type="arabicPeriod"/>
            </a:pPr>
            <a:r>
              <a:rPr lang="es-MX" sz="1000" i="1" dirty="0">
                <a:solidFill>
                  <a:srgbClr val="000000"/>
                </a:solidFill>
                <a:latin typeface="Calibri"/>
                <a:ea typeface="Calibri"/>
                <a:cs typeface="Calibri"/>
                <a:sym typeface="Calibri"/>
              </a:rPr>
              <a:t>Se tratará los datos de 2020 y 2021 como outliers </a:t>
            </a:r>
            <a:endParaRPr dirty="0"/>
          </a:p>
          <a:p>
            <a:pPr marL="228600" marR="0" lvl="0" indent="-228600" algn="l" rtl="0">
              <a:spcBef>
                <a:spcPts val="0"/>
              </a:spcBef>
              <a:spcAft>
                <a:spcPts val="0"/>
              </a:spcAft>
              <a:buClr>
                <a:srgbClr val="000000"/>
              </a:buClr>
              <a:buSzPts val="1000"/>
              <a:buFont typeface="Calibri"/>
              <a:buAutoNum type="arabicPeriod"/>
            </a:pPr>
            <a:r>
              <a:rPr lang="es-MX" sz="1000" i="1" dirty="0">
                <a:solidFill>
                  <a:srgbClr val="000000"/>
                </a:solidFill>
                <a:latin typeface="Calibri"/>
                <a:ea typeface="Calibri"/>
                <a:cs typeface="Calibri"/>
                <a:sym typeface="Calibri"/>
              </a:rPr>
              <a:t>Se usará</a:t>
            </a:r>
            <a:r>
              <a:rPr lang="es-MX" sz="1000" i="1" dirty="0">
                <a:latin typeface="Calibri"/>
                <a:ea typeface="Calibri"/>
                <a:cs typeface="Calibri"/>
                <a:sym typeface="Calibri"/>
              </a:rPr>
              <a:t> el ~90% de los datos históricos mensuales como </a:t>
            </a:r>
            <a:r>
              <a:rPr lang="es-MX" sz="1000" i="1" dirty="0" err="1">
                <a:latin typeface="Calibri"/>
                <a:ea typeface="Calibri"/>
                <a:cs typeface="Calibri"/>
                <a:sym typeface="Calibri"/>
              </a:rPr>
              <a:t>train</a:t>
            </a:r>
            <a:r>
              <a:rPr lang="es-MX" sz="1000" i="1" dirty="0">
                <a:latin typeface="Calibri"/>
                <a:ea typeface="Calibri"/>
                <a:cs typeface="Calibri"/>
                <a:sym typeface="Calibri"/>
              </a:rPr>
              <a:t> y el ~10 % como test </a:t>
            </a:r>
          </a:p>
          <a:p>
            <a:pPr marL="228600" marR="0" lvl="0" indent="-228600" algn="l" rtl="0">
              <a:spcBef>
                <a:spcPts val="0"/>
              </a:spcBef>
              <a:spcAft>
                <a:spcPts val="0"/>
              </a:spcAft>
              <a:buClr>
                <a:srgbClr val="000000"/>
              </a:buClr>
              <a:buSzPts val="1000"/>
              <a:buFont typeface="Calibri"/>
              <a:buAutoNum type="arabicPeriod"/>
            </a:pPr>
            <a:r>
              <a:rPr lang="es-MX" sz="1000" i="1" dirty="0">
                <a:latin typeface="Calibri"/>
                <a:ea typeface="Calibri"/>
                <a:cs typeface="Calibri"/>
                <a:sym typeface="Calibri"/>
              </a:rPr>
              <a:t>Se espera obtener pronóstico de 12 meses de demanda como output </a:t>
            </a:r>
          </a:p>
          <a:p>
            <a:pPr marL="228600" marR="0" lvl="0" indent="-228600" algn="l" rtl="0">
              <a:spcBef>
                <a:spcPts val="0"/>
              </a:spcBef>
              <a:spcAft>
                <a:spcPts val="0"/>
              </a:spcAft>
              <a:buClr>
                <a:srgbClr val="000000"/>
              </a:buClr>
              <a:buSzPts val="1000"/>
              <a:buFont typeface="Calibri"/>
              <a:buAutoNum type="arabicPeriod"/>
            </a:pPr>
            <a:r>
              <a:rPr lang="es-MX" sz="1000" i="1" dirty="0">
                <a:latin typeface="Calibri"/>
                <a:ea typeface="Calibri"/>
                <a:cs typeface="Calibri"/>
                <a:sym typeface="Calibri"/>
              </a:rPr>
              <a:t>4. Se evaluarán los modelos por el que tenga el menor error (MAPE, RMSE) y el mejor criterio de información (</a:t>
            </a:r>
            <a:r>
              <a:rPr lang="es-MX" sz="1000" i="1" dirty="0" err="1">
                <a:latin typeface="Calibri"/>
                <a:ea typeface="Calibri"/>
                <a:cs typeface="Calibri"/>
                <a:sym typeface="Calibri"/>
              </a:rPr>
              <a:t>e.g</a:t>
            </a:r>
            <a:r>
              <a:rPr lang="es-MX" sz="1000" i="1" dirty="0">
                <a:latin typeface="Calibri"/>
                <a:ea typeface="Calibri"/>
                <a:cs typeface="Calibri"/>
                <a:sym typeface="Calibri"/>
              </a:rPr>
              <a:t>. AIC)</a:t>
            </a:r>
          </a:p>
          <a:p>
            <a:pPr marR="0" lvl="0" algn="l" rtl="0">
              <a:spcBef>
                <a:spcPts val="0"/>
              </a:spcBef>
              <a:spcAft>
                <a:spcPts val="0"/>
              </a:spcAft>
              <a:buClr>
                <a:srgbClr val="000000"/>
              </a:buClr>
              <a:buSzPts val="1000"/>
            </a:pPr>
            <a:endParaRPr lang="es-MX" sz="1000" i="1" dirty="0">
              <a:latin typeface="Calibri"/>
              <a:ea typeface="Calibri"/>
              <a:cs typeface="Calibri"/>
              <a:sym typeface="Calibri"/>
            </a:endParaRPr>
          </a:p>
        </p:txBody>
      </p:sp>
      <p:sp>
        <p:nvSpPr>
          <p:cNvPr id="114" name="Google Shape;114;p4"/>
          <p:cNvSpPr/>
          <p:nvPr/>
        </p:nvSpPr>
        <p:spPr>
          <a:xfrm>
            <a:off x="3561433" y="1173365"/>
            <a:ext cx="495759" cy="3635457"/>
          </a:xfrm>
          <a:prstGeom prst="chevron">
            <a:avLst>
              <a:gd name="adj" fmla="val 77325"/>
            </a:avLst>
          </a:prstGeom>
          <a:solidFill>
            <a:schemeClr val="accent1"/>
          </a:solidFill>
          <a:ln w="15875" cap="flat" cmpd="sng">
            <a:solidFill>
              <a:srgbClr val="364A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15" name="Google Shape;115;p4"/>
          <p:cNvSpPr txBox="1"/>
          <p:nvPr/>
        </p:nvSpPr>
        <p:spPr>
          <a:xfrm>
            <a:off x="661273" y="1448966"/>
            <a:ext cx="2842500" cy="3216225"/>
          </a:xfrm>
          <a:prstGeom prst="rect">
            <a:avLst/>
          </a:prstGeom>
          <a:noFill/>
          <a:ln>
            <a:noFill/>
          </a:ln>
        </p:spPr>
        <p:txBody>
          <a:bodyPr spcFirstLastPara="1" wrap="square" lIns="91425" tIns="45700" rIns="91425" bIns="45700" anchor="t" anchorCtr="0">
            <a:spAutoFit/>
          </a:bodyPr>
          <a:lstStyle/>
          <a:p>
            <a:pPr marL="0" marR="0" lvl="0" indent="0" algn="ctr" rtl="0">
              <a:spcBef>
                <a:spcPts val="1400"/>
              </a:spcBef>
              <a:spcAft>
                <a:spcPts val="0"/>
              </a:spcAft>
              <a:buNone/>
            </a:pPr>
            <a:endParaRPr sz="1400" b="1" dirty="0">
              <a:solidFill>
                <a:schemeClr val="dk1"/>
              </a:solidFill>
              <a:latin typeface="Calibri"/>
              <a:ea typeface="Calibri"/>
              <a:cs typeface="Calibri"/>
              <a:sym typeface="Calibri"/>
            </a:endParaRPr>
          </a:p>
          <a:p>
            <a:pPr marL="361950" marR="0" lvl="0" indent="0" algn="l" rtl="0">
              <a:spcBef>
                <a:spcPts val="0"/>
              </a:spcBef>
              <a:spcAft>
                <a:spcPts val="0"/>
              </a:spcAft>
              <a:buNone/>
            </a:pPr>
            <a:r>
              <a:rPr lang="es-MX" sz="1200" dirty="0">
                <a:solidFill>
                  <a:schemeClr val="dk1"/>
                </a:solidFill>
                <a:latin typeface="Calibri"/>
                <a:ea typeface="Calibri"/>
                <a:cs typeface="Calibri"/>
                <a:sym typeface="Calibri"/>
              </a:rPr>
              <a:t>Información histórica mensual  de consumo</a:t>
            </a:r>
            <a:endParaRPr dirty="0"/>
          </a:p>
          <a:p>
            <a:pPr marL="361950" marR="0" lvl="0" indent="0" algn="l" rtl="0">
              <a:spcBef>
                <a:spcPts val="0"/>
              </a:spcBef>
              <a:spcAft>
                <a:spcPts val="0"/>
              </a:spcAft>
              <a:buNone/>
            </a:pPr>
            <a:r>
              <a:rPr lang="es-MX" sz="1200" dirty="0">
                <a:solidFill>
                  <a:schemeClr val="dk1"/>
                </a:solidFill>
                <a:latin typeface="Calibri"/>
                <a:ea typeface="Calibri"/>
                <a:cs typeface="Calibri"/>
                <a:sym typeface="Calibri"/>
              </a:rPr>
              <a:t>De Gas natural por sector</a:t>
            </a:r>
            <a:endParaRPr dirty="0"/>
          </a:p>
          <a:p>
            <a:pPr marL="361950" marR="0" lvl="0" indent="0" algn="l" rtl="0">
              <a:spcBef>
                <a:spcPts val="0"/>
              </a:spcBef>
              <a:spcAft>
                <a:spcPts val="0"/>
              </a:spcAft>
              <a:buNone/>
            </a:pPr>
            <a:endParaRPr sz="1200" dirty="0">
              <a:solidFill>
                <a:schemeClr val="dk1"/>
              </a:solidFill>
              <a:latin typeface="Calibri"/>
              <a:ea typeface="Calibri"/>
              <a:cs typeface="Calibri"/>
              <a:sym typeface="Calibri"/>
            </a:endParaRPr>
          </a:p>
          <a:p>
            <a:pPr marL="361950" marR="0" lvl="0" indent="0" algn="l" rtl="0">
              <a:spcBef>
                <a:spcPts val="1400"/>
              </a:spcBef>
              <a:spcAft>
                <a:spcPts val="0"/>
              </a:spcAft>
              <a:buNone/>
            </a:pPr>
            <a:r>
              <a:rPr lang="es-MX" sz="1200" dirty="0">
                <a:solidFill>
                  <a:schemeClr val="dk1"/>
                </a:solidFill>
                <a:latin typeface="Calibri"/>
                <a:ea typeface="Calibri"/>
                <a:cs typeface="Calibri"/>
                <a:sym typeface="Calibri"/>
              </a:rPr>
              <a:t>Proceso de Limpieza y preparación de datos:</a:t>
            </a:r>
            <a:endParaRPr dirty="0"/>
          </a:p>
          <a:p>
            <a:pPr marL="533400" marR="0" lvl="0" indent="-171450" algn="l" rtl="0">
              <a:spcBef>
                <a:spcPts val="1400"/>
              </a:spcBef>
              <a:spcAft>
                <a:spcPts val="0"/>
              </a:spcAft>
              <a:buClr>
                <a:schemeClr val="dk1"/>
              </a:buClr>
              <a:buSzPts val="1200"/>
              <a:buFont typeface="Noto Sans Symbols"/>
              <a:buChar char="⮚"/>
            </a:pPr>
            <a:r>
              <a:rPr lang="es-MX" sz="1200" dirty="0">
                <a:solidFill>
                  <a:schemeClr val="dk1"/>
                </a:solidFill>
                <a:latin typeface="Calibri"/>
                <a:ea typeface="Calibri"/>
                <a:cs typeface="Calibri"/>
                <a:sym typeface="Calibri"/>
              </a:rPr>
              <a:t>Identificación y tratamiento de </a:t>
            </a:r>
            <a:r>
              <a:rPr lang="es-MX" sz="1200" i="1" dirty="0">
                <a:solidFill>
                  <a:schemeClr val="dk1"/>
                </a:solidFill>
                <a:latin typeface="Calibri"/>
                <a:ea typeface="Calibri"/>
                <a:cs typeface="Calibri"/>
                <a:sym typeface="Calibri"/>
              </a:rPr>
              <a:t>outliers </a:t>
            </a:r>
            <a:r>
              <a:rPr lang="es-MX" sz="1200" dirty="0">
                <a:solidFill>
                  <a:schemeClr val="dk1"/>
                </a:solidFill>
                <a:latin typeface="Calibri"/>
                <a:ea typeface="Calibri"/>
                <a:cs typeface="Calibri"/>
                <a:sym typeface="Calibri"/>
              </a:rPr>
              <a:t>y datos faltantes</a:t>
            </a:r>
            <a:endParaRPr dirty="0"/>
          </a:p>
          <a:p>
            <a:pPr marL="533400" marR="0" lvl="0" indent="-171450" algn="l" rtl="0">
              <a:spcBef>
                <a:spcPts val="600"/>
              </a:spcBef>
              <a:spcAft>
                <a:spcPts val="0"/>
              </a:spcAft>
              <a:buClr>
                <a:schemeClr val="dk1"/>
              </a:buClr>
              <a:buSzPts val="1200"/>
              <a:buFont typeface="Noto Sans Symbols"/>
              <a:buChar char="⮚"/>
            </a:pPr>
            <a:r>
              <a:rPr lang="es-MX" sz="1200" dirty="0">
                <a:solidFill>
                  <a:schemeClr val="dk1"/>
                </a:solidFill>
                <a:latin typeface="Calibri"/>
                <a:ea typeface="Calibri"/>
                <a:cs typeface="Calibri"/>
                <a:sym typeface="Calibri"/>
              </a:rPr>
              <a:t>Normalización </a:t>
            </a:r>
            <a:endParaRPr dirty="0"/>
          </a:p>
          <a:p>
            <a:pPr marL="533400" marR="0" lvl="0" indent="-171450" algn="l" rtl="0">
              <a:spcBef>
                <a:spcPts val="600"/>
              </a:spcBef>
              <a:spcAft>
                <a:spcPts val="0"/>
              </a:spcAft>
              <a:buClr>
                <a:schemeClr val="dk1"/>
              </a:buClr>
              <a:buSzPts val="1200"/>
              <a:buFont typeface="Noto Sans Symbols"/>
              <a:buChar char="⮚"/>
            </a:pPr>
            <a:r>
              <a:rPr lang="es-MX" sz="1200" dirty="0">
                <a:solidFill>
                  <a:schemeClr val="dk1"/>
                </a:solidFill>
                <a:latin typeface="Calibri"/>
                <a:ea typeface="Calibri"/>
                <a:cs typeface="Calibri"/>
                <a:sym typeface="Calibri"/>
              </a:rPr>
              <a:t>Formato de serie de tiempo o lista según requiera el modelo a usar </a:t>
            </a:r>
            <a:endParaRPr dirty="0"/>
          </a:p>
        </p:txBody>
      </p:sp>
      <p:sp>
        <p:nvSpPr>
          <p:cNvPr id="116" name="Google Shape;116;p4"/>
          <p:cNvSpPr/>
          <p:nvPr/>
        </p:nvSpPr>
        <p:spPr>
          <a:xfrm>
            <a:off x="4854436" y="1095420"/>
            <a:ext cx="284154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400" b="1" dirty="0">
                <a:solidFill>
                  <a:srgbClr val="000000"/>
                </a:solidFill>
                <a:latin typeface="Calibri"/>
                <a:ea typeface="Calibri"/>
                <a:cs typeface="Calibri"/>
                <a:sym typeface="Calibri"/>
              </a:rPr>
              <a:t>Desarrollo y evaluación de Modelos</a:t>
            </a:r>
            <a:endParaRPr dirty="0"/>
          </a:p>
        </p:txBody>
      </p:sp>
      <p:sp>
        <p:nvSpPr>
          <p:cNvPr id="117" name="Google Shape;117;p4"/>
          <p:cNvSpPr/>
          <p:nvPr/>
        </p:nvSpPr>
        <p:spPr>
          <a:xfrm>
            <a:off x="9714550" y="1095420"/>
            <a:ext cx="2221417"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b="1" dirty="0">
                <a:latin typeface="Calibri"/>
                <a:ea typeface="Calibri"/>
                <a:cs typeface="Calibri"/>
                <a:sym typeface="Calibri"/>
              </a:rPr>
              <a:t>Comparación de modelos y conclusiones generales </a:t>
            </a:r>
            <a:endParaRPr dirty="0"/>
          </a:p>
        </p:txBody>
      </p:sp>
      <p:sp>
        <p:nvSpPr>
          <p:cNvPr id="118" name="Google Shape;118;p4"/>
          <p:cNvSpPr/>
          <p:nvPr/>
        </p:nvSpPr>
        <p:spPr>
          <a:xfrm>
            <a:off x="8853376" y="1173365"/>
            <a:ext cx="495759" cy="3635457"/>
          </a:xfrm>
          <a:prstGeom prst="chevron">
            <a:avLst>
              <a:gd name="adj" fmla="val 77325"/>
            </a:avLst>
          </a:prstGeom>
          <a:solidFill>
            <a:schemeClr val="accent1"/>
          </a:solidFill>
          <a:ln w="15875" cap="flat" cmpd="sng">
            <a:solidFill>
              <a:srgbClr val="364A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4"/>
          <p:cNvSpPr txBox="1"/>
          <p:nvPr/>
        </p:nvSpPr>
        <p:spPr>
          <a:xfrm>
            <a:off x="4404384" y="1328501"/>
            <a:ext cx="1440771"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200" b="1" i="1">
                <a:solidFill>
                  <a:srgbClr val="FF6699"/>
                </a:solidFill>
                <a:latin typeface="Calibri"/>
                <a:ea typeface="Calibri"/>
                <a:cs typeface="Calibri"/>
                <a:sym typeface="Calibri"/>
              </a:rPr>
              <a:t>Series de Tiempo </a:t>
            </a:r>
            <a:endParaRPr/>
          </a:p>
        </p:txBody>
      </p:sp>
      <p:pic>
        <p:nvPicPr>
          <p:cNvPr id="120" name="Google Shape;120;p4"/>
          <p:cNvPicPr preferRelativeResize="0"/>
          <p:nvPr/>
        </p:nvPicPr>
        <p:blipFill rotWithShape="1">
          <a:blip r:embed="rId3">
            <a:alphaModFix/>
          </a:blip>
          <a:srcRect/>
          <a:stretch/>
        </p:blipFill>
        <p:spPr>
          <a:xfrm>
            <a:off x="494050" y="2100847"/>
            <a:ext cx="450296" cy="379149"/>
          </a:xfrm>
          <a:prstGeom prst="rect">
            <a:avLst/>
          </a:prstGeom>
          <a:noFill/>
          <a:ln>
            <a:noFill/>
          </a:ln>
        </p:spPr>
      </p:pic>
      <p:sp>
        <p:nvSpPr>
          <p:cNvPr id="122" name="Google Shape;122;p4"/>
          <p:cNvSpPr txBox="1"/>
          <p:nvPr/>
        </p:nvSpPr>
        <p:spPr>
          <a:xfrm>
            <a:off x="6538933" y="1342372"/>
            <a:ext cx="1440771"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200" b="1" i="1">
                <a:solidFill>
                  <a:srgbClr val="7030A0"/>
                </a:solidFill>
                <a:latin typeface="Calibri"/>
                <a:ea typeface="Calibri"/>
                <a:cs typeface="Calibri"/>
                <a:sym typeface="Calibri"/>
              </a:rPr>
              <a:t>Redes Neuronales</a:t>
            </a:r>
            <a:endParaRPr/>
          </a:p>
        </p:txBody>
      </p:sp>
      <p:sp>
        <p:nvSpPr>
          <p:cNvPr id="123" name="Google Shape;123;p4"/>
          <p:cNvSpPr/>
          <p:nvPr/>
        </p:nvSpPr>
        <p:spPr>
          <a:xfrm>
            <a:off x="4414544" y="1754986"/>
            <a:ext cx="1735766" cy="439232"/>
          </a:xfrm>
          <a:prstGeom prst="rect">
            <a:avLst/>
          </a:prstGeom>
          <a:solidFill>
            <a:srgbClr val="FF66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900" b="1" dirty="0">
                <a:solidFill>
                  <a:srgbClr val="FFFFFF"/>
                </a:solidFill>
                <a:latin typeface="Calibri"/>
                <a:ea typeface="Calibri"/>
                <a:cs typeface="Calibri"/>
                <a:sym typeface="Calibri"/>
              </a:rPr>
              <a:t>Verificación de supuesto de </a:t>
            </a:r>
            <a:r>
              <a:rPr lang="es-MX" sz="900" b="1" dirty="0" err="1">
                <a:solidFill>
                  <a:srgbClr val="FFFFFF"/>
                </a:solidFill>
                <a:latin typeface="Calibri"/>
                <a:ea typeface="Calibri"/>
                <a:cs typeface="Calibri"/>
                <a:sym typeface="Calibri"/>
              </a:rPr>
              <a:t>estacioneriedad</a:t>
            </a:r>
            <a:r>
              <a:rPr lang="es-MX" sz="900" b="1" dirty="0">
                <a:solidFill>
                  <a:srgbClr val="FFFFFF"/>
                </a:solidFill>
                <a:latin typeface="Calibri"/>
                <a:ea typeface="Calibri"/>
                <a:cs typeface="Calibri"/>
                <a:sym typeface="Calibri"/>
              </a:rPr>
              <a:t> para aplicación de modelo</a:t>
            </a:r>
            <a:endParaRPr dirty="0"/>
          </a:p>
        </p:txBody>
      </p:sp>
      <p:cxnSp>
        <p:nvCxnSpPr>
          <p:cNvPr id="124" name="Google Shape;124;p4"/>
          <p:cNvCxnSpPr/>
          <p:nvPr/>
        </p:nvCxnSpPr>
        <p:spPr>
          <a:xfrm>
            <a:off x="5302091" y="2249666"/>
            <a:ext cx="1" cy="135785"/>
          </a:xfrm>
          <a:prstGeom prst="straightConnector1">
            <a:avLst/>
          </a:prstGeom>
          <a:noFill/>
          <a:ln w="12700" cap="flat" cmpd="sng">
            <a:solidFill>
              <a:schemeClr val="dk1"/>
            </a:solidFill>
            <a:prstDash val="solid"/>
            <a:round/>
            <a:headEnd type="none" w="sm" len="sm"/>
            <a:tailEnd type="triangle" w="med" len="med"/>
          </a:ln>
        </p:spPr>
      </p:cxnSp>
      <p:sp>
        <p:nvSpPr>
          <p:cNvPr id="125" name="Google Shape;125;p4"/>
          <p:cNvSpPr/>
          <p:nvPr/>
        </p:nvSpPr>
        <p:spPr>
          <a:xfrm>
            <a:off x="4414544" y="2441118"/>
            <a:ext cx="1735766" cy="439232"/>
          </a:xfrm>
          <a:prstGeom prst="rect">
            <a:avLst/>
          </a:prstGeom>
          <a:solidFill>
            <a:srgbClr val="FF66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b="1">
              <a:solidFill>
                <a:srgbClr val="FFFFFF"/>
              </a:solidFill>
              <a:latin typeface="Calibri"/>
              <a:ea typeface="Calibri"/>
              <a:cs typeface="Calibri"/>
              <a:sym typeface="Calibri"/>
            </a:endParaRPr>
          </a:p>
          <a:p>
            <a:pPr marL="0" marR="0" lvl="0" indent="0" algn="ctr" rtl="0">
              <a:spcBef>
                <a:spcPts val="0"/>
              </a:spcBef>
              <a:spcAft>
                <a:spcPts val="0"/>
              </a:spcAft>
              <a:buNone/>
            </a:pPr>
            <a:r>
              <a:rPr lang="es-MX" sz="900" b="1">
                <a:solidFill>
                  <a:srgbClr val="FFFFFF"/>
                </a:solidFill>
                <a:latin typeface="Calibri"/>
                <a:ea typeface="Calibri"/>
                <a:cs typeface="Calibri"/>
                <a:sym typeface="Calibri"/>
              </a:rPr>
              <a:t>Identificación de modelo de series a usar en cada caso (ARIMA, SARIMA)</a:t>
            </a:r>
            <a:endParaRPr/>
          </a:p>
          <a:p>
            <a:pPr marL="0" marR="0" lvl="0" indent="0" algn="ctr" rtl="0">
              <a:spcBef>
                <a:spcPts val="0"/>
              </a:spcBef>
              <a:spcAft>
                <a:spcPts val="0"/>
              </a:spcAft>
              <a:buNone/>
            </a:pPr>
            <a:endParaRPr sz="900" b="1">
              <a:solidFill>
                <a:srgbClr val="FFFFFF"/>
              </a:solidFill>
              <a:latin typeface="Calibri"/>
              <a:ea typeface="Calibri"/>
              <a:cs typeface="Calibri"/>
              <a:sym typeface="Calibri"/>
            </a:endParaRPr>
          </a:p>
        </p:txBody>
      </p:sp>
      <p:sp>
        <p:nvSpPr>
          <p:cNvPr id="126" name="Google Shape;126;p4"/>
          <p:cNvSpPr/>
          <p:nvPr/>
        </p:nvSpPr>
        <p:spPr>
          <a:xfrm>
            <a:off x="4414544" y="3130993"/>
            <a:ext cx="1735800" cy="439200"/>
          </a:xfrm>
          <a:prstGeom prst="rect">
            <a:avLst/>
          </a:prstGeom>
          <a:solidFill>
            <a:srgbClr val="FF66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b="1">
              <a:solidFill>
                <a:srgbClr val="FFFFFF"/>
              </a:solidFill>
              <a:latin typeface="Calibri"/>
              <a:ea typeface="Calibri"/>
              <a:cs typeface="Calibri"/>
              <a:sym typeface="Calibri"/>
            </a:endParaRPr>
          </a:p>
          <a:p>
            <a:pPr marL="0" marR="0" lvl="0" indent="0" algn="ctr" rtl="0">
              <a:spcBef>
                <a:spcPts val="0"/>
              </a:spcBef>
              <a:spcAft>
                <a:spcPts val="0"/>
              </a:spcAft>
              <a:buNone/>
            </a:pPr>
            <a:r>
              <a:rPr lang="es-MX" sz="900" b="1">
                <a:solidFill>
                  <a:srgbClr val="FFFFFF"/>
                </a:solidFill>
                <a:latin typeface="Calibri"/>
                <a:ea typeface="Calibri"/>
                <a:cs typeface="Calibri"/>
                <a:sym typeface="Calibri"/>
              </a:rPr>
              <a:t>Aplicación de modelos seleccionados y cuantificación de error</a:t>
            </a:r>
            <a:endParaRPr/>
          </a:p>
          <a:p>
            <a:pPr marL="0" marR="0" lvl="0" indent="0" algn="ctr" rtl="0">
              <a:spcBef>
                <a:spcPts val="0"/>
              </a:spcBef>
              <a:spcAft>
                <a:spcPts val="0"/>
              </a:spcAft>
              <a:buNone/>
            </a:pPr>
            <a:endParaRPr sz="900" b="1">
              <a:solidFill>
                <a:srgbClr val="FFFFFF"/>
              </a:solidFill>
              <a:latin typeface="Calibri"/>
              <a:ea typeface="Calibri"/>
              <a:cs typeface="Calibri"/>
              <a:sym typeface="Calibri"/>
            </a:endParaRPr>
          </a:p>
        </p:txBody>
      </p:sp>
      <p:cxnSp>
        <p:nvCxnSpPr>
          <p:cNvPr id="127" name="Google Shape;127;p4"/>
          <p:cNvCxnSpPr/>
          <p:nvPr/>
        </p:nvCxnSpPr>
        <p:spPr>
          <a:xfrm>
            <a:off x="5302091" y="2950706"/>
            <a:ext cx="1" cy="135785"/>
          </a:xfrm>
          <a:prstGeom prst="straightConnector1">
            <a:avLst/>
          </a:prstGeom>
          <a:noFill/>
          <a:ln w="12700" cap="flat" cmpd="sng">
            <a:solidFill>
              <a:schemeClr val="dk1"/>
            </a:solidFill>
            <a:prstDash val="solid"/>
            <a:round/>
            <a:headEnd type="none" w="sm" len="sm"/>
            <a:tailEnd type="triangle" w="med" len="med"/>
          </a:ln>
        </p:spPr>
      </p:cxnSp>
      <p:sp>
        <p:nvSpPr>
          <p:cNvPr id="128" name="Google Shape;128;p4"/>
          <p:cNvSpPr/>
          <p:nvPr/>
        </p:nvSpPr>
        <p:spPr>
          <a:xfrm>
            <a:off x="4414544" y="3826760"/>
            <a:ext cx="1735766" cy="439232"/>
          </a:xfrm>
          <a:prstGeom prst="rect">
            <a:avLst/>
          </a:prstGeom>
          <a:solidFill>
            <a:srgbClr val="FF66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b="1">
              <a:solidFill>
                <a:srgbClr val="FFFFFF"/>
              </a:solidFill>
              <a:latin typeface="Calibri"/>
              <a:ea typeface="Calibri"/>
              <a:cs typeface="Calibri"/>
              <a:sym typeface="Calibri"/>
            </a:endParaRPr>
          </a:p>
          <a:p>
            <a:pPr marL="0" marR="0" lvl="0" indent="0" algn="ctr" rtl="0">
              <a:spcBef>
                <a:spcPts val="0"/>
              </a:spcBef>
              <a:spcAft>
                <a:spcPts val="0"/>
              </a:spcAft>
              <a:buNone/>
            </a:pPr>
            <a:r>
              <a:rPr lang="es-MX" sz="900" b="1">
                <a:solidFill>
                  <a:srgbClr val="FFFFFF"/>
                </a:solidFill>
                <a:latin typeface="Calibri"/>
                <a:ea typeface="Calibri"/>
                <a:cs typeface="Calibri"/>
                <a:sym typeface="Calibri"/>
              </a:rPr>
              <a:t>Conclusiones sobre el uso de las series de tiempo para pronóstico de gas</a:t>
            </a:r>
            <a:endParaRPr/>
          </a:p>
          <a:p>
            <a:pPr marL="0" marR="0" lvl="0" indent="0" algn="ctr" rtl="0">
              <a:spcBef>
                <a:spcPts val="0"/>
              </a:spcBef>
              <a:spcAft>
                <a:spcPts val="0"/>
              </a:spcAft>
              <a:buNone/>
            </a:pPr>
            <a:endParaRPr sz="900" b="1">
              <a:solidFill>
                <a:srgbClr val="FFFFFF"/>
              </a:solidFill>
              <a:latin typeface="Calibri"/>
              <a:ea typeface="Calibri"/>
              <a:cs typeface="Calibri"/>
              <a:sym typeface="Calibri"/>
            </a:endParaRPr>
          </a:p>
        </p:txBody>
      </p:sp>
      <p:cxnSp>
        <p:nvCxnSpPr>
          <p:cNvPr id="129" name="Google Shape;129;p4"/>
          <p:cNvCxnSpPr/>
          <p:nvPr/>
        </p:nvCxnSpPr>
        <p:spPr>
          <a:xfrm>
            <a:off x="5302091" y="3647312"/>
            <a:ext cx="1" cy="135785"/>
          </a:xfrm>
          <a:prstGeom prst="straightConnector1">
            <a:avLst/>
          </a:prstGeom>
          <a:noFill/>
          <a:ln w="12700" cap="flat" cmpd="sng">
            <a:solidFill>
              <a:schemeClr val="dk1"/>
            </a:solidFill>
            <a:prstDash val="solid"/>
            <a:round/>
            <a:headEnd type="none" w="sm" len="sm"/>
            <a:tailEnd type="triangle" w="med" len="med"/>
          </a:ln>
        </p:spPr>
      </p:cxnSp>
      <p:sp>
        <p:nvSpPr>
          <p:cNvPr id="130" name="Google Shape;130;p4"/>
          <p:cNvSpPr/>
          <p:nvPr/>
        </p:nvSpPr>
        <p:spPr>
          <a:xfrm>
            <a:off x="6564098" y="1764714"/>
            <a:ext cx="1735766" cy="439232"/>
          </a:xfrm>
          <a:prstGeom prst="rect">
            <a:avLst/>
          </a:prstGeom>
          <a:solidFill>
            <a:srgbClr val="B07B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900" b="1" dirty="0">
                <a:solidFill>
                  <a:srgbClr val="FFFFFF"/>
                </a:solidFill>
                <a:latin typeface="Calibri"/>
                <a:ea typeface="Calibri"/>
                <a:cs typeface="Calibri"/>
                <a:sym typeface="Calibri"/>
              </a:rPr>
              <a:t>Selección de variables relevantes para incluir en la Red Neuronal</a:t>
            </a:r>
            <a:endParaRPr dirty="0"/>
          </a:p>
        </p:txBody>
      </p:sp>
      <p:cxnSp>
        <p:nvCxnSpPr>
          <p:cNvPr id="131" name="Google Shape;131;p4"/>
          <p:cNvCxnSpPr/>
          <p:nvPr/>
        </p:nvCxnSpPr>
        <p:spPr>
          <a:xfrm>
            <a:off x="7470878" y="2249666"/>
            <a:ext cx="1" cy="135785"/>
          </a:xfrm>
          <a:prstGeom prst="straightConnector1">
            <a:avLst/>
          </a:prstGeom>
          <a:noFill/>
          <a:ln w="12700" cap="flat" cmpd="sng">
            <a:solidFill>
              <a:schemeClr val="dk1"/>
            </a:solidFill>
            <a:prstDash val="solid"/>
            <a:round/>
            <a:headEnd type="none" w="sm" len="sm"/>
            <a:tailEnd type="triangle" w="med" len="med"/>
          </a:ln>
        </p:spPr>
      </p:cxnSp>
      <p:sp>
        <p:nvSpPr>
          <p:cNvPr id="132" name="Google Shape;132;p4"/>
          <p:cNvSpPr/>
          <p:nvPr/>
        </p:nvSpPr>
        <p:spPr>
          <a:xfrm>
            <a:off x="6564098" y="2450846"/>
            <a:ext cx="1735766" cy="439232"/>
          </a:xfrm>
          <a:prstGeom prst="rect">
            <a:avLst/>
          </a:prstGeom>
          <a:solidFill>
            <a:srgbClr val="B07B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b="1">
              <a:solidFill>
                <a:srgbClr val="FFFFFF"/>
              </a:solidFill>
              <a:latin typeface="Calibri"/>
              <a:ea typeface="Calibri"/>
              <a:cs typeface="Calibri"/>
              <a:sym typeface="Calibri"/>
            </a:endParaRPr>
          </a:p>
          <a:p>
            <a:pPr marL="0" marR="0" lvl="0" indent="0" algn="ctr" rtl="0">
              <a:spcBef>
                <a:spcPts val="0"/>
              </a:spcBef>
              <a:spcAft>
                <a:spcPts val="0"/>
              </a:spcAft>
              <a:buNone/>
            </a:pPr>
            <a:r>
              <a:rPr lang="es-MX" sz="900" b="1">
                <a:solidFill>
                  <a:srgbClr val="FFFFFF"/>
                </a:solidFill>
                <a:latin typeface="Calibri"/>
                <a:ea typeface="Calibri"/>
                <a:cs typeface="Calibri"/>
                <a:sym typeface="Calibri"/>
              </a:rPr>
              <a:t>Identificación de modelo de redes a usar en cada caso (RNN, LSTM)</a:t>
            </a:r>
            <a:endParaRPr/>
          </a:p>
          <a:p>
            <a:pPr marL="0" marR="0" lvl="0" indent="0" algn="ctr" rtl="0">
              <a:spcBef>
                <a:spcPts val="0"/>
              </a:spcBef>
              <a:spcAft>
                <a:spcPts val="0"/>
              </a:spcAft>
              <a:buNone/>
            </a:pPr>
            <a:endParaRPr sz="900" b="1">
              <a:solidFill>
                <a:srgbClr val="FFFFFF"/>
              </a:solidFill>
              <a:latin typeface="Calibri"/>
              <a:ea typeface="Calibri"/>
              <a:cs typeface="Calibri"/>
              <a:sym typeface="Calibri"/>
            </a:endParaRPr>
          </a:p>
        </p:txBody>
      </p:sp>
      <p:sp>
        <p:nvSpPr>
          <p:cNvPr id="133" name="Google Shape;133;p4"/>
          <p:cNvSpPr/>
          <p:nvPr/>
        </p:nvSpPr>
        <p:spPr>
          <a:xfrm>
            <a:off x="6564098" y="3140721"/>
            <a:ext cx="1735766" cy="439232"/>
          </a:xfrm>
          <a:prstGeom prst="rect">
            <a:avLst/>
          </a:prstGeom>
          <a:solidFill>
            <a:srgbClr val="B07B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b="1">
              <a:solidFill>
                <a:srgbClr val="FFFFFF"/>
              </a:solidFill>
              <a:latin typeface="Calibri"/>
              <a:ea typeface="Calibri"/>
              <a:cs typeface="Calibri"/>
              <a:sym typeface="Calibri"/>
            </a:endParaRPr>
          </a:p>
          <a:p>
            <a:pPr marL="0" marR="0" lvl="0" indent="0" algn="ctr" rtl="0">
              <a:spcBef>
                <a:spcPts val="0"/>
              </a:spcBef>
              <a:spcAft>
                <a:spcPts val="0"/>
              </a:spcAft>
              <a:buNone/>
            </a:pPr>
            <a:r>
              <a:rPr lang="es-MX" sz="900" b="1">
                <a:solidFill>
                  <a:srgbClr val="FFFFFF"/>
                </a:solidFill>
                <a:latin typeface="Calibri"/>
                <a:ea typeface="Calibri"/>
                <a:cs typeface="Calibri"/>
                <a:sym typeface="Calibri"/>
              </a:rPr>
              <a:t>Aplicación de modelos seleccionados y cuantificación de error</a:t>
            </a:r>
            <a:endParaRPr/>
          </a:p>
          <a:p>
            <a:pPr marL="0" marR="0" lvl="0" indent="0" algn="ctr" rtl="0">
              <a:spcBef>
                <a:spcPts val="0"/>
              </a:spcBef>
              <a:spcAft>
                <a:spcPts val="0"/>
              </a:spcAft>
              <a:buNone/>
            </a:pPr>
            <a:endParaRPr sz="900" b="1">
              <a:solidFill>
                <a:srgbClr val="FFFFFF"/>
              </a:solidFill>
              <a:latin typeface="Calibri"/>
              <a:ea typeface="Calibri"/>
              <a:cs typeface="Calibri"/>
              <a:sym typeface="Calibri"/>
            </a:endParaRPr>
          </a:p>
        </p:txBody>
      </p:sp>
      <p:cxnSp>
        <p:nvCxnSpPr>
          <p:cNvPr id="134" name="Google Shape;134;p4"/>
          <p:cNvCxnSpPr/>
          <p:nvPr/>
        </p:nvCxnSpPr>
        <p:spPr>
          <a:xfrm>
            <a:off x="7470878" y="2950706"/>
            <a:ext cx="1" cy="135785"/>
          </a:xfrm>
          <a:prstGeom prst="straightConnector1">
            <a:avLst/>
          </a:prstGeom>
          <a:noFill/>
          <a:ln w="12700" cap="flat" cmpd="sng">
            <a:solidFill>
              <a:schemeClr val="dk1"/>
            </a:solidFill>
            <a:prstDash val="solid"/>
            <a:round/>
            <a:headEnd type="none" w="sm" len="sm"/>
            <a:tailEnd type="triangle" w="med" len="med"/>
          </a:ln>
        </p:spPr>
      </p:cxnSp>
      <p:sp>
        <p:nvSpPr>
          <p:cNvPr id="135" name="Google Shape;135;p4"/>
          <p:cNvSpPr/>
          <p:nvPr/>
        </p:nvSpPr>
        <p:spPr>
          <a:xfrm>
            <a:off x="6563666" y="3836488"/>
            <a:ext cx="1735766" cy="439232"/>
          </a:xfrm>
          <a:prstGeom prst="rect">
            <a:avLst/>
          </a:prstGeom>
          <a:solidFill>
            <a:srgbClr val="B07B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b="1">
              <a:solidFill>
                <a:srgbClr val="FFFFFF"/>
              </a:solidFill>
              <a:latin typeface="Calibri"/>
              <a:ea typeface="Calibri"/>
              <a:cs typeface="Calibri"/>
              <a:sym typeface="Calibri"/>
            </a:endParaRPr>
          </a:p>
          <a:p>
            <a:pPr marL="0" marR="0" lvl="0" indent="0" algn="ctr" rtl="0">
              <a:spcBef>
                <a:spcPts val="0"/>
              </a:spcBef>
              <a:spcAft>
                <a:spcPts val="0"/>
              </a:spcAft>
              <a:buNone/>
            </a:pPr>
            <a:r>
              <a:rPr lang="es-MX" sz="900" b="1">
                <a:solidFill>
                  <a:srgbClr val="FFFFFF"/>
                </a:solidFill>
                <a:latin typeface="Calibri"/>
                <a:ea typeface="Calibri"/>
                <a:cs typeface="Calibri"/>
                <a:sym typeface="Calibri"/>
              </a:rPr>
              <a:t>Conclusiones sobre el uso de las series de tiempo para pronóstico de gas</a:t>
            </a:r>
            <a:endParaRPr/>
          </a:p>
          <a:p>
            <a:pPr marL="0" marR="0" lvl="0" indent="0" algn="ctr" rtl="0">
              <a:spcBef>
                <a:spcPts val="0"/>
              </a:spcBef>
              <a:spcAft>
                <a:spcPts val="0"/>
              </a:spcAft>
              <a:buNone/>
            </a:pPr>
            <a:endParaRPr sz="900" b="1">
              <a:solidFill>
                <a:srgbClr val="FFFFFF"/>
              </a:solidFill>
              <a:latin typeface="Calibri"/>
              <a:ea typeface="Calibri"/>
              <a:cs typeface="Calibri"/>
              <a:sym typeface="Calibri"/>
            </a:endParaRPr>
          </a:p>
        </p:txBody>
      </p:sp>
      <p:cxnSp>
        <p:nvCxnSpPr>
          <p:cNvPr id="136" name="Google Shape;136;p4"/>
          <p:cNvCxnSpPr/>
          <p:nvPr/>
        </p:nvCxnSpPr>
        <p:spPr>
          <a:xfrm>
            <a:off x="7431548" y="3647312"/>
            <a:ext cx="1" cy="135785"/>
          </a:xfrm>
          <a:prstGeom prst="straightConnector1">
            <a:avLst/>
          </a:prstGeom>
          <a:noFill/>
          <a:ln w="12700" cap="flat" cmpd="sng">
            <a:solidFill>
              <a:schemeClr val="dk1"/>
            </a:solidFill>
            <a:prstDash val="solid"/>
            <a:round/>
            <a:headEnd type="none" w="sm" len="sm"/>
            <a:tailEnd type="triangle" w="med" len="med"/>
          </a:ln>
        </p:spPr>
      </p:cxnSp>
      <p:sp>
        <p:nvSpPr>
          <p:cNvPr id="137" name="Google Shape;137;p4"/>
          <p:cNvSpPr txBox="1"/>
          <p:nvPr/>
        </p:nvSpPr>
        <p:spPr>
          <a:xfrm>
            <a:off x="10059653" y="2299379"/>
            <a:ext cx="16836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200">
                <a:solidFill>
                  <a:schemeClr val="dk1"/>
                </a:solidFill>
                <a:latin typeface="Calibri"/>
                <a:ea typeface="Calibri"/>
                <a:cs typeface="Calibri"/>
                <a:sym typeface="Calibri"/>
              </a:rPr>
              <a:t>Comparación de modelos y conclusiones generales </a:t>
            </a:r>
            <a:endParaRPr/>
          </a:p>
        </p:txBody>
      </p:sp>
      <p:pic>
        <p:nvPicPr>
          <p:cNvPr id="138" name="Google Shape;138;p4" descr="Darts: Time Series Made Easy in Python - Unit8"/>
          <p:cNvPicPr preferRelativeResize="0"/>
          <p:nvPr/>
        </p:nvPicPr>
        <p:blipFill rotWithShape="1">
          <a:blip r:embed="rId4">
            <a:alphaModFix/>
          </a:blip>
          <a:srcRect/>
          <a:stretch/>
        </p:blipFill>
        <p:spPr>
          <a:xfrm>
            <a:off x="4645187" y="4386322"/>
            <a:ext cx="1199209" cy="798330"/>
          </a:xfrm>
          <a:prstGeom prst="rect">
            <a:avLst/>
          </a:prstGeom>
          <a:noFill/>
          <a:ln>
            <a:noFill/>
          </a:ln>
        </p:spPr>
      </p:pic>
      <p:pic>
        <p:nvPicPr>
          <p:cNvPr id="139" name="Google Shape;139;p4" descr="Time Series Prediction Using LSTM Deep Neural Networks"/>
          <p:cNvPicPr preferRelativeResize="0"/>
          <p:nvPr/>
        </p:nvPicPr>
        <p:blipFill rotWithShape="1">
          <a:blip r:embed="rId5">
            <a:alphaModFix/>
          </a:blip>
          <a:srcRect/>
          <a:stretch/>
        </p:blipFill>
        <p:spPr>
          <a:xfrm>
            <a:off x="6833815" y="4421050"/>
            <a:ext cx="1118950" cy="735195"/>
          </a:xfrm>
          <a:prstGeom prst="rect">
            <a:avLst/>
          </a:prstGeom>
          <a:noFill/>
          <a:ln>
            <a:noFill/>
          </a:ln>
        </p:spPr>
      </p:pic>
      <p:pic>
        <p:nvPicPr>
          <p:cNvPr id="140" name="Google Shape;140;p4" descr="Gear Icon 5939884"/>
          <p:cNvPicPr preferRelativeResize="0"/>
          <p:nvPr/>
        </p:nvPicPr>
        <p:blipFill rotWithShape="1">
          <a:blip r:embed="rId6">
            <a:alphaModFix/>
          </a:blip>
          <a:srcRect l="22729" t="18850" r="12754" b="19527"/>
          <a:stretch/>
        </p:blipFill>
        <p:spPr>
          <a:xfrm>
            <a:off x="493846" y="3832910"/>
            <a:ext cx="450705" cy="430470"/>
          </a:xfrm>
          <a:prstGeom prst="rect">
            <a:avLst/>
          </a:prstGeom>
          <a:noFill/>
          <a:ln>
            <a:noFill/>
          </a:ln>
        </p:spPr>
      </p:pic>
      <p:pic>
        <p:nvPicPr>
          <p:cNvPr id="141" name="Google Shape;141;p4"/>
          <p:cNvPicPr preferRelativeResize="0"/>
          <p:nvPr/>
        </p:nvPicPr>
        <p:blipFill rotWithShape="1">
          <a:blip r:embed="rId7">
            <a:alphaModFix/>
          </a:blip>
          <a:srcRect l="18798" t="18840" r="12240" b="22005"/>
          <a:stretch/>
        </p:blipFill>
        <p:spPr>
          <a:xfrm>
            <a:off x="9487250" y="2371617"/>
            <a:ext cx="495775" cy="425271"/>
          </a:xfrm>
          <a:prstGeom prst="rect">
            <a:avLst/>
          </a:prstGeom>
          <a:noFill/>
          <a:ln>
            <a:noFill/>
          </a:ln>
        </p:spPr>
      </p:pic>
      <p:sp>
        <p:nvSpPr>
          <p:cNvPr id="3" name="CuadroTexto 2">
            <a:extLst>
              <a:ext uri="{FF2B5EF4-FFF2-40B4-BE49-F238E27FC236}">
                <a16:creationId xmlns:a16="http://schemas.microsoft.com/office/drawing/2014/main" id="{AEB65875-CE4D-F342-CB19-880C3E40AEA0}"/>
              </a:ext>
            </a:extLst>
          </p:cNvPr>
          <p:cNvSpPr txBox="1"/>
          <p:nvPr/>
        </p:nvSpPr>
        <p:spPr>
          <a:xfrm>
            <a:off x="380514" y="1095420"/>
            <a:ext cx="3128212" cy="307777"/>
          </a:xfrm>
          <a:prstGeom prst="rect">
            <a:avLst/>
          </a:prstGeom>
          <a:noFill/>
        </p:spPr>
        <p:txBody>
          <a:bodyPr wrap="square">
            <a:spAutoFit/>
          </a:bodyPr>
          <a:lstStyle/>
          <a:p>
            <a:pPr marL="0" marR="0" lvl="0" indent="0" algn="ctr" rtl="0">
              <a:spcBef>
                <a:spcPts val="0"/>
              </a:spcBef>
              <a:spcAft>
                <a:spcPts val="0"/>
              </a:spcAft>
              <a:buNone/>
            </a:pPr>
            <a:r>
              <a:rPr lang="es-MX" sz="1400" b="1" dirty="0">
                <a:solidFill>
                  <a:schemeClr val="dk1"/>
                </a:solidFill>
                <a:latin typeface="Calibri"/>
                <a:ea typeface="Calibri"/>
                <a:cs typeface="Calibri"/>
                <a:sym typeface="Calibri"/>
              </a:rPr>
              <a:t>Recolección y limpieza  de Información:</a:t>
            </a:r>
            <a:endParaRPr lang="es-MX"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lvl="1">
              <a:lnSpc>
                <a:spcPct val="85000"/>
              </a:lnSpc>
              <a:buClr>
                <a:schemeClr val="accent1"/>
              </a:buClr>
              <a:buSzPts val="3200"/>
            </a:pPr>
            <a:r>
              <a:rPr lang="es-MX" sz="3200" b="1" dirty="0">
                <a:solidFill>
                  <a:schemeClr val="accent1"/>
                </a:solidFill>
                <a:latin typeface="Calibri"/>
                <a:cs typeface="Calibri"/>
                <a:sym typeface="Calibri"/>
              </a:rPr>
              <a:t>Métricas de evaluación</a:t>
            </a:r>
            <a:endParaRPr sz="3200" b="1" dirty="0">
              <a:solidFill>
                <a:schemeClr val="accent1"/>
              </a:solidFill>
              <a:latin typeface="Calibri"/>
              <a:ea typeface="Calibri"/>
              <a:cs typeface="Calibri"/>
              <a:sym typeface="Calibri"/>
            </a:endParaRPr>
          </a:p>
        </p:txBody>
      </p:sp>
      <p:pic>
        <p:nvPicPr>
          <p:cNvPr id="2050" name="Picture 2" descr="Root-Mean-Square Error in R Programming - GeeksforGeeks">
            <a:extLst>
              <a:ext uri="{FF2B5EF4-FFF2-40B4-BE49-F238E27FC236}">
                <a16:creationId xmlns:a16="http://schemas.microsoft.com/office/drawing/2014/main" id="{E146418B-5A0A-D8CC-4044-F0A89D8FC5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9933" y="2851915"/>
            <a:ext cx="3705225" cy="123825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47673C4C-D873-804F-E48B-6BDA01D2D811}"/>
              </a:ext>
            </a:extLst>
          </p:cNvPr>
          <p:cNvSpPr txBox="1"/>
          <p:nvPr/>
        </p:nvSpPr>
        <p:spPr>
          <a:xfrm>
            <a:off x="6496545" y="604501"/>
            <a:ext cx="4876801" cy="2062103"/>
          </a:xfrm>
          <a:prstGeom prst="rect">
            <a:avLst/>
          </a:prstGeom>
          <a:noFill/>
        </p:spPr>
        <p:txBody>
          <a:bodyPr wrap="square">
            <a:spAutoFit/>
          </a:bodyPr>
          <a:lstStyle/>
          <a:p>
            <a:r>
              <a:rPr lang="es-MX" sz="1600" b="1" dirty="0">
                <a:latin typeface="Calibri" panose="020F0502020204030204" pitchFamily="34" charset="0"/>
              </a:rPr>
              <a:t>RMSE</a:t>
            </a:r>
          </a:p>
          <a:p>
            <a:r>
              <a:rPr lang="es-MX" sz="1600" dirty="0">
                <a:latin typeface="Calibri" panose="020F0502020204030204" pitchFamily="34" charset="0"/>
              </a:rPr>
              <a:t>-Ventaja(s) Esta en las mismas unidades que la variable estudiada, lo que permite tener una clara idea de cuanto puede costar el error promedio en los mismos términos de la variable de interés. </a:t>
            </a:r>
          </a:p>
          <a:p>
            <a:endParaRPr lang="es-MX" sz="1600" dirty="0">
              <a:latin typeface="Calibri" panose="020F0502020204030204" pitchFamily="34" charset="0"/>
            </a:endParaRPr>
          </a:p>
          <a:p>
            <a:r>
              <a:rPr lang="es-MX" sz="1600" dirty="0">
                <a:latin typeface="Calibri" panose="020F0502020204030204" pitchFamily="34" charset="0"/>
              </a:rPr>
              <a:t>-Desventaja(s): Tiende a castigar mucho los valores atípicos. </a:t>
            </a:r>
          </a:p>
        </p:txBody>
      </p:sp>
      <p:pic>
        <p:nvPicPr>
          <p:cNvPr id="2052" name="Picture 4" descr="MAPE (Erro Absoluto Percentual Médio) em Machine Learning | Mario Filho |  Machine Learning">
            <a:extLst>
              <a:ext uri="{FF2B5EF4-FFF2-40B4-BE49-F238E27FC236}">
                <a16:creationId xmlns:a16="http://schemas.microsoft.com/office/drawing/2014/main" id="{6DDCA7A7-F7D9-C37C-AAEA-E00A90D26E3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6628" b="25288"/>
          <a:stretch/>
        </p:blipFill>
        <p:spPr bwMode="auto">
          <a:xfrm>
            <a:off x="1421375" y="2745085"/>
            <a:ext cx="2762250" cy="796925"/>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C30A9B2A-5A26-93C7-19AB-D772ADAF148B}"/>
              </a:ext>
            </a:extLst>
          </p:cNvPr>
          <p:cNvSpPr txBox="1"/>
          <p:nvPr/>
        </p:nvSpPr>
        <p:spPr>
          <a:xfrm>
            <a:off x="683188" y="604501"/>
            <a:ext cx="4876800" cy="2062103"/>
          </a:xfrm>
          <a:prstGeom prst="rect">
            <a:avLst/>
          </a:prstGeom>
          <a:noFill/>
        </p:spPr>
        <p:txBody>
          <a:bodyPr wrap="square">
            <a:spAutoFit/>
          </a:bodyPr>
          <a:lstStyle/>
          <a:p>
            <a:r>
              <a:rPr lang="es-MX" sz="1600" b="1" dirty="0">
                <a:latin typeface="Calibri" panose="020F0502020204030204" pitchFamily="34" charset="0"/>
              </a:rPr>
              <a:t>MAPE</a:t>
            </a:r>
          </a:p>
          <a:p>
            <a:r>
              <a:rPr lang="es-MX" sz="1600" dirty="0">
                <a:latin typeface="Calibri" panose="020F0502020204030204" pitchFamily="34" charset="0"/>
              </a:rPr>
              <a:t>-Ventaja(s) Es muy útil cuando se quieren evaluar dos modelos en términos de porcentaje promedio /medio de error.</a:t>
            </a:r>
          </a:p>
          <a:p>
            <a:r>
              <a:rPr lang="es-MX" sz="1600" dirty="0">
                <a:latin typeface="Calibri" panose="020F0502020204030204" pitchFamily="34" charset="0"/>
              </a:rPr>
              <a:t>-Desventaja(s): Tiende a dispararse si la media de los datos tiende a cero.</a:t>
            </a:r>
          </a:p>
          <a:p>
            <a:br>
              <a:rPr lang="es-MX" sz="1600" b="0" dirty="0">
                <a:solidFill>
                  <a:srgbClr val="CCCCCC"/>
                </a:solidFill>
                <a:effectLst/>
                <a:latin typeface="Consolas" panose="020B0609020204030204" pitchFamily="49" charset="0"/>
              </a:rPr>
            </a:br>
            <a:endParaRPr lang="es-MX" sz="1600" b="0" dirty="0">
              <a:solidFill>
                <a:srgbClr val="CCCCCC"/>
              </a:solidFill>
              <a:effectLst/>
              <a:latin typeface="Consolas" panose="020B0609020204030204" pitchFamily="49" charset="0"/>
            </a:endParaRPr>
          </a:p>
        </p:txBody>
      </p:sp>
      <p:sp>
        <p:nvSpPr>
          <p:cNvPr id="12" name="CuadroTexto 11">
            <a:extLst>
              <a:ext uri="{FF2B5EF4-FFF2-40B4-BE49-F238E27FC236}">
                <a16:creationId xmlns:a16="http://schemas.microsoft.com/office/drawing/2014/main" id="{70A03265-B746-B994-C9AB-BF59A928AE40}"/>
              </a:ext>
            </a:extLst>
          </p:cNvPr>
          <p:cNvSpPr txBox="1"/>
          <p:nvPr/>
        </p:nvSpPr>
        <p:spPr>
          <a:xfrm>
            <a:off x="2150533" y="4212495"/>
            <a:ext cx="7569200" cy="830997"/>
          </a:xfrm>
          <a:prstGeom prst="rect">
            <a:avLst/>
          </a:prstGeom>
          <a:noFill/>
        </p:spPr>
        <p:txBody>
          <a:bodyPr wrap="square">
            <a:spAutoFit/>
          </a:bodyPr>
          <a:lstStyle/>
          <a:p>
            <a:r>
              <a:rPr lang="es-MX" sz="1600" b="1" dirty="0">
                <a:latin typeface="Calibri" panose="020F0502020204030204" pitchFamily="34" charset="0"/>
              </a:rPr>
              <a:t>AIC </a:t>
            </a:r>
            <a:r>
              <a:rPr lang="es-MX" sz="1600" dirty="0">
                <a:latin typeface="Calibri" panose="020F0502020204030204" pitchFamily="34" charset="0"/>
              </a:rPr>
              <a:t>combina la verosimilitud del modelo con el número de parámetros utilizados, priorizando los modelos que ofrecen un equilibrio entre el ajuste a los datos y la simplicidad</a:t>
            </a:r>
          </a:p>
        </p:txBody>
      </p:sp>
      <p:pic>
        <p:nvPicPr>
          <p:cNvPr id="2056" name="Picture 8" descr="The Akaike Information Criterion – Time Series Analysis, Regression, and  Forecasting">
            <a:extLst>
              <a:ext uri="{FF2B5EF4-FFF2-40B4-BE49-F238E27FC236}">
                <a16:creationId xmlns:a16="http://schemas.microsoft.com/office/drawing/2014/main" id="{D7342021-FA5F-9D68-B93F-0086A8953A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3792" y="5043492"/>
            <a:ext cx="1717505" cy="124258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Akaike Information Criterion: Model Selection | by Aditya Manikantan | Geek  Culture | Medium">
            <a:extLst>
              <a:ext uri="{FF2B5EF4-FFF2-40B4-BE49-F238E27FC236}">
                <a16:creationId xmlns:a16="http://schemas.microsoft.com/office/drawing/2014/main" id="{19F492A3-E029-8AD5-890B-3D54372B45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42882" y="5033136"/>
            <a:ext cx="1953663" cy="1087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681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403244" cy="594360"/>
          </a:xfrm>
          <a:prstGeom prst="rect">
            <a:avLst/>
          </a:prstGeom>
          <a:noFill/>
          <a:ln>
            <a:noFill/>
          </a:ln>
        </p:spPr>
        <p:txBody>
          <a:bodyPr spcFirstLastPara="1" wrap="square" lIns="91425" tIns="45700" rIns="91425" bIns="45700" anchor="t" anchorCtr="0">
            <a:noAutofit/>
          </a:bodyPr>
          <a:lstStyle/>
          <a:p>
            <a:pPr>
              <a:lnSpc>
                <a:spcPct val="85000"/>
              </a:lnSpc>
              <a:buClr>
                <a:schemeClr val="accent1"/>
              </a:buClr>
              <a:buSzPts val="3200"/>
            </a:pPr>
            <a:r>
              <a:rPr lang="es-MX" sz="3200" b="1" dirty="0">
                <a:solidFill>
                  <a:srgbClr val="FF6699"/>
                </a:solidFill>
                <a:latin typeface="Calibri"/>
                <a:ea typeface="Calibri"/>
                <a:cs typeface="Calibri"/>
                <a:sym typeface="Calibri"/>
              </a:rPr>
              <a:t>Métodos y Modelos: Pronóstico con modelos de series de tiempo (ARIMA, SARIMA)</a:t>
            </a:r>
            <a:endParaRPr sz="3200" b="1" dirty="0">
              <a:solidFill>
                <a:schemeClr val="accent1"/>
              </a:solidFill>
              <a:latin typeface="Calibri"/>
              <a:ea typeface="Calibri"/>
              <a:cs typeface="Calibri"/>
              <a:sym typeface="Calibri"/>
            </a:endParaRPr>
          </a:p>
        </p:txBody>
      </p:sp>
      <p:sp>
        <p:nvSpPr>
          <p:cNvPr id="2" name="Rectangle 9">
            <a:extLst>
              <a:ext uri="{FF2B5EF4-FFF2-40B4-BE49-F238E27FC236}">
                <a16:creationId xmlns:a16="http://schemas.microsoft.com/office/drawing/2014/main" id="{EA30B8E6-7F4F-D392-00EF-6A98238DBD90}"/>
              </a:ext>
            </a:extLst>
          </p:cNvPr>
          <p:cNvSpPr/>
          <p:nvPr/>
        </p:nvSpPr>
        <p:spPr>
          <a:xfrm>
            <a:off x="4533918" y="1088936"/>
            <a:ext cx="4486680" cy="267939"/>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sym typeface="Calibri"/>
            </a:endParaRPr>
          </a:p>
          <a:p>
            <a:pPr algn="ctr"/>
            <a:r>
              <a:rPr lang="es-MX" sz="1200" b="1" dirty="0">
                <a:sym typeface="Calibri"/>
              </a:rPr>
              <a:t>Desarrollo y evaluación de Modelos</a:t>
            </a:r>
            <a:endParaRPr lang="es-MX" sz="1200" b="1" dirty="0"/>
          </a:p>
          <a:p>
            <a:pPr algn="ctr"/>
            <a:endParaRPr lang="es-MX" sz="1200" b="1" dirty="0"/>
          </a:p>
        </p:txBody>
      </p:sp>
      <p:sp>
        <p:nvSpPr>
          <p:cNvPr id="5" name="Rectangle 20">
            <a:extLst>
              <a:ext uri="{FF2B5EF4-FFF2-40B4-BE49-F238E27FC236}">
                <a16:creationId xmlns:a16="http://schemas.microsoft.com/office/drawing/2014/main" id="{D70CDA91-14C4-B44F-65BB-D4E116BF3BA5}"/>
              </a:ext>
            </a:extLst>
          </p:cNvPr>
          <p:cNvSpPr/>
          <p:nvPr/>
        </p:nvSpPr>
        <p:spPr>
          <a:xfrm>
            <a:off x="437844" y="1067594"/>
            <a:ext cx="2925678" cy="283171"/>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rtl="0">
              <a:spcBef>
                <a:spcPts val="0"/>
              </a:spcBef>
              <a:spcAft>
                <a:spcPts val="0"/>
              </a:spcAft>
              <a:buNone/>
            </a:pPr>
            <a:r>
              <a:rPr lang="es-MX" sz="1200" b="1" dirty="0">
                <a:solidFill>
                  <a:schemeClr val="bg1"/>
                </a:solidFill>
                <a:latin typeface="Calibri"/>
                <a:ea typeface="Calibri"/>
                <a:cs typeface="Calibri"/>
                <a:sym typeface="Calibri"/>
              </a:rPr>
              <a:t>Recolección y limpieza  de Información:</a:t>
            </a:r>
            <a:endParaRPr lang="es-MX" sz="1200" dirty="0">
              <a:solidFill>
                <a:schemeClr val="bg1"/>
              </a:solidFill>
            </a:endParaRPr>
          </a:p>
        </p:txBody>
      </p:sp>
      <p:sp>
        <p:nvSpPr>
          <p:cNvPr id="101" name="CuadroTexto 100">
            <a:extLst>
              <a:ext uri="{FF2B5EF4-FFF2-40B4-BE49-F238E27FC236}">
                <a16:creationId xmlns:a16="http://schemas.microsoft.com/office/drawing/2014/main" id="{4D021EE1-30F4-705B-C0D1-79BC19BEB7B2}"/>
              </a:ext>
            </a:extLst>
          </p:cNvPr>
          <p:cNvSpPr txBox="1"/>
          <p:nvPr/>
        </p:nvSpPr>
        <p:spPr>
          <a:xfrm>
            <a:off x="492629" y="1442996"/>
            <a:ext cx="2305213" cy="741742"/>
          </a:xfrm>
          <a:prstGeom prst="rect">
            <a:avLst/>
          </a:prstGeom>
          <a:noFill/>
        </p:spPr>
        <p:txBody>
          <a:bodyPr wrap="square" lIns="0" tIns="0" rIns="0" bIns="0">
            <a:spAutoFit/>
          </a:bodyPr>
          <a:lstStyle/>
          <a:p>
            <a:pPr>
              <a:lnSpc>
                <a:spcPct val="90000"/>
              </a:lnSpc>
              <a:spcBef>
                <a:spcPts val="600"/>
              </a:spcBef>
            </a:pPr>
            <a:r>
              <a:rPr lang="es-MX" sz="1200" b="1" dirty="0">
                <a:solidFill>
                  <a:schemeClr val="tx1"/>
                </a:solidFill>
                <a:latin typeface="Calibri Light" panose="020F0302020204030204" pitchFamily="34" charset="0"/>
                <a:ea typeface="Calibri"/>
                <a:cs typeface="Calibri Light" panose="020F0302020204030204" pitchFamily="34" charset="0"/>
                <a:sym typeface="Calibri"/>
              </a:rPr>
              <a:t>Conjunto de datos a usar </a:t>
            </a:r>
          </a:p>
          <a:p>
            <a:pPr>
              <a:lnSpc>
                <a:spcPct val="90000"/>
              </a:lnSpc>
              <a:spcBef>
                <a:spcPts val="600"/>
              </a:spcBef>
            </a:pPr>
            <a:r>
              <a:rPr lang="es-MX" sz="1200" dirty="0">
                <a:solidFill>
                  <a:schemeClr val="tx1"/>
                </a:solidFill>
                <a:latin typeface="Calibri Light" panose="020F0302020204030204" pitchFamily="34" charset="0"/>
                <a:cs typeface="Calibri Light" panose="020F0302020204030204" pitchFamily="34" charset="0"/>
              </a:rPr>
              <a:t>Demanda mensual Interna de Gas Natural por Sectores: Eléctrico, Petrolero e Industrial</a:t>
            </a:r>
          </a:p>
        </p:txBody>
      </p:sp>
      <p:sp>
        <p:nvSpPr>
          <p:cNvPr id="102" name="CuadroTexto 101">
            <a:extLst>
              <a:ext uri="{FF2B5EF4-FFF2-40B4-BE49-F238E27FC236}">
                <a16:creationId xmlns:a16="http://schemas.microsoft.com/office/drawing/2014/main" id="{C584FDF9-F6BB-6763-CB86-C704ACB08C81}"/>
              </a:ext>
            </a:extLst>
          </p:cNvPr>
          <p:cNvSpPr txBox="1"/>
          <p:nvPr/>
        </p:nvSpPr>
        <p:spPr>
          <a:xfrm>
            <a:off x="492629" y="2328093"/>
            <a:ext cx="3350242" cy="664797"/>
          </a:xfrm>
          <a:prstGeom prst="rect">
            <a:avLst/>
          </a:prstGeom>
          <a:noFill/>
        </p:spPr>
        <p:txBody>
          <a:bodyPr wrap="square" lIns="0" tIns="0" rIns="0" bIns="0">
            <a:spAutoFit/>
          </a:bodyPr>
          <a:lstStyle/>
          <a:p>
            <a:pPr>
              <a:lnSpc>
                <a:spcPct val="90000"/>
              </a:lnSpc>
              <a:spcBef>
                <a:spcPts val="600"/>
              </a:spcBef>
            </a:pPr>
            <a:r>
              <a:rPr lang="es-MX" sz="1200" b="1" dirty="0">
                <a:solidFill>
                  <a:schemeClr val="tx1"/>
                </a:solidFill>
                <a:latin typeface="Calibri Light" panose="020F0302020204030204" pitchFamily="34" charset="0"/>
                <a:cs typeface="Calibri Light" panose="020F0302020204030204" pitchFamily="34" charset="0"/>
              </a:rPr>
              <a:t>Fuente:</a:t>
            </a:r>
            <a:r>
              <a:rPr lang="es-MX" sz="1200" dirty="0">
                <a:solidFill>
                  <a:schemeClr val="tx1"/>
                </a:solidFill>
                <a:latin typeface="Calibri Light" panose="020F0302020204030204" pitchFamily="34" charset="0"/>
                <a:cs typeface="Calibri Light" panose="020F0302020204030204" pitchFamily="34" charset="0"/>
              </a:rPr>
              <a:t> Sistema de Información Energética de la Secretaría de Energía (SIE) </a:t>
            </a:r>
            <a:r>
              <a:rPr lang="es-MX" sz="1200" dirty="0">
                <a:latin typeface="Calibri Light" panose="020F0302020204030204" pitchFamily="34" charset="0"/>
                <a:cs typeface="Calibri Light" panose="020F0302020204030204" pitchFamily="34" charset="0"/>
                <a:hlinkClick r:id="rId3"/>
              </a:rPr>
              <a:t>SENER | Sistema de Información Energética | Demanda Interna de Gas Natural por Estado Sector Eléctrico (energia.gob.mx)</a:t>
            </a:r>
            <a:endParaRPr lang="es-MX" sz="1200" dirty="0">
              <a:solidFill>
                <a:schemeClr val="tx1"/>
              </a:solidFill>
              <a:latin typeface="Calibri Light" panose="020F0302020204030204" pitchFamily="34" charset="0"/>
              <a:cs typeface="Calibri Light" panose="020F0302020204030204" pitchFamily="34" charset="0"/>
            </a:endParaRPr>
          </a:p>
        </p:txBody>
      </p:sp>
      <p:pic>
        <p:nvPicPr>
          <p:cNvPr id="104" name="Imagen 103">
            <a:extLst>
              <a:ext uri="{FF2B5EF4-FFF2-40B4-BE49-F238E27FC236}">
                <a16:creationId xmlns:a16="http://schemas.microsoft.com/office/drawing/2014/main" id="{68282C3F-232E-E62C-7AC8-0F5AF43D24BA}"/>
              </a:ext>
            </a:extLst>
          </p:cNvPr>
          <p:cNvPicPr>
            <a:picLocks noChangeAspect="1"/>
          </p:cNvPicPr>
          <p:nvPr/>
        </p:nvPicPr>
        <p:blipFill>
          <a:blip r:embed="rId4"/>
          <a:stretch>
            <a:fillRect/>
          </a:stretch>
        </p:blipFill>
        <p:spPr>
          <a:xfrm>
            <a:off x="903938" y="3127530"/>
            <a:ext cx="1993490" cy="8923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5" name="CuadroTexto 104">
            <a:extLst>
              <a:ext uri="{FF2B5EF4-FFF2-40B4-BE49-F238E27FC236}">
                <a16:creationId xmlns:a16="http://schemas.microsoft.com/office/drawing/2014/main" id="{B70949C0-B3C4-EF4B-AB3E-E95CC8474D3C}"/>
              </a:ext>
            </a:extLst>
          </p:cNvPr>
          <p:cNvSpPr txBox="1"/>
          <p:nvPr/>
        </p:nvSpPr>
        <p:spPr>
          <a:xfrm rot="2146181">
            <a:off x="2521917" y="3141115"/>
            <a:ext cx="551850" cy="138499"/>
          </a:xfrm>
          <a:prstGeom prst="rect">
            <a:avLst/>
          </a:prstGeom>
          <a:noFill/>
        </p:spPr>
        <p:txBody>
          <a:bodyPr wrap="square" lIns="0" tIns="0" rIns="0" bIns="0">
            <a:spAutoFit/>
          </a:bodyPr>
          <a:lstStyle/>
          <a:p>
            <a:pPr>
              <a:lnSpc>
                <a:spcPct val="90000"/>
              </a:lnSpc>
              <a:spcBef>
                <a:spcPts val="600"/>
              </a:spcBef>
            </a:pPr>
            <a:r>
              <a:rPr lang="es-MX" sz="1000" b="1" dirty="0">
                <a:solidFill>
                  <a:srgbClr val="FF0000"/>
                </a:solidFill>
                <a:latin typeface="Calibri Light" panose="020F0302020204030204" pitchFamily="34" charset="0"/>
                <a:ea typeface="Calibri"/>
                <a:cs typeface="Calibri Light" panose="020F0302020204030204" pitchFamily="34" charset="0"/>
                <a:sym typeface="Calibri"/>
              </a:rPr>
              <a:t>Ilustrativo</a:t>
            </a:r>
            <a:endParaRPr lang="es-MX" sz="1000" dirty="0">
              <a:solidFill>
                <a:srgbClr val="FF0000"/>
              </a:solidFill>
              <a:latin typeface="Calibri Light" panose="020F0302020204030204" pitchFamily="34" charset="0"/>
              <a:cs typeface="Calibri Light" panose="020F0302020204030204" pitchFamily="34" charset="0"/>
            </a:endParaRPr>
          </a:p>
        </p:txBody>
      </p:sp>
      <p:pic>
        <p:nvPicPr>
          <p:cNvPr id="106" name="Picture 12" descr="https://d30y9cdsu7xlg0.cloudfront.net/png/1668564-200.png">
            <a:extLst>
              <a:ext uri="{FF2B5EF4-FFF2-40B4-BE49-F238E27FC236}">
                <a16:creationId xmlns:a16="http://schemas.microsoft.com/office/drawing/2014/main" id="{1E3A2C58-E832-77DC-E437-B32BED65631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3938" y="4559110"/>
            <a:ext cx="540000" cy="540000"/>
          </a:xfrm>
          <a:prstGeom prst="rect">
            <a:avLst/>
          </a:prstGeom>
          <a:noFill/>
          <a:extLst>
            <a:ext uri="{909E8E84-426E-40DD-AFC4-6F175D3DCCD1}">
              <a14:hiddenFill xmlns:a14="http://schemas.microsoft.com/office/drawing/2010/main">
                <a:solidFill>
                  <a:srgbClr val="FFFFFF"/>
                </a:solidFill>
              </a14:hiddenFill>
            </a:ext>
          </a:extLst>
        </p:spPr>
      </p:pic>
      <p:sp>
        <p:nvSpPr>
          <p:cNvPr id="108" name="CuadroTexto 107">
            <a:extLst>
              <a:ext uri="{FF2B5EF4-FFF2-40B4-BE49-F238E27FC236}">
                <a16:creationId xmlns:a16="http://schemas.microsoft.com/office/drawing/2014/main" id="{65CA59B3-D5AA-AE9A-263B-17E75C53FB60}"/>
              </a:ext>
            </a:extLst>
          </p:cNvPr>
          <p:cNvSpPr txBox="1"/>
          <p:nvPr/>
        </p:nvSpPr>
        <p:spPr>
          <a:xfrm>
            <a:off x="990646" y="4353202"/>
            <a:ext cx="2647576" cy="892552"/>
          </a:xfrm>
          <a:prstGeom prst="rect">
            <a:avLst/>
          </a:prstGeom>
          <a:noFill/>
        </p:spPr>
        <p:txBody>
          <a:bodyPr wrap="square" lIns="0" tIns="0" rIns="0" bIns="0">
            <a:spAutoFit/>
          </a:bodyPr>
          <a:lstStyle/>
          <a:p>
            <a:pPr marR="0" lvl="0" rtl="0">
              <a:spcBef>
                <a:spcPts val="1400"/>
              </a:spcBef>
              <a:spcAft>
                <a:spcPts val="0"/>
              </a:spcAft>
              <a:buClr>
                <a:schemeClr val="dk1"/>
              </a:buClr>
              <a:buSzPts val="1200"/>
              <a:buFont typeface="Noto Sans Symbols"/>
              <a:buChar char="⮚"/>
            </a:pPr>
            <a:r>
              <a:rPr lang="es-MX" sz="1200" dirty="0">
                <a:solidFill>
                  <a:schemeClr val="dk1"/>
                </a:solidFill>
                <a:latin typeface="Calibri Light" panose="020F0302020204030204" pitchFamily="34" charset="0"/>
                <a:ea typeface="Calibri"/>
                <a:cs typeface="Calibri Light" panose="020F0302020204030204" pitchFamily="34" charset="0"/>
                <a:sym typeface="Calibri"/>
              </a:rPr>
              <a:t>Identificación y tratamiento de </a:t>
            </a:r>
            <a:r>
              <a:rPr lang="es-MX" sz="1200" i="1" dirty="0">
                <a:solidFill>
                  <a:schemeClr val="dk1"/>
                </a:solidFill>
                <a:latin typeface="Calibri Light" panose="020F0302020204030204" pitchFamily="34" charset="0"/>
                <a:ea typeface="Calibri"/>
                <a:cs typeface="Calibri Light" panose="020F0302020204030204" pitchFamily="34" charset="0"/>
                <a:sym typeface="Calibri"/>
              </a:rPr>
              <a:t>outliers </a:t>
            </a:r>
            <a:r>
              <a:rPr lang="es-MX" sz="1200" dirty="0">
                <a:solidFill>
                  <a:schemeClr val="dk1"/>
                </a:solidFill>
                <a:latin typeface="Calibri Light" panose="020F0302020204030204" pitchFamily="34" charset="0"/>
                <a:ea typeface="Calibri"/>
                <a:cs typeface="Calibri Light" panose="020F0302020204030204" pitchFamily="34" charset="0"/>
                <a:sym typeface="Calibri"/>
              </a:rPr>
              <a:t>y datos faltantes</a:t>
            </a:r>
            <a:endParaRPr lang="es-MX" sz="1200" dirty="0">
              <a:latin typeface="Calibri Light" panose="020F0302020204030204" pitchFamily="34" charset="0"/>
              <a:cs typeface="Calibri Light" panose="020F0302020204030204" pitchFamily="34" charset="0"/>
            </a:endParaRPr>
          </a:p>
          <a:p>
            <a:pPr marR="0" lvl="0" rtl="0">
              <a:spcBef>
                <a:spcPts val="600"/>
              </a:spcBef>
              <a:spcAft>
                <a:spcPts val="0"/>
              </a:spcAft>
              <a:buClr>
                <a:schemeClr val="dk1"/>
              </a:buClr>
              <a:buSzPts val="1200"/>
              <a:buFont typeface="Noto Sans Symbols"/>
              <a:buChar char="⮚"/>
            </a:pPr>
            <a:r>
              <a:rPr lang="es-MX" sz="1200" dirty="0">
                <a:solidFill>
                  <a:schemeClr val="dk1"/>
                </a:solidFill>
                <a:latin typeface="Calibri Light" panose="020F0302020204030204" pitchFamily="34" charset="0"/>
                <a:ea typeface="Calibri"/>
                <a:cs typeface="Calibri Light" panose="020F0302020204030204" pitchFamily="34" charset="0"/>
                <a:sym typeface="Calibri"/>
              </a:rPr>
              <a:t>Normalización </a:t>
            </a:r>
            <a:endParaRPr lang="es-MX" sz="1200" dirty="0">
              <a:latin typeface="Calibri Light" panose="020F0302020204030204" pitchFamily="34" charset="0"/>
              <a:cs typeface="Calibri Light" panose="020F0302020204030204" pitchFamily="34" charset="0"/>
            </a:endParaRPr>
          </a:p>
          <a:p>
            <a:pPr marR="0" lvl="0" rtl="0">
              <a:spcBef>
                <a:spcPts val="600"/>
              </a:spcBef>
              <a:spcAft>
                <a:spcPts val="0"/>
              </a:spcAft>
              <a:buClr>
                <a:schemeClr val="dk1"/>
              </a:buClr>
              <a:buSzPts val="1200"/>
              <a:buFont typeface="Noto Sans Symbols"/>
              <a:buChar char="⮚"/>
            </a:pPr>
            <a:r>
              <a:rPr lang="es-MX" sz="1200" dirty="0">
                <a:solidFill>
                  <a:schemeClr val="dk1"/>
                </a:solidFill>
                <a:latin typeface="Calibri Light" panose="020F0302020204030204" pitchFamily="34" charset="0"/>
                <a:ea typeface="Calibri"/>
                <a:cs typeface="Calibri Light" panose="020F0302020204030204" pitchFamily="34" charset="0"/>
                <a:sym typeface="Calibri"/>
              </a:rPr>
              <a:t>Formato de serie de tiempo</a:t>
            </a:r>
            <a:endParaRPr lang="es-MX" sz="1200" dirty="0">
              <a:latin typeface="Calibri Light" panose="020F0302020204030204" pitchFamily="34" charset="0"/>
              <a:cs typeface="Calibri Light" panose="020F0302020204030204" pitchFamily="34" charset="0"/>
            </a:endParaRPr>
          </a:p>
        </p:txBody>
      </p:sp>
      <p:sp>
        <p:nvSpPr>
          <p:cNvPr id="110" name="Google Shape;114;p4">
            <a:extLst>
              <a:ext uri="{FF2B5EF4-FFF2-40B4-BE49-F238E27FC236}">
                <a16:creationId xmlns:a16="http://schemas.microsoft.com/office/drawing/2014/main" id="{78EF94C8-090D-7B7F-D5FB-8ADF1E7FF2A0}"/>
              </a:ext>
            </a:extLst>
          </p:cNvPr>
          <p:cNvSpPr/>
          <p:nvPr/>
        </p:nvSpPr>
        <p:spPr>
          <a:xfrm>
            <a:off x="3728361" y="1857530"/>
            <a:ext cx="372471" cy="3999003"/>
          </a:xfrm>
          <a:prstGeom prst="chevron">
            <a:avLst>
              <a:gd name="adj" fmla="val 77325"/>
            </a:avLst>
          </a:prstGeom>
          <a:solidFill>
            <a:srgbClr val="FFC1C2"/>
          </a:solidFill>
          <a:ln w="15875" cap="flat" cmpd="sng">
            <a:solidFill>
              <a:srgbClr val="FFC1C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112" name="CuadroTexto 111">
            <a:extLst>
              <a:ext uri="{FF2B5EF4-FFF2-40B4-BE49-F238E27FC236}">
                <a16:creationId xmlns:a16="http://schemas.microsoft.com/office/drawing/2014/main" id="{A037912F-2045-1602-C680-8944BF6B317D}"/>
              </a:ext>
            </a:extLst>
          </p:cNvPr>
          <p:cNvSpPr txBox="1"/>
          <p:nvPr/>
        </p:nvSpPr>
        <p:spPr>
          <a:xfrm>
            <a:off x="4372324" y="1460023"/>
            <a:ext cx="5286189" cy="575542"/>
          </a:xfrm>
          <a:prstGeom prst="rect">
            <a:avLst/>
          </a:prstGeom>
          <a:noFill/>
        </p:spPr>
        <p:txBody>
          <a:bodyPr wrap="square" lIns="0" tIns="0" rIns="0" bIns="0">
            <a:spAutoFit/>
          </a:bodyPr>
          <a:lstStyle/>
          <a:p>
            <a:pPr>
              <a:lnSpc>
                <a:spcPct val="90000"/>
              </a:lnSpc>
              <a:spcBef>
                <a:spcPts val="600"/>
              </a:spcBef>
            </a:pPr>
            <a:r>
              <a:rPr lang="es-MX" sz="1200" b="1" dirty="0">
                <a:solidFill>
                  <a:schemeClr val="tx1"/>
                </a:solidFill>
                <a:latin typeface="Calibri Light" panose="020F0302020204030204" pitchFamily="34" charset="0"/>
                <a:ea typeface="Calibri"/>
                <a:cs typeface="Calibri Light" panose="020F0302020204030204" pitchFamily="34" charset="0"/>
                <a:sym typeface="Calibri"/>
              </a:rPr>
              <a:t>Verificación de componentes de series de tiempo</a:t>
            </a:r>
            <a:r>
              <a:rPr lang="es-MX" sz="1200" dirty="0">
                <a:solidFill>
                  <a:schemeClr val="tx1"/>
                </a:solidFill>
                <a:latin typeface="Calibri Light" panose="020F0302020204030204" pitchFamily="34" charset="0"/>
                <a:cs typeface="Calibri Light" panose="020F0302020204030204" pitchFamily="34" charset="0"/>
              </a:rPr>
              <a:t> (tendencia, estacionalidad, y estacionariedad) </a:t>
            </a:r>
            <a:endParaRPr lang="es-MX" sz="1200" b="1" dirty="0">
              <a:solidFill>
                <a:schemeClr val="tx1"/>
              </a:solidFill>
              <a:latin typeface="Calibri Light" panose="020F0302020204030204" pitchFamily="34" charset="0"/>
              <a:ea typeface="Calibri"/>
              <a:cs typeface="Calibri Light" panose="020F0302020204030204" pitchFamily="34" charset="0"/>
              <a:sym typeface="Calibri"/>
            </a:endParaRPr>
          </a:p>
          <a:p>
            <a:pPr>
              <a:lnSpc>
                <a:spcPct val="90000"/>
              </a:lnSpc>
              <a:spcBef>
                <a:spcPts val="600"/>
              </a:spcBef>
            </a:pPr>
            <a:r>
              <a:rPr lang="es-MX" sz="1200" dirty="0">
                <a:solidFill>
                  <a:schemeClr val="tx1"/>
                </a:solidFill>
                <a:latin typeface="Calibri Light" panose="020F0302020204030204" pitchFamily="34" charset="0"/>
                <a:cs typeface="Calibri Light" panose="020F0302020204030204" pitchFamily="34" charset="0"/>
              </a:rPr>
              <a:t>Mediante pruebas de </a:t>
            </a:r>
            <a:r>
              <a:rPr lang="es-MX" sz="1200" dirty="0" err="1">
                <a:solidFill>
                  <a:schemeClr val="tx1"/>
                </a:solidFill>
                <a:latin typeface="Calibri Light" panose="020F0302020204030204" pitchFamily="34" charset="0"/>
                <a:cs typeface="Calibri Light" panose="020F0302020204030204" pitchFamily="34" charset="0"/>
              </a:rPr>
              <a:t>Dickey</a:t>
            </a:r>
            <a:r>
              <a:rPr lang="es-MX" sz="1200" dirty="0">
                <a:solidFill>
                  <a:schemeClr val="tx1"/>
                </a:solidFill>
                <a:latin typeface="Calibri Light" panose="020F0302020204030204" pitchFamily="34" charset="0"/>
                <a:cs typeface="Calibri Light" panose="020F0302020204030204" pitchFamily="34" charset="0"/>
              </a:rPr>
              <a:t> </a:t>
            </a:r>
            <a:r>
              <a:rPr lang="es-MX" sz="1200" dirty="0" err="1">
                <a:solidFill>
                  <a:schemeClr val="tx1"/>
                </a:solidFill>
                <a:latin typeface="Calibri Light" panose="020F0302020204030204" pitchFamily="34" charset="0"/>
                <a:cs typeface="Calibri Light" panose="020F0302020204030204" pitchFamily="34" charset="0"/>
              </a:rPr>
              <a:t>Fulley</a:t>
            </a:r>
            <a:r>
              <a:rPr lang="es-MX" sz="1200" dirty="0">
                <a:solidFill>
                  <a:schemeClr val="tx1"/>
                </a:solidFill>
                <a:latin typeface="Calibri Light" panose="020F0302020204030204" pitchFamily="34" charset="0"/>
                <a:cs typeface="Calibri Light" panose="020F0302020204030204" pitchFamily="34" charset="0"/>
              </a:rPr>
              <a:t> y funciones de ACF y PACF</a:t>
            </a:r>
            <a:r>
              <a:rPr lang="es-MX" sz="1200" baseline="30000" dirty="0">
                <a:solidFill>
                  <a:schemeClr val="tx1"/>
                </a:solidFill>
                <a:latin typeface="Calibri Light" panose="020F0302020204030204" pitchFamily="34" charset="0"/>
                <a:cs typeface="Calibri Light" panose="020F0302020204030204" pitchFamily="34" charset="0"/>
              </a:rPr>
              <a:t>1</a:t>
            </a:r>
          </a:p>
        </p:txBody>
      </p:sp>
      <p:pic>
        <p:nvPicPr>
          <p:cNvPr id="1026" name="Picture 2" descr="Interpreting ACF and PACF plots - SPUR ECONOMICS">
            <a:extLst>
              <a:ext uri="{FF2B5EF4-FFF2-40B4-BE49-F238E27FC236}">
                <a16:creationId xmlns:a16="http://schemas.microsoft.com/office/drawing/2014/main" id="{4FACD4DD-D850-482B-95D3-13A1B71412E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 b="24341"/>
          <a:stretch/>
        </p:blipFill>
        <p:spPr bwMode="auto">
          <a:xfrm>
            <a:off x="5281685" y="2157305"/>
            <a:ext cx="2363412" cy="7492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4" name="CuadroTexto 113">
            <a:extLst>
              <a:ext uri="{FF2B5EF4-FFF2-40B4-BE49-F238E27FC236}">
                <a16:creationId xmlns:a16="http://schemas.microsoft.com/office/drawing/2014/main" id="{22F556F9-7B26-49E6-010B-0A3DD0CBB9B3}"/>
              </a:ext>
            </a:extLst>
          </p:cNvPr>
          <p:cNvSpPr txBox="1"/>
          <p:nvPr/>
        </p:nvSpPr>
        <p:spPr>
          <a:xfrm>
            <a:off x="104851" y="6014286"/>
            <a:ext cx="2446564" cy="276999"/>
          </a:xfrm>
          <a:prstGeom prst="rect">
            <a:avLst/>
          </a:prstGeom>
          <a:noFill/>
        </p:spPr>
        <p:txBody>
          <a:bodyPr wrap="square" lIns="0" tIns="0" rIns="0" bIns="0">
            <a:spAutoFit/>
          </a:bodyPr>
          <a:lstStyle/>
          <a:p>
            <a:pPr>
              <a:lnSpc>
                <a:spcPct val="90000"/>
              </a:lnSpc>
            </a:pPr>
            <a:r>
              <a:rPr lang="es-MX" sz="1000" baseline="30000" dirty="0">
                <a:solidFill>
                  <a:schemeClr val="tx1"/>
                </a:solidFill>
                <a:latin typeface="Calibri Light" panose="020F0302020204030204" pitchFamily="34" charset="0"/>
                <a:cs typeface="Calibri Light" panose="020F0302020204030204" pitchFamily="34" charset="0"/>
              </a:rPr>
              <a:t>1</a:t>
            </a:r>
            <a:r>
              <a:rPr lang="es-MX" sz="1000" dirty="0">
                <a:solidFill>
                  <a:schemeClr val="tx1"/>
                </a:solidFill>
                <a:latin typeface="Calibri Light" panose="020F0302020204030204" pitchFamily="34" charset="0"/>
                <a:cs typeface="Calibri Light" panose="020F0302020204030204" pitchFamily="34" charset="0"/>
              </a:rPr>
              <a:t>ACF: </a:t>
            </a:r>
            <a:r>
              <a:rPr lang="es-MX" sz="1000" dirty="0" err="1">
                <a:solidFill>
                  <a:schemeClr val="tx1"/>
                </a:solidFill>
                <a:latin typeface="Calibri Light" panose="020F0302020204030204" pitchFamily="34" charset="0"/>
                <a:cs typeface="Calibri Light" panose="020F0302020204030204" pitchFamily="34" charset="0"/>
              </a:rPr>
              <a:t>Autocorrelation</a:t>
            </a:r>
            <a:r>
              <a:rPr lang="es-MX" sz="1000" dirty="0">
                <a:solidFill>
                  <a:schemeClr val="tx1"/>
                </a:solidFill>
                <a:latin typeface="Calibri Light" panose="020F0302020204030204" pitchFamily="34" charset="0"/>
                <a:cs typeface="Calibri Light" panose="020F0302020204030204" pitchFamily="34" charset="0"/>
              </a:rPr>
              <a:t> Function</a:t>
            </a:r>
          </a:p>
          <a:p>
            <a:pPr>
              <a:lnSpc>
                <a:spcPct val="90000"/>
              </a:lnSpc>
            </a:pPr>
            <a:r>
              <a:rPr lang="es-MX" sz="1000" baseline="30000" dirty="0">
                <a:solidFill>
                  <a:schemeClr val="tx1"/>
                </a:solidFill>
                <a:latin typeface="Calibri Light" panose="020F0302020204030204" pitchFamily="34" charset="0"/>
                <a:cs typeface="Calibri Light" panose="020F0302020204030204" pitchFamily="34" charset="0"/>
              </a:rPr>
              <a:t>1</a:t>
            </a:r>
            <a:r>
              <a:rPr lang="es-MX" sz="1000" dirty="0">
                <a:solidFill>
                  <a:schemeClr val="tx1"/>
                </a:solidFill>
                <a:latin typeface="Calibri Light" panose="020F0302020204030204" pitchFamily="34" charset="0"/>
                <a:cs typeface="Calibri Light" panose="020F0302020204030204" pitchFamily="34" charset="0"/>
                <a:sym typeface="Calibri"/>
              </a:rPr>
              <a:t>P</a:t>
            </a:r>
            <a:r>
              <a:rPr lang="es-MX" sz="1000" dirty="0">
                <a:solidFill>
                  <a:schemeClr val="tx1"/>
                </a:solidFill>
                <a:latin typeface="Calibri Light" panose="020F0302020204030204" pitchFamily="34" charset="0"/>
                <a:cs typeface="Calibri Light" panose="020F0302020204030204" pitchFamily="34" charset="0"/>
              </a:rPr>
              <a:t>ACF: </a:t>
            </a:r>
            <a:r>
              <a:rPr lang="es-MX" sz="1000" dirty="0" err="1">
                <a:solidFill>
                  <a:schemeClr val="tx1"/>
                </a:solidFill>
                <a:latin typeface="Calibri Light" panose="020F0302020204030204" pitchFamily="34" charset="0"/>
                <a:cs typeface="Calibri Light" panose="020F0302020204030204" pitchFamily="34" charset="0"/>
              </a:rPr>
              <a:t>Partial</a:t>
            </a:r>
            <a:r>
              <a:rPr lang="es-MX" sz="1000" dirty="0">
                <a:solidFill>
                  <a:schemeClr val="tx1"/>
                </a:solidFill>
                <a:latin typeface="Calibri Light" panose="020F0302020204030204" pitchFamily="34" charset="0"/>
                <a:cs typeface="Calibri Light" panose="020F0302020204030204" pitchFamily="34" charset="0"/>
              </a:rPr>
              <a:t> </a:t>
            </a:r>
            <a:r>
              <a:rPr lang="es-MX" sz="1000" dirty="0" err="1">
                <a:solidFill>
                  <a:schemeClr val="tx1"/>
                </a:solidFill>
                <a:latin typeface="Calibri Light" panose="020F0302020204030204" pitchFamily="34" charset="0"/>
                <a:cs typeface="Calibri Light" panose="020F0302020204030204" pitchFamily="34" charset="0"/>
              </a:rPr>
              <a:t>Autocorrelation</a:t>
            </a:r>
            <a:r>
              <a:rPr lang="es-MX" sz="1000" dirty="0">
                <a:solidFill>
                  <a:schemeClr val="tx1"/>
                </a:solidFill>
                <a:latin typeface="Calibri Light" panose="020F0302020204030204" pitchFamily="34" charset="0"/>
                <a:cs typeface="Calibri Light" panose="020F0302020204030204" pitchFamily="34" charset="0"/>
              </a:rPr>
              <a:t> Function</a:t>
            </a:r>
          </a:p>
        </p:txBody>
      </p:sp>
      <p:sp>
        <p:nvSpPr>
          <p:cNvPr id="115" name="CuadroTexto 114">
            <a:extLst>
              <a:ext uri="{FF2B5EF4-FFF2-40B4-BE49-F238E27FC236}">
                <a16:creationId xmlns:a16="http://schemas.microsoft.com/office/drawing/2014/main" id="{6A32716C-36C8-30BF-705F-9D5D862515C1}"/>
              </a:ext>
            </a:extLst>
          </p:cNvPr>
          <p:cNvSpPr txBox="1"/>
          <p:nvPr/>
        </p:nvSpPr>
        <p:spPr>
          <a:xfrm>
            <a:off x="4372323" y="2999434"/>
            <a:ext cx="5286191" cy="575542"/>
          </a:xfrm>
          <a:prstGeom prst="rect">
            <a:avLst/>
          </a:prstGeom>
          <a:noFill/>
        </p:spPr>
        <p:txBody>
          <a:bodyPr wrap="square" lIns="0" tIns="0" rIns="0" bIns="0">
            <a:spAutoFit/>
          </a:bodyPr>
          <a:lstStyle/>
          <a:p>
            <a:pPr>
              <a:lnSpc>
                <a:spcPct val="90000"/>
              </a:lnSpc>
              <a:spcBef>
                <a:spcPts val="600"/>
              </a:spcBef>
            </a:pPr>
            <a:r>
              <a:rPr lang="es-MX" sz="1200" b="1" dirty="0">
                <a:solidFill>
                  <a:schemeClr val="tx1"/>
                </a:solidFill>
                <a:latin typeface="Calibri Light" panose="020F0302020204030204" pitchFamily="34" charset="0"/>
                <a:ea typeface="Calibri"/>
                <a:cs typeface="Calibri Light" panose="020F0302020204030204" pitchFamily="34" charset="0"/>
                <a:sym typeface="Calibri"/>
              </a:rPr>
              <a:t>Aplicación de modelos de series de tiempo según convenga </a:t>
            </a:r>
            <a:r>
              <a:rPr lang="es-MX" sz="1200" dirty="0">
                <a:solidFill>
                  <a:schemeClr val="tx1"/>
                </a:solidFill>
                <a:latin typeface="Calibri Light" panose="020F0302020204030204" pitchFamily="34" charset="0"/>
                <a:cs typeface="Calibri Light" panose="020F0302020204030204" pitchFamily="34" charset="0"/>
              </a:rPr>
              <a:t> (ARIMA, SARIMA ,etc. ) </a:t>
            </a:r>
            <a:endParaRPr lang="es-MX" sz="1200" b="1" dirty="0">
              <a:solidFill>
                <a:schemeClr val="tx1"/>
              </a:solidFill>
              <a:latin typeface="Calibri Light" panose="020F0302020204030204" pitchFamily="34" charset="0"/>
              <a:ea typeface="Calibri"/>
              <a:cs typeface="Calibri Light" panose="020F0302020204030204" pitchFamily="34" charset="0"/>
              <a:sym typeface="Calibri"/>
            </a:endParaRPr>
          </a:p>
          <a:p>
            <a:pPr>
              <a:lnSpc>
                <a:spcPct val="90000"/>
              </a:lnSpc>
              <a:spcBef>
                <a:spcPts val="600"/>
              </a:spcBef>
            </a:pPr>
            <a:r>
              <a:rPr lang="es-MX" sz="1200" dirty="0">
                <a:solidFill>
                  <a:schemeClr val="tx1"/>
                </a:solidFill>
                <a:latin typeface="Calibri Light" panose="020F0302020204030204" pitchFamily="34" charset="0"/>
                <a:cs typeface="Calibri Light" panose="020F0302020204030204" pitchFamily="34" charset="0"/>
              </a:rPr>
              <a:t>Se toma la decisión con base en las gráficas de ACF y PACF</a:t>
            </a:r>
            <a:r>
              <a:rPr lang="es-MX" sz="1200" baseline="30000" dirty="0">
                <a:solidFill>
                  <a:schemeClr val="tx1"/>
                </a:solidFill>
                <a:latin typeface="Calibri Light" panose="020F0302020204030204" pitchFamily="34" charset="0"/>
                <a:cs typeface="Calibri Light" panose="020F0302020204030204" pitchFamily="34" charset="0"/>
              </a:rPr>
              <a:t>1 </a:t>
            </a:r>
            <a:r>
              <a:rPr lang="es-MX" sz="1200" dirty="0">
                <a:solidFill>
                  <a:schemeClr val="tx1"/>
                </a:solidFill>
                <a:latin typeface="Calibri Light" panose="020F0302020204030204" pitchFamily="34" charset="0"/>
                <a:cs typeface="Calibri Light" panose="020F0302020204030204" pitchFamily="34" charset="0"/>
              </a:rPr>
              <a:t>de la serie de tiempo ya estacional </a:t>
            </a:r>
            <a:endParaRPr lang="es-MX" sz="1200" baseline="30000" dirty="0">
              <a:solidFill>
                <a:schemeClr val="tx1"/>
              </a:solidFill>
              <a:latin typeface="Calibri Light" panose="020F0302020204030204" pitchFamily="34" charset="0"/>
              <a:cs typeface="Calibri Light" panose="020F0302020204030204" pitchFamily="34" charset="0"/>
            </a:endParaRPr>
          </a:p>
        </p:txBody>
      </p:sp>
      <p:sp>
        <p:nvSpPr>
          <p:cNvPr id="116" name="CuadroTexto 115">
            <a:extLst>
              <a:ext uri="{FF2B5EF4-FFF2-40B4-BE49-F238E27FC236}">
                <a16:creationId xmlns:a16="http://schemas.microsoft.com/office/drawing/2014/main" id="{AFDA194A-91D8-8D16-0772-71B5C96ABAD3}"/>
              </a:ext>
            </a:extLst>
          </p:cNvPr>
          <p:cNvSpPr txBox="1"/>
          <p:nvPr/>
        </p:nvSpPr>
        <p:spPr>
          <a:xfrm rot="2146181">
            <a:off x="7369172" y="2115489"/>
            <a:ext cx="551850" cy="138499"/>
          </a:xfrm>
          <a:prstGeom prst="rect">
            <a:avLst/>
          </a:prstGeom>
          <a:noFill/>
        </p:spPr>
        <p:txBody>
          <a:bodyPr wrap="square" lIns="0" tIns="0" rIns="0" bIns="0">
            <a:spAutoFit/>
          </a:bodyPr>
          <a:lstStyle/>
          <a:p>
            <a:pPr>
              <a:lnSpc>
                <a:spcPct val="90000"/>
              </a:lnSpc>
              <a:spcBef>
                <a:spcPts val="600"/>
              </a:spcBef>
            </a:pPr>
            <a:r>
              <a:rPr lang="es-MX" sz="1000" b="1" dirty="0">
                <a:solidFill>
                  <a:srgbClr val="FF0000"/>
                </a:solidFill>
                <a:latin typeface="Calibri Light" panose="020F0302020204030204" pitchFamily="34" charset="0"/>
                <a:ea typeface="Calibri"/>
                <a:cs typeface="Calibri Light" panose="020F0302020204030204" pitchFamily="34" charset="0"/>
                <a:sym typeface="Calibri"/>
              </a:rPr>
              <a:t>Ilustrativo</a:t>
            </a:r>
            <a:endParaRPr lang="es-MX" sz="1000" dirty="0">
              <a:solidFill>
                <a:srgbClr val="FF0000"/>
              </a:solidFill>
              <a:latin typeface="Calibri Light" panose="020F0302020204030204" pitchFamily="34" charset="0"/>
              <a:cs typeface="Calibri Light" panose="020F0302020204030204" pitchFamily="34" charset="0"/>
            </a:endParaRPr>
          </a:p>
        </p:txBody>
      </p:sp>
      <p:pic>
        <p:nvPicPr>
          <p:cNvPr id="1028" name="Picture 4" descr="daily report icon">
            <a:extLst>
              <a:ext uri="{FF2B5EF4-FFF2-40B4-BE49-F238E27FC236}">
                <a16:creationId xmlns:a16="http://schemas.microsoft.com/office/drawing/2014/main" id="{2F55B391-4D27-3BF8-291A-C45596615454}"/>
              </a:ext>
            </a:extLst>
          </p:cNvPr>
          <p:cNvPicPr>
            <a:picLocks noChangeAspect="1" noChangeArrowheads="1"/>
          </p:cNvPicPr>
          <p:nvPr/>
        </p:nvPicPr>
        <p:blipFill rotWithShape="1">
          <a:blip r:embed="rId7">
            <a:duotone>
              <a:schemeClr val="accent5">
                <a:shade val="45000"/>
                <a:satMod val="135000"/>
              </a:schemeClr>
              <a:prstClr val="white"/>
            </a:duotone>
            <a:extLst>
              <a:ext uri="{28A0092B-C50C-407E-A947-70E740481C1C}">
                <a14:useLocalDpi xmlns:a14="http://schemas.microsoft.com/office/drawing/2010/main" val="0"/>
              </a:ext>
            </a:extLst>
          </a:blip>
          <a:srcRect l="16023" t="17523" r="16721" b="14992"/>
          <a:stretch/>
        </p:blipFill>
        <p:spPr bwMode="auto">
          <a:xfrm>
            <a:off x="4630422" y="3567866"/>
            <a:ext cx="327270" cy="328390"/>
          </a:xfrm>
          <a:prstGeom prst="rect">
            <a:avLst/>
          </a:prstGeom>
          <a:noFill/>
          <a:extLst>
            <a:ext uri="{909E8E84-426E-40DD-AFC4-6F175D3DCCD1}">
              <a14:hiddenFill xmlns:a14="http://schemas.microsoft.com/office/drawing/2010/main">
                <a:solidFill>
                  <a:srgbClr val="FFFFFF"/>
                </a:solidFill>
              </a14:hiddenFill>
            </a:ext>
          </a:extLst>
        </p:spPr>
      </p:pic>
      <p:sp>
        <p:nvSpPr>
          <p:cNvPr id="117" name="CuadroTexto 116">
            <a:extLst>
              <a:ext uri="{FF2B5EF4-FFF2-40B4-BE49-F238E27FC236}">
                <a16:creationId xmlns:a16="http://schemas.microsoft.com/office/drawing/2014/main" id="{9F5CA90F-FC93-DE0F-DA67-B72DEAC8AB48}"/>
              </a:ext>
            </a:extLst>
          </p:cNvPr>
          <p:cNvSpPr txBox="1"/>
          <p:nvPr/>
        </p:nvSpPr>
        <p:spPr>
          <a:xfrm>
            <a:off x="4175193" y="3914020"/>
            <a:ext cx="1298169" cy="646331"/>
          </a:xfrm>
          <a:prstGeom prst="rect">
            <a:avLst/>
          </a:prstGeom>
          <a:noFill/>
          <a:ln>
            <a:solidFill>
              <a:srgbClr val="327883"/>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Training data como input </a:t>
            </a:r>
          </a:p>
          <a:p>
            <a:pPr algn="ctr"/>
            <a:r>
              <a:rPr lang="es-MX" sz="1000" dirty="0">
                <a:solidFill>
                  <a:schemeClr val="tx1"/>
                </a:solidFill>
                <a:latin typeface="Calibri Light" panose="020F0302020204030204" pitchFamily="34" charset="0"/>
                <a:cs typeface="Calibri Light" panose="020F0302020204030204" pitchFamily="34" charset="0"/>
              </a:rPr>
              <a:t>Del modelo sin entrenar (144 meses de data de demanda por sector</a:t>
            </a:r>
            <a:r>
              <a:rPr lang="es-MX" sz="1200" dirty="0">
                <a:solidFill>
                  <a:schemeClr val="tx1"/>
                </a:solidFill>
                <a:latin typeface="Calibri Light" panose="020F0302020204030204" pitchFamily="34" charset="0"/>
                <a:cs typeface="Calibri Light" panose="020F0302020204030204" pitchFamily="34" charset="0"/>
              </a:rPr>
              <a:t>) </a:t>
            </a:r>
          </a:p>
        </p:txBody>
      </p:sp>
      <p:sp>
        <p:nvSpPr>
          <p:cNvPr id="118" name="CuadroTexto 117">
            <a:extLst>
              <a:ext uri="{FF2B5EF4-FFF2-40B4-BE49-F238E27FC236}">
                <a16:creationId xmlns:a16="http://schemas.microsoft.com/office/drawing/2014/main" id="{B71B1390-6486-7098-9974-E5FCB655CAEA}"/>
              </a:ext>
            </a:extLst>
          </p:cNvPr>
          <p:cNvSpPr txBox="1"/>
          <p:nvPr/>
        </p:nvSpPr>
        <p:spPr>
          <a:xfrm>
            <a:off x="4157608" y="4740810"/>
            <a:ext cx="1298169" cy="646331"/>
          </a:xfrm>
          <a:prstGeom prst="rect">
            <a:avLst/>
          </a:prstGeom>
          <a:noFill/>
          <a:ln>
            <a:solidFill>
              <a:srgbClr val="327883"/>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“Test  data” como input </a:t>
            </a:r>
          </a:p>
          <a:p>
            <a:pPr algn="ctr"/>
            <a:r>
              <a:rPr lang="es-MX" sz="1000" dirty="0">
                <a:solidFill>
                  <a:schemeClr val="tx1"/>
                </a:solidFill>
                <a:latin typeface="Calibri Light" panose="020F0302020204030204" pitchFamily="34" charset="0"/>
                <a:cs typeface="Calibri Light" panose="020F0302020204030204" pitchFamily="34" charset="0"/>
              </a:rPr>
              <a:t>Del modelo entrenado (12-24 meses a pronosticar</a:t>
            </a:r>
            <a:r>
              <a:rPr lang="es-MX" sz="1200" dirty="0">
                <a:solidFill>
                  <a:schemeClr val="tx1"/>
                </a:solidFill>
                <a:latin typeface="Calibri Light" panose="020F0302020204030204" pitchFamily="34" charset="0"/>
                <a:cs typeface="Calibri Light" panose="020F0302020204030204" pitchFamily="34" charset="0"/>
              </a:rPr>
              <a:t>) </a:t>
            </a:r>
          </a:p>
        </p:txBody>
      </p:sp>
      <p:sp>
        <p:nvSpPr>
          <p:cNvPr id="119" name="Rectángulo 118">
            <a:extLst>
              <a:ext uri="{FF2B5EF4-FFF2-40B4-BE49-F238E27FC236}">
                <a16:creationId xmlns:a16="http://schemas.microsoft.com/office/drawing/2014/main" id="{AB763F62-6547-D275-80BA-DEE402FA9B42}"/>
              </a:ext>
            </a:extLst>
          </p:cNvPr>
          <p:cNvSpPr/>
          <p:nvPr/>
        </p:nvSpPr>
        <p:spPr>
          <a:xfrm>
            <a:off x="5951115" y="3686347"/>
            <a:ext cx="1455227" cy="555985"/>
          </a:xfrm>
          <a:prstGeom prst="rect">
            <a:avLst/>
          </a:prstGeom>
          <a:solidFill>
            <a:srgbClr val="FFAFB1"/>
          </a:solidFill>
          <a:ln>
            <a:solidFill>
              <a:srgbClr val="FF7C8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s-ES" sz="1000" dirty="0">
                <a:solidFill>
                  <a:schemeClr val="accent4">
                    <a:lumMod val="50000"/>
                  </a:schemeClr>
                </a:solidFill>
                <a:latin typeface="Calibri Light" panose="020F0302020204030204" pitchFamily="34" charset="0"/>
                <a:cs typeface="Calibri Light" panose="020F0302020204030204" pitchFamily="34" charset="0"/>
              </a:rPr>
              <a:t>Modelos de series de tiempo </a:t>
            </a:r>
            <a:r>
              <a:rPr lang="es-ES" sz="1000" u="sng" dirty="0">
                <a:solidFill>
                  <a:schemeClr val="accent4">
                    <a:lumMod val="50000"/>
                  </a:schemeClr>
                </a:solidFill>
                <a:latin typeface="Calibri Light" panose="020F0302020204030204" pitchFamily="34" charset="0"/>
                <a:cs typeface="Calibri Light" panose="020F0302020204030204" pitchFamily="34" charset="0"/>
              </a:rPr>
              <a:t>sin entrenar</a:t>
            </a:r>
          </a:p>
          <a:p>
            <a:pPr algn="ctr"/>
            <a:r>
              <a:rPr lang="es-ES" sz="1000" dirty="0">
                <a:solidFill>
                  <a:schemeClr val="accent4">
                    <a:lumMod val="50000"/>
                  </a:schemeClr>
                </a:solidFill>
                <a:latin typeface="Calibri Light" panose="020F0302020204030204" pitchFamily="34" charset="0"/>
                <a:cs typeface="Calibri Light" panose="020F0302020204030204" pitchFamily="34" charset="0"/>
              </a:rPr>
              <a:t>(ARIMA, SARIMA, etc.)</a:t>
            </a:r>
            <a:endParaRPr lang="es-MX" sz="1000" dirty="0">
              <a:solidFill>
                <a:schemeClr val="accent4">
                  <a:lumMod val="50000"/>
                </a:schemeClr>
              </a:solidFill>
              <a:latin typeface="Calibri Light" panose="020F0302020204030204" pitchFamily="34" charset="0"/>
              <a:cs typeface="Calibri Light" panose="020F0302020204030204" pitchFamily="34" charset="0"/>
            </a:endParaRPr>
          </a:p>
        </p:txBody>
      </p:sp>
      <p:cxnSp>
        <p:nvCxnSpPr>
          <p:cNvPr id="120" name="Google Shape;129;p4">
            <a:extLst>
              <a:ext uri="{FF2B5EF4-FFF2-40B4-BE49-F238E27FC236}">
                <a16:creationId xmlns:a16="http://schemas.microsoft.com/office/drawing/2014/main" id="{017F1304-ECA5-F56C-E71B-C9F44F24105E}"/>
              </a:ext>
            </a:extLst>
          </p:cNvPr>
          <p:cNvCxnSpPr>
            <a:cxnSpLocks/>
          </p:cNvCxnSpPr>
          <p:nvPr/>
        </p:nvCxnSpPr>
        <p:spPr>
          <a:xfrm>
            <a:off x="5546378" y="3964339"/>
            <a:ext cx="318318" cy="0"/>
          </a:xfrm>
          <a:prstGeom prst="straightConnector1">
            <a:avLst/>
          </a:prstGeom>
          <a:noFill/>
          <a:ln w="12700" cap="flat" cmpd="sng">
            <a:solidFill>
              <a:schemeClr val="dk1"/>
            </a:solidFill>
            <a:prstDash val="solid"/>
            <a:round/>
            <a:headEnd type="none" w="sm" len="sm"/>
            <a:tailEnd type="triangle" w="med" len="med"/>
          </a:ln>
        </p:spPr>
      </p:cxnSp>
      <p:sp>
        <p:nvSpPr>
          <p:cNvPr id="122" name="Rectángulo 121">
            <a:extLst>
              <a:ext uri="{FF2B5EF4-FFF2-40B4-BE49-F238E27FC236}">
                <a16:creationId xmlns:a16="http://schemas.microsoft.com/office/drawing/2014/main" id="{A635507A-C3FD-D405-AA75-90198BA61D75}"/>
              </a:ext>
            </a:extLst>
          </p:cNvPr>
          <p:cNvSpPr/>
          <p:nvPr/>
        </p:nvSpPr>
        <p:spPr>
          <a:xfrm>
            <a:off x="7880574" y="3755479"/>
            <a:ext cx="1322934" cy="417720"/>
          </a:xfrm>
          <a:prstGeom prst="rect">
            <a:avLst/>
          </a:prstGeom>
          <a:solidFill>
            <a:srgbClr val="FFAFB1"/>
          </a:solidFill>
          <a:ln>
            <a:solidFill>
              <a:srgbClr val="FF7C8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s-ES" sz="1000" dirty="0">
                <a:solidFill>
                  <a:schemeClr val="tx1"/>
                </a:solidFill>
                <a:latin typeface="Calibri Light" panose="020F0302020204030204" pitchFamily="34" charset="0"/>
                <a:cs typeface="Calibri Light" panose="020F0302020204030204" pitchFamily="34" charset="0"/>
              </a:rPr>
              <a:t>Modelos de series de tiempo </a:t>
            </a:r>
            <a:r>
              <a:rPr lang="es-ES" sz="1000" u="sng" dirty="0">
                <a:solidFill>
                  <a:schemeClr val="tx1"/>
                </a:solidFill>
                <a:latin typeface="Calibri Light" panose="020F0302020204030204" pitchFamily="34" charset="0"/>
                <a:cs typeface="Calibri Light" panose="020F0302020204030204" pitchFamily="34" charset="0"/>
              </a:rPr>
              <a:t>entrenado</a:t>
            </a:r>
          </a:p>
        </p:txBody>
      </p:sp>
      <p:cxnSp>
        <p:nvCxnSpPr>
          <p:cNvPr id="123" name="Google Shape;129;p4">
            <a:extLst>
              <a:ext uri="{FF2B5EF4-FFF2-40B4-BE49-F238E27FC236}">
                <a16:creationId xmlns:a16="http://schemas.microsoft.com/office/drawing/2014/main" id="{5809300D-76F3-87B7-B26D-FE1529D9E0DE}"/>
              </a:ext>
            </a:extLst>
          </p:cNvPr>
          <p:cNvCxnSpPr>
            <a:cxnSpLocks/>
          </p:cNvCxnSpPr>
          <p:nvPr/>
        </p:nvCxnSpPr>
        <p:spPr>
          <a:xfrm>
            <a:off x="7502260" y="3964339"/>
            <a:ext cx="318318" cy="0"/>
          </a:xfrm>
          <a:prstGeom prst="straightConnector1">
            <a:avLst/>
          </a:prstGeom>
          <a:noFill/>
          <a:ln w="12700" cap="flat" cmpd="sng">
            <a:solidFill>
              <a:schemeClr val="dk1"/>
            </a:solidFill>
            <a:prstDash val="solid"/>
            <a:round/>
            <a:headEnd type="none" w="sm" len="sm"/>
            <a:tailEnd type="triangle" w="med" len="med"/>
          </a:ln>
        </p:spPr>
      </p:cxnSp>
      <p:sp>
        <p:nvSpPr>
          <p:cNvPr id="124" name="Rectángulo 123">
            <a:extLst>
              <a:ext uri="{FF2B5EF4-FFF2-40B4-BE49-F238E27FC236}">
                <a16:creationId xmlns:a16="http://schemas.microsoft.com/office/drawing/2014/main" id="{C487A4A5-1B2A-1548-70EB-0C4FCE181170}"/>
              </a:ext>
            </a:extLst>
          </p:cNvPr>
          <p:cNvSpPr/>
          <p:nvPr/>
        </p:nvSpPr>
        <p:spPr>
          <a:xfrm>
            <a:off x="6083408" y="4805168"/>
            <a:ext cx="1322934" cy="417720"/>
          </a:xfrm>
          <a:prstGeom prst="rect">
            <a:avLst/>
          </a:prstGeom>
          <a:solidFill>
            <a:srgbClr val="FFAFB1"/>
          </a:solidFill>
          <a:ln>
            <a:solidFill>
              <a:srgbClr val="FF7C8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s-ES" sz="1000" dirty="0">
                <a:solidFill>
                  <a:schemeClr val="tx1"/>
                </a:solidFill>
                <a:latin typeface="Calibri Light" panose="020F0302020204030204" pitchFamily="34" charset="0"/>
                <a:cs typeface="Calibri Light" panose="020F0302020204030204" pitchFamily="34" charset="0"/>
              </a:rPr>
              <a:t>Modelos de series de tiempo </a:t>
            </a:r>
            <a:r>
              <a:rPr lang="es-ES" sz="1000" u="sng" dirty="0">
                <a:solidFill>
                  <a:schemeClr val="tx1"/>
                </a:solidFill>
                <a:latin typeface="Calibri Light" panose="020F0302020204030204" pitchFamily="34" charset="0"/>
                <a:cs typeface="Calibri Light" panose="020F0302020204030204" pitchFamily="34" charset="0"/>
              </a:rPr>
              <a:t>entrenado</a:t>
            </a:r>
          </a:p>
        </p:txBody>
      </p:sp>
      <p:sp>
        <p:nvSpPr>
          <p:cNvPr id="126" name="CuadroTexto 125">
            <a:extLst>
              <a:ext uri="{FF2B5EF4-FFF2-40B4-BE49-F238E27FC236}">
                <a16:creationId xmlns:a16="http://schemas.microsoft.com/office/drawing/2014/main" id="{57931726-A04D-E23F-BC1B-82DD18E82316}"/>
              </a:ext>
            </a:extLst>
          </p:cNvPr>
          <p:cNvSpPr txBox="1"/>
          <p:nvPr/>
        </p:nvSpPr>
        <p:spPr>
          <a:xfrm>
            <a:off x="7880574" y="4783196"/>
            <a:ext cx="1298169" cy="461665"/>
          </a:xfrm>
          <a:prstGeom prst="rect">
            <a:avLst/>
          </a:prstGeom>
          <a:noFill/>
          <a:ln>
            <a:solidFill>
              <a:srgbClr val="C00000"/>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pronóstico de 12-24 meses de data de demanda por sector </a:t>
            </a:r>
            <a:endParaRPr lang="es-MX" sz="1200" dirty="0">
              <a:solidFill>
                <a:schemeClr val="tx1"/>
              </a:solidFill>
              <a:latin typeface="Calibri Light" panose="020F0302020204030204" pitchFamily="34" charset="0"/>
              <a:cs typeface="Calibri Light" panose="020F0302020204030204" pitchFamily="34" charset="0"/>
            </a:endParaRPr>
          </a:p>
        </p:txBody>
      </p:sp>
      <p:sp>
        <p:nvSpPr>
          <p:cNvPr id="127" name="Rectángulo 126">
            <a:extLst>
              <a:ext uri="{FF2B5EF4-FFF2-40B4-BE49-F238E27FC236}">
                <a16:creationId xmlns:a16="http://schemas.microsoft.com/office/drawing/2014/main" id="{E00D2D50-7D86-EFFE-1E70-B40DA5FA03E2}"/>
              </a:ext>
            </a:extLst>
          </p:cNvPr>
          <p:cNvSpPr/>
          <p:nvPr/>
        </p:nvSpPr>
        <p:spPr>
          <a:xfrm>
            <a:off x="9066783" y="6096874"/>
            <a:ext cx="617159" cy="235792"/>
          </a:xfrm>
          <a:prstGeom prst="rect">
            <a:avLst/>
          </a:prstGeom>
          <a:solidFill>
            <a:srgbClr val="FFAFB1"/>
          </a:solidFill>
          <a:ln>
            <a:solidFill>
              <a:srgbClr val="FF7C8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s-ES" sz="1000" dirty="0">
                <a:solidFill>
                  <a:schemeClr val="tx1"/>
                </a:solidFill>
                <a:latin typeface="Calibri Light" panose="020F0302020204030204" pitchFamily="34" charset="0"/>
                <a:cs typeface="Calibri Light" panose="020F0302020204030204" pitchFamily="34" charset="0"/>
              </a:rPr>
              <a:t>Modelo</a:t>
            </a:r>
            <a:endParaRPr lang="es-ES" sz="1000" u="sng" dirty="0">
              <a:solidFill>
                <a:schemeClr val="tx1"/>
              </a:solidFill>
              <a:latin typeface="Calibri Light" panose="020F0302020204030204" pitchFamily="34" charset="0"/>
              <a:cs typeface="Calibri Light" panose="020F0302020204030204" pitchFamily="34" charset="0"/>
            </a:endParaRPr>
          </a:p>
        </p:txBody>
      </p:sp>
      <p:pic>
        <p:nvPicPr>
          <p:cNvPr id="1024" name="Picture 4" descr="daily report icon">
            <a:extLst>
              <a:ext uri="{FF2B5EF4-FFF2-40B4-BE49-F238E27FC236}">
                <a16:creationId xmlns:a16="http://schemas.microsoft.com/office/drawing/2014/main" id="{B37B6305-9390-97F3-CE58-ABEAAA2D821A}"/>
              </a:ext>
            </a:extLst>
          </p:cNvPr>
          <p:cNvPicPr>
            <a:picLocks noChangeAspect="1" noChangeArrowheads="1"/>
          </p:cNvPicPr>
          <p:nvPr/>
        </p:nvPicPr>
        <p:blipFill rotWithShape="1">
          <a:blip r:embed="rId7">
            <a:duotone>
              <a:schemeClr val="accent5">
                <a:shade val="45000"/>
                <a:satMod val="135000"/>
              </a:schemeClr>
              <a:prstClr val="white"/>
            </a:duotone>
            <a:extLst>
              <a:ext uri="{28A0092B-C50C-407E-A947-70E740481C1C}">
                <a14:useLocalDpi xmlns:a14="http://schemas.microsoft.com/office/drawing/2010/main" val="0"/>
              </a:ext>
            </a:extLst>
          </a:blip>
          <a:srcRect l="16023" t="17523" r="16721" b="14992"/>
          <a:stretch/>
        </p:blipFill>
        <p:spPr bwMode="auto">
          <a:xfrm>
            <a:off x="9817780" y="6071359"/>
            <a:ext cx="270471" cy="271396"/>
          </a:xfrm>
          <a:prstGeom prst="rect">
            <a:avLst/>
          </a:prstGeom>
          <a:noFill/>
          <a:extLst>
            <a:ext uri="{909E8E84-426E-40DD-AFC4-6F175D3DCCD1}">
              <a14:hiddenFill xmlns:a14="http://schemas.microsoft.com/office/drawing/2010/main">
                <a:solidFill>
                  <a:srgbClr val="FFFFFF"/>
                </a:solidFill>
              </a14:hiddenFill>
            </a:ext>
          </a:extLst>
        </p:spPr>
      </p:pic>
      <p:sp>
        <p:nvSpPr>
          <p:cNvPr id="1025" name="CuadroTexto 1024">
            <a:extLst>
              <a:ext uri="{FF2B5EF4-FFF2-40B4-BE49-F238E27FC236}">
                <a16:creationId xmlns:a16="http://schemas.microsoft.com/office/drawing/2014/main" id="{5D62AA6C-A4D0-AECD-C6D3-1D748447A129}"/>
              </a:ext>
            </a:extLst>
          </p:cNvPr>
          <p:cNvSpPr txBox="1"/>
          <p:nvPr/>
        </p:nvSpPr>
        <p:spPr>
          <a:xfrm>
            <a:off x="10085759" y="6130113"/>
            <a:ext cx="659680" cy="153888"/>
          </a:xfrm>
          <a:prstGeom prst="rect">
            <a:avLst/>
          </a:prstGeom>
          <a:noFill/>
        </p:spPr>
        <p:txBody>
          <a:bodyPr wrap="square" lIns="0" tIns="0" rIns="0" bIns="0">
            <a:spAutoFit/>
          </a:bodyPr>
          <a:lstStyle/>
          <a:p>
            <a:r>
              <a:rPr lang="es-MX" sz="1000" dirty="0">
                <a:solidFill>
                  <a:srgbClr val="327883"/>
                </a:solidFill>
                <a:latin typeface="Calibri Light" panose="020F0302020204030204" pitchFamily="34" charset="0"/>
                <a:cs typeface="Calibri Light" panose="020F0302020204030204" pitchFamily="34" charset="0"/>
              </a:rPr>
              <a:t>Input data </a:t>
            </a:r>
            <a:endParaRPr lang="es-MX" sz="1200" dirty="0">
              <a:solidFill>
                <a:srgbClr val="327883"/>
              </a:solidFill>
              <a:latin typeface="Calibri Light" panose="020F0302020204030204" pitchFamily="34" charset="0"/>
              <a:cs typeface="Calibri Light" panose="020F0302020204030204" pitchFamily="34" charset="0"/>
            </a:endParaRPr>
          </a:p>
        </p:txBody>
      </p:sp>
      <p:sp>
        <p:nvSpPr>
          <p:cNvPr id="1027" name="CuadroTexto 1026">
            <a:extLst>
              <a:ext uri="{FF2B5EF4-FFF2-40B4-BE49-F238E27FC236}">
                <a16:creationId xmlns:a16="http://schemas.microsoft.com/office/drawing/2014/main" id="{D2DA6A3E-6C17-1213-AB28-69872125F7E9}"/>
              </a:ext>
            </a:extLst>
          </p:cNvPr>
          <p:cNvSpPr txBox="1"/>
          <p:nvPr/>
        </p:nvSpPr>
        <p:spPr>
          <a:xfrm>
            <a:off x="10788980" y="6130113"/>
            <a:ext cx="1298169" cy="153888"/>
          </a:xfrm>
          <a:prstGeom prst="rect">
            <a:avLst/>
          </a:prstGeom>
          <a:noFill/>
          <a:ln>
            <a:solidFill>
              <a:srgbClr val="C00000"/>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Resultado esperado</a:t>
            </a:r>
            <a:endParaRPr lang="es-MX" sz="1200" dirty="0">
              <a:solidFill>
                <a:schemeClr val="tx1"/>
              </a:solidFill>
              <a:latin typeface="Calibri Light" panose="020F0302020204030204" pitchFamily="34" charset="0"/>
              <a:cs typeface="Calibri Light" panose="020F0302020204030204" pitchFamily="34" charset="0"/>
            </a:endParaRPr>
          </a:p>
        </p:txBody>
      </p:sp>
      <p:sp>
        <p:nvSpPr>
          <p:cNvPr id="1029" name="TextBox 31">
            <a:extLst>
              <a:ext uri="{FF2B5EF4-FFF2-40B4-BE49-F238E27FC236}">
                <a16:creationId xmlns:a16="http://schemas.microsoft.com/office/drawing/2014/main" id="{062DDCCA-B6C0-D029-AD16-5B4B657ED307}"/>
              </a:ext>
            </a:extLst>
          </p:cNvPr>
          <p:cNvSpPr txBox="1"/>
          <p:nvPr/>
        </p:nvSpPr>
        <p:spPr>
          <a:xfrm>
            <a:off x="5951115" y="5803589"/>
            <a:ext cx="1238031" cy="318013"/>
          </a:xfrm>
          <a:prstGeom prst="rect">
            <a:avLst/>
          </a:prstGeom>
          <a:noFill/>
        </p:spPr>
        <p:txBody>
          <a:bodyPr wrap="square" lIns="0" tIns="0" rIns="0" bIns="0" rtlCol="0">
            <a:noAutofit/>
          </a:bodyPr>
          <a:lstStyle/>
          <a:p>
            <a:r>
              <a:rPr lang="es-MX" sz="1000" dirty="0"/>
              <a:t> MIN</a:t>
            </a:r>
            <a:r>
              <a:rPr lang="es-MX" sz="2000" dirty="0"/>
              <a:t> ∑</a:t>
            </a:r>
            <a:r>
              <a:rPr lang="es-MX" sz="1000" dirty="0"/>
              <a:t> errores</a:t>
            </a:r>
          </a:p>
        </p:txBody>
      </p:sp>
      <p:sp>
        <p:nvSpPr>
          <p:cNvPr id="1031" name="CuadroTexto 1030">
            <a:extLst>
              <a:ext uri="{FF2B5EF4-FFF2-40B4-BE49-F238E27FC236}">
                <a16:creationId xmlns:a16="http://schemas.microsoft.com/office/drawing/2014/main" id="{1F1F961A-FFB1-BEE4-38A0-7F4EDE1A6620}"/>
              </a:ext>
            </a:extLst>
          </p:cNvPr>
          <p:cNvSpPr txBox="1"/>
          <p:nvPr/>
        </p:nvSpPr>
        <p:spPr>
          <a:xfrm>
            <a:off x="4689518" y="5793594"/>
            <a:ext cx="806061" cy="307777"/>
          </a:xfrm>
          <a:prstGeom prst="rect">
            <a:avLst/>
          </a:prstGeom>
          <a:noFill/>
          <a:ln>
            <a:solidFill>
              <a:srgbClr val="C00000"/>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pronóstico de 12-24 meses</a:t>
            </a:r>
            <a:endParaRPr lang="es-MX" sz="1200" dirty="0">
              <a:solidFill>
                <a:schemeClr val="tx1"/>
              </a:solidFill>
              <a:latin typeface="Calibri Light" panose="020F0302020204030204" pitchFamily="34" charset="0"/>
              <a:cs typeface="Calibri Light" panose="020F0302020204030204" pitchFamily="34" charset="0"/>
            </a:endParaRPr>
          </a:p>
        </p:txBody>
      </p:sp>
      <p:sp>
        <p:nvSpPr>
          <p:cNvPr id="1033" name="CuadroTexto 1032">
            <a:extLst>
              <a:ext uri="{FF2B5EF4-FFF2-40B4-BE49-F238E27FC236}">
                <a16:creationId xmlns:a16="http://schemas.microsoft.com/office/drawing/2014/main" id="{FEDD63F0-5645-427D-0EF7-90DDBEA47861}"/>
              </a:ext>
            </a:extLst>
          </p:cNvPr>
          <p:cNvSpPr txBox="1"/>
          <p:nvPr/>
        </p:nvSpPr>
        <p:spPr>
          <a:xfrm>
            <a:off x="4292479" y="5386193"/>
            <a:ext cx="4911029" cy="276999"/>
          </a:xfrm>
          <a:prstGeom prst="rect">
            <a:avLst/>
          </a:prstGeom>
          <a:noFill/>
        </p:spPr>
        <p:txBody>
          <a:bodyPr wrap="square">
            <a:spAutoFit/>
          </a:bodyPr>
          <a:lstStyle/>
          <a:p>
            <a:r>
              <a:rPr lang="es-MX" sz="1200" b="1" dirty="0">
                <a:solidFill>
                  <a:schemeClr val="tx1"/>
                </a:solidFill>
                <a:latin typeface="Calibri Light" panose="020F0302020204030204" pitchFamily="34" charset="0"/>
                <a:ea typeface="Calibri"/>
                <a:cs typeface="Calibri Light" panose="020F0302020204030204" pitchFamily="34" charset="0"/>
                <a:sym typeface="Calibri"/>
              </a:rPr>
              <a:t>Evaluación de modelos y </a:t>
            </a:r>
            <a:r>
              <a:rPr lang="es-MX" sz="1200" b="1" dirty="0" err="1">
                <a:solidFill>
                  <a:schemeClr val="tx1"/>
                </a:solidFill>
                <a:latin typeface="Calibri Light" panose="020F0302020204030204" pitchFamily="34" charset="0"/>
                <a:ea typeface="Calibri"/>
                <a:cs typeface="Calibri Light" panose="020F0302020204030204" pitchFamily="34" charset="0"/>
                <a:sym typeface="Calibri"/>
              </a:rPr>
              <a:t>tuning</a:t>
            </a:r>
            <a:r>
              <a:rPr lang="es-MX" sz="1200" b="1" dirty="0">
                <a:solidFill>
                  <a:schemeClr val="tx1"/>
                </a:solidFill>
                <a:latin typeface="Calibri Light" panose="020F0302020204030204" pitchFamily="34" charset="0"/>
                <a:ea typeface="Calibri"/>
                <a:cs typeface="Calibri Light" panose="020F0302020204030204" pitchFamily="34" charset="0"/>
                <a:sym typeface="Calibri"/>
              </a:rPr>
              <a:t> de parámetros </a:t>
            </a:r>
            <a:endParaRPr lang="es-MX" sz="1200" dirty="0"/>
          </a:p>
        </p:txBody>
      </p:sp>
      <p:sp>
        <p:nvSpPr>
          <p:cNvPr id="1034" name="Rectangle 80">
            <a:extLst>
              <a:ext uri="{FF2B5EF4-FFF2-40B4-BE49-F238E27FC236}">
                <a16:creationId xmlns:a16="http://schemas.microsoft.com/office/drawing/2014/main" id="{3254C06F-5387-D6C4-A2CA-016B933ACA97}"/>
              </a:ext>
            </a:extLst>
          </p:cNvPr>
          <p:cNvSpPr/>
          <p:nvPr/>
        </p:nvSpPr>
        <p:spPr>
          <a:xfrm>
            <a:off x="10285491" y="4801396"/>
            <a:ext cx="370738" cy="14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5" name="Rectangle 82">
            <a:extLst>
              <a:ext uri="{FF2B5EF4-FFF2-40B4-BE49-F238E27FC236}">
                <a16:creationId xmlns:a16="http://schemas.microsoft.com/office/drawing/2014/main" id="{C62D3B41-C734-E85C-2CE5-4C28F25B22CD}"/>
              </a:ext>
            </a:extLst>
          </p:cNvPr>
          <p:cNvSpPr/>
          <p:nvPr/>
        </p:nvSpPr>
        <p:spPr>
          <a:xfrm>
            <a:off x="10285491" y="4980812"/>
            <a:ext cx="370738" cy="144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036" name="Rectangle 83">
            <a:extLst>
              <a:ext uri="{FF2B5EF4-FFF2-40B4-BE49-F238E27FC236}">
                <a16:creationId xmlns:a16="http://schemas.microsoft.com/office/drawing/2014/main" id="{DE7BE73C-6484-91A2-3921-4DDD29338937}"/>
              </a:ext>
            </a:extLst>
          </p:cNvPr>
          <p:cNvSpPr/>
          <p:nvPr/>
        </p:nvSpPr>
        <p:spPr>
          <a:xfrm>
            <a:off x="10287033" y="4442564"/>
            <a:ext cx="370738" cy="144000"/>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037" name="Rectangle 85">
            <a:extLst>
              <a:ext uri="{FF2B5EF4-FFF2-40B4-BE49-F238E27FC236}">
                <a16:creationId xmlns:a16="http://schemas.microsoft.com/office/drawing/2014/main" id="{FEF3B34A-92E9-8CF6-E9A7-8011527A7930}"/>
              </a:ext>
            </a:extLst>
          </p:cNvPr>
          <p:cNvSpPr/>
          <p:nvPr/>
        </p:nvSpPr>
        <p:spPr>
          <a:xfrm>
            <a:off x="10285491" y="5160228"/>
            <a:ext cx="370738" cy="144000"/>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038" name="Rectangle 86">
            <a:extLst>
              <a:ext uri="{FF2B5EF4-FFF2-40B4-BE49-F238E27FC236}">
                <a16:creationId xmlns:a16="http://schemas.microsoft.com/office/drawing/2014/main" id="{76E57EBF-C8C8-BC4C-CD99-49A0FAD1E6FB}"/>
              </a:ext>
            </a:extLst>
          </p:cNvPr>
          <p:cNvSpPr/>
          <p:nvPr/>
        </p:nvSpPr>
        <p:spPr>
          <a:xfrm>
            <a:off x="10287033" y="4621980"/>
            <a:ext cx="370738" cy="144000"/>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039" name="Right Triangle 75">
            <a:extLst>
              <a:ext uri="{FF2B5EF4-FFF2-40B4-BE49-F238E27FC236}">
                <a16:creationId xmlns:a16="http://schemas.microsoft.com/office/drawing/2014/main" id="{37F28DF6-0936-4D30-46A1-0800CCD866D1}"/>
              </a:ext>
            </a:extLst>
          </p:cNvPr>
          <p:cNvSpPr/>
          <p:nvPr/>
        </p:nvSpPr>
        <p:spPr>
          <a:xfrm rot="16200000" flipH="1" flipV="1">
            <a:off x="10355625" y="4844171"/>
            <a:ext cx="966309" cy="157985"/>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40" name="Text Box 8">
            <a:extLst>
              <a:ext uri="{FF2B5EF4-FFF2-40B4-BE49-F238E27FC236}">
                <a16:creationId xmlns:a16="http://schemas.microsoft.com/office/drawing/2014/main" id="{CFE84A94-EB1E-49A2-A7A3-C3AE7DC6EE4D}"/>
              </a:ext>
            </a:extLst>
          </p:cNvPr>
          <p:cNvSpPr txBox="1">
            <a:spLocks noChangeAspect="1" noChangeArrowheads="1"/>
          </p:cNvSpPr>
          <p:nvPr/>
        </p:nvSpPr>
        <p:spPr bwMode="auto">
          <a:xfrm rot="5400000">
            <a:off x="10917703" y="4852917"/>
            <a:ext cx="251672" cy="123111"/>
          </a:xfrm>
          <a:prstGeom prst="rect">
            <a:avLst/>
          </a:prstGeom>
          <a:noFill/>
          <a:ln w="9525">
            <a:noFill/>
            <a:miter lim="800000"/>
            <a:headEnd/>
            <a:tailEnd/>
          </a:ln>
        </p:spPr>
        <p:txBody>
          <a:bodyPr wrap="none" lIns="0" tIns="0" rIns="0" bIns="0">
            <a:spAutoFit/>
          </a:bodyPr>
          <a:lstStyle/>
          <a:p>
            <a:pPr algn="ctr"/>
            <a:r>
              <a:rPr lang="en-US" sz="800" b="1" dirty="0">
                <a:ea typeface="ＭＳ Ｐゴシック" charset="-128"/>
              </a:rPr>
              <a:t>Error</a:t>
            </a:r>
          </a:p>
        </p:txBody>
      </p:sp>
      <p:sp>
        <p:nvSpPr>
          <p:cNvPr id="1044" name="Text Box 8">
            <a:extLst>
              <a:ext uri="{FF2B5EF4-FFF2-40B4-BE49-F238E27FC236}">
                <a16:creationId xmlns:a16="http://schemas.microsoft.com/office/drawing/2014/main" id="{E41565F3-2CE8-4B73-1178-BF8A71910EDE}"/>
              </a:ext>
            </a:extLst>
          </p:cNvPr>
          <p:cNvSpPr txBox="1">
            <a:spLocks noChangeAspect="1" noChangeArrowheads="1"/>
          </p:cNvSpPr>
          <p:nvPr/>
        </p:nvSpPr>
        <p:spPr bwMode="auto">
          <a:xfrm>
            <a:off x="7421470" y="5756735"/>
            <a:ext cx="1173493" cy="461665"/>
          </a:xfrm>
          <a:prstGeom prst="rect">
            <a:avLst/>
          </a:prstGeom>
          <a:noFill/>
          <a:ln>
            <a:solidFill>
              <a:srgbClr val="C00000"/>
            </a:solidFill>
          </a:ln>
        </p:spPr>
        <p:txBody>
          <a:bodyPr wrap="square" lIns="0" tIns="0" rIns="0" bIns="0">
            <a:spAutoFit/>
          </a:bodyPr>
          <a:lstStyle>
            <a:defPPr marR="0" lvl="0" algn="l" rtl="0">
              <a:lnSpc>
                <a:spcPct val="100000"/>
              </a:lnSpc>
              <a:spcBef>
                <a:spcPts val="0"/>
              </a:spcBef>
              <a:spcAft>
                <a:spcPts val="0"/>
              </a:spcAft>
            </a:defPPr>
            <a:lvl1pPr algn="ctr">
              <a:defRPr sz="1000">
                <a:solidFill>
                  <a:schemeClr val="tx1"/>
                </a:solidFill>
                <a:latin typeface="Calibri Light" panose="020F0302020204030204" pitchFamily="34" charset="0"/>
                <a:cs typeface="Calibri Light" panose="020F0302020204030204" pitchFamily="34" charset="0"/>
              </a:defRPr>
            </a:lvl1pPr>
          </a:lstStyle>
          <a:p>
            <a:r>
              <a:rPr lang="en-US" dirty="0" err="1"/>
              <a:t>Relación</a:t>
            </a:r>
            <a:r>
              <a:rPr lang="en-US" dirty="0"/>
              <a:t> Error-</a:t>
            </a:r>
            <a:r>
              <a:rPr lang="en-US" dirty="0" err="1"/>
              <a:t>modelo</a:t>
            </a:r>
            <a:r>
              <a:rPr lang="en-US" dirty="0"/>
              <a:t>(</a:t>
            </a:r>
            <a:r>
              <a:rPr lang="en-US" dirty="0" err="1"/>
              <a:t>parametros</a:t>
            </a:r>
            <a:r>
              <a:rPr lang="en-US" dirty="0"/>
              <a:t>) </a:t>
            </a:r>
            <a:r>
              <a:rPr lang="en-US" dirty="0" err="1"/>
              <a:t>por</a:t>
            </a:r>
            <a:r>
              <a:rPr lang="en-US" dirty="0"/>
              <a:t> sector </a:t>
            </a:r>
          </a:p>
        </p:txBody>
      </p:sp>
      <p:sp>
        <p:nvSpPr>
          <p:cNvPr id="1045" name="Rectangle 104">
            <a:extLst>
              <a:ext uri="{FF2B5EF4-FFF2-40B4-BE49-F238E27FC236}">
                <a16:creationId xmlns:a16="http://schemas.microsoft.com/office/drawing/2014/main" id="{36B9E5A7-A7FB-2B0C-ADAC-F030D62CF74F}"/>
              </a:ext>
            </a:extLst>
          </p:cNvPr>
          <p:cNvSpPr/>
          <p:nvPr/>
        </p:nvSpPr>
        <p:spPr>
          <a:xfrm>
            <a:off x="10258996" y="4407410"/>
            <a:ext cx="433144" cy="561527"/>
          </a:xfrm>
          <a:prstGeom prst="rect">
            <a:avLst/>
          </a:prstGeom>
          <a:noFill/>
          <a:ln>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s-MX"/>
          </a:p>
        </p:txBody>
      </p:sp>
      <p:cxnSp>
        <p:nvCxnSpPr>
          <p:cNvPr id="1046" name="Google Shape;129;p4">
            <a:extLst>
              <a:ext uri="{FF2B5EF4-FFF2-40B4-BE49-F238E27FC236}">
                <a16:creationId xmlns:a16="http://schemas.microsoft.com/office/drawing/2014/main" id="{B8E86C80-5245-190B-80D9-99EB59C4E2E4}"/>
              </a:ext>
            </a:extLst>
          </p:cNvPr>
          <p:cNvCxnSpPr>
            <a:cxnSpLocks/>
          </p:cNvCxnSpPr>
          <p:nvPr/>
        </p:nvCxnSpPr>
        <p:spPr>
          <a:xfrm>
            <a:off x="5546378" y="5014028"/>
            <a:ext cx="318318" cy="0"/>
          </a:xfrm>
          <a:prstGeom prst="straightConnector1">
            <a:avLst/>
          </a:prstGeom>
          <a:noFill/>
          <a:ln w="12700" cap="flat" cmpd="sng">
            <a:solidFill>
              <a:schemeClr val="dk1"/>
            </a:solidFill>
            <a:prstDash val="solid"/>
            <a:round/>
            <a:headEnd type="none" w="sm" len="sm"/>
            <a:tailEnd type="triangle" w="med" len="med"/>
          </a:ln>
        </p:spPr>
      </p:cxnSp>
      <p:cxnSp>
        <p:nvCxnSpPr>
          <p:cNvPr id="1047" name="Google Shape;129;p4">
            <a:extLst>
              <a:ext uri="{FF2B5EF4-FFF2-40B4-BE49-F238E27FC236}">
                <a16:creationId xmlns:a16="http://schemas.microsoft.com/office/drawing/2014/main" id="{F47473C9-9E3F-7CF1-EA2D-502816766D7A}"/>
              </a:ext>
            </a:extLst>
          </p:cNvPr>
          <p:cNvCxnSpPr>
            <a:cxnSpLocks/>
          </p:cNvCxnSpPr>
          <p:nvPr/>
        </p:nvCxnSpPr>
        <p:spPr>
          <a:xfrm>
            <a:off x="7502260" y="5014028"/>
            <a:ext cx="318318" cy="0"/>
          </a:xfrm>
          <a:prstGeom prst="straightConnector1">
            <a:avLst/>
          </a:prstGeom>
          <a:noFill/>
          <a:ln w="12700" cap="flat" cmpd="sng">
            <a:solidFill>
              <a:schemeClr val="dk1"/>
            </a:solidFill>
            <a:prstDash val="solid"/>
            <a:round/>
            <a:headEnd type="none" w="sm" len="sm"/>
            <a:tailEnd type="triangle" w="med" len="med"/>
          </a:ln>
        </p:spPr>
      </p:cxnSp>
      <p:cxnSp>
        <p:nvCxnSpPr>
          <p:cNvPr id="1048" name="Google Shape;129;p4">
            <a:extLst>
              <a:ext uri="{FF2B5EF4-FFF2-40B4-BE49-F238E27FC236}">
                <a16:creationId xmlns:a16="http://schemas.microsoft.com/office/drawing/2014/main" id="{BAF8C6FD-C3B2-EDB9-64D7-170878775B71}"/>
              </a:ext>
            </a:extLst>
          </p:cNvPr>
          <p:cNvCxnSpPr>
            <a:cxnSpLocks/>
          </p:cNvCxnSpPr>
          <p:nvPr/>
        </p:nvCxnSpPr>
        <p:spPr>
          <a:xfrm>
            <a:off x="5572454" y="5962595"/>
            <a:ext cx="318318" cy="0"/>
          </a:xfrm>
          <a:prstGeom prst="straightConnector1">
            <a:avLst/>
          </a:prstGeom>
          <a:noFill/>
          <a:ln w="12700" cap="flat" cmpd="sng">
            <a:solidFill>
              <a:schemeClr val="dk1"/>
            </a:solidFill>
            <a:prstDash val="solid"/>
            <a:round/>
            <a:headEnd type="none" w="sm" len="sm"/>
            <a:tailEnd type="triangle" w="med" len="med"/>
          </a:ln>
        </p:spPr>
      </p:cxnSp>
      <p:cxnSp>
        <p:nvCxnSpPr>
          <p:cNvPr id="1049" name="Google Shape;129;p4">
            <a:extLst>
              <a:ext uri="{FF2B5EF4-FFF2-40B4-BE49-F238E27FC236}">
                <a16:creationId xmlns:a16="http://schemas.microsoft.com/office/drawing/2014/main" id="{65FA5376-0572-9173-808C-983033CD51CA}"/>
              </a:ext>
            </a:extLst>
          </p:cNvPr>
          <p:cNvCxnSpPr>
            <a:cxnSpLocks/>
          </p:cNvCxnSpPr>
          <p:nvPr/>
        </p:nvCxnSpPr>
        <p:spPr>
          <a:xfrm>
            <a:off x="7023288" y="5962595"/>
            <a:ext cx="318318" cy="0"/>
          </a:xfrm>
          <a:prstGeom prst="straightConnector1">
            <a:avLst/>
          </a:prstGeom>
          <a:noFill/>
          <a:ln w="12700" cap="flat" cmpd="sng">
            <a:solidFill>
              <a:schemeClr val="dk1"/>
            </a:solidFill>
            <a:prstDash val="solid"/>
            <a:round/>
            <a:headEnd type="none" w="sm" len="sm"/>
            <a:tailEnd type="triangle" w="med" len="med"/>
          </a:ln>
        </p:spPr>
      </p:cxnSp>
      <p:sp>
        <p:nvSpPr>
          <p:cNvPr id="1051" name="Google Shape;114;p4">
            <a:extLst>
              <a:ext uri="{FF2B5EF4-FFF2-40B4-BE49-F238E27FC236}">
                <a16:creationId xmlns:a16="http://schemas.microsoft.com/office/drawing/2014/main" id="{12E1F8A2-267B-F847-2AFC-2CCFA736A53D}"/>
              </a:ext>
            </a:extLst>
          </p:cNvPr>
          <p:cNvSpPr/>
          <p:nvPr/>
        </p:nvSpPr>
        <p:spPr>
          <a:xfrm>
            <a:off x="9451824" y="1630679"/>
            <a:ext cx="372471" cy="3999003"/>
          </a:xfrm>
          <a:prstGeom prst="chevron">
            <a:avLst>
              <a:gd name="adj" fmla="val 77325"/>
            </a:avLst>
          </a:prstGeom>
          <a:solidFill>
            <a:srgbClr val="FFC1C2"/>
          </a:solidFill>
          <a:ln w="15875" cap="flat" cmpd="sng">
            <a:solidFill>
              <a:srgbClr val="FFC1C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1053" name="Rectangle 20">
            <a:extLst>
              <a:ext uri="{FF2B5EF4-FFF2-40B4-BE49-F238E27FC236}">
                <a16:creationId xmlns:a16="http://schemas.microsoft.com/office/drawing/2014/main" id="{D8E8D434-F2DD-40D1-641B-691188D09E62}"/>
              </a:ext>
            </a:extLst>
          </p:cNvPr>
          <p:cNvSpPr/>
          <p:nvPr/>
        </p:nvSpPr>
        <p:spPr>
          <a:xfrm>
            <a:off x="9915525" y="1095529"/>
            <a:ext cx="1998277" cy="283171"/>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rtl="0">
              <a:spcBef>
                <a:spcPts val="0"/>
              </a:spcBef>
              <a:spcAft>
                <a:spcPts val="0"/>
              </a:spcAft>
              <a:buNone/>
            </a:pPr>
            <a:r>
              <a:rPr lang="es-MX" sz="1200" b="1" dirty="0">
                <a:solidFill>
                  <a:schemeClr val="bg1"/>
                </a:solidFill>
                <a:latin typeface="Calibri"/>
                <a:ea typeface="Calibri"/>
                <a:cs typeface="Calibri"/>
                <a:sym typeface="Calibri"/>
              </a:rPr>
              <a:t>Conclusión </a:t>
            </a:r>
            <a:endParaRPr lang="es-MX" sz="1200" dirty="0">
              <a:solidFill>
                <a:schemeClr val="bg1"/>
              </a:solidFill>
            </a:endParaRPr>
          </a:p>
        </p:txBody>
      </p:sp>
      <p:sp>
        <p:nvSpPr>
          <p:cNvPr id="1054" name="CuadroTexto 1053">
            <a:extLst>
              <a:ext uri="{FF2B5EF4-FFF2-40B4-BE49-F238E27FC236}">
                <a16:creationId xmlns:a16="http://schemas.microsoft.com/office/drawing/2014/main" id="{6F117471-9C5E-C594-48E5-5E88505E83B2}"/>
              </a:ext>
            </a:extLst>
          </p:cNvPr>
          <p:cNvSpPr txBox="1"/>
          <p:nvPr/>
        </p:nvSpPr>
        <p:spPr>
          <a:xfrm>
            <a:off x="10272747" y="2273223"/>
            <a:ext cx="1298169" cy="615553"/>
          </a:xfrm>
          <a:prstGeom prst="rect">
            <a:avLst/>
          </a:prstGeom>
          <a:noFill/>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Conclusiones del uso de series de tiempo para pronóstico de gas natural por sector </a:t>
            </a:r>
            <a:endParaRPr lang="es-MX" sz="1200" dirty="0">
              <a:solidFill>
                <a:schemeClr val="tx1"/>
              </a:solidFill>
              <a:latin typeface="Calibri Light" panose="020F0302020204030204" pitchFamily="34" charset="0"/>
              <a:cs typeface="Calibri Light" panose="020F0302020204030204" pitchFamily="34" charset="0"/>
            </a:endParaRPr>
          </a:p>
        </p:txBody>
      </p:sp>
      <p:pic>
        <p:nvPicPr>
          <p:cNvPr id="1055" name="Google Shape;138;p4" descr="Darts: Time Series Made Easy in Python - Unit8">
            <a:extLst>
              <a:ext uri="{FF2B5EF4-FFF2-40B4-BE49-F238E27FC236}">
                <a16:creationId xmlns:a16="http://schemas.microsoft.com/office/drawing/2014/main" id="{5BB10E11-9704-F0FA-E483-A86EC265A80F}"/>
              </a:ext>
            </a:extLst>
          </p:cNvPr>
          <p:cNvPicPr preferRelativeResize="0"/>
          <p:nvPr/>
        </p:nvPicPr>
        <p:blipFill rotWithShape="1">
          <a:blip r:embed="rId8"/>
          <a:srcRect/>
          <a:stretch/>
        </p:blipFill>
        <p:spPr>
          <a:xfrm>
            <a:off x="10383339" y="3084688"/>
            <a:ext cx="1199209" cy="7983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56" name="CuadroTexto 1055">
            <a:extLst>
              <a:ext uri="{FF2B5EF4-FFF2-40B4-BE49-F238E27FC236}">
                <a16:creationId xmlns:a16="http://schemas.microsoft.com/office/drawing/2014/main" id="{A09A52EE-D242-B663-F122-D284CB087F94}"/>
              </a:ext>
            </a:extLst>
          </p:cNvPr>
          <p:cNvSpPr txBox="1"/>
          <p:nvPr/>
        </p:nvSpPr>
        <p:spPr>
          <a:xfrm rot="2146181">
            <a:off x="11327807" y="3041689"/>
            <a:ext cx="551850" cy="138499"/>
          </a:xfrm>
          <a:prstGeom prst="rect">
            <a:avLst/>
          </a:prstGeom>
          <a:noFill/>
        </p:spPr>
        <p:txBody>
          <a:bodyPr wrap="square" lIns="0" tIns="0" rIns="0" bIns="0">
            <a:spAutoFit/>
          </a:bodyPr>
          <a:lstStyle/>
          <a:p>
            <a:pPr>
              <a:lnSpc>
                <a:spcPct val="90000"/>
              </a:lnSpc>
              <a:spcBef>
                <a:spcPts val="600"/>
              </a:spcBef>
            </a:pPr>
            <a:r>
              <a:rPr lang="es-MX" sz="1000" b="1" dirty="0">
                <a:solidFill>
                  <a:srgbClr val="FF0000"/>
                </a:solidFill>
                <a:latin typeface="Calibri Light" panose="020F0302020204030204" pitchFamily="34" charset="0"/>
                <a:ea typeface="Calibri"/>
                <a:cs typeface="Calibri Light" panose="020F0302020204030204" pitchFamily="34" charset="0"/>
                <a:sym typeface="Calibri"/>
              </a:rPr>
              <a:t>Ilustrativo</a:t>
            </a:r>
            <a:endParaRPr lang="es-MX" sz="1000" dirty="0">
              <a:solidFill>
                <a:srgbClr val="FF0000"/>
              </a:solidFill>
              <a:latin typeface="Calibri Light" panose="020F0302020204030204" pitchFamily="34" charset="0"/>
              <a:cs typeface="Calibri Light" panose="020F0302020204030204" pitchFamily="34" charset="0"/>
            </a:endParaRPr>
          </a:p>
        </p:txBody>
      </p:sp>
      <p:pic>
        <p:nvPicPr>
          <p:cNvPr id="3" name="Picture 2" descr="model data icon">
            <a:extLst>
              <a:ext uri="{FF2B5EF4-FFF2-40B4-BE49-F238E27FC236}">
                <a16:creationId xmlns:a16="http://schemas.microsoft.com/office/drawing/2014/main" id="{1424322A-D427-0ADC-33E2-24BA9BEB476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36670" y="4316937"/>
            <a:ext cx="501645" cy="501645"/>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8">
            <a:extLst>
              <a:ext uri="{FF2B5EF4-FFF2-40B4-BE49-F238E27FC236}">
                <a16:creationId xmlns:a16="http://schemas.microsoft.com/office/drawing/2014/main" id="{A58DDE0B-7D9C-3B11-84A5-CD32AF2F0551}"/>
              </a:ext>
            </a:extLst>
          </p:cNvPr>
          <p:cNvSpPr txBox="1">
            <a:spLocks noChangeAspect="1" noChangeArrowheads="1"/>
          </p:cNvSpPr>
          <p:nvPr/>
        </p:nvSpPr>
        <p:spPr bwMode="auto">
          <a:xfrm>
            <a:off x="11179689" y="4616156"/>
            <a:ext cx="838326" cy="461665"/>
          </a:xfrm>
          <a:prstGeom prst="rect">
            <a:avLst/>
          </a:prstGeom>
          <a:noFill/>
          <a:ln>
            <a:solidFill>
              <a:srgbClr val="C00000"/>
            </a:solidFill>
          </a:ln>
        </p:spPr>
        <p:txBody>
          <a:bodyPr wrap="square" lIns="0" tIns="0" rIns="0" bIns="0">
            <a:spAutoFit/>
          </a:bodyPr>
          <a:lstStyle>
            <a:defPPr marR="0" lvl="0" algn="l" rtl="0">
              <a:lnSpc>
                <a:spcPct val="100000"/>
              </a:lnSpc>
              <a:spcBef>
                <a:spcPts val="0"/>
              </a:spcBef>
              <a:spcAft>
                <a:spcPts val="0"/>
              </a:spcAft>
            </a:defPPr>
            <a:lvl1pPr algn="ctr">
              <a:defRPr sz="1000">
                <a:solidFill>
                  <a:schemeClr val="tx1"/>
                </a:solidFill>
                <a:latin typeface="Calibri Light" panose="020F0302020204030204" pitchFamily="34" charset="0"/>
                <a:cs typeface="Calibri Light" panose="020F0302020204030204" pitchFamily="34" charset="0"/>
              </a:defRPr>
            </a:lvl1pPr>
          </a:lstStyle>
          <a:p>
            <a:r>
              <a:rPr lang="en-US" dirty="0"/>
              <a:t>Ranking de </a:t>
            </a:r>
            <a:r>
              <a:rPr lang="en-US" dirty="0" err="1"/>
              <a:t>modelos</a:t>
            </a:r>
            <a:r>
              <a:rPr lang="en-US" dirty="0"/>
              <a:t> </a:t>
            </a:r>
            <a:r>
              <a:rPr lang="en-US" dirty="0" err="1"/>
              <a:t>por</a:t>
            </a:r>
            <a:r>
              <a:rPr lang="en-US" dirty="0"/>
              <a:t> sector </a:t>
            </a:r>
          </a:p>
        </p:txBody>
      </p:sp>
      <p:sp>
        <p:nvSpPr>
          <p:cNvPr id="1058" name="CuadroTexto 1057">
            <a:extLst>
              <a:ext uri="{FF2B5EF4-FFF2-40B4-BE49-F238E27FC236}">
                <a16:creationId xmlns:a16="http://schemas.microsoft.com/office/drawing/2014/main" id="{6AE7953A-B11E-4C92-D09A-CC8216BEC51A}"/>
              </a:ext>
            </a:extLst>
          </p:cNvPr>
          <p:cNvSpPr txBox="1"/>
          <p:nvPr/>
        </p:nvSpPr>
        <p:spPr>
          <a:xfrm rot="20194110">
            <a:off x="9997089" y="4326285"/>
            <a:ext cx="551850" cy="138499"/>
          </a:xfrm>
          <a:prstGeom prst="rect">
            <a:avLst/>
          </a:prstGeom>
          <a:solidFill>
            <a:schemeClr val="bg1"/>
          </a:solidFill>
        </p:spPr>
        <p:txBody>
          <a:bodyPr wrap="square" lIns="0" tIns="0" rIns="0" bIns="0">
            <a:spAutoFit/>
          </a:bodyPr>
          <a:lstStyle/>
          <a:p>
            <a:pPr>
              <a:lnSpc>
                <a:spcPct val="90000"/>
              </a:lnSpc>
              <a:spcBef>
                <a:spcPts val="600"/>
              </a:spcBef>
            </a:pPr>
            <a:r>
              <a:rPr lang="es-MX" sz="1000" dirty="0">
                <a:solidFill>
                  <a:srgbClr val="C00000"/>
                </a:solidFill>
                <a:latin typeface="Calibri Light" panose="020F0302020204030204" pitchFamily="34" charset="0"/>
                <a:ea typeface="Calibri"/>
                <a:cs typeface="Calibri Light" panose="020F0302020204030204" pitchFamily="34" charset="0"/>
                <a:sym typeface="Calibri"/>
              </a:rPr>
              <a:t>Ilustrativo</a:t>
            </a:r>
            <a:endParaRPr lang="es-MX" sz="1000" dirty="0">
              <a:solidFill>
                <a:srgbClr val="C00000"/>
              </a:solidFill>
              <a:latin typeface="Calibri Light" panose="020F0302020204030204" pitchFamily="34" charset="0"/>
              <a:cs typeface="Calibri Light" panose="020F0302020204030204" pitchFamily="34" charset="0"/>
            </a:endParaRPr>
          </a:p>
        </p:txBody>
      </p:sp>
      <p:pic>
        <p:nvPicPr>
          <p:cNvPr id="1032" name="Picture 8" descr="Pandas Logo PNG Vectors Free Download">
            <a:extLst>
              <a:ext uri="{FF2B5EF4-FFF2-40B4-BE49-F238E27FC236}">
                <a16:creationId xmlns:a16="http://schemas.microsoft.com/office/drawing/2014/main" id="{76891183-9510-A06C-FD99-7E90BA48B1AA}"/>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32577" b="31716"/>
          <a:stretch/>
        </p:blipFill>
        <p:spPr bwMode="auto">
          <a:xfrm>
            <a:off x="2488326" y="4566104"/>
            <a:ext cx="621875" cy="22204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2" descr="Plotly - Wikipedia">
            <a:extLst>
              <a:ext uri="{FF2B5EF4-FFF2-40B4-BE49-F238E27FC236}">
                <a16:creationId xmlns:a16="http://schemas.microsoft.com/office/drawing/2014/main" id="{CD6944DF-A61E-5BC1-4EAC-A50557D83312}"/>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2848" t="21324" r="14474" b="15346"/>
          <a:stretch/>
        </p:blipFill>
        <p:spPr bwMode="auto">
          <a:xfrm>
            <a:off x="3161980" y="4791402"/>
            <a:ext cx="622360" cy="18077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4" descr="Tutorial de SciPy | Interactive Chaos">
            <a:extLst>
              <a:ext uri="{FF2B5EF4-FFF2-40B4-BE49-F238E27FC236}">
                <a16:creationId xmlns:a16="http://schemas.microsoft.com/office/drawing/2014/main" id="{642D40B4-457B-D791-6CAC-ED68821108AC}"/>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6717" t="16134" r="6848" b="14552"/>
          <a:stretch/>
        </p:blipFill>
        <p:spPr bwMode="auto">
          <a:xfrm>
            <a:off x="7419784" y="4542298"/>
            <a:ext cx="499452" cy="200259"/>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16" descr="About statsmodels - statsmodels 0.15.0 (+49)">
            <a:extLst>
              <a:ext uri="{FF2B5EF4-FFF2-40B4-BE49-F238E27FC236}">
                <a16:creationId xmlns:a16="http://schemas.microsoft.com/office/drawing/2014/main" id="{3F9F36C0-2DF5-0E61-D90F-196C9E948E0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06560" y="5793594"/>
            <a:ext cx="366796" cy="265372"/>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16" descr="About statsmodels - statsmodels 0.15.0 (+49)">
            <a:extLst>
              <a:ext uri="{FF2B5EF4-FFF2-40B4-BE49-F238E27FC236}">
                <a16:creationId xmlns:a16="http://schemas.microsoft.com/office/drawing/2014/main" id="{89889600-DAC0-A13E-CA0D-0FA6F9B2D1D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86112" y="4225832"/>
            <a:ext cx="366796" cy="265372"/>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16" descr="About statsmodels - statsmodels 0.15.0 (+49)">
            <a:extLst>
              <a:ext uri="{FF2B5EF4-FFF2-40B4-BE49-F238E27FC236}">
                <a16:creationId xmlns:a16="http://schemas.microsoft.com/office/drawing/2014/main" id="{B08678BB-492E-B1E8-F3BC-9FA33080E82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42862" y="2109008"/>
            <a:ext cx="366796" cy="265372"/>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2" descr="Matplotlib | Kaggle">
            <a:extLst>
              <a:ext uri="{FF2B5EF4-FFF2-40B4-BE49-F238E27FC236}">
                <a16:creationId xmlns:a16="http://schemas.microsoft.com/office/drawing/2014/main" id="{21A7150E-408A-C928-150A-334F2B509154}"/>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8573" t="16947" r="5496" b="26027"/>
          <a:stretch/>
        </p:blipFill>
        <p:spPr bwMode="auto">
          <a:xfrm>
            <a:off x="8056009" y="2542859"/>
            <a:ext cx="802993" cy="17763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Scikit-learn — Wikipédia">
            <a:extLst>
              <a:ext uri="{FF2B5EF4-FFF2-40B4-BE49-F238E27FC236}">
                <a16:creationId xmlns:a16="http://schemas.microsoft.com/office/drawing/2014/main" id="{E2F76620-76F4-C02A-B5CE-0193A486C2C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950425" y="5673894"/>
            <a:ext cx="376894" cy="202153"/>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2" descr="Matplotlib | Kaggle">
            <a:extLst>
              <a:ext uri="{FF2B5EF4-FFF2-40B4-BE49-F238E27FC236}">
                <a16:creationId xmlns:a16="http://schemas.microsoft.com/office/drawing/2014/main" id="{329FAA07-C12B-9791-3937-A8BF67BE920B}"/>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8573" t="16947" r="5496" b="26027"/>
          <a:stretch/>
        </p:blipFill>
        <p:spPr bwMode="auto">
          <a:xfrm>
            <a:off x="10422073" y="4052431"/>
            <a:ext cx="802993" cy="17763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8" descr="Pandas Logo PNG Vectors Free Download">
            <a:extLst>
              <a:ext uri="{FF2B5EF4-FFF2-40B4-BE49-F238E27FC236}">
                <a16:creationId xmlns:a16="http://schemas.microsoft.com/office/drawing/2014/main" id="{9C14DB32-30E7-238D-8027-27D02A54906E}"/>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32577" b="31716"/>
          <a:stretch/>
        </p:blipFill>
        <p:spPr bwMode="auto">
          <a:xfrm>
            <a:off x="11349162" y="4030223"/>
            <a:ext cx="621875" cy="222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756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403244" cy="594360"/>
          </a:xfrm>
          <a:prstGeom prst="rect">
            <a:avLst/>
          </a:prstGeom>
          <a:noFill/>
          <a:ln>
            <a:noFill/>
          </a:ln>
        </p:spPr>
        <p:txBody>
          <a:bodyPr spcFirstLastPara="1" wrap="square" lIns="91425" tIns="45700" rIns="91425" bIns="45700" anchor="t" anchorCtr="0">
            <a:noAutofit/>
          </a:bodyPr>
          <a:lstStyle/>
          <a:p>
            <a:pPr>
              <a:lnSpc>
                <a:spcPct val="85000"/>
              </a:lnSpc>
              <a:buClr>
                <a:schemeClr val="accent1"/>
              </a:buClr>
              <a:buSzPts val="3200"/>
            </a:pPr>
            <a:r>
              <a:rPr lang="es-MX" sz="3200" b="1" dirty="0">
                <a:solidFill>
                  <a:srgbClr val="B07BD7"/>
                </a:solidFill>
                <a:latin typeface="Calibri"/>
                <a:ea typeface="Calibri"/>
                <a:cs typeface="Calibri"/>
                <a:sym typeface="Calibri"/>
              </a:rPr>
              <a:t>Métodos y Modelos: Pronóstico con modelos de Redes Neuronales NN (FFNN, LSTM)</a:t>
            </a:r>
            <a:endParaRPr sz="3200" b="1" dirty="0">
              <a:solidFill>
                <a:schemeClr val="accent1"/>
              </a:solidFill>
              <a:latin typeface="Calibri"/>
              <a:ea typeface="Calibri"/>
              <a:cs typeface="Calibri"/>
              <a:sym typeface="Calibri"/>
            </a:endParaRPr>
          </a:p>
        </p:txBody>
      </p:sp>
      <p:sp>
        <p:nvSpPr>
          <p:cNvPr id="110" name="Google Shape;114;p4">
            <a:extLst>
              <a:ext uri="{FF2B5EF4-FFF2-40B4-BE49-F238E27FC236}">
                <a16:creationId xmlns:a16="http://schemas.microsoft.com/office/drawing/2014/main" id="{78EF94C8-090D-7B7F-D5FB-8ADF1E7FF2A0}"/>
              </a:ext>
            </a:extLst>
          </p:cNvPr>
          <p:cNvSpPr/>
          <p:nvPr/>
        </p:nvSpPr>
        <p:spPr>
          <a:xfrm>
            <a:off x="3728361" y="1857530"/>
            <a:ext cx="372471" cy="3999003"/>
          </a:xfrm>
          <a:prstGeom prst="chevron">
            <a:avLst>
              <a:gd name="adj" fmla="val 77325"/>
            </a:avLst>
          </a:prstGeom>
          <a:solidFill>
            <a:schemeClr val="accent1">
              <a:lumMod val="40000"/>
              <a:lumOff val="60000"/>
            </a:schemeClr>
          </a:solidFill>
          <a:ln w="15875" cap="flat" cmpd="sng">
            <a:solidFill>
              <a:schemeClr val="accent3">
                <a:lumMod val="20000"/>
                <a:lumOff val="8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112" name="CuadroTexto 111">
            <a:extLst>
              <a:ext uri="{FF2B5EF4-FFF2-40B4-BE49-F238E27FC236}">
                <a16:creationId xmlns:a16="http://schemas.microsoft.com/office/drawing/2014/main" id="{A037912F-2045-1602-C680-8944BF6B317D}"/>
              </a:ext>
            </a:extLst>
          </p:cNvPr>
          <p:cNvSpPr txBox="1"/>
          <p:nvPr/>
        </p:nvSpPr>
        <p:spPr>
          <a:xfrm>
            <a:off x="4372325" y="1460023"/>
            <a:ext cx="4618304" cy="575542"/>
          </a:xfrm>
          <a:prstGeom prst="rect">
            <a:avLst/>
          </a:prstGeom>
          <a:noFill/>
        </p:spPr>
        <p:txBody>
          <a:bodyPr wrap="square" lIns="0" tIns="0" rIns="0" bIns="0">
            <a:spAutoFit/>
          </a:bodyPr>
          <a:lstStyle/>
          <a:p>
            <a:pPr>
              <a:lnSpc>
                <a:spcPct val="90000"/>
              </a:lnSpc>
              <a:spcBef>
                <a:spcPts val="600"/>
              </a:spcBef>
            </a:pPr>
            <a:r>
              <a:rPr lang="es-MX" sz="1200" b="1" dirty="0">
                <a:solidFill>
                  <a:schemeClr val="tx1"/>
                </a:solidFill>
                <a:latin typeface="Calibri Light" panose="020F0302020204030204" pitchFamily="34" charset="0"/>
                <a:ea typeface="Calibri"/>
                <a:cs typeface="Calibri Light" panose="020F0302020204030204" pitchFamily="34" charset="0"/>
                <a:sym typeface="Calibri"/>
              </a:rPr>
              <a:t>Verificación colinealidad y correlación de las variables independientes </a:t>
            </a:r>
            <a:r>
              <a:rPr lang="es-MX" sz="1200" dirty="0">
                <a:solidFill>
                  <a:schemeClr val="tx1"/>
                </a:solidFill>
                <a:latin typeface="Calibri Light" panose="020F0302020204030204" pitchFamily="34" charset="0"/>
                <a:ea typeface="Calibri"/>
                <a:cs typeface="Calibri Light" panose="020F0302020204030204" pitchFamily="34" charset="0"/>
                <a:sym typeface="Calibri"/>
              </a:rPr>
              <a:t>(PIB</a:t>
            </a:r>
            <a:r>
              <a:rPr lang="es-MX" sz="1200" dirty="0">
                <a:solidFill>
                  <a:schemeClr val="tx1"/>
                </a:solidFill>
                <a:latin typeface="Calibri Light" panose="020F0302020204030204" pitchFamily="34" charset="0"/>
                <a:cs typeface="Calibri Light" panose="020F0302020204030204" pitchFamily="34" charset="0"/>
              </a:rPr>
              <a:t>, población, y cambio peso-dólar, </a:t>
            </a:r>
            <a:r>
              <a:rPr lang="es-MX" sz="1200" dirty="0" err="1">
                <a:solidFill>
                  <a:schemeClr val="tx1"/>
                </a:solidFill>
                <a:latin typeface="Calibri Light" panose="020F0302020204030204" pitchFamily="34" charset="0"/>
                <a:cs typeface="Calibri Light" panose="020F0302020204030204" pitchFamily="34" charset="0"/>
              </a:rPr>
              <a:t>etc</a:t>
            </a:r>
            <a:r>
              <a:rPr lang="es-MX" sz="1200" dirty="0">
                <a:solidFill>
                  <a:schemeClr val="tx1"/>
                </a:solidFill>
                <a:latin typeface="Calibri Light" panose="020F0302020204030204" pitchFamily="34" charset="0"/>
                <a:cs typeface="Calibri Light" panose="020F0302020204030204" pitchFamily="34" charset="0"/>
              </a:rPr>
              <a:t>) </a:t>
            </a:r>
            <a:endParaRPr lang="es-MX" sz="1200" b="1" dirty="0">
              <a:solidFill>
                <a:schemeClr val="tx1"/>
              </a:solidFill>
              <a:latin typeface="Calibri Light" panose="020F0302020204030204" pitchFamily="34" charset="0"/>
              <a:ea typeface="Calibri"/>
              <a:cs typeface="Calibri Light" panose="020F0302020204030204" pitchFamily="34" charset="0"/>
              <a:sym typeface="Calibri"/>
            </a:endParaRPr>
          </a:p>
          <a:p>
            <a:pPr>
              <a:lnSpc>
                <a:spcPct val="90000"/>
              </a:lnSpc>
              <a:spcBef>
                <a:spcPts val="600"/>
              </a:spcBef>
            </a:pPr>
            <a:r>
              <a:rPr lang="es-MX" sz="1200" dirty="0">
                <a:solidFill>
                  <a:schemeClr val="tx1"/>
                </a:solidFill>
                <a:latin typeface="Calibri Light" panose="020F0302020204030204" pitchFamily="34" charset="0"/>
                <a:cs typeface="Calibri Light" panose="020F0302020204030204" pitchFamily="34" charset="0"/>
              </a:rPr>
              <a:t>Mediante correlación lineal y </a:t>
            </a:r>
            <a:r>
              <a:rPr lang="es-MX" sz="1200" dirty="0" err="1">
                <a:solidFill>
                  <a:schemeClr val="tx1"/>
                </a:solidFill>
                <a:latin typeface="Calibri Light" panose="020F0302020204030204" pitchFamily="34" charset="0"/>
                <a:cs typeface="Calibri Light" panose="020F0302020204030204" pitchFamily="34" charset="0"/>
              </a:rPr>
              <a:t>pairplots</a:t>
            </a:r>
            <a:r>
              <a:rPr lang="es-MX" sz="1200" dirty="0">
                <a:solidFill>
                  <a:schemeClr val="tx1"/>
                </a:solidFill>
                <a:latin typeface="Calibri Light" panose="020F0302020204030204" pitchFamily="34" charset="0"/>
                <a:cs typeface="Calibri Light" panose="020F0302020204030204" pitchFamily="34" charset="0"/>
              </a:rPr>
              <a:t> </a:t>
            </a:r>
            <a:endParaRPr lang="es-MX" sz="1200" baseline="30000" dirty="0">
              <a:solidFill>
                <a:schemeClr val="tx1"/>
              </a:solidFill>
              <a:latin typeface="Calibri Light" panose="020F0302020204030204" pitchFamily="34" charset="0"/>
              <a:cs typeface="Calibri Light" panose="020F0302020204030204" pitchFamily="34" charset="0"/>
            </a:endParaRPr>
          </a:p>
        </p:txBody>
      </p:sp>
      <p:sp>
        <p:nvSpPr>
          <p:cNvPr id="114" name="CuadroTexto 113">
            <a:extLst>
              <a:ext uri="{FF2B5EF4-FFF2-40B4-BE49-F238E27FC236}">
                <a16:creationId xmlns:a16="http://schemas.microsoft.com/office/drawing/2014/main" id="{22F556F9-7B26-49E6-010B-0A3DD0CBB9B3}"/>
              </a:ext>
            </a:extLst>
          </p:cNvPr>
          <p:cNvSpPr txBox="1"/>
          <p:nvPr/>
        </p:nvSpPr>
        <p:spPr>
          <a:xfrm>
            <a:off x="104851" y="6014286"/>
            <a:ext cx="2446564" cy="276999"/>
          </a:xfrm>
          <a:prstGeom prst="rect">
            <a:avLst/>
          </a:prstGeom>
          <a:noFill/>
        </p:spPr>
        <p:txBody>
          <a:bodyPr wrap="square" lIns="0" tIns="0" rIns="0" bIns="0">
            <a:spAutoFit/>
          </a:bodyPr>
          <a:lstStyle/>
          <a:p>
            <a:pPr>
              <a:lnSpc>
                <a:spcPct val="90000"/>
              </a:lnSpc>
            </a:pPr>
            <a:r>
              <a:rPr lang="es-MX" sz="1000" baseline="30000" dirty="0">
                <a:solidFill>
                  <a:schemeClr val="tx1"/>
                </a:solidFill>
                <a:latin typeface="Calibri Light" panose="020F0302020204030204" pitchFamily="34" charset="0"/>
                <a:cs typeface="Calibri Light" panose="020F0302020204030204" pitchFamily="34" charset="0"/>
              </a:rPr>
              <a:t>1</a:t>
            </a:r>
            <a:r>
              <a:rPr lang="es-MX" sz="1000" dirty="0">
                <a:solidFill>
                  <a:schemeClr val="tx1"/>
                </a:solidFill>
                <a:latin typeface="Calibri Light" panose="020F0302020204030204" pitchFamily="34" charset="0"/>
                <a:cs typeface="Calibri Light" panose="020F0302020204030204" pitchFamily="34" charset="0"/>
              </a:rPr>
              <a:t>RNN: </a:t>
            </a:r>
            <a:r>
              <a:rPr lang="es-MX" sz="1000" dirty="0" err="1">
                <a:solidFill>
                  <a:schemeClr val="tx1"/>
                </a:solidFill>
                <a:latin typeface="Calibri Light" panose="020F0302020204030204" pitchFamily="34" charset="0"/>
                <a:cs typeface="Calibri Light" panose="020F0302020204030204" pitchFamily="34" charset="0"/>
              </a:rPr>
              <a:t>Recurrent</a:t>
            </a:r>
            <a:r>
              <a:rPr lang="es-MX" sz="1000" dirty="0">
                <a:solidFill>
                  <a:schemeClr val="tx1"/>
                </a:solidFill>
                <a:latin typeface="Calibri Light" panose="020F0302020204030204" pitchFamily="34" charset="0"/>
                <a:cs typeface="Calibri Light" panose="020F0302020204030204" pitchFamily="34" charset="0"/>
              </a:rPr>
              <a:t> Neural Network</a:t>
            </a:r>
          </a:p>
          <a:p>
            <a:pPr>
              <a:lnSpc>
                <a:spcPct val="90000"/>
              </a:lnSpc>
            </a:pPr>
            <a:r>
              <a:rPr lang="es-MX" sz="1000" baseline="30000" dirty="0">
                <a:solidFill>
                  <a:schemeClr val="tx1"/>
                </a:solidFill>
                <a:latin typeface="Calibri Light" panose="020F0302020204030204" pitchFamily="34" charset="0"/>
                <a:cs typeface="Calibri Light" panose="020F0302020204030204" pitchFamily="34" charset="0"/>
              </a:rPr>
              <a:t>2</a:t>
            </a:r>
            <a:r>
              <a:rPr lang="es-MX" sz="1000" dirty="0">
                <a:solidFill>
                  <a:schemeClr val="tx1"/>
                </a:solidFill>
                <a:latin typeface="Calibri Light" panose="020F0302020204030204" pitchFamily="34" charset="0"/>
                <a:cs typeface="Calibri Light" panose="020F0302020204030204" pitchFamily="34" charset="0"/>
              </a:rPr>
              <a:t>LSTM: Long-Short </a:t>
            </a:r>
            <a:r>
              <a:rPr lang="es-MX" sz="1000" dirty="0" err="1">
                <a:solidFill>
                  <a:schemeClr val="tx1"/>
                </a:solidFill>
                <a:latin typeface="Calibri Light" panose="020F0302020204030204" pitchFamily="34" charset="0"/>
                <a:cs typeface="Calibri Light" panose="020F0302020204030204" pitchFamily="34" charset="0"/>
              </a:rPr>
              <a:t>Term</a:t>
            </a:r>
            <a:r>
              <a:rPr lang="es-MX" sz="1000" dirty="0">
                <a:solidFill>
                  <a:schemeClr val="tx1"/>
                </a:solidFill>
                <a:latin typeface="Calibri Light" panose="020F0302020204030204" pitchFamily="34" charset="0"/>
                <a:cs typeface="Calibri Light" panose="020F0302020204030204" pitchFamily="34" charset="0"/>
              </a:rPr>
              <a:t> </a:t>
            </a:r>
            <a:r>
              <a:rPr lang="es-MX" sz="1000" dirty="0" err="1">
                <a:solidFill>
                  <a:schemeClr val="tx1"/>
                </a:solidFill>
                <a:latin typeface="Calibri Light" panose="020F0302020204030204" pitchFamily="34" charset="0"/>
                <a:cs typeface="Calibri Light" panose="020F0302020204030204" pitchFamily="34" charset="0"/>
              </a:rPr>
              <a:t>Memory</a:t>
            </a:r>
            <a:endParaRPr lang="es-MX" sz="1000" dirty="0">
              <a:solidFill>
                <a:schemeClr val="tx1"/>
              </a:solidFill>
              <a:latin typeface="Calibri Light" panose="020F0302020204030204" pitchFamily="34" charset="0"/>
              <a:cs typeface="Calibri Light" panose="020F0302020204030204" pitchFamily="34" charset="0"/>
            </a:endParaRPr>
          </a:p>
        </p:txBody>
      </p:sp>
      <p:sp>
        <p:nvSpPr>
          <p:cNvPr id="115" name="CuadroTexto 114">
            <a:extLst>
              <a:ext uri="{FF2B5EF4-FFF2-40B4-BE49-F238E27FC236}">
                <a16:creationId xmlns:a16="http://schemas.microsoft.com/office/drawing/2014/main" id="{6A32716C-36C8-30BF-705F-9D5D862515C1}"/>
              </a:ext>
            </a:extLst>
          </p:cNvPr>
          <p:cNvSpPr txBox="1"/>
          <p:nvPr/>
        </p:nvSpPr>
        <p:spPr>
          <a:xfrm>
            <a:off x="4372323" y="2999434"/>
            <a:ext cx="5286191" cy="166199"/>
          </a:xfrm>
          <a:prstGeom prst="rect">
            <a:avLst/>
          </a:prstGeom>
          <a:noFill/>
        </p:spPr>
        <p:txBody>
          <a:bodyPr wrap="square" lIns="0" tIns="0" rIns="0" bIns="0">
            <a:spAutoFit/>
          </a:bodyPr>
          <a:lstStyle/>
          <a:p>
            <a:pPr>
              <a:lnSpc>
                <a:spcPct val="90000"/>
              </a:lnSpc>
              <a:spcBef>
                <a:spcPts val="600"/>
              </a:spcBef>
            </a:pPr>
            <a:r>
              <a:rPr lang="es-MX" sz="1200" b="1" dirty="0">
                <a:solidFill>
                  <a:schemeClr val="tx1"/>
                </a:solidFill>
                <a:latin typeface="Calibri Light" panose="020F0302020204030204" pitchFamily="34" charset="0"/>
                <a:ea typeface="Calibri"/>
                <a:cs typeface="Calibri Light" panose="020F0302020204030204" pitchFamily="34" charset="0"/>
                <a:sym typeface="Calibri"/>
              </a:rPr>
              <a:t>Aplicación de modelos de Redes Neuronales según convenga </a:t>
            </a:r>
            <a:r>
              <a:rPr lang="es-MX" sz="1200" dirty="0">
                <a:solidFill>
                  <a:schemeClr val="tx1"/>
                </a:solidFill>
                <a:latin typeface="Calibri Light" panose="020F0302020204030204" pitchFamily="34" charset="0"/>
                <a:cs typeface="Calibri Light" panose="020F0302020204030204" pitchFamily="34" charset="0"/>
              </a:rPr>
              <a:t> (RNN</a:t>
            </a:r>
            <a:r>
              <a:rPr lang="es-MX" sz="1200" baseline="30000" dirty="0">
                <a:solidFill>
                  <a:schemeClr val="tx1"/>
                </a:solidFill>
                <a:latin typeface="Calibri Light" panose="020F0302020204030204" pitchFamily="34" charset="0"/>
                <a:cs typeface="Calibri Light" panose="020F0302020204030204" pitchFamily="34" charset="0"/>
              </a:rPr>
              <a:t>1</a:t>
            </a:r>
            <a:r>
              <a:rPr lang="es-MX" sz="1200" dirty="0">
                <a:solidFill>
                  <a:schemeClr val="tx1"/>
                </a:solidFill>
                <a:latin typeface="Calibri Light" panose="020F0302020204030204" pitchFamily="34" charset="0"/>
                <a:cs typeface="Calibri Light" panose="020F0302020204030204" pitchFamily="34" charset="0"/>
              </a:rPr>
              <a:t>, LSTM</a:t>
            </a:r>
            <a:r>
              <a:rPr lang="es-MX" sz="1200" baseline="30000" dirty="0">
                <a:solidFill>
                  <a:schemeClr val="tx1"/>
                </a:solidFill>
                <a:latin typeface="Calibri Light" panose="020F0302020204030204" pitchFamily="34" charset="0"/>
                <a:cs typeface="Calibri Light" panose="020F0302020204030204" pitchFamily="34" charset="0"/>
              </a:rPr>
              <a:t>2</a:t>
            </a:r>
            <a:r>
              <a:rPr lang="es-MX" sz="1200" dirty="0">
                <a:solidFill>
                  <a:schemeClr val="tx1"/>
                </a:solidFill>
                <a:latin typeface="Calibri Light" panose="020F0302020204030204" pitchFamily="34" charset="0"/>
                <a:cs typeface="Calibri Light" panose="020F0302020204030204" pitchFamily="34" charset="0"/>
              </a:rPr>
              <a:t>, etc. ) </a:t>
            </a:r>
            <a:endParaRPr lang="es-MX" sz="1200" b="1" dirty="0">
              <a:solidFill>
                <a:schemeClr val="tx1"/>
              </a:solidFill>
              <a:latin typeface="Calibri Light" panose="020F0302020204030204" pitchFamily="34" charset="0"/>
              <a:ea typeface="Calibri"/>
              <a:cs typeface="Calibri Light" panose="020F0302020204030204" pitchFamily="34" charset="0"/>
              <a:sym typeface="Calibri"/>
            </a:endParaRPr>
          </a:p>
        </p:txBody>
      </p:sp>
      <p:pic>
        <p:nvPicPr>
          <p:cNvPr id="1028" name="Picture 4" descr="daily report icon">
            <a:extLst>
              <a:ext uri="{FF2B5EF4-FFF2-40B4-BE49-F238E27FC236}">
                <a16:creationId xmlns:a16="http://schemas.microsoft.com/office/drawing/2014/main" id="{2F55B391-4D27-3BF8-291A-C45596615454}"/>
              </a:ext>
            </a:extLst>
          </p:cNvPr>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16023" t="17523" r="16721" b="14992"/>
          <a:stretch/>
        </p:blipFill>
        <p:spPr bwMode="auto">
          <a:xfrm>
            <a:off x="4630422" y="3129538"/>
            <a:ext cx="327270" cy="328390"/>
          </a:xfrm>
          <a:prstGeom prst="rect">
            <a:avLst/>
          </a:prstGeom>
          <a:noFill/>
          <a:extLst>
            <a:ext uri="{909E8E84-426E-40DD-AFC4-6F175D3DCCD1}">
              <a14:hiddenFill xmlns:a14="http://schemas.microsoft.com/office/drawing/2010/main">
                <a:solidFill>
                  <a:srgbClr val="FFFFFF"/>
                </a:solidFill>
              </a14:hiddenFill>
            </a:ext>
          </a:extLst>
        </p:spPr>
      </p:pic>
      <p:sp>
        <p:nvSpPr>
          <p:cNvPr id="117" name="CuadroTexto 116">
            <a:extLst>
              <a:ext uri="{FF2B5EF4-FFF2-40B4-BE49-F238E27FC236}">
                <a16:creationId xmlns:a16="http://schemas.microsoft.com/office/drawing/2014/main" id="{9F5CA90F-FC93-DE0F-DA67-B72DEAC8AB48}"/>
              </a:ext>
            </a:extLst>
          </p:cNvPr>
          <p:cNvSpPr txBox="1"/>
          <p:nvPr/>
        </p:nvSpPr>
        <p:spPr>
          <a:xfrm>
            <a:off x="4175193" y="3475692"/>
            <a:ext cx="1298169" cy="1015663"/>
          </a:xfrm>
          <a:prstGeom prst="rect">
            <a:avLst/>
          </a:prstGeom>
          <a:noFill/>
          <a:ln>
            <a:solidFill>
              <a:srgbClr val="327883"/>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Training data como input </a:t>
            </a:r>
          </a:p>
          <a:p>
            <a:pPr algn="ctr"/>
            <a:r>
              <a:rPr lang="es-MX" sz="1000" dirty="0">
                <a:solidFill>
                  <a:schemeClr val="tx1"/>
                </a:solidFill>
                <a:latin typeface="Calibri Light" panose="020F0302020204030204" pitchFamily="34" charset="0"/>
                <a:cs typeface="Calibri Light" panose="020F0302020204030204" pitchFamily="34" charset="0"/>
              </a:rPr>
              <a:t>Del modelo sin entrenar (144 meses de data de demanda por sector</a:t>
            </a:r>
            <a:r>
              <a:rPr lang="es-MX" sz="1200" dirty="0">
                <a:solidFill>
                  <a:schemeClr val="tx1"/>
                </a:solidFill>
                <a:latin typeface="Calibri Light" panose="020F0302020204030204" pitchFamily="34" charset="0"/>
                <a:cs typeface="Calibri Light" panose="020F0302020204030204" pitchFamily="34" charset="0"/>
              </a:rPr>
              <a:t>) + Variables independientes  </a:t>
            </a:r>
          </a:p>
        </p:txBody>
      </p:sp>
      <p:sp>
        <p:nvSpPr>
          <p:cNvPr id="118" name="CuadroTexto 117">
            <a:extLst>
              <a:ext uri="{FF2B5EF4-FFF2-40B4-BE49-F238E27FC236}">
                <a16:creationId xmlns:a16="http://schemas.microsoft.com/office/drawing/2014/main" id="{B71B1390-6486-7098-9974-E5FCB655CAEA}"/>
              </a:ext>
            </a:extLst>
          </p:cNvPr>
          <p:cNvSpPr txBox="1"/>
          <p:nvPr/>
        </p:nvSpPr>
        <p:spPr>
          <a:xfrm>
            <a:off x="4177928" y="4566642"/>
            <a:ext cx="1298169" cy="646331"/>
          </a:xfrm>
          <a:prstGeom prst="rect">
            <a:avLst/>
          </a:prstGeom>
          <a:noFill/>
          <a:ln>
            <a:solidFill>
              <a:srgbClr val="327883"/>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“Test  data” como input </a:t>
            </a:r>
          </a:p>
          <a:p>
            <a:pPr algn="ctr"/>
            <a:r>
              <a:rPr lang="es-MX" sz="1000" dirty="0">
                <a:solidFill>
                  <a:schemeClr val="tx1"/>
                </a:solidFill>
                <a:latin typeface="Calibri Light" panose="020F0302020204030204" pitchFamily="34" charset="0"/>
                <a:cs typeface="Calibri Light" panose="020F0302020204030204" pitchFamily="34" charset="0"/>
              </a:rPr>
              <a:t>Del modelo entrenado (12-24 meses a pronosticar</a:t>
            </a:r>
            <a:r>
              <a:rPr lang="es-MX" sz="1200" dirty="0">
                <a:solidFill>
                  <a:schemeClr val="tx1"/>
                </a:solidFill>
                <a:latin typeface="Calibri Light" panose="020F0302020204030204" pitchFamily="34" charset="0"/>
                <a:cs typeface="Calibri Light" panose="020F0302020204030204" pitchFamily="34" charset="0"/>
              </a:rPr>
              <a:t>) </a:t>
            </a:r>
          </a:p>
        </p:txBody>
      </p:sp>
      <p:sp>
        <p:nvSpPr>
          <p:cNvPr id="119" name="Rectángulo 118">
            <a:extLst>
              <a:ext uri="{FF2B5EF4-FFF2-40B4-BE49-F238E27FC236}">
                <a16:creationId xmlns:a16="http://schemas.microsoft.com/office/drawing/2014/main" id="{AB763F62-6547-D275-80BA-DEE402FA9B42}"/>
              </a:ext>
            </a:extLst>
          </p:cNvPr>
          <p:cNvSpPr/>
          <p:nvPr/>
        </p:nvSpPr>
        <p:spPr>
          <a:xfrm>
            <a:off x="5951115" y="3248019"/>
            <a:ext cx="1455227" cy="555985"/>
          </a:xfrm>
          <a:prstGeom prst="rect">
            <a:avLst/>
          </a:prstGeom>
          <a:solidFill>
            <a:srgbClr val="CC99FF"/>
          </a:solidFill>
          <a:ln>
            <a:solidFill>
              <a:srgbClr val="B061FF"/>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s-ES" sz="1000" dirty="0">
                <a:solidFill>
                  <a:schemeClr val="accent4">
                    <a:lumMod val="50000"/>
                  </a:schemeClr>
                </a:solidFill>
                <a:latin typeface="Calibri Light" panose="020F0302020204030204" pitchFamily="34" charset="0"/>
                <a:cs typeface="Calibri Light" panose="020F0302020204030204" pitchFamily="34" charset="0"/>
              </a:rPr>
              <a:t>Modelos de NN </a:t>
            </a:r>
            <a:r>
              <a:rPr lang="es-ES" sz="1000" u="sng" dirty="0">
                <a:solidFill>
                  <a:schemeClr val="accent4">
                    <a:lumMod val="50000"/>
                  </a:schemeClr>
                </a:solidFill>
                <a:latin typeface="Calibri Light" panose="020F0302020204030204" pitchFamily="34" charset="0"/>
                <a:cs typeface="Calibri Light" panose="020F0302020204030204" pitchFamily="34" charset="0"/>
              </a:rPr>
              <a:t>sin entrenar</a:t>
            </a:r>
          </a:p>
          <a:p>
            <a:pPr algn="ctr"/>
            <a:r>
              <a:rPr lang="es-ES" sz="1000" dirty="0">
                <a:solidFill>
                  <a:schemeClr val="accent4">
                    <a:lumMod val="50000"/>
                  </a:schemeClr>
                </a:solidFill>
                <a:latin typeface="Calibri Light" panose="020F0302020204030204" pitchFamily="34" charset="0"/>
                <a:cs typeface="Calibri Light" panose="020F0302020204030204" pitchFamily="34" charset="0"/>
              </a:rPr>
              <a:t>(LSTM etc.)</a:t>
            </a:r>
            <a:endParaRPr lang="es-MX" sz="1000" dirty="0">
              <a:solidFill>
                <a:schemeClr val="accent4">
                  <a:lumMod val="50000"/>
                </a:schemeClr>
              </a:solidFill>
              <a:latin typeface="Calibri Light" panose="020F0302020204030204" pitchFamily="34" charset="0"/>
              <a:cs typeface="Calibri Light" panose="020F0302020204030204" pitchFamily="34" charset="0"/>
            </a:endParaRPr>
          </a:p>
        </p:txBody>
      </p:sp>
      <p:cxnSp>
        <p:nvCxnSpPr>
          <p:cNvPr id="120" name="Google Shape;129;p4">
            <a:extLst>
              <a:ext uri="{FF2B5EF4-FFF2-40B4-BE49-F238E27FC236}">
                <a16:creationId xmlns:a16="http://schemas.microsoft.com/office/drawing/2014/main" id="{017F1304-ECA5-F56C-E71B-C9F44F24105E}"/>
              </a:ext>
            </a:extLst>
          </p:cNvPr>
          <p:cNvCxnSpPr>
            <a:cxnSpLocks/>
          </p:cNvCxnSpPr>
          <p:nvPr/>
        </p:nvCxnSpPr>
        <p:spPr>
          <a:xfrm>
            <a:off x="5546378" y="3526011"/>
            <a:ext cx="318318" cy="0"/>
          </a:xfrm>
          <a:prstGeom prst="straightConnector1">
            <a:avLst/>
          </a:prstGeom>
          <a:noFill/>
          <a:ln w="12700" cap="flat" cmpd="sng">
            <a:solidFill>
              <a:schemeClr val="dk1"/>
            </a:solidFill>
            <a:prstDash val="solid"/>
            <a:round/>
            <a:headEnd type="none" w="sm" len="sm"/>
            <a:tailEnd type="triangle" w="med" len="med"/>
          </a:ln>
        </p:spPr>
      </p:cxnSp>
      <p:sp>
        <p:nvSpPr>
          <p:cNvPr id="122" name="Rectángulo 121">
            <a:extLst>
              <a:ext uri="{FF2B5EF4-FFF2-40B4-BE49-F238E27FC236}">
                <a16:creationId xmlns:a16="http://schemas.microsoft.com/office/drawing/2014/main" id="{A635507A-C3FD-D405-AA75-90198BA61D75}"/>
              </a:ext>
            </a:extLst>
          </p:cNvPr>
          <p:cNvSpPr/>
          <p:nvPr/>
        </p:nvSpPr>
        <p:spPr>
          <a:xfrm>
            <a:off x="7880574" y="3317151"/>
            <a:ext cx="1322934" cy="417720"/>
          </a:xfrm>
          <a:prstGeom prst="rect">
            <a:avLst/>
          </a:prstGeom>
          <a:solidFill>
            <a:srgbClr val="CC99FF"/>
          </a:solidFill>
          <a:ln>
            <a:solidFill>
              <a:srgbClr val="B061FF"/>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s-ES" sz="1000" dirty="0">
                <a:solidFill>
                  <a:schemeClr val="tx1"/>
                </a:solidFill>
                <a:latin typeface="Calibri Light" panose="020F0302020204030204" pitchFamily="34" charset="0"/>
                <a:cs typeface="Calibri Light" panose="020F0302020204030204" pitchFamily="34" charset="0"/>
              </a:rPr>
              <a:t>Modelos de NN </a:t>
            </a:r>
            <a:r>
              <a:rPr lang="es-ES" sz="1000" u="sng" dirty="0">
                <a:solidFill>
                  <a:schemeClr val="tx1"/>
                </a:solidFill>
                <a:latin typeface="Calibri Light" panose="020F0302020204030204" pitchFamily="34" charset="0"/>
                <a:cs typeface="Calibri Light" panose="020F0302020204030204" pitchFamily="34" charset="0"/>
              </a:rPr>
              <a:t>entrenado</a:t>
            </a:r>
          </a:p>
        </p:txBody>
      </p:sp>
      <p:cxnSp>
        <p:nvCxnSpPr>
          <p:cNvPr id="123" name="Google Shape;129;p4">
            <a:extLst>
              <a:ext uri="{FF2B5EF4-FFF2-40B4-BE49-F238E27FC236}">
                <a16:creationId xmlns:a16="http://schemas.microsoft.com/office/drawing/2014/main" id="{5809300D-76F3-87B7-B26D-FE1529D9E0DE}"/>
              </a:ext>
            </a:extLst>
          </p:cNvPr>
          <p:cNvCxnSpPr>
            <a:cxnSpLocks/>
          </p:cNvCxnSpPr>
          <p:nvPr/>
        </p:nvCxnSpPr>
        <p:spPr>
          <a:xfrm>
            <a:off x="7502260" y="3526011"/>
            <a:ext cx="318318" cy="0"/>
          </a:xfrm>
          <a:prstGeom prst="straightConnector1">
            <a:avLst/>
          </a:prstGeom>
          <a:noFill/>
          <a:ln w="12700" cap="flat" cmpd="sng">
            <a:solidFill>
              <a:schemeClr val="dk1"/>
            </a:solidFill>
            <a:prstDash val="solid"/>
            <a:round/>
            <a:headEnd type="none" w="sm" len="sm"/>
            <a:tailEnd type="triangle" w="med" len="med"/>
          </a:ln>
        </p:spPr>
      </p:cxnSp>
      <p:sp>
        <p:nvSpPr>
          <p:cNvPr id="124" name="Rectángulo 123">
            <a:extLst>
              <a:ext uri="{FF2B5EF4-FFF2-40B4-BE49-F238E27FC236}">
                <a16:creationId xmlns:a16="http://schemas.microsoft.com/office/drawing/2014/main" id="{C487A4A5-1B2A-1548-70EB-0C4FCE181170}"/>
              </a:ext>
            </a:extLst>
          </p:cNvPr>
          <p:cNvSpPr/>
          <p:nvPr/>
        </p:nvSpPr>
        <p:spPr>
          <a:xfrm>
            <a:off x="6083408" y="4631000"/>
            <a:ext cx="1322934" cy="417720"/>
          </a:xfrm>
          <a:prstGeom prst="rect">
            <a:avLst/>
          </a:prstGeom>
          <a:solidFill>
            <a:srgbClr val="CC99FF"/>
          </a:solidFill>
          <a:ln>
            <a:solidFill>
              <a:srgbClr val="B061FF"/>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s-ES" sz="1000" dirty="0">
                <a:solidFill>
                  <a:schemeClr val="tx1"/>
                </a:solidFill>
                <a:latin typeface="Calibri Light" panose="020F0302020204030204" pitchFamily="34" charset="0"/>
                <a:cs typeface="Calibri Light" panose="020F0302020204030204" pitchFamily="34" charset="0"/>
              </a:rPr>
              <a:t>Modelos de NN </a:t>
            </a:r>
            <a:r>
              <a:rPr lang="es-ES" sz="1000" u="sng" dirty="0">
                <a:solidFill>
                  <a:schemeClr val="tx1"/>
                </a:solidFill>
                <a:latin typeface="Calibri Light" panose="020F0302020204030204" pitchFamily="34" charset="0"/>
                <a:cs typeface="Calibri Light" panose="020F0302020204030204" pitchFamily="34" charset="0"/>
              </a:rPr>
              <a:t>entrenado</a:t>
            </a:r>
          </a:p>
          <a:p>
            <a:pPr algn="ctr"/>
            <a:endParaRPr lang="es-ES" sz="1000" u="sng" dirty="0">
              <a:solidFill>
                <a:schemeClr val="tx1"/>
              </a:solidFill>
              <a:latin typeface="Calibri Light" panose="020F0302020204030204" pitchFamily="34" charset="0"/>
              <a:cs typeface="Calibri Light" panose="020F0302020204030204" pitchFamily="34" charset="0"/>
            </a:endParaRPr>
          </a:p>
        </p:txBody>
      </p:sp>
      <p:sp>
        <p:nvSpPr>
          <p:cNvPr id="126" name="CuadroTexto 125">
            <a:extLst>
              <a:ext uri="{FF2B5EF4-FFF2-40B4-BE49-F238E27FC236}">
                <a16:creationId xmlns:a16="http://schemas.microsoft.com/office/drawing/2014/main" id="{57931726-A04D-E23F-BC1B-82DD18E82316}"/>
              </a:ext>
            </a:extLst>
          </p:cNvPr>
          <p:cNvSpPr txBox="1"/>
          <p:nvPr/>
        </p:nvSpPr>
        <p:spPr>
          <a:xfrm>
            <a:off x="7880574" y="4609028"/>
            <a:ext cx="1298169" cy="461665"/>
          </a:xfrm>
          <a:prstGeom prst="rect">
            <a:avLst/>
          </a:prstGeom>
          <a:noFill/>
          <a:ln>
            <a:solidFill>
              <a:srgbClr val="C00000"/>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pronóstico de 12-24 meses de data de demanda por sector </a:t>
            </a:r>
            <a:endParaRPr lang="es-MX" sz="1200" dirty="0">
              <a:solidFill>
                <a:schemeClr val="tx1"/>
              </a:solidFill>
              <a:latin typeface="Calibri Light" panose="020F0302020204030204" pitchFamily="34" charset="0"/>
              <a:cs typeface="Calibri Light" panose="020F0302020204030204" pitchFamily="34" charset="0"/>
            </a:endParaRPr>
          </a:p>
        </p:txBody>
      </p:sp>
      <p:sp>
        <p:nvSpPr>
          <p:cNvPr id="127" name="Rectángulo 126">
            <a:extLst>
              <a:ext uri="{FF2B5EF4-FFF2-40B4-BE49-F238E27FC236}">
                <a16:creationId xmlns:a16="http://schemas.microsoft.com/office/drawing/2014/main" id="{E00D2D50-7D86-EFFE-1E70-B40DA5FA03E2}"/>
              </a:ext>
            </a:extLst>
          </p:cNvPr>
          <p:cNvSpPr/>
          <p:nvPr/>
        </p:nvSpPr>
        <p:spPr>
          <a:xfrm>
            <a:off x="9066783" y="6096874"/>
            <a:ext cx="617159" cy="235792"/>
          </a:xfrm>
          <a:prstGeom prst="rect">
            <a:avLst/>
          </a:prstGeom>
          <a:solidFill>
            <a:srgbClr val="CB97FF"/>
          </a:solidFill>
          <a:ln>
            <a:solidFill>
              <a:srgbClr val="B061FF"/>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s-ES" sz="1000" dirty="0">
                <a:solidFill>
                  <a:schemeClr val="tx1"/>
                </a:solidFill>
                <a:latin typeface="Calibri Light" panose="020F0302020204030204" pitchFamily="34" charset="0"/>
                <a:cs typeface="Calibri Light" panose="020F0302020204030204" pitchFamily="34" charset="0"/>
              </a:rPr>
              <a:t>Modelo</a:t>
            </a:r>
            <a:endParaRPr lang="es-ES" sz="1000" u="sng" dirty="0">
              <a:solidFill>
                <a:schemeClr val="tx1"/>
              </a:solidFill>
              <a:latin typeface="Calibri Light" panose="020F0302020204030204" pitchFamily="34" charset="0"/>
              <a:cs typeface="Calibri Light" panose="020F0302020204030204" pitchFamily="34" charset="0"/>
            </a:endParaRPr>
          </a:p>
        </p:txBody>
      </p:sp>
      <p:pic>
        <p:nvPicPr>
          <p:cNvPr id="1024" name="Picture 4" descr="daily report icon">
            <a:extLst>
              <a:ext uri="{FF2B5EF4-FFF2-40B4-BE49-F238E27FC236}">
                <a16:creationId xmlns:a16="http://schemas.microsoft.com/office/drawing/2014/main" id="{B37B6305-9390-97F3-CE58-ABEAAA2D821A}"/>
              </a:ext>
            </a:extLst>
          </p:cNvPr>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16023" t="17523" r="16721" b="14992"/>
          <a:stretch/>
        </p:blipFill>
        <p:spPr bwMode="auto">
          <a:xfrm>
            <a:off x="9817780" y="6071359"/>
            <a:ext cx="270471" cy="271396"/>
          </a:xfrm>
          <a:prstGeom prst="rect">
            <a:avLst/>
          </a:prstGeom>
          <a:noFill/>
          <a:extLst>
            <a:ext uri="{909E8E84-426E-40DD-AFC4-6F175D3DCCD1}">
              <a14:hiddenFill xmlns:a14="http://schemas.microsoft.com/office/drawing/2010/main">
                <a:solidFill>
                  <a:srgbClr val="FFFFFF"/>
                </a:solidFill>
              </a14:hiddenFill>
            </a:ext>
          </a:extLst>
        </p:spPr>
      </p:pic>
      <p:sp>
        <p:nvSpPr>
          <p:cNvPr id="1025" name="CuadroTexto 1024">
            <a:extLst>
              <a:ext uri="{FF2B5EF4-FFF2-40B4-BE49-F238E27FC236}">
                <a16:creationId xmlns:a16="http://schemas.microsoft.com/office/drawing/2014/main" id="{5D62AA6C-A4D0-AECD-C6D3-1D748447A129}"/>
              </a:ext>
            </a:extLst>
          </p:cNvPr>
          <p:cNvSpPr txBox="1"/>
          <p:nvPr/>
        </p:nvSpPr>
        <p:spPr>
          <a:xfrm>
            <a:off x="10085759" y="6130113"/>
            <a:ext cx="659680" cy="153888"/>
          </a:xfrm>
          <a:prstGeom prst="rect">
            <a:avLst/>
          </a:prstGeom>
          <a:noFill/>
        </p:spPr>
        <p:txBody>
          <a:bodyPr wrap="square" lIns="0" tIns="0" rIns="0" bIns="0">
            <a:spAutoFit/>
          </a:bodyPr>
          <a:lstStyle/>
          <a:p>
            <a:r>
              <a:rPr lang="es-MX" sz="1000" dirty="0">
                <a:solidFill>
                  <a:srgbClr val="327883"/>
                </a:solidFill>
                <a:latin typeface="Calibri Light" panose="020F0302020204030204" pitchFamily="34" charset="0"/>
                <a:cs typeface="Calibri Light" panose="020F0302020204030204" pitchFamily="34" charset="0"/>
              </a:rPr>
              <a:t>Input data </a:t>
            </a:r>
            <a:endParaRPr lang="es-MX" sz="1200" dirty="0">
              <a:solidFill>
                <a:srgbClr val="327883"/>
              </a:solidFill>
              <a:latin typeface="Calibri Light" panose="020F0302020204030204" pitchFamily="34" charset="0"/>
              <a:cs typeface="Calibri Light" panose="020F0302020204030204" pitchFamily="34" charset="0"/>
            </a:endParaRPr>
          </a:p>
        </p:txBody>
      </p:sp>
      <p:sp>
        <p:nvSpPr>
          <p:cNvPr id="1027" name="CuadroTexto 1026">
            <a:extLst>
              <a:ext uri="{FF2B5EF4-FFF2-40B4-BE49-F238E27FC236}">
                <a16:creationId xmlns:a16="http://schemas.microsoft.com/office/drawing/2014/main" id="{D2DA6A3E-6C17-1213-AB28-69872125F7E9}"/>
              </a:ext>
            </a:extLst>
          </p:cNvPr>
          <p:cNvSpPr txBox="1"/>
          <p:nvPr/>
        </p:nvSpPr>
        <p:spPr>
          <a:xfrm>
            <a:off x="10788980" y="6130113"/>
            <a:ext cx="1298169" cy="153888"/>
          </a:xfrm>
          <a:prstGeom prst="rect">
            <a:avLst/>
          </a:prstGeom>
          <a:noFill/>
          <a:ln>
            <a:solidFill>
              <a:srgbClr val="C00000"/>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Resultado esperado</a:t>
            </a:r>
            <a:endParaRPr lang="es-MX" sz="1200" dirty="0">
              <a:solidFill>
                <a:schemeClr val="tx1"/>
              </a:solidFill>
              <a:latin typeface="Calibri Light" panose="020F0302020204030204" pitchFamily="34" charset="0"/>
              <a:cs typeface="Calibri Light" panose="020F0302020204030204" pitchFamily="34" charset="0"/>
            </a:endParaRPr>
          </a:p>
        </p:txBody>
      </p:sp>
      <p:sp>
        <p:nvSpPr>
          <p:cNvPr id="1029" name="TextBox 31">
            <a:extLst>
              <a:ext uri="{FF2B5EF4-FFF2-40B4-BE49-F238E27FC236}">
                <a16:creationId xmlns:a16="http://schemas.microsoft.com/office/drawing/2014/main" id="{062DDCCA-B6C0-D029-AD16-5B4B657ED307}"/>
              </a:ext>
            </a:extLst>
          </p:cNvPr>
          <p:cNvSpPr txBox="1"/>
          <p:nvPr/>
        </p:nvSpPr>
        <p:spPr>
          <a:xfrm>
            <a:off x="5951115" y="5803589"/>
            <a:ext cx="1238031" cy="318013"/>
          </a:xfrm>
          <a:prstGeom prst="rect">
            <a:avLst/>
          </a:prstGeom>
          <a:noFill/>
        </p:spPr>
        <p:txBody>
          <a:bodyPr wrap="square" lIns="0" tIns="0" rIns="0" bIns="0" rtlCol="0">
            <a:noAutofit/>
          </a:bodyPr>
          <a:lstStyle/>
          <a:p>
            <a:r>
              <a:rPr lang="es-MX" sz="1000" dirty="0"/>
              <a:t> MIN</a:t>
            </a:r>
            <a:r>
              <a:rPr lang="es-MX" sz="2000" dirty="0"/>
              <a:t> ∑</a:t>
            </a:r>
            <a:r>
              <a:rPr lang="es-MX" sz="1000" dirty="0"/>
              <a:t> errores</a:t>
            </a:r>
          </a:p>
        </p:txBody>
      </p:sp>
      <p:sp>
        <p:nvSpPr>
          <p:cNvPr id="1031" name="CuadroTexto 1030">
            <a:extLst>
              <a:ext uri="{FF2B5EF4-FFF2-40B4-BE49-F238E27FC236}">
                <a16:creationId xmlns:a16="http://schemas.microsoft.com/office/drawing/2014/main" id="{1F1F961A-FFB1-BEE4-38A0-7F4EDE1A6620}"/>
              </a:ext>
            </a:extLst>
          </p:cNvPr>
          <p:cNvSpPr txBox="1"/>
          <p:nvPr/>
        </p:nvSpPr>
        <p:spPr>
          <a:xfrm>
            <a:off x="4689518" y="5793594"/>
            <a:ext cx="806061" cy="307777"/>
          </a:xfrm>
          <a:prstGeom prst="rect">
            <a:avLst/>
          </a:prstGeom>
          <a:noFill/>
          <a:ln>
            <a:solidFill>
              <a:srgbClr val="C00000"/>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pronóstico de 12-24 meses</a:t>
            </a:r>
            <a:endParaRPr lang="es-MX" sz="1200" dirty="0">
              <a:solidFill>
                <a:schemeClr val="tx1"/>
              </a:solidFill>
              <a:latin typeface="Calibri Light" panose="020F0302020204030204" pitchFamily="34" charset="0"/>
              <a:cs typeface="Calibri Light" panose="020F0302020204030204" pitchFamily="34" charset="0"/>
            </a:endParaRPr>
          </a:p>
        </p:txBody>
      </p:sp>
      <p:sp>
        <p:nvSpPr>
          <p:cNvPr id="1033" name="CuadroTexto 1032">
            <a:extLst>
              <a:ext uri="{FF2B5EF4-FFF2-40B4-BE49-F238E27FC236}">
                <a16:creationId xmlns:a16="http://schemas.microsoft.com/office/drawing/2014/main" id="{FEDD63F0-5645-427D-0EF7-90DDBEA47861}"/>
              </a:ext>
            </a:extLst>
          </p:cNvPr>
          <p:cNvSpPr txBox="1"/>
          <p:nvPr/>
        </p:nvSpPr>
        <p:spPr>
          <a:xfrm>
            <a:off x="4292479" y="5212025"/>
            <a:ext cx="4911029" cy="276999"/>
          </a:xfrm>
          <a:prstGeom prst="rect">
            <a:avLst/>
          </a:prstGeom>
          <a:noFill/>
        </p:spPr>
        <p:txBody>
          <a:bodyPr wrap="square">
            <a:spAutoFit/>
          </a:bodyPr>
          <a:lstStyle/>
          <a:p>
            <a:r>
              <a:rPr lang="es-MX" sz="1200" b="1" dirty="0">
                <a:solidFill>
                  <a:schemeClr val="tx1"/>
                </a:solidFill>
                <a:latin typeface="Calibri Light" panose="020F0302020204030204" pitchFamily="34" charset="0"/>
                <a:ea typeface="Calibri"/>
                <a:cs typeface="Calibri Light" panose="020F0302020204030204" pitchFamily="34" charset="0"/>
                <a:sym typeface="Calibri"/>
              </a:rPr>
              <a:t>Evaluación de modelos y </a:t>
            </a:r>
            <a:r>
              <a:rPr lang="es-MX" sz="1200" b="1" dirty="0" err="1">
                <a:solidFill>
                  <a:schemeClr val="tx1"/>
                </a:solidFill>
                <a:latin typeface="Calibri Light" panose="020F0302020204030204" pitchFamily="34" charset="0"/>
                <a:ea typeface="Calibri"/>
                <a:cs typeface="Calibri Light" panose="020F0302020204030204" pitchFamily="34" charset="0"/>
                <a:sym typeface="Calibri"/>
              </a:rPr>
              <a:t>tuning</a:t>
            </a:r>
            <a:r>
              <a:rPr lang="es-MX" sz="1200" b="1" dirty="0">
                <a:solidFill>
                  <a:schemeClr val="tx1"/>
                </a:solidFill>
                <a:latin typeface="Calibri Light" panose="020F0302020204030204" pitchFamily="34" charset="0"/>
                <a:ea typeface="Calibri"/>
                <a:cs typeface="Calibri Light" panose="020F0302020204030204" pitchFamily="34" charset="0"/>
                <a:sym typeface="Calibri"/>
              </a:rPr>
              <a:t> de parámetros </a:t>
            </a:r>
            <a:endParaRPr lang="es-MX" sz="1200" dirty="0"/>
          </a:p>
        </p:txBody>
      </p:sp>
      <p:sp>
        <p:nvSpPr>
          <p:cNvPr id="1034" name="Rectangle 80">
            <a:extLst>
              <a:ext uri="{FF2B5EF4-FFF2-40B4-BE49-F238E27FC236}">
                <a16:creationId xmlns:a16="http://schemas.microsoft.com/office/drawing/2014/main" id="{3254C06F-5387-D6C4-A2CA-016B933ACA97}"/>
              </a:ext>
            </a:extLst>
          </p:cNvPr>
          <p:cNvSpPr/>
          <p:nvPr/>
        </p:nvSpPr>
        <p:spPr>
          <a:xfrm>
            <a:off x="10285491" y="4801396"/>
            <a:ext cx="370738" cy="14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5" name="Rectangle 82">
            <a:extLst>
              <a:ext uri="{FF2B5EF4-FFF2-40B4-BE49-F238E27FC236}">
                <a16:creationId xmlns:a16="http://schemas.microsoft.com/office/drawing/2014/main" id="{C62D3B41-C734-E85C-2CE5-4C28F25B22CD}"/>
              </a:ext>
            </a:extLst>
          </p:cNvPr>
          <p:cNvSpPr/>
          <p:nvPr/>
        </p:nvSpPr>
        <p:spPr>
          <a:xfrm>
            <a:off x="10285491" y="4980812"/>
            <a:ext cx="370738" cy="144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036" name="Rectangle 83">
            <a:extLst>
              <a:ext uri="{FF2B5EF4-FFF2-40B4-BE49-F238E27FC236}">
                <a16:creationId xmlns:a16="http://schemas.microsoft.com/office/drawing/2014/main" id="{DE7BE73C-6484-91A2-3921-4DDD29338937}"/>
              </a:ext>
            </a:extLst>
          </p:cNvPr>
          <p:cNvSpPr/>
          <p:nvPr/>
        </p:nvSpPr>
        <p:spPr>
          <a:xfrm>
            <a:off x="10287033" y="4442564"/>
            <a:ext cx="370738" cy="144000"/>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037" name="Rectangle 85">
            <a:extLst>
              <a:ext uri="{FF2B5EF4-FFF2-40B4-BE49-F238E27FC236}">
                <a16:creationId xmlns:a16="http://schemas.microsoft.com/office/drawing/2014/main" id="{FEF3B34A-92E9-8CF6-E9A7-8011527A7930}"/>
              </a:ext>
            </a:extLst>
          </p:cNvPr>
          <p:cNvSpPr/>
          <p:nvPr/>
        </p:nvSpPr>
        <p:spPr>
          <a:xfrm>
            <a:off x="10285491" y="5160228"/>
            <a:ext cx="370738" cy="144000"/>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038" name="Rectangle 86">
            <a:extLst>
              <a:ext uri="{FF2B5EF4-FFF2-40B4-BE49-F238E27FC236}">
                <a16:creationId xmlns:a16="http://schemas.microsoft.com/office/drawing/2014/main" id="{76E57EBF-C8C8-BC4C-CD99-49A0FAD1E6FB}"/>
              </a:ext>
            </a:extLst>
          </p:cNvPr>
          <p:cNvSpPr/>
          <p:nvPr/>
        </p:nvSpPr>
        <p:spPr>
          <a:xfrm>
            <a:off x="10287033" y="4621980"/>
            <a:ext cx="370738" cy="144000"/>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039" name="Right Triangle 75">
            <a:extLst>
              <a:ext uri="{FF2B5EF4-FFF2-40B4-BE49-F238E27FC236}">
                <a16:creationId xmlns:a16="http://schemas.microsoft.com/office/drawing/2014/main" id="{37F28DF6-0936-4D30-46A1-0800CCD866D1}"/>
              </a:ext>
            </a:extLst>
          </p:cNvPr>
          <p:cNvSpPr/>
          <p:nvPr/>
        </p:nvSpPr>
        <p:spPr>
          <a:xfrm rot="16200000" flipH="1" flipV="1">
            <a:off x="10355625" y="4844171"/>
            <a:ext cx="966309" cy="157985"/>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40" name="Text Box 8">
            <a:extLst>
              <a:ext uri="{FF2B5EF4-FFF2-40B4-BE49-F238E27FC236}">
                <a16:creationId xmlns:a16="http://schemas.microsoft.com/office/drawing/2014/main" id="{CFE84A94-EB1E-49A2-A7A3-C3AE7DC6EE4D}"/>
              </a:ext>
            </a:extLst>
          </p:cNvPr>
          <p:cNvSpPr txBox="1">
            <a:spLocks noChangeAspect="1" noChangeArrowheads="1"/>
          </p:cNvSpPr>
          <p:nvPr/>
        </p:nvSpPr>
        <p:spPr bwMode="auto">
          <a:xfrm rot="5400000">
            <a:off x="10917703" y="4852917"/>
            <a:ext cx="251672" cy="123111"/>
          </a:xfrm>
          <a:prstGeom prst="rect">
            <a:avLst/>
          </a:prstGeom>
          <a:noFill/>
          <a:ln w="9525">
            <a:noFill/>
            <a:miter lim="800000"/>
            <a:headEnd/>
            <a:tailEnd/>
          </a:ln>
        </p:spPr>
        <p:txBody>
          <a:bodyPr wrap="none" lIns="0" tIns="0" rIns="0" bIns="0">
            <a:spAutoFit/>
          </a:bodyPr>
          <a:lstStyle/>
          <a:p>
            <a:pPr algn="ctr"/>
            <a:r>
              <a:rPr lang="en-US" sz="800" b="1" dirty="0">
                <a:ea typeface="ＭＳ Ｐゴシック" charset="-128"/>
              </a:rPr>
              <a:t>Error</a:t>
            </a:r>
          </a:p>
        </p:txBody>
      </p:sp>
      <p:sp>
        <p:nvSpPr>
          <p:cNvPr id="1044" name="Text Box 8">
            <a:extLst>
              <a:ext uri="{FF2B5EF4-FFF2-40B4-BE49-F238E27FC236}">
                <a16:creationId xmlns:a16="http://schemas.microsoft.com/office/drawing/2014/main" id="{E41565F3-2CE8-4B73-1178-BF8A71910EDE}"/>
              </a:ext>
            </a:extLst>
          </p:cNvPr>
          <p:cNvSpPr txBox="1">
            <a:spLocks noChangeAspect="1" noChangeArrowheads="1"/>
          </p:cNvSpPr>
          <p:nvPr/>
        </p:nvSpPr>
        <p:spPr bwMode="auto">
          <a:xfrm>
            <a:off x="7421470" y="5756735"/>
            <a:ext cx="1173493" cy="461665"/>
          </a:xfrm>
          <a:prstGeom prst="rect">
            <a:avLst/>
          </a:prstGeom>
          <a:noFill/>
          <a:ln>
            <a:solidFill>
              <a:srgbClr val="C00000"/>
            </a:solidFill>
          </a:ln>
        </p:spPr>
        <p:txBody>
          <a:bodyPr wrap="square" lIns="0" tIns="0" rIns="0" bIns="0">
            <a:spAutoFit/>
          </a:bodyPr>
          <a:lstStyle>
            <a:defPPr marR="0" lvl="0" algn="l" rtl="0">
              <a:lnSpc>
                <a:spcPct val="100000"/>
              </a:lnSpc>
              <a:spcBef>
                <a:spcPts val="0"/>
              </a:spcBef>
              <a:spcAft>
                <a:spcPts val="0"/>
              </a:spcAft>
            </a:defPPr>
            <a:lvl1pPr algn="ctr">
              <a:defRPr sz="1000">
                <a:solidFill>
                  <a:schemeClr val="tx1"/>
                </a:solidFill>
                <a:latin typeface="Calibri Light" panose="020F0302020204030204" pitchFamily="34" charset="0"/>
                <a:cs typeface="Calibri Light" panose="020F0302020204030204" pitchFamily="34" charset="0"/>
              </a:defRPr>
            </a:lvl1pPr>
          </a:lstStyle>
          <a:p>
            <a:r>
              <a:rPr lang="en-US" dirty="0" err="1"/>
              <a:t>Relación</a:t>
            </a:r>
            <a:r>
              <a:rPr lang="en-US" dirty="0"/>
              <a:t> Error-</a:t>
            </a:r>
            <a:r>
              <a:rPr lang="en-US" dirty="0" err="1"/>
              <a:t>modelo</a:t>
            </a:r>
            <a:r>
              <a:rPr lang="en-US" dirty="0"/>
              <a:t>(</a:t>
            </a:r>
            <a:r>
              <a:rPr lang="en-US" dirty="0" err="1"/>
              <a:t>parametros</a:t>
            </a:r>
            <a:r>
              <a:rPr lang="en-US" dirty="0"/>
              <a:t>) </a:t>
            </a:r>
            <a:r>
              <a:rPr lang="en-US" dirty="0" err="1"/>
              <a:t>por</a:t>
            </a:r>
            <a:r>
              <a:rPr lang="en-US" dirty="0"/>
              <a:t> sector </a:t>
            </a:r>
          </a:p>
        </p:txBody>
      </p:sp>
      <p:sp>
        <p:nvSpPr>
          <p:cNvPr id="1045" name="Rectangle 104">
            <a:extLst>
              <a:ext uri="{FF2B5EF4-FFF2-40B4-BE49-F238E27FC236}">
                <a16:creationId xmlns:a16="http://schemas.microsoft.com/office/drawing/2014/main" id="{36B9E5A7-A7FB-2B0C-ADAC-F030D62CF74F}"/>
              </a:ext>
            </a:extLst>
          </p:cNvPr>
          <p:cNvSpPr/>
          <p:nvPr/>
        </p:nvSpPr>
        <p:spPr>
          <a:xfrm>
            <a:off x="10258996" y="4407410"/>
            <a:ext cx="433144" cy="561527"/>
          </a:xfrm>
          <a:prstGeom prst="rect">
            <a:avLst/>
          </a:prstGeom>
          <a:noFill/>
          <a:ln>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s-MX"/>
          </a:p>
        </p:txBody>
      </p:sp>
      <p:cxnSp>
        <p:nvCxnSpPr>
          <p:cNvPr id="1046" name="Google Shape;129;p4">
            <a:extLst>
              <a:ext uri="{FF2B5EF4-FFF2-40B4-BE49-F238E27FC236}">
                <a16:creationId xmlns:a16="http://schemas.microsoft.com/office/drawing/2014/main" id="{B8E86C80-5245-190B-80D9-99EB59C4E2E4}"/>
              </a:ext>
            </a:extLst>
          </p:cNvPr>
          <p:cNvCxnSpPr>
            <a:cxnSpLocks/>
          </p:cNvCxnSpPr>
          <p:nvPr/>
        </p:nvCxnSpPr>
        <p:spPr>
          <a:xfrm>
            <a:off x="5546378" y="4839860"/>
            <a:ext cx="318318" cy="0"/>
          </a:xfrm>
          <a:prstGeom prst="straightConnector1">
            <a:avLst/>
          </a:prstGeom>
          <a:noFill/>
          <a:ln w="12700" cap="flat" cmpd="sng">
            <a:solidFill>
              <a:schemeClr val="dk1"/>
            </a:solidFill>
            <a:prstDash val="solid"/>
            <a:round/>
            <a:headEnd type="none" w="sm" len="sm"/>
            <a:tailEnd type="triangle" w="med" len="med"/>
          </a:ln>
        </p:spPr>
      </p:cxnSp>
      <p:cxnSp>
        <p:nvCxnSpPr>
          <p:cNvPr id="1047" name="Google Shape;129;p4">
            <a:extLst>
              <a:ext uri="{FF2B5EF4-FFF2-40B4-BE49-F238E27FC236}">
                <a16:creationId xmlns:a16="http://schemas.microsoft.com/office/drawing/2014/main" id="{F47473C9-9E3F-7CF1-EA2D-502816766D7A}"/>
              </a:ext>
            </a:extLst>
          </p:cNvPr>
          <p:cNvCxnSpPr>
            <a:cxnSpLocks/>
          </p:cNvCxnSpPr>
          <p:nvPr/>
        </p:nvCxnSpPr>
        <p:spPr>
          <a:xfrm>
            <a:off x="7502260" y="4839860"/>
            <a:ext cx="318318" cy="0"/>
          </a:xfrm>
          <a:prstGeom prst="straightConnector1">
            <a:avLst/>
          </a:prstGeom>
          <a:noFill/>
          <a:ln w="12700" cap="flat" cmpd="sng">
            <a:solidFill>
              <a:schemeClr val="dk1"/>
            </a:solidFill>
            <a:prstDash val="solid"/>
            <a:round/>
            <a:headEnd type="none" w="sm" len="sm"/>
            <a:tailEnd type="triangle" w="med" len="med"/>
          </a:ln>
        </p:spPr>
      </p:cxnSp>
      <p:cxnSp>
        <p:nvCxnSpPr>
          <p:cNvPr id="1048" name="Google Shape;129;p4">
            <a:extLst>
              <a:ext uri="{FF2B5EF4-FFF2-40B4-BE49-F238E27FC236}">
                <a16:creationId xmlns:a16="http://schemas.microsoft.com/office/drawing/2014/main" id="{BAF8C6FD-C3B2-EDB9-64D7-170878775B71}"/>
              </a:ext>
            </a:extLst>
          </p:cNvPr>
          <p:cNvCxnSpPr>
            <a:cxnSpLocks/>
          </p:cNvCxnSpPr>
          <p:nvPr/>
        </p:nvCxnSpPr>
        <p:spPr>
          <a:xfrm>
            <a:off x="5572454" y="5962595"/>
            <a:ext cx="318318" cy="0"/>
          </a:xfrm>
          <a:prstGeom prst="straightConnector1">
            <a:avLst/>
          </a:prstGeom>
          <a:noFill/>
          <a:ln w="12700" cap="flat" cmpd="sng">
            <a:solidFill>
              <a:schemeClr val="dk1"/>
            </a:solidFill>
            <a:prstDash val="solid"/>
            <a:round/>
            <a:headEnd type="none" w="sm" len="sm"/>
            <a:tailEnd type="triangle" w="med" len="med"/>
          </a:ln>
        </p:spPr>
      </p:cxnSp>
      <p:cxnSp>
        <p:nvCxnSpPr>
          <p:cNvPr id="1049" name="Google Shape;129;p4">
            <a:extLst>
              <a:ext uri="{FF2B5EF4-FFF2-40B4-BE49-F238E27FC236}">
                <a16:creationId xmlns:a16="http://schemas.microsoft.com/office/drawing/2014/main" id="{65FA5376-0572-9173-808C-983033CD51CA}"/>
              </a:ext>
            </a:extLst>
          </p:cNvPr>
          <p:cNvCxnSpPr>
            <a:cxnSpLocks/>
          </p:cNvCxnSpPr>
          <p:nvPr/>
        </p:nvCxnSpPr>
        <p:spPr>
          <a:xfrm>
            <a:off x="7023288" y="5962595"/>
            <a:ext cx="318318" cy="0"/>
          </a:xfrm>
          <a:prstGeom prst="straightConnector1">
            <a:avLst/>
          </a:prstGeom>
          <a:noFill/>
          <a:ln w="12700" cap="flat" cmpd="sng">
            <a:solidFill>
              <a:schemeClr val="dk1"/>
            </a:solidFill>
            <a:prstDash val="solid"/>
            <a:round/>
            <a:headEnd type="none" w="sm" len="sm"/>
            <a:tailEnd type="triangle" w="med" len="med"/>
          </a:ln>
        </p:spPr>
      </p:cxnSp>
      <p:sp>
        <p:nvSpPr>
          <p:cNvPr id="1051" name="Google Shape;114;p4">
            <a:extLst>
              <a:ext uri="{FF2B5EF4-FFF2-40B4-BE49-F238E27FC236}">
                <a16:creationId xmlns:a16="http://schemas.microsoft.com/office/drawing/2014/main" id="{12E1F8A2-267B-F847-2AFC-2CCFA736A53D}"/>
              </a:ext>
            </a:extLst>
          </p:cNvPr>
          <p:cNvSpPr/>
          <p:nvPr/>
        </p:nvSpPr>
        <p:spPr>
          <a:xfrm>
            <a:off x="9451824" y="1630679"/>
            <a:ext cx="372471" cy="3999003"/>
          </a:xfrm>
          <a:prstGeom prst="chevron">
            <a:avLst>
              <a:gd name="adj" fmla="val 77325"/>
            </a:avLst>
          </a:prstGeom>
          <a:solidFill>
            <a:schemeClr val="accent1">
              <a:lumMod val="40000"/>
              <a:lumOff val="60000"/>
            </a:schemeClr>
          </a:solidFill>
          <a:ln w="15875" cap="flat" cmpd="sng">
            <a:solidFill>
              <a:schemeClr val="accent3">
                <a:lumMod val="20000"/>
                <a:lumOff val="8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1054" name="CuadroTexto 1053">
            <a:extLst>
              <a:ext uri="{FF2B5EF4-FFF2-40B4-BE49-F238E27FC236}">
                <a16:creationId xmlns:a16="http://schemas.microsoft.com/office/drawing/2014/main" id="{6F117471-9C5E-C594-48E5-5E88505E83B2}"/>
              </a:ext>
            </a:extLst>
          </p:cNvPr>
          <p:cNvSpPr txBox="1"/>
          <p:nvPr/>
        </p:nvSpPr>
        <p:spPr>
          <a:xfrm>
            <a:off x="10272747" y="2273223"/>
            <a:ext cx="1298169" cy="461665"/>
          </a:xfrm>
          <a:prstGeom prst="rect">
            <a:avLst/>
          </a:prstGeom>
          <a:noFill/>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Conclusiones del uso de NN para pronóstico de gas natural por sector </a:t>
            </a:r>
            <a:endParaRPr lang="es-MX" sz="1200" dirty="0">
              <a:solidFill>
                <a:schemeClr val="tx1"/>
              </a:solidFill>
              <a:latin typeface="Calibri Light" panose="020F0302020204030204" pitchFamily="34" charset="0"/>
              <a:cs typeface="Calibri Light" panose="020F0302020204030204" pitchFamily="34" charset="0"/>
            </a:endParaRPr>
          </a:p>
        </p:txBody>
      </p:sp>
      <p:pic>
        <p:nvPicPr>
          <p:cNvPr id="1055" name="Google Shape;138;p4" descr="Darts: Time Series Made Easy in Python - Unit8">
            <a:extLst>
              <a:ext uri="{FF2B5EF4-FFF2-40B4-BE49-F238E27FC236}">
                <a16:creationId xmlns:a16="http://schemas.microsoft.com/office/drawing/2014/main" id="{5BB10E11-9704-F0FA-E483-A86EC265A80F}"/>
              </a:ext>
            </a:extLst>
          </p:cNvPr>
          <p:cNvPicPr preferRelativeResize="0"/>
          <p:nvPr/>
        </p:nvPicPr>
        <p:blipFill rotWithShape="1">
          <a:blip r:embed="rId4"/>
          <a:srcRect/>
          <a:stretch/>
        </p:blipFill>
        <p:spPr>
          <a:xfrm>
            <a:off x="10383339" y="3084688"/>
            <a:ext cx="1199209" cy="7983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56" name="CuadroTexto 1055">
            <a:extLst>
              <a:ext uri="{FF2B5EF4-FFF2-40B4-BE49-F238E27FC236}">
                <a16:creationId xmlns:a16="http://schemas.microsoft.com/office/drawing/2014/main" id="{A09A52EE-D242-B663-F122-D284CB087F94}"/>
              </a:ext>
            </a:extLst>
          </p:cNvPr>
          <p:cNvSpPr txBox="1"/>
          <p:nvPr/>
        </p:nvSpPr>
        <p:spPr>
          <a:xfrm rot="2146181">
            <a:off x="11327807" y="3041689"/>
            <a:ext cx="551850" cy="138499"/>
          </a:xfrm>
          <a:prstGeom prst="rect">
            <a:avLst/>
          </a:prstGeom>
          <a:noFill/>
        </p:spPr>
        <p:txBody>
          <a:bodyPr wrap="square" lIns="0" tIns="0" rIns="0" bIns="0">
            <a:spAutoFit/>
          </a:bodyPr>
          <a:lstStyle/>
          <a:p>
            <a:pPr>
              <a:lnSpc>
                <a:spcPct val="90000"/>
              </a:lnSpc>
              <a:spcBef>
                <a:spcPts val="600"/>
              </a:spcBef>
            </a:pPr>
            <a:r>
              <a:rPr lang="es-MX" sz="1000" b="1" dirty="0">
                <a:solidFill>
                  <a:srgbClr val="FF0000"/>
                </a:solidFill>
                <a:latin typeface="Calibri Light" panose="020F0302020204030204" pitchFamily="34" charset="0"/>
                <a:ea typeface="Calibri"/>
                <a:cs typeface="Calibri Light" panose="020F0302020204030204" pitchFamily="34" charset="0"/>
                <a:sym typeface="Calibri"/>
              </a:rPr>
              <a:t>Ilustrativo</a:t>
            </a:r>
            <a:endParaRPr lang="es-MX" sz="1000" dirty="0">
              <a:solidFill>
                <a:srgbClr val="FF0000"/>
              </a:solidFill>
              <a:latin typeface="Calibri Light" panose="020F0302020204030204" pitchFamily="34" charset="0"/>
              <a:cs typeface="Calibri Light" panose="020F0302020204030204" pitchFamily="34" charset="0"/>
            </a:endParaRPr>
          </a:p>
        </p:txBody>
      </p:sp>
      <p:sp>
        <p:nvSpPr>
          <p:cNvPr id="4" name="Text Box 8">
            <a:extLst>
              <a:ext uri="{FF2B5EF4-FFF2-40B4-BE49-F238E27FC236}">
                <a16:creationId xmlns:a16="http://schemas.microsoft.com/office/drawing/2014/main" id="{A58DDE0B-7D9C-3B11-84A5-CD32AF2F0551}"/>
              </a:ext>
            </a:extLst>
          </p:cNvPr>
          <p:cNvSpPr txBox="1">
            <a:spLocks noChangeAspect="1" noChangeArrowheads="1"/>
          </p:cNvSpPr>
          <p:nvPr/>
        </p:nvSpPr>
        <p:spPr bwMode="auto">
          <a:xfrm>
            <a:off x="11179689" y="4616156"/>
            <a:ext cx="838326" cy="461665"/>
          </a:xfrm>
          <a:prstGeom prst="rect">
            <a:avLst/>
          </a:prstGeom>
          <a:noFill/>
          <a:ln>
            <a:solidFill>
              <a:srgbClr val="C00000"/>
            </a:solidFill>
          </a:ln>
        </p:spPr>
        <p:txBody>
          <a:bodyPr wrap="square" lIns="0" tIns="0" rIns="0" bIns="0">
            <a:spAutoFit/>
          </a:bodyPr>
          <a:lstStyle>
            <a:defPPr marR="0" lvl="0" algn="l" rtl="0">
              <a:lnSpc>
                <a:spcPct val="100000"/>
              </a:lnSpc>
              <a:spcBef>
                <a:spcPts val="0"/>
              </a:spcBef>
              <a:spcAft>
                <a:spcPts val="0"/>
              </a:spcAft>
            </a:defPPr>
            <a:lvl1pPr algn="ctr">
              <a:defRPr sz="1000">
                <a:solidFill>
                  <a:schemeClr val="tx1"/>
                </a:solidFill>
                <a:latin typeface="Calibri Light" panose="020F0302020204030204" pitchFamily="34" charset="0"/>
                <a:cs typeface="Calibri Light" panose="020F0302020204030204" pitchFamily="34" charset="0"/>
              </a:defRPr>
            </a:lvl1pPr>
          </a:lstStyle>
          <a:p>
            <a:r>
              <a:rPr lang="en-US" dirty="0"/>
              <a:t>Ranking de </a:t>
            </a:r>
            <a:r>
              <a:rPr lang="en-US" dirty="0" err="1"/>
              <a:t>modelos</a:t>
            </a:r>
            <a:r>
              <a:rPr lang="en-US" dirty="0"/>
              <a:t> </a:t>
            </a:r>
            <a:r>
              <a:rPr lang="en-US" dirty="0" err="1"/>
              <a:t>por</a:t>
            </a:r>
            <a:r>
              <a:rPr lang="en-US" dirty="0"/>
              <a:t> sector </a:t>
            </a:r>
          </a:p>
        </p:txBody>
      </p:sp>
      <p:sp>
        <p:nvSpPr>
          <p:cNvPr id="1058" name="CuadroTexto 1057">
            <a:extLst>
              <a:ext uri="{FF2B5EF4-FFF2-40B4-BE49-F238E27FC236}">
                <a16:creationId xmlns:a16="http://schemas.microsoft.com/office/drawing/2014/main" id="{6AE7953A-B11E-4C92-D09A-CC8216BEC51A}"/>
              </a:ext>
            </a:extLst>
          </p:cNvPr>
          <p:cNvSpPr txBox="1"/>
          <p:nvPr/>
        </p:nvSpPr>
        <p:spPr>
          <a:xfrm rot="20194110">
            <a:off x="9997089" y="4326285"/>
            <a:ext cx="551850" cy="138499"/>
          </a:xfrm>
          <a:prstGeom prst="rect">
            <a:avLst/>
          </a:prstGeom>
          <a:solidFill>
            <a:schemeClr val="bg1"/>
          </a:solidFill>
        </p:spPr>
        <p:txBody>
          <a:bodyPr wrap="square" lIns="0" tIns="0" rIns="0" bIns="0">
            <a:spAutoFit/>
          </a:bodyPr>
          <a:lstStyle/>
          <a:p>
            <a:pPr>
              <a:lnSpc>
                <a:spcPct val="90000"/>
              </a:lnSpc>
              <a:spcBef>
                <a:spcPts val="600"/>
              </a:spcBef>
            </a:pPr>
            <a:r>
              <a:rPr lang="es-MX" sz="1000" dirty="0">
                <a:solidFill>
                  <a:srgbClr val="C00000"/>
                </a:solidFill>
                <a:latin typeface="Calibri Light" panose="020F0302020204030204" pitchFamily="34" charset="0"/>
                <a:ea typeface="Calibri"/>
                <a:cs typeface="Calibri Light" panose="020F0302020204030204" pitchFamily="34" charset="0"/>
                <a:sym typeface="Calibri"/>
              </a:rPr>
              <a:t>Ilustrativo</a:t>
            </a:r>
            <a:endParaRPr lang="es-MX" sz="1000" dirty="0">
              <a:solidFill>
                <a:srgbClr val="C00000"/>
              </a:solidFill>
              <a:latin typeface="Calibri Light" panose="020F0302020204030204" pitchFamily="34" charset="0"/>
              <a:cs typeface="Calibri Light" panose="020F0302020204030204" pitchFamily="34" charset="0"/>
            </a:endParaRPr>
          </a:p>
        </p:txBody>
      </p:sp>
      <p:pic>
        <p:nvPicPr>
          <p:cNvPr id="96" name="Picture 16" descr="About statsmodels - statsmodels 0.15.0 (+49)">
            <a:extLst>
              <a:ext uri="{FF2B5EF4-FFF2-40B4-BE49-F238E27FC236}">
                <a16:creationId xmlns:a16="http://schemas.microsoft.com/office/drawing/2014/main" id="{3F9F36C0-2DF5-0E61-D90F-196C9E948E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6560" y="5793594"/>
            <a:ext cx="366796" cy="265372"/>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16" descr="About statsmodels - statsmodels 0.15.0 (+49)">
            <a:extLst>
              <a:ext uri="{FF2B5EF4-FFF2-40B4-BE49-F238E27FC236}">
                <a16:creationId xmlns:a16="http://schemas.microsoft.com/office/drawing/2014/main" id="{B08678BB-492E-B1E8-F3BC-9FA33080E8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06342" y="2177018"/>
            <a:ext cx="366796" cy="265372"/>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2" descr="Matplotlib | Kaggle">
            <a:extLst>
              <a:ext uri="{FF2B5EF4-FFF2-40B4-BE49-F238E27FC236}">
                <a16:creationId xmlns:a16="http://schemas.microsoft.com/office/drawing/2014/main" id="{21A7150E-408A-C928-150A-334F2B50915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573" t="16947" r="5496" b="26027"/>
          <a:stretch/>
        </p:blipFill>
        <p:spPr bwMode="auto">
          <a:xfrm>
            <a:off x="7219489" y="2509271"/>
            <a:ext cx="802993" cy="17763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Scikit-learn — Wikipédia">
            <a:extLst>
              <a:ext uri="{FF2B5EF4-FFF2-40B4-BE49-F238E27FC236}">
                <a16:creationId xmlns:a16="http://schemas.microsoft.com/office/drawing/2014/main" id="{E2F76620-76F4-C02A-B5CE-0193A486C2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50425" y="5673894"/>
            <a:ext cx="376894" cy="202153"/>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2" descr="Matplotlib | Kaggle">
            <a:extLst>
              <a:ext uri="{FF2B5EF4-FFF2-40B4-BE49-F238E27FC236}">
                <a16:creationId xmlns:a16="http://schemas.microsoft.com/office/drawing/2014/main" id="{329FAA07-C12B-9791-3937-A8BF67BE920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573" t="16947" r="5496" b="26027"/>
          <a:stretch/>
        </p:blipFill>
        <p:spPr bwMode="auto">
          <a:xfrm>
            <a:off x="10422073" y="4052431"/>
            <a:ext cx="802993" cy="17763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8" descr="Pandas Logo PNG Vectors Free Download">
            <a:extLst>
              <a:ext uri="{FF2B5EF4-FFF2-40B4-BE49-F238E27FC236}">
                <a16:creationId xmlns:a16="http://schemas.microsoft.com/office/drawing/2014/main" id="{9C14DB32-30E7-238D-8027-27D02A54906E}"/>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32577" b="31716"/>
          <a:stretch/>
        </p:blipFill>
        <p:spPr bwMode="auto">
          <a:xfrm>
            <a:off x="11349162" y="4030223"/>
            <a:ext cx="621875" cy="22204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9">
            <a:extLst>
              <a:ext uri="{FF2B5EF4-FFF2-40B4-BE49-F238E27FC236}">
                <a16:creationId xmlns:a16="http://schemas.microsoft.com/office/drawing/2014/main" id="{DB76CF4C-C164-01BF-2302-6CBDD12C17D2}"/>
              </a:ext>
            </a:extLst>
          </p:cNvPr>
          <p:cNvSpPr/>
          <p:nvPr/>
        </p:nvSpPr>
        <p:spPr>
          <a:xfrm>
            <a:off x="4533918" y="1088936"/>
            <a:ext cx="4486680" cy="267939"/>
          </a:xfrm>
          <a:prstGeom prst="rect">
            <a:avLst/>
          </a:prstGeom>
          <a:solidFill>
            <a:srgbClr val="B07B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sym typeface="Calibri"/>
            </a:endParaRPr>
          </a:p>
          <a:p>
            <a:pPr algn="ctr"/>
            <a:r>
              <a:rPr lang="es-MX" sz="1200" b="1" dirty="0">
                <a:sym typeface="Calibri"/>
              </a:rPr>
              <a:t>Desarrollo y evaluación de Modelos</a:t>
            </a:r>
            <a:endParaRPr lang="es-MX" sz="1200" b="1" dirty="0"/>
          </a:p>
          <a:p>
            <a:pPr algn="ctr"/>
            <a:endParaRPr lang="es-MX" sz="1200" b="1" dirty="0"/>
          </a:p>
        </p:txBody>
      </p:sp>
      <p:sp>
        <p:nvSpPr>
          <p:cNvPr id="7" name="Rectangle 20">
            <a:extLst>
              <a:ext uri="{FF2B5EF4-FFF2-40B4-BE49-F238E27FC236}">
                <a16:creationId xmlns:a16="http://schemas.microsoft.com/office/drawing/2014/main" id="{93FDD0D7-A000-46D3-95C8-F2BCCA9C6D27}"/>
              </a:ext>
            </a:extLst>
          </p:cNvPr>
          <p:cNvSpPr/>
          <p:nvPr/>
        </p:nvSpPr>
        <p:spPr>
          <a:xfrm>
            <a:off x="437844" y="1067594"/>
            <a:ext cx="2925678" cy="283171"/>
          </a:xfrm>
          <a:prstGeom prst="rect">
            <a:avLst/>
          </a:prstGeom>
          <a:solidFill>
            <a:srgbClr val="B07B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rtl="0">
              <a:spcBef>
                <a:spcPts val="0"/>
              </a:spcBef>
              <a:spcAft>
                <a:spcPts val="0"/>
              </a:spcAft>
              <a:buNone/>
            </a:pPr>
            <a:r>
              <a:rPr lang="es-MX" sz="1200" b="1" dirty="0">
                <a:solidFill>
                  <a:schemeClr val="bg1"/>
                </a:solidFill>
                <a:latin typeface="Calibri"/>
                <a:ea typeface="Calibri"/>
                <a:cs typeface="Calibri"/>
                <a:sym typeface="Calibri"/>
              </a:rPr>
              <a:t>Recolección y limpieza  de Información:</a:t>
            </a:r>
            <a:endParaRPr lang="es-MX" sz="1200" dirty="0">
              <a:solidFill>
                <a:schemeClr val="bg1"/>
              </a:solidFill>
            </a:endParaRPr>
          </a:p>
        </p:txBody>
      </p:sp>
      <p:sp>
        <p:nvSpPr>
          <p:cNvPr id="8" name="Rectangle 20">
            <a:extLst>
              <a:ext uri="{FF2B5EF4-FFF2-40B4-BE49-F238E27FC236}">
                <a16:creationId xmlns:a16="http://schemas.microsoft.com/office/drawing/2014/main" id="{32E6A822-BAC4-E1E3-442C-5BF928014797}"/>
              </a:ext>
            </a:extLst>
          </p:cNvPr>
          <p:cNvSpPr/>
          <p:nvPr/>
        </p:nvSpPr>
        <p:spPr>
          <a:xfrm>
            <a:off x="9915525" y="1095529"/>
            <a:ext cx="1998277" cy="283171"/>
          </a:xfrm>
          <a:prstGeom prst="rect">
            <a:avLst/>
          </a:prstGeom>
          <a:solidFill>
            <a:srgbClr val="B07B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rtl="0">
              <a:spcBef>
                <a:spcPts val="0"/>
              </a:spcBef>
              <a:spcAft>
                <a:spcPts val="0"/>
              </a:spcAft>
              <a:buNone/>
            </a:pPr>
            <a:r>
              <a:rPr lang="es-MX" sz="1200" b="1" dirty="0">
                <a:solidFill>
                  <a:schemeClr val="bg1"/>
                </a:solidFill>
                <a:latin typeface="Calibri"/>
                <a:ea typeface="Calibri"/>
                <a:cs typeface="Calibri"/>
                <a:sym typeface="Calibri"/>
              </a:rPr>
              <a:t>Conclusión </a:t>
            </a:r>
            <a:endParaRPr lang="es-MX" sz="1200" dirty="0">
              <a:solidFill>
                <a:schemeClr val="bg1"/>
              </a:solidFill>
            </a:endParaRPr>
          </a:p>
        </p:txBody>
      </p:sp>
      <p:sp>
        <p:nvSpPr>
          <p:cNvPr id="9" name="CuadroTexto 8">
            <a:extLst>
              <a:ext uri="{FF2B5EF4-FFF2-40B4-BE49-F238E27FC236}">
                <a16:creationId xmlns:a16="http://schemas.microsoft.com/office/drawing/2014/main" id="{C6BC4D9E-8ED8-E533-2CC3-4FE41298816F}"/>
              </a:ext>
            </a:extLst>
          </p:cNvPr>
          <p:cNvSpPr txBox="1"/>
          <p:nvPr/>
        </p:nvSpPr>
        <p:spPr>
          <a:xfrm>
            <a:off x="492629" y="1442996"/>
            <a:ext cx="2305213" cy="741742"/>
          </a:xfrm>
          <a:prstGeom prst="rect">
            <a:avLst/>
          </a:prstGeom>
          <a:noFill/>
        </p:spPr>
        <p:txBody>
          <a:bodyPr wrap="square" lIns="0" tIns="0" rIns="0" bIns="0">
            <a:spAutoFit/>
          </a:bodyPr>
          <a:lstStyle/>
          <a:p>
            <a:pPr>
              <a:lnSpc>
                <a:spcPct val="90000"/>
              </a:lnSpc>
              <a:spcBef>
                <a:spcPts val="600"/>
              </a:spcBef>
            </a:pPr>
            <a:r>
              <a:rPr lang="es-MX" sz="1200" b="1" dirty="0">
                <a:solidFill>
                  <a:schemeClr val="tx1"/>
                </a:solidFill>
                <a:latin typeface="Calibri Light" panose="020F0302020204030204" pitchFamily="34" charset="0"/>
                <a:ea typeface="Calibri"/>
                <a:cs typeface="Calibri Light" panose="020F0302020204030204" pitchFamily="34" charset="0"/>
                <a:sym typeface="Calibri"/>
              </a:rPr>
              <a:t>Conjunto de datos a usar </a:t>
            </a:r>
          </a:p>
          <a:p>
            <a:pPr>
              <a:lnSpc>
                <a:spcPct val="90000"/>
              </a:lnSpc>
              <a:spcBef>
                <a:spcPts val="600"/>
              </a:spcBef>
            </a:pPr>
            <a:r>
              <a:rPr lang="es-MX" sz="1200" dirty="0">
                <a:solidFill>
                  <a:schemeClr val="tx1"/>
                </a:solidFill>
                <a:latin typeface="Calibri Light" panose="020F0302020204030204" pitchFamily="34" charset="0"/>
                <a:cs typeface="Calibri Light" panose="020F0302020204030204" pitchFamily="34" charset="0"/>
              </a:rPr>
              <a:t>Demanda mensual Interna de Gas Natural por Estado, Sectores Eléctrico, Petrolero e Industrial</a:t>
            </a:r>
          </a:p>
        </p:txBody>
      </p:sp>
      <p:sp>
        <p:nvSpPr>
          <p:cNvPr id="10" name="CuadroTexto 9">
            <a:extLst>
              <a:ext uri="{FF2B5EF4-FFF2-40B4-BE49-F238E27FC236}">
                <a16:creationId xmlns:a16="http://schemas.microsoft.com/office/drawing/2014/main" id="{7FF1F0E3-56CE-B838-DA69-A0ACC461DEB7}"/>
              </a:ext>
            </a:extLst>
          </p:cNvPr>
          <p:cNvSpPr txBox="1"/>
          <p:nvPr/>
        </p:nvSpPr>
        <p:spPr>
          <a:xfrm>
            <a:off x="492629" y="2289993"/>
            <a:ext cx="3350242" cy="332399"/>
          </a:xfrm>
          <a:prstGeom prst="rect">
            <a:avLst/>
          </a:prstGeom>
          <a:noFill/>
        </p:spPr>
        <p:txBody>
          <a:bodyPr wrap="square" lIns="0" tIns="0" rIns="0" bIns="0">
            <a:spAutoFit/>
          </a:bodyPr>
          <a:lstStyle/>
          <a:p>
            <a:pPr>
              <a:lnSpc>
                <a:spcPct val="90000"/>
              </a:lnSpc>
              <a:spcBef>
                <a:spcPts val="600"/>
              </a:spcBef>
            </a:pPr>
            <a:r>
              <a:rPr lang="es-MX" sz="1200" b="1" dirty="0">
                <a:solidFill>
                  <a:schemeClr val="tx1"/>
                </a:solidFill>
                <a:latin typeface="Calibri Light" panose="020F0302020204030204" pitchFamily="34" charset="0"/>
                <a:cs typeface="Calibri Light" panose="020F0302020204030204" pitchFamily="34" charset="0"/>
              </a:rPr>
              <a:t>Fuente:</a:t>
            </a:r>
            <a:r>
              <a:rPr lang="es-MX" sz="1200" dirty="0">
                <a:solidFill>
                  <a:schemeClr val="tx1"/>
                </a:solidFill>
                <a:latin typeface="Calibri Light" panose="020F0302020204030204" pitchFamily="34" charset="0"/>
                <a:cs typeface="Calibri Light" panose="020F0302020204030204" pitchFamily="34" charset="0"/>
              </a:rPr>
              <a:t> Sistema de Información Energética de la Secretaría de Energía (SIE</a:t>
            </a:r>
            <a:r>
              <a:rPr lang="es-MX" sz="1200" dirty="0">
                <a:solidFill>
                  <a:schemeClr val="tx1"/>
                </a:solidFill>
                <a:latin typeface="Calibri Light" panose="020F0302020204030204" pitchFamily="34" charset="0"/>
                <a:cs typeface="Calibri Light" panose="020F0302020204030204" pitchFamily="34" charset="0"/>
                <a:hlinkClick r:id="rId9">
                  <a:extLst>
                    <a:ext uri="{A12FA001-AC4F-418D-AE19-62706E023703}">
                      <ahyp:hlinkClr xmlns:ahyp="http://schemas.microsoft.com/office/drawing/2018/hyperlinkcolor" val="tx"/>
                    </a:ext>
                  </a:extLst>
                </a:hlinkClick>
              </a:rPr>
              <a:t>)</a:t>
            </a:r>
            <a:endParaRPr lang="es-MX" sz="1200" dirty="0">
              <a:solidFill>
                <a:schemeClr val="tx1"/>
              </a:solidFill>
              <a:latin typeface="Calibri Light" panose="020F0302020204030204" pitchFamily="34" charset="0"/>
              <a:cs typeface="Calibri Light" panose="020F0302020204030204" pitchFamily="34" charset="0"/>
            </a:endParaRPr>
          </a:p>
        </p:txBody>
      </p:sp>
      <p:pic>
        <p:nvPicPr>
          <p:cNvPr id="11" name="Imagen 10">
            <a:extLst>
              <a:ext uri="{FF2B5EF4-FFF2-40B4-BE49-F238E27FC236}">
                <a16:creationId xmlns:a16="http://schemas.microsoft.com/office/drawing/2014/main" id="{576DA7B0-C16D-1B20-5429-92D6C1DFFB7F}"/>
              </a:ext>
            </a:extLst>
          </p:cNvPr>
          <p:cNvPicPr>
            <a:picLocks noChangeAspect="1"/>
          </p:cNvPicPr>
          <p:nvPr/>
        </p:nvPicPr>
        <p:blipFill>
          <a:blip r:embed="rId10"/>
          <a:stretch>
            <a:fillRect/>
          </a:stretch>
        </p:blipFill>
        <p:spPr>
          <a:xfrm>
            <a:off x="1049181" y="3108096"/>
            <a:ext cx="1522266" cy="6814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CuadroTexto 11">
            <a:extLst>
              <a:ext uri="{FF2B5EF4-FFF2-40B4-BE49-F238E27FC236}">
                <a16:creationId xmlns:a16="http://schemas.microsoft.com/office/drawing/2014/main" id="{28398404-3E46-EF7F-19A1-788195FF84F8}"/>
              </a:ext>
            </a:extLst>
          </p:cNvPr>
          <p:cNvSpPr txBox="1"/>
          <p:nvPr/>
        </p:nvSpPr>
        <p:spPr>
          <a:xfrm rot="2146181">
            <a:off x="2205585" y="3146519"/>
            <a:ext cx="551850" cy="138499"/>
          </a:xfrm>
          <a:prstGeom prst="rect">
            <a:avLst/>
          </a:prstGeom>
          <a:noFill/>
        </p:spPr>
        <p:txBody>
          <a:bodyPr wrap="square" lIns="0" tIns="0" rIns="0" bIns="0">
            <a:spAutoFit/>
          </a:bodyPr>
          <a:lstStyle/>
          <a:p>
            <a:pPr>
              <a:lnSpc>
                <a:spcPct val="90000"/>
              </a:lnSpc>
              <a:spcBef>
                <a:spcPts val="600"/>
              </a:spcBef>
            </a:pPr>
            <a:r>
              <a:rPr lang="es-MX" sz="1000" b="1" dirty="0">
                <a:solidFill>
                  <a:srgbClr val="FF0000"/>
                </a:solidFill>
                <a:latin typeface="Calibri Light" panose="020F0302020204030204" pitchFamily="34" charset="0"/>
                <a:ea typeface="Calibri"/>
                <a:cs typeface="Calibri Light" panose="020F0302020204030204" pitchFamily="34" charset="0"/>
                <a:sym typeface="Calibri"/>
              </a:rPr>
              <a:t>Ilustrativo</a:t>
            </a:r>
            <a:endParaRPr lang="es-MX" sz="1000" dirty="0">
              <a:solidFill>
                <a:srgbClr val="FF0000"/>
              </a:solidFill>
              <a:latin typeface="Calibri Light" panose="020F0302020204030204" pitchFamily="34" charset="0"/>
              <a:cs typeface="Calibri Light" panose="020F0302020204030204" pitchFamily="34" charset="0"/>
            </a:endParaRPr>
          </a:p>
        </p:txBody>
      </p:sp>
      <p:pic>
        <p:nvPicPr>
          <p:cNvPr id="13" name="Picture 12" descr="https://d30y9cdsu7xlg0.cloudfront.net/png/1668564-200.png">
            <a:extLst>
              <a:ext uri="{FF2B5EF4-FFF2-40B4-BE49-F238E27FC236}">
                <a16:creationId xmlns:a16="http://schemas.microsoft.com/office/drawing/2014/main" id="{B025CEAF-90E4-43C2-033B-5B986E7501FE}"/>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64032" y="4530533"/>
            <a:ext cx="335297" cy="335297"/>
          </a:xfrm>
          <a:prstGeom prst="rect">
            <a:avLst/>
          </a:prstGeom>
          <a:noFill/>
          <a:extLst>
            <a:ext uri="{909E8E84-426E-40DD-AFC4-6F175D3DCCD1}">
              <a14:hiddenFill xmlns:a14="http://schemas.microsoft.com/office/drawing/2010/main">
                <a:solidFill>
                  <a:srgbClr val="FFFFFF"/>
                </a:solidFill>
              </a14:hiddenFill>
            </a:ext>
          </a:extLst>
        </p:spPr>
      </p:pic>
      <p:sp>
        <p:nvSpPr>
          <p:cNvPr id="14" name="CuadroTexto 13">
            <a:extLst>
              <a:ext uri="{FF2B5EF4-FFF2-40B4-BE49-F238E27FC236}">
                <a16:creationId xmlns:a16="http://schemas.microsoft.com/office/drawing/2014/main" id="{FAC65907-C560-1C7F-6766-6C7DF0B2C420}"/>
              </a:ext>
            </a:extLst>
          </p:cNvPr>
          <p:cNvSpPr txBox="1"/>
          <p:nvPr/>
        </p:nvSpPr>
        <p:spPr>
          <a:xfrm>
            <a:off x="818868" y="4222273"/>
            <a:ext cx="2647576" cy="892552"/>
          </a:xfrm>
          <a:prstGeom prst="rect">
            <a:avLst/>
          </a:prstGeom>
          <a:noFill/>
        </p:spPr>
        <p:txBody>
          <a:bodyPr wrap="square" lIns="0" tIns="0" rIns="0" bIns="0">
            <a:spAutoFit/>
          </a:bodyPr>
          <a:lstStyle/>
          <a:p>
            <a:pPr marR="0" lvl="0" rtl="0">
              <a:spcBef>
                <a:spcPts val="1400"/>
              </a:spcBef>
              <a:spcAft>
                <a:spcPts val="0"/>
              </a:spcAft>
              <a:buClr>
                <a:schemeClr val="dk1"/>
              </a:buClr>
              <a:buSzPts val="1200"/>
              <a:buFont typeface="Noto Sans Symbols"/>
              <a:buChar char="⮚"/>
            </a:pPr>
            <a:r>
              <a:rPr lang="es-MX" sz="1200" dirty="0">
                <a:solidFill>
                  <a:schemeClr val="dk1"/>
                </a:solidFill>
                <a:latin typeface="Calibri Light" panose="020F0302020204030204" pitchFamily="34" charset="0"/>
                <a:ea typeface="Calibri"/>
                <a:cs typeface="Calibri Light" panose="020F0302020204030204" pitchFamily="34" charset="0"/>
                <a:sym typeface="Calibri"/>
              </a:rPr>
              <a:t>Identificación y tratamiento de </a:t>
            </a:r>
            <a:r>
              <a:rPr lang="es-MX" sz="1200" i="1" dirty="0">
                <a:solidFill>
                  <a:schemeClr val="dk1"/>
                </a:solidFill>
                <a:latin typeface="Calibri Light" panose="020F0302020204030204" pitchFamily="34" charset="0"/>
                <a:ea typeface="Calibri"/>
                <a:cs typeface="Calibri Light" panose="020F0302020204030204" pitchFamily="34" charset="0"/>
                <a:sym typeface="Calibri"/>
              </a:rPr>
              <a:t>outliers </a:t>
            </a:r>
            <a:r>
              <a:rPr lang="es-MX" sz="1200" dirty="0">
                <a:solidFill>
                  <a:schemeClr val="dk1"/>
                </a:solidFill>
                <a:latin typeface="Calibri Light" panose="020F0302020204030204" pitchFamily="34" charset="0"/>
                <a:ea typeface="Calibri"/>
                <a:cs typeface="Calibri Light" panose="020F0302020204030204" pitchFamily="34" charset="0"/>
                <a:sym typeface="Calibri"/>
              </a:rPr>
              <a:t>y datos faltantes</a:t>
            </a:r>
            <a:endParaRPr lang="es-MX" sz="1200" dirty="0">
              <a:latin typeface="Calibri Light" panose="020F0302020204030204" pitchFamily="34" charset="0"/>
              <a:cs typeface="Calibri Light" panose="020F0302020204030204" pitchFamily="34" charset="0"/>
            </a:endParaRPr>
          </a:p>
          <a:p>
            <a:pPr marR="0" lvl="0" rtl="0">
              <a:spcBef>
                <a:spcPts val="600"/>
              </a:spcBef>
              <a:spcAft>
                <a:spcPts val="0"/>
              </a:spcAft>
              <a:buClr>
                <a:schemeClr val="dk1"/>
              </a:buClr>
              <a:buSzPts val="1200"/>
              <a:buFont typeface="Noto Sans Symbols"/>
              <a:buChar char="⮚"/>
            </a:pPr>
            <a:r>
              <a:rPr lang="es-MX" sz="1200" dirty="0">
                <a:solidFill>
                  <a:schemeClr val="dk1"/>
                </a:solidFill>
                <a:latin typeface="Calibri Light" panose="020F0302020204030204" pitchFamily="34" charset="0"/>
                <a:ea typeface="Calibri"/>
                <a:cs typeface="Calibri Light" panose="020F0302020204030204" pitchFamily="34" charset="0"/>
                <a:sym typeface="Calibri"/>
              </a:rPr>
              <a:t>Normalización </a:t>
            </a:r>
            <a:endParaRPr lang="es-MX" sz="1200" dirty="0">
              <a:latin typeface="Calibri Light" panose="020F0302020204030204" pitchFamily="34" charset="0"/>
              <a:cs typeface="Calibri Light" panose="020F0302020204030204" pitchFamily="34" charset="0"/>
            </a:endParaRPr>
          </a:p>
          <a:p>
            <a:pPr marR="0" lvl="0" rtl="0">
              <a:spcBef>
                <a:spcPts val="600"/>
              </a:spcBef>
              <a:spcAft>
                <a:spcPts val="0"/>
              </a:spcAft>
              <a:buClr>
                <a:schemeClr val="dk1"/>
              </a:buClr>
              <a:buSzPts val="1200"/>
              <a:buFont typeface="Noto Sans Symbols"/>
              <a:buChar char="⮚"/>
            </a:pPr>
            <a:r>
              <a:rPr lang="es-MX" sz="1200" dirty="0">
                <a:solidFill>
                  <a:schemeClr val="dk1"/>
                </a:solidFill>
                <a:latin typeface="Calibri Light" panose="020F0302020204030204" pitchFamily="34" charset="0"/>
                <a:ea typeface="Calibri"/>
                <a:cs typeface="Calibri Light" panose="020F0302020204030204" pitchFamily="34" charset="0"/>
                <a:sym typeface="Calibri"/>
              </a:rPr>
              <a:t>Formato de serie de tiempo</a:t>
            </a:r>
            <a:endParaRPr lang="es-MX" sz="1200" dirty="0">
              <a:latin typeface="Calibri Light" panose="020F0302020204030204" pitchFamily="34" charset="0"/>
              <a:cs typeface="Calibri Light" panose="020F0302020204030204" pitchFamily="34" charset="0"/>
            </a:endParaRPr>
          </a:p>
        </p:txBody>
      </p:sp>
      <p:pic>
        <p:nvPicPr>
          <p:cNvPr id="16" name="Picture 8" descr="Pandas Logo PNG Vectors Free Download">
            <a:extLst>
              <a:ext uri="{FF2B5EF4-FFF2-40B4-BE49-F238E27FC236}">
                <a16:creationId xmlns:a16="http://schemas.microsoft.com/office/drawing/2014/main" id="{545F909F-0BB9-5ABB-4A86-72C215132F62}"/>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32577" b="31716"/>
          <a:stretch/>
        </p:blipFill>
        <p:spPr bwMode="auto">
          <a:xfrm>
            <a:off x="2186436" y="4530533"/>
            <a:ext cx="621875" cy="22204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2" descr="Plotly - Wikipedia">
            <a:extLst>
              <a:ext uri="{FF2B5EF4-FFF2-40B4-BE49-F238E27FC236}">
                <a16:creationId xmlns:a16="http://schemas.microsoft.com/office/drawing/2014/main" id="{1526EFAB-5AFD-3C86-E7FA-B387826FD95C}"/>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12848" t="21324" r="14474" b="15346"/>
          <a:stretch/>
        </p:blipFill>
        <p:spPr bwMode="auto">
          <a:xfrm>
            <a:off x="2860090" y="4755831"/>
            <a:ext cx="622360" cy="18077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eaborn pairplot example - Python Tutorial">
            <a:extLst>
              <a:ext uri="{FF2B5EF4-FFF2-40B4-BE49-F238E27FC236}">
                <a16:creationId xmlns:a16="http://schemas.microsoft.com/office/drawing/2014/main" id="{CC7E9A22-F54D-F7AC-C6CE-19240EA4B74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48520" y="2118967"/>
            <a:ext cx="1170108" cy="755889"/>
          </a:xfrm>
          <a:prstGeom prst="rect">
            <a:avLst/>
          </a:prstGeom>
          <a:noFill/>
          <a:extLst>
            <a:ext uri="{909E8E84-426E-40DD-AFC4-6F175D3DCCD1}">
              <a14:hiddenFill xmlns:a14="http://schemas.microsoft.com/office/drawing/2010/main">
                <a:solidFill>
                  <a:srgbClr val="FFFFFF"/>
                </a:solidFill>
              </a14:hiddenFill>
            </a:ext>
          </a:extLst>
        </p:spPr>
      </p:pic>
      <p:sp>
        <p:nvSpPr>
          <p:cNvPr id="116" name="CuadroTexto 115">
            <a:extLst>
              <a:ext uri="{FF2B5EF4-FFF2-40B4-BE49-F238E27FC236}">
                <a16:creationId xmlns:a16="http://schemas.microsoft.com/office/drawing/2014/main" id="{AFDA194A-91D8-8D16-0772-71B5C96ABAD3}"/>
              </a:ext>
            </a:extLst>
          </p:cNvPr>
          <p:cNvSpPr txBox="1"/>
          <p:nvPr/>
        </p:nvSpPr>
        <p:spPr>
          <a:xfrm rot="2319797">
            <a:off x="6439255" y="2299068"/>
            <a:ext cx="551850" cy="138499"/>
          </a:xfrm>
          <a:prstGeom prst="rect">
            <a:avLst/>
          </a:prstGeom>
          <a:solidFill>
            <a:schemeClr val="bg1"/>
          </a:solidFill>
        </p:spPr>
        <p:txBody>
          <a:bodyPr wrap="square" lIns="0" tIns="0" rIns="0" bIns="0">
            <a:spAutoFit/>
          </a:bodyPr>
          <a:lstStyle/>
          <a:p>
            <a:pPr>
              <a:lnSpc>
                <a:spcPct val="90000"/>
              </a:lnSpc>
              <a:spcBef>
                <a:spcPts val="600"/>
              </a:spcBef>
            </a:pPr>
            <a:r>
              <a:rPr lang="es-MX" sz="1000" b="1" dirty="0">
                <a:solidFill>
                  <a:srgbClr val="FF0000"/>
                </a:solidFill>
                <a:latin typeface="Calibri Light" panose="020F0302020204030204" pitchFamily="34" charset="0"/>
                <a:ea typeface="Calibri"/>
                <a:cs typeface="Calibri Light" panose="020F0302020204030204" pitchFamily="34" charset="0"/>
                <a:sym typeface="Calibri"/>
              </a:rPr>
              <a:t>Ilustrativo</a:t>
            </a:r>
            <a:endParaRPr lang="es-MX" sz="1000" dirty="0">
              <a:solidFill>
                <a:srgbClr val="FF0000"/>
              </a:solidFill>
              <a:latin typeface="Calibri Light" panose="020F0302020204030204" pitchFamily="34" charset="0"/>
              <a:cs typeface="Calibri Light" panose="020F0302020204030204" pitchFamily="34" charset="0"/>
            </a:endParaRPr>
          </a:p>
        </p:txBody>
      </p:sp>
      <p:pic>
        <p:nvPicPr>
          <p:cNvPr id="2054" name="Picture 6" descr="Machine learning con TensorFlow y Keras en Python">
            <a:extLst>
              <a:ext uri="{FF2B5EF4-FFF2-40B4-BE49-F238E27FC236}">
                <a16:creationId xmlns:a16="http://schemas.microsoft.com/office/drawing/2014/main" id="{ECFB5E54-48A4-592F-D220-26221786E1F0}"/>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t="18502" b="15903"/>
          <a:stretch/>
        </p:blipFill>
        <p:spPr bwMode="auto">
          <a:xfrm>
            <a:off x="8181822" y="3928020"/>
            <a:ext cx="598831" cy="294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246698"/>
      </p:ext>
    </p:extLst>
  </p:cSld>
  <p:clrMapOvr>
    <a:masterClrMapping/>
  </p:clrMapOvr>
</p:sld>
</file>

<file path=ppt/theme/theme1.xml><?xml version="1.0" encoding="utf-8"?>
<a:theme xmlns:a="http://schemas.openxmlformats.org/drawingml/2006/main" name="Retrospect">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481</TotalTime>
  <Words>1973</Words>
  <Application>Microsoft Office PowerPoint</Application>
  <PresentationFormat>Panorámica</PresentationFormat>
  <Paragraphs>337</Paragraphs>
  <Slides>16</Slides>
  <Notes>16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16</vt:i4>
      </vt:variant>
    </vt:vector>
  </HeadingPairs>
  <TitlesOfParts>
    <vt:vector size="23" baseType="lpstr">
      <vt:lpstr>Arial</vt:lpstr>
      <vt:lpstr>Calibri</vt:lpstr>
      <vt:lpstr>Calibri Light</vt:lpstr>
      <vt:lpstr>Consolas</vt:lpstr>
      <vt:lpstr>Noto Sans Symbols</vt:lpstr>
      <vt:lpstr>NTR</vt:lpstr>
      <vt:lpstr>Retrospect</vt:lpstr>
      <vt:lpstr>Diplomado en Ciencia de Datos UNAM Proyecto Final 07 Octubre de 2023   </vt:lpstr>
      <vt:lpstr>Contenido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Diplomado en Ciencia de Datos  UNAM Propuesta de Proyecto Final Agosto de 2023</dc:title>
  <dc:creator>Sergio Ibarra</dc:creator>
  <cp:lastModifiedBy>Sergio Ibarra</cp:lastModifiedBy>
  <cp:revision>51</cp:revision>
  <dcterms:created xsi:type="dcterms:W3CDTF">2023-08-25T18:15:54Z</dcterms:created>
  <dcterms:modified xsi:type="dcterms:W3CDTF">2023-10-07T18:01:02Z</dcterms:modified>
</cp:coreProperties>
</file>