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32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LaaN8NlriqNrsoh3rv1HbfPJ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32" orient="horz"/>
        <p:guide pos="23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MX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MX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MX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MX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MX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MX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i="1"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i="0"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2" type="body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b="0" sz="3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for Background Image">
  <p:cSld name="Title and Content for Background Imag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493485" y="1809101"/>
            <a:ext cx="5412015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type="title"/>
          </p:nvPr>
        </p:nvSpPr>
        <p:spPr>
          <a:xfrm>
            <a:off x="493485" y="295683"/>
            <a:ext cx="5412015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493485" y="765175"/>
            <a:ext cx="5412015" cy="9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b="0" sz="3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 and Background Image">
  <p:cSld name="Box and Background Ima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/>
          <p:nvPr/>
        </p:nvSpPr>
        <p:spPr>
          <a:xfrm>
            <a:off x="520660" y="642918"/>
            <a:ext cx="6585600" cy="52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755614" y="1724013"/>
            <a:ext cx="6159543" cy="427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type="title"/>
          </p:nvPr>
        </p:nvSpPr>
        <p:spPr>
          <a:xfrm>
            <a:off x="641313" y="305209"/>
            <a:ext cx="6464344" cy="34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2" type="body"/>
          </p:nvPr>
        </p:nvSpPr>
        <p:spPr>
          <a:xfrm>
            <a:off x="755613" y="722451"/>
            <a:ext cx="6159888" cy="1012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0" sz="3000">
                <a:solidFill>
                  <a:schemeClr val="accent3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/>
          <p:nvPr/>
        </p:nvSpPr>
        <p:spPr>
          <a:xfrm>
            <a:off x="520661" y="304778"/>
            <a:ext cx="6584996" cy="34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Statement Slide 1">
  <p:cSld name="Key Statement Slide 1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2pPr>
            <a:lvl3pPr indent="-419100" lvl="2" marL="1371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sz="3000">
                <a:solidFill>
                  <a:schemeClr val="lt1"/>
                </a:solidFill>
              </a:defRPr>
            </a:lvl3pPr>
            <a:lvl4pPr indent="-419100" lvl="3" marL="18288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4pPr>
            <a:lvl5pPr indent="-419100" lvl="4" marL="22860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Statement Slide 2">
  <p:cSld name="Key Statement Slide 2"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2pPr>
            <a:lvl3pPr indent="-419100" lvl="2" marL="1371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sz="3000">
                <a:solidFill>
                  <a:schemeClr val="lt1"/>
                </a:solidFill>
              </a:defRPr>
            </a:lvl3pPr>
            <a:lvl4pPr indent="-419100" lvl="3" marL="18288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4pPr>
            <a:lvl5pPr indent="-419100" lvl="4" marL="22860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Statement Slide 3">
  <p:cSld name="Key Statement Slide 3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2pPr>
            <a:lvl3pPr indent="-419100" lvl="2" marL="1371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sz="3000">
                <a:solidFill>
                  <a:schemeClr val="lt1"/>
                </a:solidFill>
              </a:defRPr>
            </a:lvl3pPr>
            <a:lvl4pPr indent="-419100" lvl="3" marL="18288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4pPr>
            <a:lvl5pPr indent="-419100" lvl="4" marL="22860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1" showMasterSp="0">
  <p:cSld name="Contents 1"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493484" y="162241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Arial"/>
              <a:buNone/>
              <a:defRPr sz="4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2" name="Google Shape;122;p31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2" showMasterSp="0">
  <p:cSld name="Contents 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/>
          <p:nvPr/>
        </p:nvSpPr>
        <p:spPr>
          <a:xfrm>
            <a:off x="0" y="0"/>
            <a:ext cx="981077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93484" y="162241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>
                <a:solidFill>
                  <a:schemeClr val="dk2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sz="2000">
                <a:solidFill>
                  <a:schemeClr val="dk2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sz="2000">
                <a:solidFill>
                  <a:schemeClr val="dk2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sz="2000">
                <a:solidFill>
                  <a:schemeClr val="dk2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sz="2000"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Arial"/>
              <a:buNone/>
              <a:defRPr sz="45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8" name="Google Shape;128;p32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1">
  <p:cSld name="Divider Slide 1">
    <p:bg>
      <p:bgPr>
        <a:solidFill>
          <a:schemeClr val="accent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sz="60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2" name="Google Shape;132;p33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2">
  <p:cSld name="Divider Slide 2"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b="0" sz="60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6" name="Google Shape;136;p34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3">
  <p:cSld name="Divider Slide 3"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sz="60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0" name="Google Shape;140;p35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4">
  <p:cSld name="Divider Slide 4">
    <p:bg>
      <p:bgPr>
        <a:solidFill>
          <a:schemeClr val="accent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sz="60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4" name="Google Shape;144;p36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 1">
  <p:cSld name="Divider Slide with Image 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88982" y="153828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b="0" sz="480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8" name="Google Shape;148;p37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 2">
  <p:cSld name="Divider Slide with Image 2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/>
          <p:nvPr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8"/>
          <p:cNvSpPr txBox="1"/>
          <p:nvPr>
            <p:ph type="title"/>
          </p:nvPr>
        </p:nvSpPr>
        <p:spPr>
          <a:xfrm>
            <a:off x="488983" y="1671637"/>
            <a:ext cx="3702005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3" name="Google Shape;153;p38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">
  <p:cSld name="Disclaim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6" name="Google Shape;156;p39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EL_PRI_RGB.gif" id="157" name="Google Shape;15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509" y="384409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/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3000"/>
              <a:buFont typeface="Arial"/>
              <a:buNone/>
              <a:defRPr b="0" sz="3000">
                <a:solidFill>
                  <a:srgbClr val="81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0"/>
          <p:cNvSpPr txBox="1"/>
          <p:nvPr>
            <p:ph idx="12" type="sldNum"/>
          </p:nvPr>
        </p:nvSpPr>
        <p:spPr>
          <a:xfrm>
            <a:off x="10629328" y="6446520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61" name="Google Shape;161;p40"/>
          <p:cNvSpPr txBox="1"/>
          <p:nvPr>
            <p:ph idx="11" type="ftr"/>
          </p:nvPr>
        </p:nvSpPr>
        <p:spPr>
          <a:xfrm>
            <a:off x="493485" y="6446520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1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" type="body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2" type="sldNum"/>
          </p:nvPr>
        </p:nvSpPr>
        <p:spPr>
          <a:xfrm>
            <a:off x="473290" y="6554103"/>
            <a:ext cx="377092" cy="14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70" name="Google Shape;170;p42"/>
          <p:cNvSpPr txBox="1"/>
          <p:nvPr>
            <p:ph idx="11" type="ftr"/>
          </p:nvPr>
        </p:nvSpPr>
        <p:spPr>
          <a:xfrm>
            <a:off x="1029308" y="6554103"/>
            <a:ext cx="5756424" cy="14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2"/>
          <p:cNvSpPr/>
          <p:nvPr/>
        </p:nvSpPr>
        <p:spPr>
          <a:xfrm>
            <a:off x="8619244" y="6554103"/>
            <a:ext cx="3084075" cy="144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3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© 2012 Deloitte Global Services Limited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 Text slide">
  <p:cSld name="Single Column Text slid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/>
          <p:nvPr/>
        </p:nvSpPr>
        <p:spPr>
          <a:xfrm>
            <a:off x="522820" y="1154114"/>
            <a:ext cx="5353049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3"/>
          <p:cNvSpPr txBox="1"/>
          <p:nvPr>
            <p:ph idx="1" type="body"/>
          </p:nvPr>
        </p:nvSpPr>
        <p:spPr>
          <a:xfrm>
            <a:off x="524258" y="1152144"/>
            <a:ext cx="11136461" cy="5138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2" type="body"/>
          </p:nvPr>
        </p:nvSpPr>
        <p:spPr>
          <a:xfrm>
            <a:off x="524257" y="256033"/>
            <a:ext cx="11131296" cy="5212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idx="1" type="body"/>
          </p:nvPr>
        </p:nvSpPr>
        <p:spPr>
          <a:xfrm>
            <a:off x="487680" y="782621"/>
            <a:ext cx="1121664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44"/>
          <p:cNvSpPr txBox="1"/>
          <p:nvPr>
            <p:ph type="title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431800" y="238540"/>
            <a:ext cx="11329456" cy="6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4" name="Google Shape;184;p45"/>
          <p:cNvSpPr txBox="1"/>
          <p:nvPr>
            <p:ph idx="1" type="body"/>
          </p:nvPr>
        </p:nvSpPr>
        <p:spPr>
          <a:xfrm>
            <a:off x="431800" y="854994"/>
            <a:ext cx="11328400" cy="33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6"/>
          <p:cNvGrpSpPr/>
          <p:nvPr/>
        </p:nvGrpSpPr>
        <p:grpSpPr>
          <a:xfrm>
            <a:off x="335360" y="244889"/>
            <a:ext cx="11514853" cy="6368222"/>
            <a:chOff x="251520" y="244889"/>
            <a:chExt cx="8636140" cy="6368222"/>
          </a:xfrm>
        </p:grpSpPr>
        <p:sp>
          <p:nvSpPr>
            <p:cNvPr id="187" name="Google Shape;187;p46"/>
            <p:cNvSpPr/>
            <p:nvPr/>
          </p:nvSpPr>
          <p:spPr>
            <a:xfrm rot="5400000">
              <a:off x="4497934" y="2294464"/>
              <a:ext cx="142162" cy="8495132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6"/>
            <p:cNvSpPr/>
            <p:nvPr/>
          </p:nvSpPr>
          <p:spPr>
            <a:xfrm rot="5400000">
              <a:off x="4497934" y="-3931596"/>
              <a:ext cx="142162" cy="8495132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6"/>
            <p:cNvSpPr/>
            <p:nvPr/>
          </p:nvSpPr>
          <p:spPr>
            <a:xfrm>
              <a:off x="8745499" y="315969"/>
              <a:ext cx="142161" cy="6226056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6"/>
            <p:cNvSpPr/>
            <p:nvPr/>
          </p:nvSpPr>
          <p:spPr>
            <a:xfrm>
              <a:off x="251520" y="315973"/>
              <a:ext cx="142161" cy="6226056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6"/>
            <p:cNvSpPr/>
            <p:nvPr/>
          </p:nvSpPr>
          <p:spPr>
            <a:xfrm>
              <a:off x="321450" y="315970"/>
              <a:ext cx="8496300" cy="6226059"/>
            </a:xfrm>
            <a:prstGeom prst="rect">
              <a:avLst/>
            </a:prstGeom>
            <a:gradFill>
              <a:gsLst>
                <a:gs pos="0">
                  <a:srgbClr val="E6E6E6"/>
                </a:gs>
                <a:gs pos="50000">
                  <a:srgbClr val="FFFFFF"/>
                </a:gs>
                <a:gs pos="100000">
                  <a:srgbClr val="F8F8F8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46"/>
          <p:cNvSpPr txBox="1"/>
          <p:nvPr>
            <p:ph idx="10" type="dt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6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6"/>
          <p:cNvSpPr txBox="1"/>
          <p:nvPr>
            <p:ph idx="12" type="sldNum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of text">
  <p:cSld name="2 columns of 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/>
          <p:nvPr>
            <p:ph type="title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1" type="body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7"/>
          <p:cNvSpPr txBox="1"/>
          <p:nvPr>
            <p:ph idx="2" type="body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7"/>
          <p:cNvSpPr txBox="1"/>
          <p:nvPr>
            <p:ph idx="3" type="body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b="0" sz="3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494400" y="1810800"/>
            <a:ext cx="111840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ctrTitle"/>
          </p:nvPr>
        </p:nvSpPr>
        <p:spPr>
          <a:xfrm>
            <a:off x="495563" y="1640793"/>
            <a:ext cx="7124448" cy="250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subTitle"/>
          </p:nvPr>
        </p:nvSpPr>
        <p:spPr>
          <a:xfrm>
            <a:off x="495563" y="4433454"/>
            <a:ext cx="7123840" cy="1067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400"/>
              <a:buNone/>
              <a:defRPr b="0" sz="140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EL_PRI_RGB.gif" id="58" name="Google Shape;5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0505" y="39957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>
            <p:ph type="ctrTitle"/>
          </p:nvPr>
        </p:nvSpPr>
        <p:spPr>
          <a:xfrm>
            <a:off x="500820" y="1685568"/>
            <a:ext cx="3696000" cy="267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subTitle"/>
          </p:nvPr>
        </p:nvSpPr>
        <p:spPr>
          <a:xfrm>
            <a:off x="500820" y="4357694"/>
            <a:ext cx="3696000" cy="104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400"/>
              <a:buNone/>
              <a:defRPr b="0" sz="140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EL_PRI_RGB.gif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0505" y="39957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/>
          <p:nvPr/>
        </p:nvSpPr>
        <p:spPr>
          <a:xfrm>
            <a:off x="460829" y="0"/>
            <a:ext cx="7254433" cy="3143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2"/>
          <p:cNvSpPr txBox="1"/>
          <p:nvPr>
            <p:ph type="ctrTitle"/>
          </p:nvPr>
        </p:nvSpPr>
        <p:spPr>
          <a:xfrm>
            <a:off x="829118" y="1093318"/>
            <a:ext cx="6505141" cy="154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subTitle"/>
          </p:nvPr>
        </p:nvSpPr>
        <p:spPr>
          <a:xfrm>
            <a:off x="829118" y="2668126"/>
            <a:ext cx="6505141" cy="38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600"/>
              <a:buNone/>
              <a:defRPr b="0" sz="160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DEL_PRI_RGB.gif" id="70" name="Google Shape;7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931" y="284522"/>
            <a:ext cx="2294400" cy="32253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face Layout">
  <p:cSld name="Preface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494400" y="1357200"/>
            <a:ext cx="11184000" cy="5000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&amp; Content">
  <p:cSld name="Title, Text &amp;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b="0" sz="3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2" type="body"/>
          </p:nvPr>
        </p:nvSpPr>
        <p:spPr>
          <a:xfrm>
            <a:off x="494400" y="1810800"/>
            <a:ext cx="55200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4" name="Google Shape;84;p24"/>
          <p:cNvSpPr/>
          <p:nvPr>
            <p:ph idx="3" type="chart"/>
          </p:nvPr>
        </p:nvSpPr>
        <p:spPr>
          <a:xfrm>
            <a:off x="6191249" y="1810800"/>
            <a:ext cx="55200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6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26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0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29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3968020" y="1868457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b="1" lang="es-MX" sz="320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r>
              <a:rPr b="1" lang="es-MX" sz="3200">
                <a:latin typeface="Arial"/>
                <a:ea typeface="Arial"/>
                <a:cs typeface="Arial"/>
                <a:sym typeface="Arial"/>
              </a:rPr>
              <a:t>Módulo 12 Data Ops</a:t>
            </a: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r>
              <a:rPr b="1" lang="es-MX" sz="3200">
                <a:latin typeface="Arial"/>
                <a:ea typeface="Arial"/>
                <a:cs typeface="Arial"/>
                <a:sym typeface="Arial"/>
              </a:rPr>
              <a:t>Septiembre de 2023</a:t>
            </a: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endParaRPr sz="3200"/>
          </a:p>
        </p:txBody>
      </p:sp>
      <p:pic>
        <p:nvPicPr>
          <p:cNvPr descr="Logo&#10;&#10;Description automatically generated" id="205" name="Google Shape;2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igen Del Nombre Y El Logo De Spotify"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43"/>
            <a:ext cx="12192000" cy="686426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/>
              <a:t>Caso de Madurez de Inteligencia Analítica en Spotify </a:t>
            </a:r>
            <a:endParaRPr>
              <a:solidFill>
                <a:srgbClr val="575757"/>
              </a:solidFill>
            </a:endParaRPr>
          </a:p>
        </p:txBody>
      </p:sp>
      <p:sp>
        <p:nvSpPr>
          <p:cNvPr id="213" name="Google Shape;213;p12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0" y="4589679"/>
            <a:ext cx="3350952" cy="160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>
            <p:ph type="title"/>
          </p:nvPr>
        </p:nvSpPr>
        <p:spPr>
          <a:xfrm>
            <a:off x="493480" y="5739158"/>
            <a:ext cx="5356500" cy="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sz="1800"/>
              <a:t>Spotify es una empresa de origen sueco fundada en 2008 con aproximadamente 15000 empleados. Tiene 365 millones de usuarios, incluidos 165 millones de suscriptores en 178 mercados. </a:t>
            </a:r>
            <a:endParaRPr sz="1800">
              <a:solidFill>
                <a:srgbClr val="575757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/>
              <a:t>Data ops maturity model </a:t>
            </a:r>
            <a:endParaRPr>
              <a:solidFill>
                <a:srgbClr val="575757"/>
              </a:solidFill>
            </a:endParaRPr>
          </a:p>
        </p:txBody>
      </p:sp>
      <p:sp>
        <p:nvSpPr>
          <p:cNvPr id="222" name="Google Shape;222;p13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9" y="1801322"/>
            <a:ext cx="7651404" cy="415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igen Del Nombre Y El Logo De Spotify" id="224" name="Google Shape;2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9705" y="435607"/>
            <a:ext cx="3038359" cy="170907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 txBox="1"/>
          <p:nvPr/>
        </p:nvSpPr>
        <p:spPr>
          <a:xfrm>
            <a:off x="493475" y="860988"/>
            <a:ext cx="6755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/>
              <a:t>Spotify emplea DataOps para gestionar y analizar la enorme cantidad de datos generados por los usuarios. Utilizan prácticas de DataOps para garantizar la calidad de los datos, automatizar los flujos de trabajo de procesamiento de datos y ofrecer recomendaciones personalizadas y listas de reproducción seleccionadas a sus usuarios. Consideramos que esta empresa está en el máximo nivel de madurez.</a:t>
            </a:r>
            <a:endParaRPr sz="6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/>
              <a:t>El modelo de datos en la compañia</a:t>
            </a:r>
            <a:endParaRPr>
              <a:solidFill>
                <a:srgbClr val="575757"/>
              </a:solidFill>
            </a:endParaRPr>
          </a:p>
        </p:txBody>
      </p:sp>
      <p:sp>
        <p:nvSpPr>
          <p:cNvPr id="232" name="Google Shape;232;p14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3" name="Google Shape;233;p14"/>
          <p:cNvSpPr/>
          <p:nvPr/>
        </p:nvSpPr>
        <p:spPr>
          <a:xfrm flipH="1" rot="10800000">
            <a:off x="1856094" y="2107309"/>
            <a:ext cx="2059981" cy="1791739"/>
          </a:xfrm>
          <a:prstGeom prst="triangle">
            <a:avLst>
              <a:gd fmla="val 50000" name="adj"/>
            </a:avLst>
          </a:prstGeom>
          <a:solidFill>
            <a:srgbClr val="0086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10800000">
            <a:off x="4055665" y="2095933"/>
            <a:ext cx="2059981" cy="1791739"/>
          </a:xfrm>
          <a:prstGeom prst="triangle">
            <a:avLst>
              <a:gd fmla="val 50000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10800000">
            <a:off x="6260143" y="2109581"/>
            <a:ext cx="2059981" cy="1791739"/>
          </a:xfrm>
          <a:prstGeom prst="triangle">
            <a:avLst>
              <a:gd fmla="val 50000" name="adj"/>
            </a:avLst>
          </a:prstGeom>
          <a:solidFill>
            <a:srgbClr val="512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10800000">
            <a:off x="8457317" y="2125501"/>
            <a:ext cx="2059981" cy="1791739"/>
          </a:xfrm>
          <a:prstGeom prst="triangle">
            <a:avLst>
              <a:gd fmla="val 50000" name="adj"/>
            </a:avLst>
          </a:prstGeom>
          <a:solidFill>
            <a:srgbClr val="0064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1146412" y="5075002"/>
            <a:ext cx="10085695" cy="998253"/>
          </a:xfrm>
          <a:prstGeom prst="snip2SameRect">
            <a:avLst>
              <a:gd fmla="val 50000" name="adj1"/>
              <a:gd fmla="val 0" name="adj2"/>
            </a:avLst>
          </a:prstGeom>
          <a:solidFill>
            <a:srgbClr val="9966FF"/>
          </a:solidFill>
          <a:ln cap="flat" cmpd="sng" w="57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CAPABILITIES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1986698" y="2375249"/>
            <a:ext cx="1793186" cy="2920060"/>
          </a:xfrm>
          <a:prstGeom prst="rect">
            <a:avLst/>
          </a:prstGeom>
          <a:solidFill>
            <a:srgbClr val="00869D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184983" y="2377583"/>
            <a:ext cx="1793186" cy="2920060"/>
          </a:xfrm>
          <a:prstGeom prst="rect">
            <a:avLst/>
          </a:prstGeom>
          <a:solidFill>
            <a:srgbClr val="FF6600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6383571" y="2377521"/>
            <a:ext cx="1793186" cy="2920060"/>
          </a:xfrm>
          <a:prstGeom prst="rect">
            <a:avLst/>
          </a:prstGeom>
          <a:solidFill>
            <a:srgbClr val="512479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Truth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8581856" y="2379855"/>
            <a:ext cx="1793186" cy="2920060"/>
          </a:xfrm>
          <a:prstGeom prst="rect">
            <a:avLst/>
          </a:prstGeom>
          <a:solidFill>
            <a:srgbClr val="006475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&amp; ANALYTICS CULTURE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2108530" y="4576234"/>
            <a:ext cx="1546248" cy="60246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METHODOLOGIES EXCELLENCE</a:t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4308101" y="4578506"/>
            <a:ext cx="1546248" cy="60246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CONNECT, TRAIN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6505392" y="4578506"/>
            <a:ext cx="1546248" cy="60246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HOLISTIC VIEW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DATA</a:t>
            </a:r>
            <a:endParaRPr/>
          </a:p>
        </p:txBody>
      </p:sp>
      <p:sp>
        <p:nvSpPr>
          <p:cNvPr id="245" name="Google Shape;245;p14"/>
          <p:cNvSpPr/>
          <p:nvPr/>
        </p:nvSpPr>
        <p:spPr>
          <a:xfrm>
            <a:off x="8704963" y="4580778"/>
            <a:ext cx="1546248" cy="60246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DATA-BASED DECISIONS</a:t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3027894" y="1482131"/>
            <a:ext cx="6302841" cy="452641"/>
          </a:xfrm>
          <a:prstGeom prst="rect">
            <a:avLst/>
          </a:prstGeom>
          <a:solidFill>
            <a:srgbClr val="3F3F3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DATA-ENABLED MINDSET &amp; CAPABILITIES TO </a:t>
            </a:r>
            <a:r>
              <a:rPr b="0" i="0" lang="es-MX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GROWTH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5960614" y="1087739"/>
            <a:ext cx="482144" cy="482144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/>
              <a:t>Procesos y Herramientas </a:t>
            </a:r>
            <a:endParaRPr>
              <a:solidFill>
                <a:srgbClr val="575757"/>
              </a:solidFill>
            </a:endParaRPr>
          </a:p>
        </p:txBody>
      </p:sp>
      <p:sp>
        <p:nvSpPr>
          <p:cNvPr id="254" name="Google Shape;254;p15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gear icon"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3516" y="11938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/>
        </p:nvSpPr>
        <p:spPr>
          <a:xfrm>
            <a:off x="1133554" y="2065975"/>
            <a:ext cx="2459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850" lIns="33850" spcFirstLastPara="1" rIns="33850" wrap="square" tIns="33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endParaRPr/>
          </a:p>
        </p:txBody>
      </p:sp>
      <p:pic>
        <p:nvPicPr>
          <p:cNvPr descr="Descargar desde la nube" id="257" name="Google Shape;2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91" y="1918522"/>
            <a:ext cx="517061" cy="51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5"/>
          <p:cNvSpPr txBox="1"/>
          <p:nvPr/>
        </p:nvSpPr>
        <p:spPr>
          <a:xfrm>
            <a:off x="992248" y="2867500"/>
            <a:ext cx="21774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850" lIns="33850" spcFirstLastPara="1" rIns="33850" wrap="square" tIns="33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pic>
        <p:nvPicPr>
          <p:cNvPr descr="Marca de verificación" id="259" name="Google Shape;25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8691" y="2983180"/>
            <a:ext cx="321053" cy="3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5"/>
          <p:cNvSpPr txBox="1"/>
          <p:nvPr/>
        </p:nvSpPr>
        <p:spPr>
          <a:xfrm>
            <a:off x="1024797" y="3784138"/>
            <a:ext cx="2112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850" lIns="33850" spcFirstLastPara="1" rIns="33850" wrap="square" tIns="33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pic>
        <p:nvPicPr>
          <p:cNvPr descr="Corazón con pulso" id="261" name="Google Shape;26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0685" y="3790484"/>
            <a:ext cx="517061" cy="51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5"/>
          <p:cNvSpPr txBox="1"/>
          <p:nvPr/>
        </p:nvSpPr>
        <p:spPr>
          <a:xfrm>
            <a:off x="992261" y="4674575"/>
            <a:ext cx="2459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850" lIns="33850" spcFirstLastPara="1" rIns="33850" wrap="square" tIns="33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PREDICTIVE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/>
              <a:t>ANALYSIS</a:t>
            </a:r>
            <a:endParaRPr sz="1600"/>
          </a:p>
        </p:txBody>
      </p:sp>
      <p:sp>
        <p:nvSpPr>
          <p:cNvPr id="263" name="Google Shape;263;p15"/>
          <p:cNvSpPr txBox="1"/>
          <p:nvPr/>
        </p:nvSpPr>
        <p:spPr>
          <a:xfrm>
            <a:off x="992252" y="5606450"/>
            <a:ext cx="1673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850" lIns="33850" spcFirstLastPara="1" rIns="33850" wrap="square" tIns="33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PRESCRIPTIVE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pic>
        <p:nvPicPr>
          <p:cNvPr descr="Cerebro" id="264" name="Google Shape;26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4747" y="4462822"/>
            <a:ext cx="517061" cy="517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uja" id="265" name="Google Shape;26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98979" y="5493249"/>
            <a:ext cx="568767" cy="56876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/>
          <p:nvPr/>
        </p:nvSpPr>
        <p:spPr>
          <a:xfrm>
            <a:off x="5888376" y="2425885"/>
            <a:ext cx="1243720" cy="19731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7163262" y="2447838"/>
            <a:ext cx="165279" cy="165279"/>
          </a:xfrm>
          <a:prstGeom prst="rect">
            <a:avLst/>
          </a:prstGeom>
          <a:solidFill>
            <a:srgbClr val="BDFBC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7336862" y="2447838"/>
            <a:ext cx="165279" cy="165279"/>
          </a:xfrm>
          <a:prstGeom prst="rect">
            <a:avLst/>
          </a:prstGeom>
          <a:solidFill>
            <a:srgbClr val="75F78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7517825" y="2449673"/>
            <a:ext cx="165279" cy="165279"/>
          </a:xfrm>
          <a:prstGeom prst="rect">
            <a:avLst/>
          </a:prstGeom>
          <a:solidFill>
            <a:srgbClr val="2AF24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7691425" y="2449673"/>
            <a:ext cx="165279" cy="165279"/>
          </a:xfrm>
          <a:prstGeom prst="rect">
            <a:avLst/>
          </a:prstGeom>
          <a:solidFill>
            <a:srgbClr val="0DC92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7770627" y="2420284"/>
            <a:ext cx="499208" cy="23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5.0</a:t>
            </a:r>
            <a:endParaRPr/>
          </a:p>
        </p:txBody>
      </p:sp>
      <p:sp>
        <p:nvSpPr>
          <p:cNvPr id="272" name="Google Shape;272;p15"/>
          <p:cNvSpPr txBox="1"/>
          <p:nvPr/>
        </p:nvSpPr>
        <p:spPr>
          <a:xfrm>
            <a:off x="5893752" y="2083133"/>
            <a:ext cx="412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78A6"/>
                </a:solidFill>
                <a:latin typeface="Arial"/>
                <a:ea typeface="Arial"/>
                <a:cs typeface="Arial"/>
                <a:sym typeface="Arial"/>
              </a:rPr>
              <a:t>ONE SINGLE DATA PLATFORM </a:t>
            </a:r>
            <a:endParaRPr b="0" i="0" sz="1400" u="none" cap="none" strike="noStrike">
              <a:solidFill>
                <a:srgbClr val="0078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5800326" y="2767850"/>
            <a:ext cx="500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78A6"/>
                </a:solidFill>
                <a:latin typeface="Arial"/>
                <a:ea typeface="Arial"/>
                <a:cs typeface="Arial"/>
                <a:sym typeface="Arial"/>
              </a:rPr>
              <a:t>MORE METRICS FOR CORELATION ANALYSIS, TO GENERATE POWERFULL INSIGHTS</a:t>
            </a:r>
            <a:endParaRPr b="0" i="0" sz="1400" u="none" cap="none" strike="noStrike">
              <a:solidFill>
                <a:srgbClr val="0078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5878909" y="3345159"/>
            <a:ext cx="1243720" cy="19731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7499628" y="3353807"/>
            <a:ext cx="165279" cy="165279"/>
          </a:xfrm>
          <a:prstGeom prst="rect">
            <a:avLst/>
          </a:prstGeom>
          <a:solidFill>
            <a:srgbClr val="2AF24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7670952" y="3353807"/>
            <a:ext cx="165279" cy="165279"/>
          </a:xfrm>
          <a:prstGeom prst="rect">
            <a:avLst/>
          </a:prstGeom>
          <a:solidFill>
            <a:srgbClr val="0DC92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7154272" y="3354690"/>
            <a:ext cx="165279" cy="165279"/>
          </a:xfrm>
          <a:prstGeom prst="rect">
            <a:avLst/>
          </a:prstGeom>
          <a:solidFill>
            <a:srgbClr val="BDFBC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7328711" y="3354690"/>
            <a:ext cx="165279" cy="165279"/>
          </a:xfrm>
          <a:prstGeom prst="rect">
            <a:avLst/>
          </a:prstGeom>
          <a:solidFill>
            <a:srgbClr val="75F78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7842276" y="3356084"/>
            <a:ext cx="165279" cy="165279"/>
          </a:xfrm>
          <a:prstGeom prst="rect">
            <a:avLst/>
          </a:prstGeom>
          <a:solidFill>
            <a:srgbClr val="088A1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8013598" y="3356084"/>
            <a:ext cx="165279" cy="165279"/>
          </a:xfrm>
          <a:prstGeom prst="rect">
            <a:avLst/>
          </a:prstGeom>
          <a:solidFill>
            <a:srgbClr val="06621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8115442" y="3330820"/>
            <a:ext cx="499208" cy="23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7.5</a:t>
            </a:r>
            <a:endParaRPr/>
          </a:p>
        </p:txBody>
      </p:sp>
      <p:sp>
        <p:nvSpPr>
          <p:cNvPr id="282" name="Google Shape;282;p15"/>
          <p:cNvSpPr txBox="1"/>
          <p:nvPr/>
        </p:nvSpPr>
        <p:spPr>
          <a:xfrm>
            <a:off x="5808352" y="3706325"/>
            <a:ext cx="49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78A6"/>
                </a:solidFill>
                <a:latin typeface="Arial"/>
                <a:ea typeface="Arial"/>
                <a:cs typeface="Arial"/>
                <a:sym typeface="Arial"/>
              </a:rPr>
              <a:t>DIAGNOSTICS FROM CROSS ANALYSIS BETWEEN DIFERENT METRICS TO DO CAUSAL ANALYSIS</a:t>
            </a:r>
            <a:endParaRPr b="0" i="0" sz="1400" u="none" cap="none" strike="noStrike">
              <a:solidFill>
                <a:srgbClr val="0078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5899673" y="4297116"/>
            <a:ext cx="1243720" cy="19731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7964830" y="4293681"/>
            <a:ext cx="499208" cy="23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6.4</a:t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7533081" y="4324121"/>
            <a:ext cx="165279" cy="165279"/>
          </a:xfrm>
          <a:prstGeom prst="rect">
            <a:avLst/>
          </a:prstGeom>
          <a:solidFill>
            <a:srgbClr val="2AF24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7704405" y="4324121"/>
            <a:ext cx="165279" cy="165279"/>
          </a:xfrm>
          <a:prstGeom prst="rect">
            <a:avLst/>
          </a:prstGeom>
          <a:solidFill>
            <a:srgbClr val="0DC92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7187725" y="4325004"/>
            <a:ext cx="165279" cy="165279"/>
          </a:xfrm>
          <a:prstGeom prst="rect">
            <a:avLst/>
          </a:prstGeom>
          <a:solidFill>
            <a:srgbClr val="BDFBC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7362164" y="4325004"/>
            <a:ext cx="165279" cy="165279"/>
          </a:xfrm>
          <a:prstGeom prst="rect">
            <a:avLst/>
          </a:prstGeom>
          <a:solidFill>
            <a:srgbClr val="75F78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7875729" y="4326398"/>
            <a:ext cx="165279" cy="165279"/>
          </a:xfrm>
          <a:prstGeom prst="rect">
            <a:avLst/>
          </a:prstGeom>
          <a:solidFill>
            <a:srgbClr val="088A1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9">
            <a:alphaModFix/>
          </a:blip>
          <a:srcRect b="0" l="13265" r="3060" t="0"/>
          <a:stretch/>
        </p:blipFill>
        <p:spPr>
          <a:xfrm>
            <a:off x="255771" y="2652753"/>
            <a:ext cx="11799138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9">
            <a:alphaModFix/>
          </a:blip>
          <a:srcRect b="0" l="13265" r="3060" t="0"/>
          <a:stretch/>
        </p:blipFill>
        <p:spPr>
          <a:xfrm>
            <a:off x="257145" y="3588924"/>
            <a:ext cx="11799138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9">
            <a:alphaModFix/>
          </a:blip>
          <a:srcRect b="0" l="13265" r="3060" t="0"/>
          <a:stretch/>
        </p:blipFill>
        <p:spPr>
          <a:xfrm>
            <a:off x="268832" y="4494618"/>
            <a:ext cx="11799138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9">
            <a:alphaModFix/>
          </a:blip>
          <a:srcRect b="0" l="13265" r="3060" t="0"/>
          <a:stretch/>
        </p:blipFill>
        <p:spPr>
          <a:xfrm>
            <a:off x="270206" y="5369826"/>
            <a:ext cx="11799138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5810614" y="4595702"/>
            <a:ext cx="41292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78A6"/>
                </a:solidFill>
                <a:latin typeface="Arial"/>
                <a:ea typeface="Arial"/>
                <a:cs typeface="Arial"/>
                <a:sym typeface="Arial"/>
              </a:rPr>
              <a:t>MODELS TO TEST AND APPLY THE LEARNED IN RECOMMENDED ACTIONS</a:t>
            </a:r>
            <a:endParaRPr b="0" i="0" sz="1400" u="none" cap="none" strike="noStrike">
              <a:solidFill>
                <a:srgbClr val="0078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5855381" y="5186214"/>
            <a:ext cx="1243720" cy="19731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7496947" y="5201462"/>
            <a:ext cx="165279" cy="165279"/>
          </a:xfrm>
          <a:prstGeom prst="rect">
            <a:avLst/>
          </a:prstGeom>
          <a:solidFill>
            <a:srgbClr val="2AF24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7668271" y="5201462"/>
            <a:ext cx="165279" cy="165279"/>
          </a:xfrm>
          <a:prstGeom prst="rect">
            <a:avLst/>
          </a:prstGeom>
          <a:solidFill>
            <a:srgbClr val="0DC92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7151591" y="5202345"/>
            <a:ext cx="165279" cy="165279"/>
          </a:xfrm>
          <a:prstGeom prst="rect">
            <a:avLst/>
          </a:prstGeom>
          <a:solidFill>
            <a:srgbClr val="BDFBC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7326030" y="5202345"/>
            <a:ext cx="165279" cy="165279"/>
          </a:xfrm>
          <a:prstGeom prst="rect">
            <a:avLst/>
          </a:prstGeom>
          <a:solidFill>
            <a:srgbClr val="75F78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7839595" y="5203739"/>
            <a:ext cx="165279" cy="165279"/>
          </a:xfrm>
          <a:prstGeom prst="rect">
            <a:avLst/>
          </a:prstGeom>
          <a:solidFill>
            <a:srgbClr val="088A1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8010917" y="5203739"/>
            <a:ext cx="165279" cy="165279"/>
          </a:xfrm>
          <a:prstGeom prst="rect">
            <a:avLst/>
          </a:prstGeom>
          <a:solidFill>
            <a:srgbClr val="06621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8081149" y="5179987"/>
            <a:ext cx="499208" cy="23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7.9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5875058" y="6050048"/>
            <a:ext cx="1243720" cy="19731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7507389" y="6058696"/>
            <a:ext cx="165279" cy="165279"/>
          </a:xfrm>
          <a:prstGeom prst="rect">
            <a:avLst/>
          </a:prstGeom>
          <a:solidFill>
            <a:srgbClr val="2AF24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7678713" y="6058696"/>
            <a:ext cx="165279" cy="165279"/>
          </a:xfrm>
          <a:prstGeom prst="rect">
            <a:avLst/>
          </a:prstGeom>
          <a:solidFill>
            <a:srgbClr val="0DC92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7162033" y="6059579"/>
            <a:ext cx="165279" cy="165279"/>
          </a:xfrm>
          <a:prstGeom prst="rect">
            <a:avLst/>
          </a:prstGeom>
          <a:solidFill>
            <a:srgbClr val="BDFBC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7336472" y="6059579"/>
            <a:ext cx="165279" cy="165279"/>
          </a:xfrm>
          <a:prstGeom prst="rect">
            <a:avLst/>
          </a:prstGeom>
          <a:solidFill>
            <a:srgbClr val="75F78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7762743" y="6035709"/>
            <a:ext cx="499208" cy="23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5.7</a:t>
            </a:r>
            <a:endParaRPr/>
          </a:p>
        </p:txBody>
      </p:sp>
      <p:sp>
        <p:nvSpPr>
          <p:cNvPr id="309" name="Google Shape;309;p15"/>
          <p:cNvSpPr txBox="1"/>
          <p:nvPr/>
        </p:nvSpPr>
        <p:spPr>
          <a:xfrm>
            <a:off x="5812871" y="5444150"/>
            <a:ext cx="544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78A6"/>
                </a:solidFill>
                <a:latin typeface="Arial"/>
                <a:ea typeface="Arial"/>
                <a:cs typeface="Arial"/>
                <a:sym typeface="Arial"/>
              </a:rPr>
              <a:t>DATA BASED DECISION SUPPORT BY SCIENCE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78A6"/>
                </a:solidFill>
                <a:latin typeface="Arial"/>
                <a:ea typeface="Arial"/>
                <a:cs typeface="Arial"/>
                <a:sym typeface="Arial"/>
              </a:rPr>
              <a:t>ALGORITHMS PROGRAMMING IN R &amp; PYTHON</a:t>
            </a:r>
            <a:endParaRPr b="0" i="0" sz="1400" u="none" cap="none" strike="noStrike">
              <a:solidFill>
                <a:srgbClr val="0078A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/>
              <a:t>Metodología </a:t>
            </a:r>
            <a:endParaRPr>
              <a:solidFill>
                <a:srgbClr val="575757"/>
              </a:solidFill>
            </a:endParaRPr>
          </a:p>
        </p:txBody>
      </p:sp>
      <p:sp>
        <p:nvSpPr>
          <p:cNvPr id="316" name="Google Shape;316;p16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1100425" y="1169200"/>
            <a:ext cx="97467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>
                <a:solidFill>
                  <a:schemeClr val="dk1"/>
                </a:solidFill>
                <a:highlight>
                  <a:srgbClr val="FFFFFF"/>
                </a:highlight>
              </a:rPr>
              <a:t>Spotify es de sobra conocido por todos, es un servicio de ‘streaming’ de música, podcast e incluso vídeos. Para el desarrollo de las aplicaciones y sistemas que dan sop</a:t>
            </a:r>
            <a:r>
              <a:rPr lang="es-MX" sz="1550">
                <a:solidFill>
                  <a:schemeClr val="dk1"/>
                </a:solidFill>
                <a:highlight>
                  <a:srgbClr val="FFFFFF"/>
                </a:highlight>
              </a:rPr>
              <a:t>orte a su modelo de negocio, Spotify desarrolló su propio modelo ágil, principalmente basado en su propia experiencia, en lo que funcionaba bien para sus equipos y sin tener un juego claramente definido de reglas para su ejecución. 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50">
                <a:solidFill>
                  <a:schemeClr val="dk1"/>
                </a:solidFill>
                <a:highlight>
                  <a:srgbClr val="FFFFFF"/>
                </a:highlight>
              </a:rPr>
              <a:t>Uno de sus principios se basa en tener reglas al principio, pero luego romperlas y crear unas mejor adaptadas a las necesidades de sus equipos y su negocio.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s-MX" sz="1550">
                <a:solidFill>
                  <a:schemeClr val="dk1"/>
                </a:solidFill>
                <a:highlight>
                  <a:srgbClr val="FFFFFF"/>
                </a:highlight>
              </a:rPr>
              <a:t>Otro tema interesante es que a los chicos de Spotify no les gustan los roles  definidos por defecto en el framework de scrum y para ello han renombrado el Scrum Master como Agile Coach, y los Scrum Teams como Squads.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s-MX" sz="1550">
                <a:solidFill>
                  <a:schemeClr val="dk1"/>
                </a:solidFill>
                <a:highlight>
                  <a:srgbClr val="FFFFFF"/>
                </a:highlight>
              </a:rPr>
              <a:t>Respecto a los perfiles técnicos, observamos que tienen las siguientes posiciones: Ingenieros de datos, ingenieros de software, ingenieros de aplicaciones, científicos de datos , analistas de datos.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3000"/>
              <a:buFont typeface="Arial"/>
              <a:buNone/>
            </a:pPr>
            <a:r>
              <a:rPr lang="es-MX">
                <a:solidFill>
                  <a:srgbClr val="575757"/>
                </a:solidFill>
              </a:rPr>
              <a:t>Estructura de equipos</a:t>
            </a:r>
            <a:endParaRPr/>
          </a:p>
        </p:txBody>
      </p:sp>
      <p:sp>
        <p:nvSpPr>
          <p:cNvPr id="324" name="Google Shape;324;p17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teams Icon 41477" id="325" name="Google Shape;325;p17"/>
          <p:cNvPicPr preferRelativeResize="0"/>
          <p:nvPr/>
        </p:nvPicPr>
        <p:blipFill rotWithShape="1">
          <a:blip r:embed="rId3">
            <a:alphaModFix/>
          </a:blip>
          <a:srcRect b="32296" l="21407" r="18297" t="34223"/>
          <a:stretch/>
        </p:blipFill>
        <p:spPr>
          <a:xfrm>
            <a:off x="9117860" y="440338"/>
            <a:ext cx="2567585" cy="142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75" y="2277175"/>
            <a:ext cx="6251500" cy="26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1775" y="2018473"/>
            <a:ext cx="4413502" cy="423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loitte Timesaver Feb 2014">
  <a:themeElements>
    <a:clrScheme name="Custom 90">
      <a:dk1>
        <a:srgbClr val="000000"/>
      </a:dk1>
      <a:lt1>
        <a:srgbClr val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2023-08-25T18:15:54Z</dcterms:created>
  <dc:creator>Sergio Ibarra</dc:creator>
</cp:coreProperties>
</file>