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gHnMHIZxhnZr2j+tVR2DpQdbin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C2"/>
    <a:srgbClr val="FFAFB1"/>
    <a:srgbClr val="B061FF"/>
    <a:srgbClr val="CB97FF"/>
    <a:srgbClr val="CC99FF"/>
    <a:srgbClr val="B07BD7"/>
    <a:srgbClr val="327883"/>
    <a:srgbClr val="FF7C8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95" autoAdjust="0"/>
  </p:normalViewPr>
  <p:slideViewPr>
    <p:cSldViewPr snapToGrid="0">
      <p:cViewPr varScale="1">
        <p:scale>
          <a:sx n="94" d="100"/>
          <a:sy n="94" d="100"/>
        </p:scale>
        <p:origin x="1116" y="78"/>
      </p:cViewPr>
      <p:guideLst>
        <p:guide orient="horz" pos="2160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MX" b="0" dirty="0"/>
            </a:br>
            <a:br>
              <a:rPr lang="es-MX" dirty="0"/>
            </a:br>
            <a:endParaRPr dirty="0"/>
          </a:p>
        </p:txBody>
      </p:sp>
      <p:sp>
        <p:nvSpPr>
          <p:cNvPr id="145" name="Google Shape;14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644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8885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24" name="Google Shape;24;p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">
  <p:cSld name="1_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1961383" y="1519724"/>
            <a:ext cx="9163983" cy="471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TR"/>
              <a:buChar char="+"/>
              <a:defRPr sz="180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›"/>
              <a:defRPr sz="16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6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1962418" y="823398"/>
            <a:ext cx="9163983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" name="Google Shape;32;p8"/>
          <p:cNvGrpSpPr/>
          <p:nvPr/>
        </p:nvGrpSpPr>
        <p:grpSpPr>
          <a:xfrm>
            <a:off x="-1" y="260324"/>
            <a:ext cx="1250388" cy="1575820"/>
            <a:chOff x="-1" y="260324"/>
            <a:chExt cx="1250388" cy="1575820"/>
          </a:xfrm>
        </p:grpSpPr>
        <p:grpSp>
          <p:nvGrpSpPr>
            <p:cNvPr id="33" name="Google Shape;33;p8"/>
            <p:cNvGrpSpPr/>
            <p:nvPr/>
          </p:nvGrpSpPr>
          <p:grpSpPr>
            <a:xfrm>
              <a:off x="686264" y="1652391"/>
              <a:ext cx="564123" cy="183753"/>
              <a:chOff x="876236" y="5534957"/>
              <a:chExt cx="1674271" cy="545364"/>
            </a:xfrm>
          </p:grpSpPr>
          <p:sp>
            <p:nvSpPr>
              <p:cNvPr id="34" name="Google Shape;34;p8"/>
              <p:cNvSpPr/>
              <p:nvPr/>
            </p:nvSpPr>
            <p:spPr>
              <a:xfrm>
                <a:off x="1154393" y="5534957"/>
                <a:ext cx="1117582" cy="54536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8"/>
              <p:cNvSpPr/>
              <p:nvPr/>
            </p:nvSpPr>
            <p:spPr>
              <a:xfrm>
                <a:off x="2005143" y="5534957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8"/>
              <p:cNvSpPr/>
              <p:nvPr/>
            </p:nvSpPr>
            <p:spPr>
              <a:xfrm>
                <a:off x="876236" y="5534957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37;p8"/>
            <p:cNvGrpSpPr/>
            <p:nvPr/>
          </p:nvGrpSpPr>
          <p:grpSpPr>
            <a:xfrm>
              <a:off x="864211" y="1304375"/>
              <a:ext cx="386176" cy="183753"/>
              <a:chOff x="1404367" y="4502072"/>
              <a:chExt cx="1146140" cy="545364"/>
            </a:xfrm>
          </p:grpSpPr>
          <p:sp>
            <p:nvSpPr>
              <p:cNvPr id="38" name="Google Shape;38;p8"/>
              <p:cNvSpPr/>
              <p:nvPr/>
            </p:nvSpPr>
            <p:spPr>
              <a:xfrm>
                <a:off x="1682197" y="4502072"/>
                <a:ext cx="589775" cy="54536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8"/>
              <p:cNvSpPr/>
              <p:nvPr/>
            </p:nvSpPr>
            <p:spPr>
              <a:xfrm>
                <a:off x="2005143" y="4502072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8"/>
              <p:cNvSpPr/>
              <p:nvPr/>
            </p:nvSpPr>
            <p:spPr>
              <a:xfrm>
                <a:off x="1404367" y="4502072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" name="Google Shape;41;p8"/>
            <p:cNvGrpSpPr/>
            <p:nvPr/>
          </p:nvGrpSpPr>
          <p:grpSpPr>
            <a:xfrm>
              <a:off x="917753" y="956358"/>
              <a:ext cx="332634" cy="183753"/>
              <a:chOff x="1560101" y="3469185"/>
              <a:chExt cx="987231" cy="545364"/>
            </a:xfrm>
          </p:grpSpPr>
          <p:sp>
            <p:nvSpPr>
              <p:cNvPr id="42" name="Google Shape;42;p8"/>
              <p:cNvSpPr/>
              <p:nvPr/>
            </p:nvSpPr>
            <p:spPr>
              <a:xfrm>
                <a:off x="1560101" y="3469185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8"/>
              <p:cNvSpPr/>
              <p:nvPr/>
            </p:nvSpPr>
            <p:spPr>
              <a:xfrm>
                <a:off x="1825936" y="3469185"/>
                <a:ext cx="446037" cy="54536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8"/>
              <p:cNvSpPr/>
              <p:nvPr/>
            </p:nvSpPr>
            <p:spPr>
              <a:xfrm>
                <a:off x="2001968" y="3469185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5;p8"/>
            <p:cNvGrpSpPr/>
            <p:nvPr/>
          </p:nvGrpSpPr>
          <p:grpSpPr>
            <a:xfrm>
              <a:off x="868078" y="608341"/>
              <a:ext cx="382309" cy="183753"/>
              <a:chOff x="1415887" y="2436300"/>
              <a:chExt cx="1134663" cy="545364"/>
            </a:xfrm>
          </p:grpSpPr>
          <p:sp>
            <p:nvSpPr>
              <p:cNvPr id="46" name="Google Shape;46;p8"/>
              <p:cNvSpPr/>
              <p:nvPr/>
            </p:nvSpPr>
            <p:spPr>
              <a:xfrm>
                <a:off x="2005186" y="2436300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8"/>
              <p:cNvSpPr/>
              <p:nvPr/>
            </p:nvSpPr>
            <p:spPr>
              <a:xfrm>
                <a:off x="1415887" y="2436300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8"/>
              <p:cNvSpPr/>
              <p:nvPr/>
            </p:nvSpPr>
            <p:spPr>
              <a:xfrm>
                <a:off x="1682240" y="2436300"/>
                <a:ext cx="589731" cy="54536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49;p8"/>
            <p:cNvGrpSpPr/>
            <p:nvPr/>
          </p:nvGrpSpPr>
          <p:grpSpPr>
            <a:xfrm>
              <a:off x="693506" y="260324"/>
              <a:ext cx="556881" cy="183753"/>
              <a:chOff x="898206" y="1403413"/>
              <a:chExt cx="1652778" cy="545364"/>
            </a:xfrm>
          </p:grpSpPr>
          <p:sp>
            <p:nvSpPr>
              <p:cNvPr id="50" name="Google Shape;50;p8"/>
              <p:cNvSpPr/>
              <p:nvPr/>
            </p:nvSpPr>
            <p:spPr>
              <a:xfrm>
                <a:off x="2005620" y="1403413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8"/>
              <p:cNvSpPr/>
              <p:nvPr/>
            </p:nvSpPr>
            <p:spPr>
              <a:xfrm>
                <a:off x="898206" y="1403413"/>
                <a:ext cx="545364" cy="5453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8"/>
              <p:cNvSpPr/>
              <p:nvPr/>
            </p:nvSpPr>
            <p:spPr>
              <a:xfrm>
                <a:off x="1164538" y="1403413"/>
                <a:ext cx="1117581" cy="54536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" name="Google Shape;53;p8"/>
            <p:cNvSpPr/>
            <p:nvPr/>
          </p:nvSpPr>
          <p:spPr>
            <a:xfrm>
              <a:off x="0" y="260324"/>
              <a:ext cx="550424" cy="183006"/>
            </a:xfrm>
            <a:custGeom>
              <a:avLst/>
              <a:gdLst/>
              <a:ahLst/>
              <a:cxnLst/>
              <a:rect l="l" t="t" r="r" b="b"/>
              <a:pathLst>
                <a:path w="550424" h="183006" extrusionOk="0">
                  <a:moveTo>
                    <a:pt x="0" y="0"/>
                  </a:moveTo>
                  <a:lnTo>
                    <a:pt x="456956" y="0"/>
                  </a:lnTo>
                  <a:lnTo>
                    <a:pt x="456956" y="397"/>
                  </a:lnTo>
                  <a:lnTo>
                    <a:pt x="458921" y="0"/>
                  </a:lnTo>
                  <a:cubicBezTo>
                    <a:pt x="509457" y="0"/>
                    <a:pt x="550424" y="40967"/>
                    <a:pt x="550424" y="91503"/>
                  </a:cubicBezTo>
                  <a:cubicBezTo>
                    <a:pt x="550424" y="142039"/>
                    <a:pt x="509457" y="183006"/>
                    <a:pt x="458921" y="183006"/>
                  </a:cubicBezTo>
                  <a:lnTo>
                    <a:pt x="456956" y="182609"/>
                  </a:lnTo>
                  <a:lnTo>
                    <a:pt x="45695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-1" y="608341"/>
              <a:ext cx="733596" cy="182880"/>
            </a:xfrm>
            <a:custGeom>
              <a:avLst/>
              <a:gdLst/>
              <a:ahLst/>
              <a:cxnLst/>
              <a:rect l="l" t="t" r="r" b="b"/>
              <a:pathLst>
                <a:path w="733596" h="182880" extrusionOk="0">
                  <a:moveTo>
                    <a:pt x="0" y="0"/>
                  </a:moveTo>
                  <a:lnTo>
                    <a:pt x="642156" y="0"/>
                  </a:lnTo>
                  <a:cubicBezTo>
                    <a:pt x="692657" y="0"/>
                    <a:pt x="733596" y="40939"/>
                    <a:pt x="733596" y="91440"/>
                  </a:cubicBezTo>
                  <a:cubicBezTo>
                    <a:pt x="733596" y="141941"/>
                    <a:pt x="692657" y="182880"/>
                    <a:pt x="642156" y="182880"/>
                  </a:cubicBezTo>
                  <a:lnTo>
                    <a:pt x="0" y="182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0" y="952508"/>
              <a:ext cx="786403" cy="183006"/>
            </a:xfrm>
            <a:custGeom>
              <a:avLst/>
              <a:gdLst/>
              <a:ahLst/>
              <a:cxnLst/>
              <a:rect l="l" t="t" r="r" b="b"/>
              <a:pathLst>
                <a:path w="786403" h="183006" extrusionOk="0">
                  <a:moveTo>
                    <a:pt x="0" y="0"/>
                  </a:moveTo>
                  <a:lnTo>
                    <a:pt x="692936" y="0"/>
                  </a:lnTo>
                  <a:lnTo>
                    <a:pt x="692936" y="397"/>
                  </a:lnTo>
                  <a:lnTo>
                    <a:pt x="694900" y="0"/>
                  </a:lnTo>
                  <a:cubicBezTo>
                    <a:pt x="745436" y="0"/>
                    <a:pt x="786403" y="40967"/>
                    <a:pt x="786403" y="91503"/>
                  </a:cubicBezTo>
                  <a:cubicBezTo>
                    <a:pt x="786403" y="142039"/>
                    <a:pt x="745436" y="183006"/>
                    <a:pt x="694900" y="183006"/>
                  </a:cubicBezTo>
                  <a:lnTo>
                    <a:pt x="692936" y="182610"/>
                  </a:lnTo>
                  <a:lnTo>
                    <a:pt x="69293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-1" y="1304902"/>
              <a:ext cx="733596" cy="182880"/>
            </a:xfrm>
            <a:custGeom>
              <a:avLst/>
              <a:gdLst/>
              <a:ahLst/>
              <a:cxnLst/>
              <a:rect l="l" t="t" r="r" b="b"/>
              <a:pathLst>
                <a:path w="733596" h="182880" extrusionOk="0">
                  <a:moveTo>
                    <a:pt x="0" y="0"/>
                  </a:moveTo>
                  <a:lnTo>
                    <a:pt x="642156" y="0"/>
                  </a:lnTo>
                  <a:cubicBezTo>
                    <a:pt x="692657" y="0"/>
                    <a:pt x="733596" y="40939"/>
                    <a:pt x="733596" y="91440"/>
                  </a:cubicBezTo>
                  <a:cubicBezTo>
                    <a:pt x="733596" y="141941"/>
                    <a:pt x="692657" y="182880"/>
                    <a:pt x="642156" y="182880"/>
                  </a:cubicBezTo>
                  <a:lnTo>
                    <a:pt x="0" y="182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0" y="1649603"/>
              <a:ext cx="550424" cy="183006"/>
            </a:xfrm>
            <a:custGeom>
              <a:avLst/>
              <a:gdLst/>
              <a:ahLst/>
              <a:cxnLst/>
              <a:rect l="l" t="t" r="r" b="b"/>
              <a:pathLst>
                <a:path w="550424" h="183006" extrusionOk="0">
                  <a:moveTo>
                    <a:pt x="0" y="0"/>
                  </a:moveTo>
                  <a:lnTo>
                    <a:pt x="456956" y="0"/>
                  </a:lnTo>
                  <a:lnTo>
                    <a:pt x="456956" y="397"/>
                  </a:lnTo>
                  <a:lnTo>
                    <a:pt x="458921" y="0"/>
                  </a:lnTo>
                  <a:cubicBezTo>
                    <a:pt x="509457" y="0"/>
                    <a:pt x="550424" y="40967"/>
                    <a:pt x="550424" y="91503"/>
                  </a:cubicBezTo>
                  <a:cubicBezTo>
                    <a:pt x="550424" y="142039"/>
                    <a:pt x="509457" y="183006"/>
                    <a:pt x="458921" y="183006"/>
                  </a:cubicBezTo>
                  <a:lnTo>
                    <a:pt x="456956" y="182609"/>
                  </a:lnTo>
                  <a:lnTo>
                    <a:pt x="45695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84B2F6"/>
          </a:solidFill>
          <a:ln>
            <a:noFill/>
          </a:ln>
        </p:spPr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16" name="Google Shape;16;p6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0.png"/><Relationship Id="rId3" Type="http://schemas.openxmlformats.org/officeDocument/2006/relationships/hyperlink" Target="https://sie.energia.gob.mx/bdiController.do?action=cuadro&amp;subAction=applyOptions" TargetMode="External"/><Relationship Id="rId7" Type="http://schemas.openxmlformats.org/officeDocument/2006/relationships/image" Target="../media/image15.png"/><Relationship Id="rId12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13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hyperlink" Target="https://sie.energia.gob.mx/bdiController.do?action=cuadro&amp;subAction=applyOptions" TargetMode="External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4445540" y="639097"/>
            <a:ext cx="7746460" cy="368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</a:pPr>
            <a:r>
              <a:rPr lang="es-MX" sz="3200" b="1" dirty="0">
                <a:latin typeface="Arial"/>
                <a:ea typeface="Arial"/>
                <a:cs typeface="Arial"/>
                <a:sym typeface="Arial"/>
              </a:rPr>
              <a:t>Diplomado en Ciencia de Datos UNAM</a:t>
            </a: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r>
              <a:rPr lang="es-MX" sz="3200" b="1" dirty="0">
                <a:latin typeface="Arial"/>
                <a:ea typeface="Arial"/>
                <a:cs typeface="Arial"/>
                <a:sym typeface="Arial"/>
              </a:rPr>
              <a:t>Propuesta de Proyecto Final</a:t>
            </a: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r>
              <a:rPr lang="es-MX" sz="3200" b="1" dirty="0">
                <a:latin typeface="Arial"/>
                <a:ea typeface="Arial"/>
                <a:cs typeface="Arial"/>
                <a:sym typeface="Arial"/>
              </a:rPr>
              <a:t>Agosto de 2023</a:t>
            </a: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endParaRPr sz="3200" dirty="0"/>
          </a:p>
        </p:txBody>
      </p:sp>
      <p:pic>
        <p:nvPicPr>
          <p:cNvPr id="85" name="Google Shape;85;p1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6374" y="1535522"/>
            <a:ext cx="2183629" cy="244664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5313682" y="3982166"/>
            <a:ext cx="3128212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PRESENTA: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Sergio Ibarra Ramírez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1961383" y="1519724"/>
            <a:ext cx="9163983" cy="471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TR"/>
              <a:buChar char="+"/>
            </a:pPr>
            <a:r>
              <a:rPr lang="es-MX" b="0" i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Título propuesto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TR"/>
              <a:buChar char="+"/>
            </a:pPr>
            <a:r>
              <a:rPr lang="es-MX"/>
              <a:t>Esquema del Proyecto 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TR"/>
              <a:buChar char="+"/>
            </a:pPr>
            <a:r>
              <a:rPr lang="es-MX" b="0" i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Justificación del proyecto (por qué es importante para usted, la empresa o la sociedad)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TR"/>
              <a:buChar char="+"/>
            </a:pPr>
            <a:r>
              <a:rPr lang="es-MX" b="0" i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Conjuntos de datos para usar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TR"/>
              <a:buChar char="+"/>
            </a:pPr>
            <a:r>
              <a:rPr lang="es-MX" b="0" i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Resultados deseados del proyecto</a:t>
            </a:r>
            <a:endParaRPr/>
          </a:p>
          <a:p>
            <a:pPr marL="182880" lvl="0" indent="-68579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TR"/>
              <a:buNone/>
            </a:pP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1962418" y="823398"/>
            <a:ext cx="9163983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s-MX"/>
              <a:t>Contenido de la propuesta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3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3"/>
          <p:cNvSpPr/>
          <p:nvPr/>
        </p:nvSpPr>
        <p:spPr>
          <a:xfrm>
            <a:off x="0" y="0"/>
            <a:ext cx="12192001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3" descr="2,117 Natural Gas Extraction Stock Photos, Pictures ..."/>
          <p:cNvPicPr preferRelativeResize="0"/>
          <p:nvPr/>
        </p:nvPicPr>
        <p:blipFill rotWithShape="1">
          <a:blip r:embed="rId3">
            <a:alphaModFix/>
          </a:blip>
          <a:srcRect t="7729" r="3" b="3"/>
          <a:stretch/>
        </p:blipFill>
        <p:spPr>
          <a:xfrm>
            <a:off x="633999" y="581098"/>
            <a:ext cx="4020297" cy="24761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3"/>
          <p:cNvCxnSpPr/>
          <p:nvPr/>
        </p:nvCxnSpPr>
        <p:spPr>
          <a:xfrm>
            <a:off x="5181247" y="2086188"/>
            <a:ext cx="5852160" cy="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9803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3" name="Google Shape;103;p3" descr="Accurate Neural Network Computer Vision Without The 'Black Box' | Duke Today"/>
          <p:cNvPicPr preferRelativeResize="0"/>
          <p:nvPr/>
        </p:nvPicPr>
        <p:blipFill rotWithShape="1">
          <a:blip r:embed="rId4">
            <a:alphaModFix/>
          </a:blip>
          <a:srcRect t="7910" r="3" b="375"/>
          <a:stretch/>
        </p:blipFill>
        <p:spPr>
          <a:xfrm>
            <a:off x="633999" y="3218101"/>
            <a:ext cx="4020296" cy="247613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/>
        </p:nvSpPr>
        <p:spPr>
          <a:xfrm>
            <a:off x="5144679" y="2198914"/>
            <a:ext cx="6405063" cy="367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Título propuesto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3200" dirty="0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Aplicación de modelos de Aprendizaje supervisado (series de tiempo) y Redes Neuronales para pronóstico de demanda de gas natural en México</a:t>
            </a:r>
            <a:endParaRPr sz="3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E9B68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6B768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/>
        </p:nvSpPr>
        <p:spPr>
          <a:xfrm>
            <a:off x="510558" y="196996"/>
            <a:ext cx="11658658" cy="1007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85000"/>
              </a:lnSpc>
              <a:buClr>
                <a:schemeClr val="accent1"/>
              </a:buClr>
              <a:buSzPts val="3200"/>
            </a:pPr>
            <a:r>
              <a:rPr lang="es-MX" sz="3200" b="1" dirty="0">
                <a:solidFill>
                  <a:schemeClr val="accent1"/>
                </a:solidFill>
                <a:latin typeface="Calibri"/>
                <a:cs typeface="Calibri"/>
                <a:sym typeface="Calibri"/>
              </a:rPr>
              <a:t>Esquema de la propuesta de proyecto final: Aplicación de modelos de Aprendizaje supervisado para pronóstico de demanda de gas natural en México</a:t>
            </a:r>
            <a:endParaRPr lang="es-MX" sz="3200" b="1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endParaRPr sz="3200"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423884" y="5492503"/>
            <a:ext cx="11311936" cy="199059"/>
          </a:xfrm>
          <a:prstGeom prst="rect">
            <a:avLst/>
          </a:prstGeom>
          <a:solidFill>
            <a:srgbClr val="8FA1CF"/>
          </a:solidFill>
          <a:ln w="9525" cap="flat" cmpd="sng">
            <a:solidFill>
              <a:srgbClr val="364A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Premisas</a:t>
            </a:r>
            <a:endParaRPr/>
          </a:p>
        </p:txBody>
      </p:sp>
      <p:sp>
        <p:nvSpPr>
          <p:cNvPr id="113" name="Google Shape;113;p4"/>
          <p:cNvSpPr/>
          <p:nvPr/>
        </p:nvSpPr>
        <p:spPr>
          <a:xfrm>
            <a:off x="423884" y="5731928"/>
            <a:ext cx="11311936" cy="597775"/>
          </a:xfrm>
          <a:prstGeom prst="rect">
            <a:avLst/>
          </a:prstGeom>
          <a:noFill/>
          <a:ln w="9525" cap="flat" cmpd="sng">
            <a:solidFill>
              <a:srgbClr val="0030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numCol="2" anchor="ctr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AutoNum type="arabicPeriod"/>
            </a:pPr>
            <a:r>
              <a:rPr lang="es-MX" sz="10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usarán datos históricos mensuales como data de input  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AutoNum type="arabicPeriod"/>
            </a:pPr>
            <a:r>
              <a:rPr lang="es-MX" sz="10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construirá un escenario con corte de datos a Agosto de 2022:</a:t>
            </a:r>
            <a:endParaRPr dirty="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AutoNum type="arabicPeriod"/>
            </a:pPr>
            <a:r>
              <a:rPr lang="es-MX" sz="10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tratará los datos de 2020 y 2021 como outliers </a:t>
            </a:r>
            <a:endParaRPr dirty="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AutoNum type="arabicPeriod"/>
            </a:pPr>
            <a:r>
              <a:rPr lang="es-MX" sz="10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usará</a:t>
            </a:r>
            <a:r>
              <a:rPr lang="es-MX" sz="1000" i="1" dirty="0">
                <a:latin typeface="Calibri"/>
                <a:ea typeface="Calibri"/>
                <a:cs typeface="Calibri"/>
                <a:sym typeface="Calibri"/>
              </a:rPr>
              <a:t> el 10% de os datos históricos mensuales como </a:t>
            </a:r>
            <a:r>
              <a:rPr lang="es-MX" sz="1000" i="1" dirty="0" err="1"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MX" sz="1000" i="1" dirty="0">
                <a:latin typeface="Calibri"/>
                <a:ea typeface="Calibri"/>
                <a:cs typeface="Calibri"/>
                <a:sym typeface="Calibri"/>
              </a:rPr>
              <a:t> y el 90 % como test 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AutoNum type="arabicPeriod"/>
            </a:pPr>
            <a:r>
              <a:rPr lang="es-MX" sz="1000" i="1" dirty="0">
                <a:latin typeface="Calibri"/>
                <a:ea typeface="Calibri"/>
                <a:cs typeface="Calibri"/>
                <a:sym typeface="Calibri"/>
              </a:rPr>
              <a:t>Se espera obtener pronóstico de 12 meses de demanda como output 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AutoNum type="arabicPeriod"/>
            </a:pPr>
            <a:r>
              <a:rPr lang="es-MX" sz="1000" i="1" dirty="0">
                <a:latin typeface="Calibri"/>
                <a:ea typeface="Calibri"/>
                <a:cs typeface="Calibri"/>
                <a:sym typeface="Calibri"/>
              </a:rPr>
              <a:t>4. Se evaluarán los modelos por el que tenga el menor error y el mejor criterio de información (</a:t>
            </a:r>
            <a:r>
              <a:rPr lang="es-MX" sz="1000" i="1" dirty="0" err="1">
                <a:latin typeface="Calibri"/>
                <a:ea typeface="Calibri"/>
                <a:cs typeface="Calibri"/>
                <a:sym typeface="Calibri"/>
              </a:rPr>
              <a:t>e.g</a:t>
            </a:r>
            <a:r>
              <a:rPr lang="es-MX" sz="1000" i="1" dirty="0">
                <a:latin typeface="Calibri"/>
                <a:ea typeface="Calibri"/>
                <a:cs typeface="Calibri"/>
                <a:sym typeface="Calibri"/>
              </a:rPr>
              <a:t>. AIC)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lang="es-MX" sz="1000" i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3561433" y="1478165"/>
            <a:ext cx="495759" cy="3635457"/>
          </a:xfrm>
          <a:prstGeom prst="chevron">
            <a:avLst>
              <a:gd name="adj" fmla="val 77325"/>
            </a:avLst>
          </a:prstGeom>
          <a:solidFill>
            <a:schemeClr val="accent1"/>
          </a:solidFill>
          <a:ln w="15875" cap="flat" cmpd="sng">
            <a:solidFill>
              <a:srgbClr val="364A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661273" y="1753766"/>
            <a:ext cx="2842500" cy="3765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140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 histórica mensual  de consumo</a:t>
            </a:r>
            <a:endParaRPr dirty="0"/>
          </a:p>
          <a:p>
            <a:pPr marL="3619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Gas natural por sector</a:t>
            </a:r>
            <a:endParaRPr dirty="0"/>
          </a:p>
          <a:p>
            <a:pPr marL="3619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 histórica mensual de PIB, población y derivados</a:t>
            </a:r>
            <a:endParaRPr dirty="0"/>
          </a:p>
          <a:p>
            <a:pPr marL="361950" marR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 de Limpieza y preparación de datos:</a:t>
            </a:r>
            <a:endParaRPr dirty="0"/>
          </a:p>
          <a:p>
            <a:pPr marL="533400" marR="0" lvl="0" indent="-17145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s-MX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Identificación y tratamiento de </a:t>
            </a:r>
            <a:r>
              <a:rPr lang="es-MX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outliers </a:t>
            </a:r>
            <a:r>
              <a:rPr lang="es-MX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datos faltantes</a:t>
            </a:r>
            <a:endParaRPr dirty="0"/>
          </a:p>
          <a:p>
            <a:pPr marL="533400" marR="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s-MX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Normalización </a:t>
            </a:r>
            <a:endParaRPr dirty="0"/>
          </a:p>
          <a:p>
            <a:pPr marL="533400" marR="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s-MX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Formato de serie de tiempo o lista según requiera el modelo a usar </a:t>
            </a:r>
            <a:endParaRPr dirty="0"/>
          </a:p>
        </p:txBody>
      </p:sp>
      <p:sp>
        <p:nvSpPr>
          <p:cNvPr id="116" name="Google Shape;116;p4"/>
          <p:cNvSpPr/>
          <p:nvPr/>
        </p:nvSpPr>
        <p:spPr>
          <a:xfrm>
            <a:off x="4854436" y="1400220"/>
            <a:ext cx="28415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Desarrollo y evaluación de Modelos</a:t>
            </a:r>
            <a:endParaRPr dirty="0"/>
          </a:p>
        </p:txBody>
      </p:sp>
      <p:sp>
        <p:nvSpPr>
          <p:cNvPr id="117" name="Google Shape;117;p4"/>
          <p:cNvSpPr/>
          <p:nvPr/>
        </p:nvSpPr>
        <p:spPr>
          <a:xfrm>
            <a:off x="9714550" y="1400220"/>
            <a:ext cx="22214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latin typeface="Calibri"/>
                <a:ea typeface="Calibri"/>
                <a:cs typeface="Calibri"/>
                <a:sym typeface="Calibri"/>
              </a:rPr>
              <a:t>Comparación de modelos y conclusiones generales </a:t>
            </a:r>
            <a:endParaRPr dirty="0"/>
          </a:p>
        </p:txBody>
      </p:sp>
      <p:sp>
        <p:nvSpPr>
          <p:cNvPr id="118" name="Google Shape;118;p4"/>
          <p:cNvSpPr/>
          <p:nvPr/>
        </p:nvSpPr>
        <p:spPr>
          <a:xfrm>
            <a:off x="8853376" y="1478165"/>
            <a:ext cx="495759" cy="3635457"/>
          </a:xfrm>
          <a:prstGeom prst="chevron">
            <a:avLst>
              <a:gd name="adj" fmla="val 77325"/>
            </a:avLst>
          </a:prstGeom>
          <a:solidFill>
            <a:schemeClr val="accent1"/>
          </a:solidFill>
          <a:ln w="15875" cap="flat" cmpd="sng">
            <a:solidFill>
              <a:srgbClr val="364A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4404384" y="1633301"/>
            <a:ext cx="144077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1" i="1">
                <a:solidFill>
                  <a:srgbClr val="FF6699"/>
                </a:solidFill>
                <a:latin typeface="Calibri"/>
                <a:ea typeface="Calibri"/>
                <a:cs typeface="Calibri"/>
                <a:sym typeface="Calibri"/>
              </a:rPr>
              <a:t>Series de Tiempo </a:t>
            </a:r>
            <a:endParaRPr/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050" y="2405647"/>
            <a:ext cx="450296" cy="37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0560" y="3116891"/>
            <a:ext cx="397276" cy="41396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 txBox="1"/>
          <p:nvPr/>
        </p:nvSpPr>
        <p:spPr>
          <a:xfrm>
            <a:off x="6538933" y="1647172"/>
            <a:ext cx="144077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1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Redes Neuronales</a:t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>
            <a:off x="4414544" y="2059786"/>
            <a:ext cx="1735766" cy="439232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Verificación de supuesto de </a:t>
            </a:r>
            <a:r>
              <a:rPr lang="es-MX" sz="9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estacioneriedad</a:t>
            </a:r>
            <a:r>
              <a:rPr lang="es-MX" sz="9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para aplicación de modelo</a:t>
            </a:r>
            <a:endParaRPr dirty="0"/>
          </a:p>
        </p:txBody>
      </p:sp>
      <p:cxnSp>
        <p:nvCxnSpPr>
          <p:cNvPr id="124" name="Google Shape;124;p4"/>
          <p:cNvCxnSpPr/>
          <p:nvPr/>
        </p:nvCxnSpPr>
        <p:spPr>
          <a:xfrm>
            <a:off x="5302091" y="2554466"/>
            <a:ext cx="1" cy="13578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5" name="Google Shape;125;p4"/>
          <p:cNvSpPr/>
          <p:nvPr/>
        </p:nvSpPr>
        <p:spPr>
          <a:xfrm>
            <a:off x="4414544" y="2745918"/>
            <a:ext cx="1735766" cy="439232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Identificación de modelo de series a usar en cada caso (ARIMA, SARIMA)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4414544" y="3435793"/>
            <a:ext cx="1735800" cy="439200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Aplicación de modelos seleccionados y cuantificación de error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4"/>
          <p:cNvCxnSpPr/>
          <p:nvPr/>
        </p:nvCxnSpPr>
        <p:spPr>
          <a:xfrm>
            <a:off x="5302091" y="3255506"/>
            <a:ext cx="1" cy="13578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8" name="Google Shape;128;p4"/>
          <p:cNvSpPr/>
          <p:nvPr/>
        </p:nvSpPr>
        <p:spPr>
          <a:xfrm>
            <a:off x="4414544" y="4131560"/>
            <a:ext cx="1735766" cy="439232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Conclusiones sobre el uso de las series de tiempo para pronóstico de gas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4"/>
          <p:cNvCxnSpPr/>
          <p:nvPr/>
        </p:nvCxnSpPr>
        <p:spPr>
          <a:xfrm>
            <a:off x="5302091" y="3952112"/>
            <a:ext cx="1" cy="13578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0" name="Google Shape;130;p4"/>
          <p:cNvSpPr/>
          <p:nvPr/>
        </p:nvSpPr>
        <p:spPr>
          <a:xfrm>
            <a:off x="6564098" y="2069514"/>
            <a:ext cx="1735766" cy="439232"/>
          </a:xfrm>
          <a:prstGeom prst="rect">
            <a:avLst/>
          </a:prstGeom>
          <a:solidFill>
            <a:srgbClr val="B07BD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Selección de variables relevantes para incluir en la Red Neuronal</a:t>
            </a:r>
            <a:endParaRPr dirty="0"/>
          </a:p>
        </p:txBody>
      </p:sp>
      <p:cxnSp>
        <p:nvCxnSpPr>
          <p:cNvPr id="131" name="Google Shape;131;p4"/>
          <p:cNvCxnSpPr/>
          <p:nvPr/>
        </p:nvCxnSpPr>
        <p:spPr>
          <a:xfrm>
            <a:off x="7470878" y="2554466"/>
            <a:ext cx="1" cy="13578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2" name="Google Shape;132;p4"/>
          <p:cNvSpPr/>
          <p:nvPr/>
        </p:nvSpPr>
        <p:spPr>
          <a:xfrm>
            <a:off x="6564098" y="2755646"/>
            <a:ext cx="1735766" cy="439232"/>
          </a:xfrm>
          <a:prstGeom prst="rect">
            <a:avLst/>
          </a:prstGeom>
          <a:solidFill>
            <a:srgbClr val="B07BD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Identificación de modelo de redes a usar en cada caso (RNN, LSTM)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6564098" y="3445521"/>
            <a:ext cx="1735766" cy="439232"/>
          </a:xfrm>
          <a:prstGeom prst="rect">
            <a:avLst/>
          </a:prstGeom>
          <a:solidFill>
            <a:srgbClr val="B07BD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Aplicación de modelos seleccionados y cuantificación de error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4"/>
          <p:cNvCxnSpPr/>
          <p:nvPr/>
        </p:nvCxnSpPr>
        <p:spPr>
          <a:xfrm>
            <a:off x="7470878" y="3255506"/>
            <a:ext cx="1" cy="13578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5" name="Google Shape;135;p4"/>
          <p:cNvSpPr/>
          <p:nvPr/>
        </p:nvSpPr>
        <p:spPr>
          <a:xfrm>
            <a:off x="6563666" y="4141288"/>
            <a:ext cx="1735766" cy="439232"/>
          </a:xfrm>
          <a:prstGeom prst="rect">
            <a:avLst/>
          </a:prstGeom>
          <a:solidFill>
            <a:srgbClr val="B07BD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Conclusiones sobre el uso de las series de tiempo para pronóstico de gas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136;p4"/>
          <p:cNvCxnSpPr/>
          <p:nvPr/>
        </p:nvCxnSpPr>
        <p:spPr>
          <a:xfrm>
            <a:off x="7431548" y="3952112"/>
            <a:ext cx="1" cy="13578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7" name="Google Shape;137;p4"/>
          <p:cNvSpPr txBox="1"/>
          <p:nvPr/>
        </p:nvSpPr>
        <p:spPr>
          <a:xfrm>
            <a:off x="10059653" y="2604179"/>
            <a:ext cx="168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Comparación de modelos y conclusiones generales </a:t>
            </a:r>
            <a:endParaRPr/>
          </a:p>
        </p:txBody>
      </p:sp>
      <p:pic>
        <p:nvPicPr>
          <p:cNvPr id="138" name="Google Shape;138;p4" descr="Darts: Time Series Made Easy in Python - Unit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45187" y="4691122"/>
            <a:ext cx="1199209" cy="798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4" descr="Time Series Prediction Using LSTM Deep Neural Network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33815" y="4725850"/>
            <a:ext cx="1118950" cy="735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4" descr="Gear Icon 5939884"/>
          <p:cNvPicPr preferRelativeResize="0"/>
          <p:nvPr/>
        </p:nvPicPr>
        <p:blipFill rotWithShape="1">
          <a:blip r:embed="rId7">
            <a:alphaModFix/>
          </a:blip>
          <a:srcRect l="22729" t="18850" r="12754" b="19527"/>
          <a:stretch/>
        </p:blipFill>
        <p:spPr>
          <a:xfrm>
            <a:off x="493846" y="4137710"/>
            <a:ext cx="450705" cy="430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"/>
          <p:cNvPicPr preferRelativeResize="0"/>
          <p:nvPr/>
        </p:nvPicPr>
        <p:blipFill rotWithShape="1">
          <a:blip r:embed="rId8">
            <a:alphaModFix/>
          </a:blip>
          <a:srcRect l="18798" t="18840" r="12240" b="22005"/>
          <a:stretch/>
        </p:blipFill>
        <p:spPr>
          <a:xfrm>
            <a:off x="9487250" y="2676417"/>
            <a:ext cx="495775" cy="42527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EB65875-CE4D-F342-CB19-880C3E40AEA0}"/>
              </a:ext>
            </a:extLst>
          </p:cNvPr>
          <p:cNvSpPr txBox="1"/>
          <p:nvPr/>
        </p:nvSpPr>
        <p:spPr>
          <a:xfrm>
            <a:off x="380514" y="1400220"/>
            <a:ext cx="31282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Recolección y limpieza  de Información:</a:t>
            </a:r>
            <a:endParaRPr lang="es-MX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5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0" name="Google Shape;150;p5"/>
          <p:cNvSpPr/>
          <p:nvPr/>
        </p:nvSpPr>
        <p:spPr>
          <a:xfrm>
            <a:off x="0" y="0"/>
            <a:ext cx="1219045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15" y="38100"/>
            <a:ext cx="7547879" cy="6858000"/>
          </a:xfrm>
          <a:prstGeom prst="rect">
            <a:avLst/>
          </a:prstGeom>
          <a:solidFill>
            <a:srgbClr val="686A35"/>
          </a:solidFill>
          <a:ln w="15875" cap="flat" cmpd="sng">
            <a:solidFill>
              <a:srgbClr val="686A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1097280" y="516835"/>
            <a:ext cx="5977937" cy="1666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lang="es-MX" sz="4000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Justificación del proyecto 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3" name="Google Shape;153;p5"/>
          <p:cNvSpPr txBox="1"/>
          <p:nvPr/>
        </p:nvSpPr>
        <p:spPr>
          <a:xfrm>
            <a:off x="1097279" y="2236304"/>
            <a:ext cx="5977938" cy="2438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En las últimas dos décadas el gas natural ha ganado mayor importancia dentro del </a:t>
            </a:r>
            <a:r>
              <a:rPr lang="es-MX" i="1" dirty="0" err="1">
                <a:solidFill>
                  <a:srgbClr val="FFFFFF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mix</a:t>
            </a:r>
            <a:r>
              <a:rPr lang="es-MX" dirty="0">
                <a:solidFill>
                  <a:srgbClr val="FFFFFF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 energético debido a sus ventajas medioambientales y económicas frente a otros combustibles fósiles.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dirty="0">
              <a:solidFill>
                <a:srgbClr val="FFFFFF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En la transición energética , el gas natural juega un papel fundamental, debido a que constituye una fuente primaria de energía abundante y competitiva.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dirty="0">
              <a:solidFill>
                <a:srgbClr val="FFFFFF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De acuerdo a la Comisión Nacional de Hidrocarburos (CNH) en México el uso del gas natural ha aumentado de manera significative (alrededor del 30%) en los últimos 15 años. 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s-MX" dirty="0">
              <a:solidFill>
                <a:srgbClr val="FFFFFF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s-MX" sz="1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rgbClr val="A4711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5" descr="Combustible Gases - Control Equipment"/>
          <p:cNvPicPr preferRelativeResize="0"/>
          <p:nvPr/>
        </p:nvPicPr>
        <p:blipFill rotWithShape="1">
          <a:blip r:embed="rId3">
            <a:alphaModFix/>
          </a:blip>
          <a:srcRect l="9958" r="28334" b="2"/>
          <a:stretch/>
        </p:blipFill>
        <p:spPr>
          <a:xfrm>
            <a:off x="7611902" y="10"/>
            <a:ext cx="4578557" cy="339698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5"/>
          <p:cNvSpPr/>
          <p:nvPr/>
        </p:nvSpPr>
        <p:spPr>
          <a:xfrm>
            <a:off x="7547894" y="3396996"/>
            <a:ext cx="4642565" cy="64008"/>
          </a:xfrm>
          <a:prstGeom prst="rect">
            <a:avLst/>
          </a:prstGeom>
          <a:solidFill>
            <a:srgbClr val="A471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5" descr="128,937 Natural Gas Stock Photos, Pictures &amp; Royalty-Free Images - iStock"/>
          <p:cNvPicPr preferRelativeResize="0"/>
          <p:nvPr/>
        </p:nvPicPr>
        <p:blipFill rotWithShape="1">
          <a:blip r:embed="rId4">
            <a:alphaModFix/>
          </a:blip>
          <a:srcRect t="1437" r="-2" b="-2"/>
          <a:stretch/>
        </p:blipFill>
        <p:spPr>
          <a:xfrm>
            <a:off x="7611902" y="3461004"/>
            <a:ext cx="4580097" cy="33969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1A6E65D-EEF6-42A6-A440-C16D437C2AA6}"/>
              </a:ext>
            </a:extLst>
          </p:cNvPr>
          <p:cNvSpPr txBox="1"/>
          <p:nvPr/>
        </p:nvSpPr>
        <p:spPr>
          <a:xfrm>
            <a:off x="1097279" y="4996987"/>
            <a:ext cx="6096000" cy="840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rgbClr val="FFFFFF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Surge entonces la necesidad de contar con un trabajo actualizado de pronóstico de la demanda para un energético tan importante para la nación como es el gas natural.</a:t>
            </a:r>
            <a:endParaRPr lang="es-MX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/>
        </p:nvSpPr>
        <p:spPr>
          <a:xfrm>
            <a:off x="510558" y="196996"/>
            <a:ext cx="1140324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85000"/>
              </a:lnSpc>
              <a:buClr>
                <a:schemeClr val="accent1"/>
              </a:buClr>
              <a:buSzPts val="3200"/>
            </a:pPr>
            <a:r>
              <a:rPr lang="es-MX" sz="3200" b="1" dirty="0">
                <a:solidFill>
                  <a:srgbClr val="FF6699"/>
                </a:solidFill>
                <a:latin typeface="Calibri"/>
                <a:ea typeface="Calibri"/>
                <a:cs typeface="Calibri"/>
                <a:sym typeface="Calibri"/>
              </a:rPr>
              <a:t>Proceso de pronóstico con Series de tiempo (Conjunto de datos a usar y resultado esperado) </a:t>
            </a:r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endParaRPr sz="3200"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EA30B8E6-7F4F-D392-00EF-6A98238DBD90}"/>
              </a:ext>
            </a:extLst>
          </p:cNvPr>
          <p:cNvSpPr/>
          <p:nvPr/>
        </p:nvSpPr>
        <p:spPr>
          <a:xfrm>
            <a:off x="4533918" y="1088936"/>
            <a:ext cx="4486680" cy="267939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dirty="0">
              <a:sym typeface="Calibri"/>
            </a:endParaRPr>
          </a:p>
          <a:p>
            <a:pPr algn="ctr"/>
            <a:r>
              <a:rPr lang="es-MX" sz="1200" b="1" dirty="0">
                <a:sym typeface="Calibri"/>
              </a:rPr>
              <a:t>Desarrollo y evaluación de Modelos</a:t>
            </a:r>
            <a:endParaRPr lang="es-MX" sz="1200" b="1" dirty="0"/>
          </a:p>
          <a:p>
            <a:pPr algn="ctr"/>
            <a:endParaRPr lang="es-MX" sz="1200" b="1" dirty="0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D70CDA91-14C4-B44F-65BB-D4E116BF3BA5}"/>
              </a:ext>
            </a:extLst>
          </p:cNvPr>
          <p:cNvSpPr/>
          <p:nvPr/>
        </p:nvSpPr>
        <p:spPr>
          <a:xfrm>
            <a:off x="437844" y="1067594"/>
            <a:ext cx="2925678" cy="283171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Recolección y limpieza  de Información: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4D021EE1-30F4-705B-C0D1-79BC19BEB7B2}"/>
              </a:ext>
            </a:extLst>
          </p:cNvPr>
          <p:cNvSpPr txBox="1"/>
          <p:nvPr/>
        </p:nvSpPr>
        <p:spPr>
          <a:xfrm>
            <a:off x="492629" y="1442996"/>
            <a:ext cx="2305213" cy="74174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200" b="1" dirty="0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Conjunto de datos a usar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Demanda mensual Interna de Gas Natural por Sectores: Eléctrico, Petrolero e Industrial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C584FDF9-F6BB-6763-CB86-C704ACB08C81}"/>
              </a:ext>
            </a:extLst>
          </p:cNvPr>
          <p:cNvSpPr txBox="1"/>
          <p:nvPr/>
        </p:nvSpPr>
        <p:spPr>
          <a:xfrm>
            <a:off x="492629" y="2328093"/>
            <a:ext cx="3350242" cy="66479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2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Fuente: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Sistema de Información Energética de la Secretaría de Energía (SIE) </a:t>
            </a:r>
            <a:r>
              <a:rPr lang="es-MX" sz="1200" dirty="0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SENER | Sistema de Información Energética | Demanda Interna de Gas Natural por Estado Sector Eléctrico (energia.gob.mx)</a:t>
            </a:r>
            <a:endParaRPr lang="es-MX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4" name="Imagen 103">
            <a:extLst>
              <a:ext uri="{FF2B5EF4-FFF2-40B4-BE49-F238E27FC236}">
                <a16:creationId xmlns:a16="http://schemas.microsoft.com/office/drawing/2014/main" id="{68282C3F-232E-E62C-7AC8-0F5AF43D2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938" y="3127530"/>
            <a:ext cx="1993490" cy="8923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5" name="CuadroTexto 104">
            <a:extLst>
              <a:ext uri="{FF2B5EF4-FFF2-40B4-BE49-F238E27FC236}">
                <a16:creationId xmlns:a16="http://schemas.microsoft.com/office/drawing/2014/main" id="{B70949C0-B3C4-EF4B-AB3E-E95CC8474D3C}"/>
              </a:ext>
            </a:extLst>
          </p:cNvPr>
          <p:cNvSpPr txBox="1"/>
          <p:nvPr/>
        </p:nvSpPr>
        <p:spPr>
          <a:xfrm rot="2146181">
            <a:off x="2521917" y="3141115"/>
            <a:ext cx="551850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000" b="1" dirty="0">
                <a:solidFill>
                  <a:srgbClr val="FF0000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Ilustrativo</a:t>
            </a:r>
            <a:endParaRPr lang="es-MX" sz="1000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6" name="Picture 12" descr="https://d30y9cdsu7xlg0.cloudfront.net/png/1668564-200.png">
            <a:extLst>
              <a:ext uri="{FF2B5EF4-FFF2-40B4-BE49-F238E27FC236}">
                <a16:creationId xmlns:a16="http://schemas.microsoft.com/office/drawing/2014/main" id="{1E3A2C58-E832-77DC-E437-B32BED656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38" y="455911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CuadroTexto 107">
            <a:extLst>
              <a:ext uri="{FF2B5EF4-FFF2-40B4-BE49-F238E27FC236}">
                <a16:creationId xmlns:a16="http://schemas.microsoft.com/office/drawing/2014/main" id="{65CA59B3-D5AA-AE9A-263B-17E75C53FB60}"/>
              </a:ext>
            </a:extLst>
          </p:cNvPr>
          <p:cNvSpPr txBox="1"/>
          <p:nvPr/>
        </p:nvSpPr>
        <p:spPr>
          <a:xfrm>
            <a:off x="990646" y="4353202"/>
            <a:ext cx="2647576" cy="89255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R="0" lvl="0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s-MX" sz="1200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Identificación y tratamiento de </a:t>
            </a:r>
            <a:r>
              <a:rPr lang="es-MX" sz="1200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outliers </a:t>
            </a:r>
            <a:r>
              <a:rPr lang="es-MX" sz="1200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y datos faltantes</a:t>
            </a:r>
            <a:endParaRPr lang="es-MX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R="0" lv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s-MX" sz="1200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Normalización </a:t>
            </a:r>
            <a:endParaRPr lang="es-MX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R="0" lv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s-MX" sz="1200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Formato de serie de tiempo</a:t>
            </a:r>
            <a:endParaRPr lang="es-MX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0" name="Google Shape;114;p4">
            <a:extLst>
              <a:ext uri="{FF2B5EF4-FFF2-40B4-BE49-F238E27FC236}">
                <a16:creationId xmlns:a16="http://schemas.microsoft.com/office/drawing/2014/main" id="{78EF94C8-090D-7B7F-D5FB-8ADF1E7FF2A0}"/>
              </a:ext>
            </a:extLst>
          </p:cNvPr>
          <p:cNvSpPr/>
          <p:nvPr/>
        </p:nvSpPr>
        <p:spPr>
          <a:xfrm>
            <a:off x="3728361" y="1857530"/>
            <a:ext cx="372471" cy="3999003"/>
          </a:xfrm>
          <a:prstGeom prst="chevron">
            <a:avLst>
              <a:gd name="adj" fmla="val 77325"/>
            </a:avLst>
          </a:prstGeom>
          <a:solidFill>
            <a:srgbClr val="FFC1C2"/>
          </a:solidFill>
          <a:ln w="15875" cap="flat" cmpd="sng">
            <a:solidFill>
              <a:srgbClr val="FFC1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A037912F-2045-1602-C680-8944BF6B317D}"/>
              </a:ext>
            </a:extLst>
          </p:cNvPr>
          <p:cNvSpPr txBox="1"/>
          <p:nvPr/>
        </p:nvSpPr>
        <p:spPr>
          <a:xfrm>
            <a:off x="4372324" y="1460023"/>
            <a:ext cx="5286189" cy="57554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200" b="1" dirty="0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Verificación de componentes de series de tiempo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(tendencia, estacionalidad, y estacionariedad) </a:t>
            </a:r>
            <a:endParaRPr lang="es-MX" sz="1200" b="1" dirty="0">
              <a:solidFill>
                <a:schemeClr val="tx1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Mediante pruebas de </a:t>
            </a:r>
            <a:r>
              <a:rPr lang="es-MX" sz="12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Dickey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MX" sz="12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Fulley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y funciones de ACF y PACF</a:t>
            </a:r>
            <a:r>
              <a:rPr lang="es-MX" sz="12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</a:p>
        </p:txBody>
      </p:sp>
      <p:pic>
        <p:nvPicPr>
          <p:cNvPr id="1026" name="Picture 2" descr="Interpreting ACF and PACF plots - SPUR ECONOMICS">
            <a:extLst>
              <a:ext uri="{FF2B5EF4-FFF2-40B4-BE49-F238E27FC236}">
                <a16:creationId xmlns:a16="http://schemas.microsoft.com/office/drawing/2014/main" id="{4FACD4DD-D850-482B-95D3-13A1B7141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4341"/>
          <a:stretch/>
        </p:blipFill>
        <p:spPr bwMode="auto">
          <a:xfrm>
            <a:off x="5281685" y="2157305"/>
            <a:ext cx="2363412" cy="7492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4" name="CuadroTexto 113">
            <a:extLst>
              <a:ext uri="{FF2B5EF4-FFF2-40B4-BE49-F238E27FC236}">
                <a16:creationId xmlns:a16="http://schemas.microsoft.com/office/drawing/2014/main" id="{22F556F9-7B26-49E6-010B-0A3DD0CBB9B3}"/>
              </a:ext>
            </a:extLst>
          </p:cNvPr>
          <p:cNvSpPr txBox="1"/>
          <p:nvPr/>
        </p:nvSpPr>
        <p:spPr>
          <a:xfrm>
            <a:off x="104851" y="6014286"/>
            <a:ext cx="2446564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0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ACF: </a:t>
            </a:r>
            <a:r>
              <a:rPr lang="es-MX" sz="1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Autocorrelation</a:t>
            </a:r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Function</a:t>
            </a:r>
          </a:p>
          <a:p>
            <a:pPr>
              <a:lnSpc>
                <a:spcPct val="90000"/>
              </a:lnSpc>
            </a:pPr>
            <a:r>
              <a:rPr lang="es-MX" sz="10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P</a:t>
            </a:r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ACF: </a:t>
            </a:r>
            <a:r>
              <a:rPr lang="es-MX" sz="1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Partial</a:t>
            </a:r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MX" sz="1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Autocorrelation</a:t>
            </a:r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Function</a:t>
            </a: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6A32716C-36C8-30BF-705F-9D5D862515C1}"/>
              </a:ext>
            </a:extLst>
          </p:cNvPr>
          <p:cNvSpPr txBox="1"/>
          <p:nvPr/>
        </p:nvSpPr>
        <p:spPr>
          <a:xfrm>
            <a:off x="4372323" y="2999434"/>
            <a:ext cx="5286191" cy="57554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200" b="1" dirty="0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Aplicación de modelos de series de tiempo según convenga 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(ARIMA, SARIMA ,etc. ) </a:t>
            </a:r>
            <a:endParaRPr lang="es-MX" sz="1200" b="1" dirty="0">
              <a:solidFill>
                <a:schemeClr val="tx1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 toma la decisión con base en las gráficas de ACF y PACF</a:t>
            </a:r>
            <a:r>
              <a:rPr lang="es-MX" sz="12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 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 la serie de tiempo ya estacional </a:t>
            </a:r>
            <a:endParaRPr lang="es-MX" sz="1200" baseline="30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AFDA194A-91D8-8D16-0772-71B5C96ABAD3}"/>
              </a:ext>
            </a:extLst>
          </p:cNvPr>
          <p:cNvSpPr txBox="1"/>
          <p:nvPr/>
        </p:nvSpPr>
        <p:spPr>
          <a:xfrm rot="2146181">
            <a:off x="7369172" y="2115489"/>
            <a:ext cx="551850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000" b="1" dirty="0">
                <a:solidFill>
                  <a:srgbClr val="FF0000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Ilustrativo</a:t>
            </a:r>
            <a:endParaRPr lang="es-MX" sz="1000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8" name="Picture 4" descr="daily report icon">
            <a:extLst>
              <a:ext uri="{FF2B5EF4-FFF2-40B4-BE49-F238E27FC236}">
                <a16:creationId xmlns:a16="http://schemas.microsoft.com/office/drawing/2014/main" id="{2F55B391-4D27-3BF8-291A-C45596615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3" t="17523" r="16721" b="14992"/>
          <a:stretch/>
        </p:blipFill>
        <p:spPr bwMode="auto">
          <a:xfrm>
            <a:off x="4630422" y="3567866"/>
            <a:ext cx="327270" cy="32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CuadroTexto 116">
            <a:extLst>
              <a:ext uri="{FF2B5EF4-FFF2-40B4-BE49-F238E27FC236}">
                <a16:creationId xmlns:a16="http://schemas.microsoft.com/office/drawing/2014/main" id="{9F5CA90F-FC93-DE0F-DA67-B72DEAC8AB48}"/>
              </a:ext>
            </a:extLst>
          </p:cNvPr>
          <p:cNvSpPr txBox="1"/>
          <p:nvPr/>
        </p:nvSpPr>
        <p:spPr>
          <a:xfrm>
            <a:off x="4175193" y="3914020"/>
            <a:ext cx="1298169" cy="646331"/>
          </a:xfrm>
          <a:prstGeom prst="rect">
            <a:avLst/>
          </a:prstGeom>
          <a:noFill/>
          <a:ln>
            <a:solidFill>
              <a:srgbClr val="327883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Training data como input </a:t>
            </a:r>
          </a:p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Del modelo sin entrenar (144 meses de data de demanda por sector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B71B1390-6486-7098-9974-E5FCB655CAEA}"/>
              </a:ext>
            </a:extLst>
          </p:cNvPr>
          <p:cNvSpPr txBox="1"/>
          <p:nvPr/>
        </p:nvSpPr>
        <p:spPr>
          <a:xfrm>
            <a:off x="4157608" y="4740810"/>
            <a:ext cx="1298169" cy="646331"/>
          </a:xfrm>
          <a:prstGeom prst="rect">
            <a:avLst/>
          </a:prstGeom>
          <a:noFill/>
          <a:ln>
            <a:solidFill>
              <a:srgbClr val="327883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“Test  data” como input </a:t>
            </a:r>
          </a:p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Del modelo entrenado (12-24 meses a pronosticar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</a:t>
            </a:r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AB763F62-6547-D275-80BA-DEE402FA9B42}"/>
              </a:ext>
            </a:extLst>
          </p:cNvPr>
          <p:cNvSpPr/>
          <p:nvPr/>
        </p:nvSpPr>
        <p:spPr>
          <a:xfrm>
            <a:off x="5951115" y="3686347"/>
            <a:ext cx="1455227" cy="555985"/>
          </a:xfrm>
          <a:prstGeom prst="rect">
            <a:avLst/>
          </a:prstGeom>
          <a:solidFill>
            <a:srgbClr val="FFAFB1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000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Modelos de series de tiempo </a:t>
            </a:r>
            <a:r>
              <a:rPr lang="es-ES" sz="1000" u="sng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sin entrenar</a:t>
            </a:r>
          </a:p>
          <a:p>
            <a:pPr algn="ctr"/>
            <a:r>
              <a:rPr lang="es-ES" sz="1000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(ARIMA, SARIMA, etc.)</a:t>
            </a:r>
            <a:endParaRPr lang="es-MX" sz="1000" dirty="0">
              <a:solidFill>
                <a:schemeClr val="accent4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20" name="Google Shape;129;p4">
            <a:extLst>
              <a:ext uri="{FF2B5EF4-FFF2-40B4-BE49-F238E27FC236}">
                <a16:creationId xmlns:a16="http://schemas.microsoft.com/office/drawing/2014/main" id="{017F1304-ECA5-F56C-E71B-C9F44F24105E}"/>
              </a:ext>
            </a:extLst>
          </p:cNvPr>
          <p:cNvCxnSpPr>
            <a:cxnSpLocks/>
          </p:cNvCxnSpPr>
          <p:nvPr/>
        </p:nvCxnSpPr>
        <p:spPr>
          <a:xfrm>
            <a:off x="5546378" y="3964339"/>
            <a:ext cx="31831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A635507A-C3FD-D405-AA75-90198BA61D75}"/>
              </a:ext>
            </a:extLst>
          </p:cNvPr>
          <p:cNvSpPr/>
          <p:nvPr/>
        </p:nvSpPr>
        <p:spPr>
          <a:xfrm>
            <a:off x="7880574" y="3755479"/>
            <a:ext cx="1322934" cy="417720"/>
          </a:xfrm>
          <a:prstGeom prst="rect">
            <a:avLst/>
          </a:prstGeom>
          <a:solidFill>
            <a:srgbClr val="FFAFB1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Modelos de series de tiempo </a:t>
            </a:r>
            <a:r>
              <a:rPr lang="es-ES" sz="1000" u="sng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entrenado</a:t>
            </a:r>
          </a:p>
        </p:txBody>
      </p:sp>
      <p:cxnSp>
        <p:nvCxnSpPr>
          <p:cNvPr id="123" name="Google Shape;129;p4">
            <a:extLst>
              <a:ext uri="{FF2B5EF4-FFF2-40B4-BE49-F238E27FC236}">
                <a16:creationId xmlns:a16="http://schemas.microsoft.com/office/drawing/2014/main" id="{5809300D-76F3-87B7-B26D-FE1529D9E0DE}"/>
              </a:ext>
            </a:extLst>
          </p:cNvPr>
          <p:cNvCxnSpPr>
            <a:cxnSpLocks/>
          </p:cNvCxnSpPr>
          <p:nvPr/>
        </p:nvCxnSpPr>
        <p:spPr>
          <a:xfrm>
            <a:off x="7502260" y="3964339"/>
            <a:ext cx="31831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4" name="Rectángulo 123">
            <a:extLst>
              <a:ext uri="{FF2B5EF4-FFF2-40B4-BE49-F238E27FC236}">
                <a16:creationId xmlns:a16="http://schemas.microsoft.com/office/drawing/2014/main" id="{C487A4A5-1B2A-1548-70EB-0C4FCE181170}"/>
              </a:ext>
            </a:extLst>
          </p:cNvPr>
          <p:cNvSpPr/>
          <p:nvPr/>
        </p:nvSpPr>
        <p:spPr>
          <a:xfrm>
            <a:off x="6083408" y="4805168"/>
            <a:ext cx="1322934" cy="417720"/>
          </a:xfrm>
          <a:prstGeom prst="rect">
            <a:avLst/>
          </a:prstGeom>
          <a:solidFill>
            <a:srgbClr val="FFAFB1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Modelos de series de tiempo </a:t>
            </a:r>
            <a:r>
              <a:rPr lang="es-ES" sz="1000" u="sng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entrenado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57931726-A04D-E23F-BC1B-82DD18E82316}"/>
              </a:ext>
            </a:extLst>
          </p:cNvPr>
          <p:cNvSpPr txBox="1"/>
          <p:nvPr/>
        </p:nvSpPr>
        <p:spPr>
          <a:xfrm>
            <a:off x="7880574" y="4783196"/>
            <a:ext cx="1298169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pronóstico de 12-24 meses de data de demanda por sector </a:t>
            </a:r>
            <a:endParaRPr lang="es-MX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E00D2D50-7D86-EFFE-1E70-B40DA5FA03E2}"/>
              </a:ext>
            </a:extLst>
          </p:cNvPr>
          <p:cNvSpPr/>
          <p:nvPr/>
        </p:nvSpPr>
        <p:spPr>
          <a:xfrm>
            <a:off x="9066783" y="6096874"/>
            <a:ext cx="617159" cy="235792"/>
          </a:xfrm>
          <a:prstGeom prst="rect">
            <a:avLst/>
          </a:prstGeom>
          <a:solidFill>
            <a:srgbClr val="FFAFB1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Modelo</a:t>
            </a:r>
            <a:endParaRPr lang="es-ES" sz="1000" u="sng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4" name="Picture 4" descr="daily report icon">
            <a:extLst>
              <a:ext uri="{FF2B5EF4-FFF2-40B4-BE49-F238E27FC236}">
                <a16:creationId xmlns:a16="http://schemas.microsoft.com/office/drawing/2014/main" id="{B37B6305-9390-97F3-CE58-ABEAAA2D82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3" t="17523" r="16721" b="14992"/>
          <a:stretch/>
        </p:blipFill>
        <p:spPr bwMode="auto">
          <a:xfrm>
            <a:off x="9817780" y="6071359"/>
            <a:ext cx="270471" cy="27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CuadroTexto 1024">
            <a:extLst>
              <a:ext uri="{FF2B5EF4-FFF2-40B4-BE49-F238E27FC236}">
                <a16:creationId xmlns:a16="http://schemas.microsoft.com/office/drawing/2014/main" id="{5D62AA6C-A4D0-AECD-C6D3-1D748447A129}"/>
              </a:ext>
            </a:extLst>
          </p:cNvPr>
          <p:cNvSpPr txBox="1"/>
          <p:nvPr/>
        </p:nvSpPr>
        <p:spPr>
          <a:xfrm>
            <a:off x="10085759" y="6130113"/>
            <a:ext cx="659680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s-MX" sz="1000" dirty="0">
                <a:solidFill>
                  <a:srgbClr val="32788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Input data </a:t>
            </a:r>
            <a:endParaRPr lang="es-MX" sz="1200" dirty="0">
              <a:solidFill>
                <a:srgbClr val="32788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27" name="CuadroTexto 1026">
            <a:extLst>
              <a:ext uri="{FF2B5EF4-FFF2-40B4-BE49-F238E27FC236}">
                <a16:creationId xmlns:a16="http://schemas.microsoft.com/office/drawing/2014/main" id="{D2DA6A3E-6C17-1213-AB28-69872125F7E9}"/>
              </a:ext>
            </a:extLst>
          </p:cNvPr>
          <p:cNvSpPr txBox="1"/>
          <p:nvPr/>
        </p:nvSpPr>
        <p:spPr>
          <a:xfrm>
            <a:off x="10788980" y="6130113"/>
            <a:ext cx="1298169" cy="1538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Resultado esperado</a:t>
            </a:r>
            <a:endParaRPr lang="es-MX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29" name="TextBox 31">
            <a:extLst>
              <a:ext uri="{FF2B5EF4-FFF2-40B4-BE49-F238E27FC236}">
                <a16:creationId xmlns:a16="http://schemas.microsoft.com/office/drawing/2014/main" id="{062DDCCA-B6C0-D029-AD16-5B4B657ED307}"/>
              </a:ext>
            </a:extLst>
          </p:cNvPr>
          <p:cNvSpPr txBox="1"/>
          <p:nvPr/>
        </p:nvSpPr>
        <p:spPr>
          <a:xfrm>
            <a:off x="5951115" y="5803589"/>
            <a:ext cx="1238031" cy="3180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MX" sz="1000" dirty="0"/>
              <a:t> MIN</a:t>
            </a:r>
            <a:r>
              <a:rPr lang="es-MX" sz="2000" dirty="0"/>
              <a:t> ∑</a:t>
            </a:r>
            <a:r>
              <a:rPr lang="es-MX" sz="1000" dirty="0"/>
              <a:t> errores</a:t>
            </a:r>
          </a:p>
        </p:txBody>
      </p:sp>
      <p:sp>
        <p:nvSpPr>
          <p:cNvPr id="1031" name="CuadroTexto 1030">
            <a:extLst>
              <a:ext uri="{FF2B5EF4-FFF2-40B4-BE49-F238E27FC236}">
                <a16:creationId xmlns:a16="http://schemas.microsoft.com/office/drawing/2014/main" id="{1F1F961A-FFB1-BEE4-38A0-7F4EDE1A6620}"/>
              </a:ext>
            </a:extLst>
          </p:cNvPr>
          <p:cNvSpPr txBox="1"/>
          <p:nvPr/>
        </p:nvSpPr>
        <p:spPr>
          <a:xfrm>
            <a:off x="4689518" y="5793594"/>
            <a:ext cx="806061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pronóstico de 12-24 meses</a:t>
            </a:r>
            <a:endParaRPr lang="es-MX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33" name="CuadroTexto 1032">
            <a:extLst>
              <a:ext uri="{FF2B5EF4-FFF2-40B4-BE49-F238E27FC236}">
                <a16:creationId xmlns:a16="http://schemas.microsoft.com/office/drawing/2014/main" id="{FEDD63F0-5645-427D-0EF7-90DDBEA47861}"/>
              </a:ext>
            </a:extLst>
          </p:cNvPr>
          <p:cNvSpPr txBox="1"/>
          <p:nvPr/>
        </p:nvSpPr>
        <p:spPr>
          <a:xfrm>
            <a:off x="4292479" y="5386193"/>
            <a:ext cx="49110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1" dirty="0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Evaluación de modelos y </a:t>
            </a:r>
            <a:r>
              <a:rPr lang="es-MX" sz="1200" b="1" dirty="0" err="1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tuning</a:t>
            </a:r>
            <a:r>
              <a:rPr lang="es-MX" sz="1200" b="1" dirty="0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 de parámetros </a:t>
            </a:r>
            <a:endParaRPr lang="es-MX" sz="1200" dirty="0"/>
          </a:p>
        </p:txBody>
      </p:sp>
      <p:sp>
        <p:nvSpPr>
          <p:cNvPr id="1034" name="Rectangle 80">
            <a:extLst>
              <a:ext uri="{FF2B5EF4-FFF2-40B4-BE49-F238E27FC236}">
                <a16:creationId xmlns:a16="http://schemas.microsoft.com/office/drawing/2014/main" id="{3254C06F-5387-D6C4-A2CA-016B933ACA97}"/>
              </a:ext>
            </a:extLst>
          </p:cNvPr>
          <p:cNvSpPr/>
          <p:nvPr/>
        </p:nvSpPr>
        <p:spPr>
          <a:xfrm>
            <a:off x="10285491" y="4801396"/>
            <a:ext cx="370738" cy="14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82">
            <a:extLst>
              <a:ext uri="{FF2B5EF4-FFF2-40B4-BE49-F238E27FC236}">
                <a16:creationId xmlns:a16="http://schemas.microsoft.com/office/drawing/2014/main" id="{C62D3B41-C734-E85C-2CE5-4C28F25B22CD}"/>
              </a:ext>
            </a:extLst>
          </p:cNvPr>
          <p:cNvSpPr/>
          <p:nvPr/>
        </p:nvSpPr>
        <p:spPr>
          <a:xfrm>
            <a:off x="10285491" y="4980812"/>
            <a:ext cx="370738" cy="144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ectangle 83">
            <a:extLst>
              <a:ext uri="{FF2B5EF4-FFF2-40B4-BE49-F238E27FC236}">
                <a16:creationId xmlns:a16="http://schemas.microsoft.com/office/drawing/2014/main" id="{DE7BE73C-6484-91A2-3921-4DDD29338937}"/>
              </a:ext>
            </a:extLst>
          </p:cNvPr>
          <p:cNvSpPr/>
          <p:nvPr/>
        </p:nvSpPr>
        <p:spPr>
          <a:xfrm>
            <a:off x="10287033" y="4442564"/>
            <a:ext cx="370738" cy="144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5">
            <a:extLst>
              <a:ext uri="{FF2B5EF4-FFF2-40B4-BE49-F238E27FC236}">
                <a16:creationId xmlns:a16="http://schemas.microsoft.com/office/drawing/2014/main" id="{FEF3B34A-92E9-8CF6-E9A7-8011527A7930}"/>
              </a:ext>
            </a:extLst>
          </p:cNvPr>
          <p:cNvSpPr/>
          <p:nvPr/>
        </p:nvSpPr>
        <p:spPr>
          <a:xfrm>
            <a:off x="10285491" y="5160228"/>
            <a:ext cx="370738" cy="144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86">
            <a:extLst>
              <a:ext uri="{FF2B5EF4-FFF2-40B4-BE49-F238E27FC236}">
                <a16:creationId xmlns:a16="http://schemas.microsoft.com/office/drawing/2014/main" id="{76E57EBF-C8C8-BC4C-CD99-49A0FAD1E6FB}"/>
              </a:ext>
            </a:extLst>
          </p:cNvPr>
          <p:cNvSpPr/>
          <p:nvPr/>
        </p:nvSpPr>
        <p:spPr>
          <a:xfrm>
            <a:off x="10287033" y="4621980"/>
            <a:ext cx="370738" cy="144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ight Triangle 75">
            <a:extLst>
              <a:ext uri="{FF2B5EF4-FFF2-40B4-BE49-F238E27FC236}">
                <a16:creationId xmlns:a16="http://schemas.microsoft.com/office/drawing/2014/main" id="{37F28DF6-0936-4D30-46A1-0800CCD866D1}"/>
              </a:ext>
            </a:extLst>
          </p:cNvPr>
          <p:cNvSpPr/>
          <p:nvPr/>
        </p:nvSpPr>
        <p:spPr>
          <a:xfrm rot="16200000" flipH="1" flipV="1">
            <a:off x="10355625" y="4844171"/>
            <a:ext cx="966309" cy="15798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40" name="Text Box 8">
            <a:extLst>
              <a:ext uri="{FF2B5EF4-FFF2-40B4-BE49-F238E27FC236}">
                <a16:creationId xmlns:a16="http://schemas.microsoft.com/office/drawing/2014/main" id="{CFE84A94-EB1E-49A2-A7A3-C3AE7DC6EE4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5400000">
            <a:off x="10917703" y="4852917"/>
            <a:ext cx="25167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800" b="1" dirty="0">
                <a:ea typeface="ＭＳ Ｐゴシック" charset="-128"/>
              </a:rPr>
              <a:t>Error</a:t>
            </a:r>
          </a:p>
        </p:txBody>
      </p:sp>
      <p:sp>
        <p:nvSpPr>
          <p:cNvPr id="1044" name="Text Box 8">
            <a:extLst>
              <a:ext uri="{FF2B5EF4-FFF2-40B4-BE49-F238E27FC236}">
                <a16:creationId xmlns:a16="http://schemas.microsoft.com/office/drawing/2014/main" id="{E41565F3-2CE8-4B73-1178-BF8A71910ED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421470" y="5756735"/>
            <a:ext cx="1173493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 err="1"/>
              <a:t>Relación</a:t>
            </a:r>
            <a:r>
              <a:rPr lang="en-US" dirty="0"/>
              <a:t> Error-</a:t>
            </a:r>
            <a:r>
              <a:rPr lang="en-US" dirty="0" err="1"/>
              <a:t>modelo</a:t>
            </a:r>
            <a:r>
              <a:rPr lang="en-US" dirty="0"/>
              <a:t>(</a:t>
            </a:r>
            <a:r>
              <a:rPr lang="en-US" dirty="0" err="1"/>
              <a:t>parametros</a:t>
            </a:r>
            <a:r>
              <a:rPr lang="en-US" dirty="0"/>
              <a:t>) </a:t>
            </a:r>
            <a:r>
              <a:rPr lang="en-US" dirty="0" err="1"/>
              <a:t>por</a:t>
            </a:r>
            <a:r>
              <a:rPr lang="en-US" dirty="0"/>
              <a:t> sector </a:t>
            </a:r>
          </a:p>
        </p:txBody>
      </p:sp>
      <p:sp>
        <p:nvSpPr>
          <p:cNvPr id="1045" name="Rectangle 104">
            <a:extLst>
              <a:ext uri="{FF2B5EF4-FFF2-40B4-BE49-F238E27FC236}">
                <a16:creationId xmlns:a16="http://schemas.microsoft.com/office/drawing/2014/main" id="{36B9E5A7-A7FB-2B0C-ADAC-F030D62CF74F}"/>
              </a:ext>
            </a:extLst>
          </p:cNvPr>
          <p:cNvSpPr/>
          <p:nvPr/>
        </p:nvSpPr>
        <p:spPr>
          <a:xfrm>
            <a:off x="10258996" y="4407410"/>
            <a:ext cx="433144" cy="561527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MX"/>
          </a:p>
        </p:txBody>
      </p:sp>
      <p:cxnSp>
        <p:nvCxnSpPr>
          <p:cNvPr id="1046" name="Google Shape;129;p4">
            <a:extLst>
              <a:ext uri="{FF2B5EF4-FFF2-40B4-BE49-F238E27FC236}">
                <a16:creationId xmlns:a16="http://schemas.microsoft.com/office/drawing/2014/main" id="{B8E86C80-5245-190B-80D9-99EB59C4E2E4}"/>
              </a:ext>
            </a:extLst>
          </p:cNvPr>
          <p:cNvCxnSpPr>
            <a:cxnSpLocks/>
          </p:cNvCxnSpPr>
          <p:nvPr/>
        </p:nvCxnSpPr>
        <p:spPr>
          <a:xfrm>
            <a:off x="5546378" y="5014028"/>
            <a:ext cx="31831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47" name="Google Shape;129;p4">
            <a:extLst>
              <a:ext uri="{FF2B5EF4-FFF2-40B4-BE49-F238E27FC236}">
                <a16:creationId xmlns:a16="http://schemas.microsoft.com/office/drawing/2014/main" id="{F47473C9-9E3F-7CF1-EA2D-502816766D7A}"/>
              </a:ext>
            </a:extLst>
          </p:cNvPr>
          <p:cNvCxnSpPr>
            <a:cxnSpLocks/>
          </p:cNvCxnSpPr>
          <p:nvPr/>
        </p:nvCxnSpPr>
        <p:spPr>
          <a:xfrm>
            <a:off x="7502260" y="5014028"/>
            <a:ext cx="31831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48" name="Google Shape;129;p4">
            <a:extLst>
              <a:ext uri="{FF2B5EF4-FFF2-40B4-BE49-F238E27FC236}">
                <a16:creationId xmlns:a16="http://schemas.microsoft.com/office/drawing/2014/main" id="{BAF8C6FD-C3B2-EDB9-64D7-170878775B71}"/>
              </a:ext>
            </a:extLst>
          </p:cNvPr>
          <p:cNvCxnSpPr>
            <a:cxnSpLocks/>
          </p:cNvCxnSpPr>
          <p:nvPr/>
        </p:nvCxnSpPr>
        <p:spPr>
          <a:xfrm>
            <a:off x="5572454" y="5962595"/>
            <a:ext cx="31831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49" name="Google Shape;129;p4">
            <a:extLst>
              <a:ext uri="{FF2B5EF4-FFF2-40B4-BE49-F238E27FC236}">
                <a16:creationId xmlns:a16="http://schemas.microsoft.com/office/drawing/2014/main" id="{65FA5376-0572-9173-808C-983033CD51CA}"/>
              </a:ext>
            </a:extLst>
          </p:cNvPr>
          <p:cNvCxnSpPr>
            <a:cxnSpLocks/>
          </p:cNvCxnSpPr>
          <p:nvPr/>
        </p:nvCxnSpPr>
        <p:spPr>
          <a:xfrm>
            <a:off x="7023288" y="5962595"/>
            <a:ext cx="31831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51" name="Google Shape;114;p4">
            <a:extLst>
              <a:ext uri="{FF2B5EF4-FFF2-40B4-BE49-F238E27FC236}">
                <a16:creationId xmlns:a16="http://schemas.microsoft.com/office/drawing/2014/main" id="{12E1F8A2-267B-F847-2AFC-2CCFA736A53D}"/>
              </a:ext>
            </a:extLst>
          </p:cNvPr>
          <p:cNvSpPr/>
          <p:nvPr/>
        </p:nvSpPr>
        <p:spPr>
          <a:xfrm>
            <a:off x="9451824" y="1630679"/>
            <a:ext cx="372471" cy="3999003"/>
          </a:xfrm>
          <a:prstGeom prst="chevron">
            <a:avLst>
              <a:gd name="adj" fmla="val 77325"/>
            </a:avLst>
          </a:prstGeom>
          <a:solidFill>
            <a:srgbClr val="FFC1C2"/>
          </a:solidFill>
          <a:ln w="15875" cap="flat" cmpd="sng">
            <a:solidFill>
              <a:srgbClr val="FFC1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Rectangle 20">
            <a:extLst>
              <a:ext uri="{FF2B5EF4-FFF2-40B4-BE49-F238E27FC236}">
                <a16:creationId xmlns:a16="http://schemas.microsoft.com/office/drawing/2014/main" id="{D8E8D434-F2DD-40D1-641B-691188D09E62}"/>
              </a:ext>
            </a:extLst>
          </p:cNvPr>
          <p:cNvSpPr/>
          <p:nvPr/>
        </p:nvSpPr>
        <p:spPr>
          <a:xfrm>
            <a:off x="9915525" y="1095529"/>
            <a:ext cx="1998277" cy="283171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Conclusión 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1054" name="CuadroTexto 1053">
            <a:extLst>
              <a:ext uri="{FF2B5EF4-FFF2-40B4-BE49-F238E27FC236}">
                <a16:creationId xmlns:a16="http://schemas.microsoft.com/office/drawing/2014/main" id="{6F117471-9C5E-C594-48E5-5E88505E83B2}"/>
              </a:ext>
            </a:extLst>
          </p:cNvPr>
          <p:cNvSpPr txBox="1"/>
          <p:nvPr/>
        </p:nvSpPr>
        <p:spPr>
          <a:xfrm>
            <a:off x="10272747" y="2273223"/>
            <a:ext cx="1298169" cy="61555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Conclusiones del uso de series de tiempo para pronóstico de gas natural por sector </a:t>
            </a:r>
            <a:endParaRPr lang="es-MX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55" name="Google Shape;138;p4" descr="Darts: Time Series Made Easy in Python - Unit8">
            <a:extLst>
              <a:ext uri="{FF2B5EF4-FFF2-40B4-BE49-F238E27FC236}">
                <a16:creationId xmlns:a16="http://schemas.microsoft.com/office/drawing/2014/main" id="{5BB10E11-9704-F0FA-E483-A86EC265A80F}"/>
              </a:ext>
            </a:extLst>
          </p:cNvPr>
          <p:cNvPicPr preferRelativeResize="0"/>
          <p:nvPr/>
        </p:nvPicPr>
        <p:blipFill rotWithShape="1">
          <a:blip r:embed="rId8"/>
          <a:srcRect/>
          <a:stretch/>
        </p:blipFill>
        <p:spPr>
          <a:xfrm>
            <a:off x="10383339" y="3084688"/>
            <a:ext cx="1199209" cy="7983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56" name="CuadroTexto 1055">
            <a:extLst>
              <a:ext uri="{FF2B5EF4-FFF2-40B4-BE49-F238E27FC236}">
                <a16:creationId xmlns:a16="http://schemas.microsoft.com/office/drawing/2014/main" id="{A09A52EE-D242-B663-F122-D284CB087F94}"/>
              </a:ext>
            </a:extLst>
          </p:cNvPr>
          <p:cNvSpPr txBox="1"/>
          <p:nvPr/>
        </p:nvSpPr>
        <p:spPr>
          <a:xfrm rot="2146181">
            <a:off x="11327807" y="3041689"/>
            <a:ext cx="551850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000" b="1" dirty="0">
                <a:solidFill>
                  <a:srgbClr val="FF0000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Ilustrativo</a:t>
            </a:r>
            <a:endParaRPr lang="es-MX" sz="1000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 descr="model data icon">
            <a:extLst>
              <a:ext uri="{FF2B5EF4-FFF2-40B4-BE49-F238E27FC236}">
                <a16:creationId xmlns:a16="http://schemas.microsoft.com/office/drawing/2014/main" id="{1424322A-D427-0ADC-33E2-24BA9BEB4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670" y="4316937"/>
            <a:ext cx="501645" cy="50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8">
            <a:extLst>
              <a:ext uri="{FF2B5EF4-FFF2-40B4-BE49-F238E27FC236}">
                <a16:creationId xmlns:a16="http://schemas.microsoft.com/office/drawing/2014/main" id="{A58DDE0B-7D9C-3B11-84A5-CD32AF2F055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1179689" y="4616156"/>
            <a:ext cx="83832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Ranking de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sector </a:t>
            </a:r>
          </a:p>
        </p:txBody>
      </p:sp>
      <p:sp>
        <p:nvSpPr>
          <p:cNvPr id="1058" name="CuadroTexto 1057">
            <a:extLst>
              <a:ext uri="{FF2B5EF4-FFF2-40B4-BE49-F238E27FC236}">
                <a16:creationId xmlns:a16="http://schemas.microsoft.com/office/drawing/2014/main" id="{6AE7953A-B11E-4C92-D09A-CC8216BEC51A}"/>
              </a:ext>
            </a:extLst>
          </p:cNvPr>
          <p:cNvSpPr txBox="1"/>
          <p:nvPr/>
        </p:nvSpPr>
        <p:spPr>
          <a:xfrm rot="20194110">
            <a:off x="9997089" y="4326285"/>
            <a:ext cx="55185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000" dirty="0">
                <a:solidFill>
                  <a:srgbClr val="C00000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Ilustrativo</a:t>
            </a:r>
            <a:endParaRPr lang="es-MX" sz="1000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32" name="Picture 8" descr="Pandas Logo PNG Vectors Free Download">
            <a:extLst>
              <a:ext uri="{FF2B5EF4-FFF2-40B4-BE49-F238E27FC236}">
                <a16:creationId xmlns:a16="http://schemas.microsoft.com/office/drawing/2014/main" id="{76891183-9510-A06C-FD99-7E90BA48B1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77" b="31716"/>
          <a:stretch/>
        </p:blipFill>
        <p:spPr bwMode="auto">
          <a:xfrm>
            <a:off x="2488326" y="4566104"/>
            <a:ext cx="621875" cy="22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Plotly - Wikipedia">
            <a:extLst>
              <a:ext uri="{FF2B5EF4-FFF2-40B4-BE49-F238E27FC236}">
                <a16:creationId xmlns:a16="http://schemas.microsoft.com/office/drawing/2014/main" id="{CD6944DF-A61E-5BC1-4EAC-A50557D83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8" t="21324" r="14474" b="15346"/>
          <a:stretch/>
        </p:blipFill>
        <p:spPr bwMode="auto">
          <a:xfrm>
            <a:off x="3161980" y="4791402"/>
            <a:ext cx="622360" cy="18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4" descr="Tutorial de SciPy | Interactive Chaos">
            <a:extLst>
              <a:ext uri="{FF2B5EF4-FFF2-40B4-BE49-F238E27FC236}">
                <a16:creationId xmlns:a16="http://schemas.microsoft.com/office/drawing/2014/main" id="{642D40B4-457B-D791-6CAC-ED6882110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" t="16134" r="6848" b="14552"/>
          <a:stretch/>
        </p:blipFill>
        <p:spPr bwMode="auto">
          <a:xfrm>
            <a:off x="7419784" y="4542298"/>
            <a:ext cx="499452" cy="20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16" descr="About statsmodels - statsmodels 0.15.0 (+49)">
            <a:extLst>
              <a:ext uri="{FF2B5EF4-FFF2-40B4-BE49-F238E27FC236}">
                <a16:creationId xmlns:a16="http://schemas.microsoft.com/office/drawing/2014/main" id="{3F9F36C0-2DF5-0E61-D90F-196C9E948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560" y="5793594"/>
            <a:ext cx="366796" cy="26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6" descr="About statsmodels - statsmodels 0.15.0 (+49)">
            <a:extLst>
              <a:ext uri="{FF2B5EF4-FFF2-40B4-BE49-F238E27FC236}">
                <a16:creationId xmlns:a16="http://schemas.microsoft.com/office/drawing/2014/main" id="{89889600-DAC0-A13E-CA0D-0FA6F9B2D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112" y="4225832"/>
            <a:ext cx="366796" cy="26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6" descr="About statsmodels - statsmodels 0.15.0 (+49)">
            <a:extLst>
              <a:ext uri="{FF2B5EF4-FFF2-40B4-BE49-F238E27FC236}">
                <a16:creationId xmlns:a16="http://schemas.microsoft.com/office/drawing/2014/main" id="{B08678BB-492E-B1E8-F3BC-9FA33080E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862" y="2109008"/>
            <a:ext cx="366796" cy="26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2" descr="Matplotlib | Kaggle">
            <a:extLst>
              <a:ext uri="{FF2B5EF4-FFF2-40B4-BE49-F238E27FC236}">
                <a16:creationId xmlns:a16="http://schemas.microsoft.com/office/drawing/2014/main" id="{21A7150E-408A-C928-150A-334F2B509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3" t="16947" r="5496" b="26027"/>
          <a:stretch/>
        </p:blipFill>
        <p:spPr bwMode="auto">
          <a:xfrm>
            <a:off x="8056009" y="2542859"/>
            <a:ext cx="802993" cy="17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Scikit-learn — Wikipédia">
            <a:extLst>
              <a:ext uri="{FF2B5EF4-FFF2-40B4-BE49-F238E27FC236}">
                <a16:creationId xmlns:a16="http://schemas.microsoft.com/office/drawing/2014/main" id="{E2F76620-76F4-C02A-B5CE-0193A486C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25" y="5673894"/>
            <a:ext cx="376894" cy="20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2" descr="Matplotlib | Kaggle">
            <a:extLst>
              <a:ext uri="{FF2B5EF4-FFF2-40B4-BE49-F238E27FC236}">
                <a16:creationId xmlns:a16="http://schemas.microsoft.com/office/drawing/2014/main" id="{329FAA07-C12B-9791-3937-A8BF67BE92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3" t="16947" r="5496" b="26027"/>
          <a:stretch/>
        </p:blipFill>
        <p:spPr bwMode="auto">
          <a:xfrm>
            <a:off x="10422073" y="4052431"/>
            <a:ext cx="802993" cy="17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8" descr="Pandas Logo PNG Vectors Free Download">
            <a:extLst>
              <a:ext uri="{FF2B5EF4-FFF2-40B4-BE49-F238E27FC236}">
                <a16:creationId xmlns:a16="http://schemas.microsoft.com/office/drawing/2014/main" id="{9C14DB32-30E7-238D-8027-27D02A549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77" b="31716"/>
          <a:stretch/>
        </p:blipFill>
        <p:spPr bwMode="auto">
          <a:xfrm>
            <a:off x="11349162" y="4030223"/>
            <a:ext cx="621875" cy="22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75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/>
        </p:nvSpPr>
        <p:spPr>
          <a:xfrm>
            <a:off x="510558" y="196996"/>
            <a:ext cx="1140324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85000"/>
              </a:lnSpc>
              <a:buClr>
                <a:schemeClr val="accent1"/>
              </a:buClr>
              <a:buSzPts val="3200"/>
            </a:pPr>
            <a:r>
              <a:rPr lang="es-MX" sz="3200" b="1" dirty="0">
                <a:solidFill>
                  <a:srgbClr val="B07BD7"/>
                </a:solidFill>
                <a:latin typeface="Calibri"/>
                <a:ea typeface="Calibri"/>
                <a:cs typeface="Calibri"/>
                <a:sym typeface="Calibri"/>
              </a:rPr>
              <a:t>Proceso de pronóstico con Redes Neuronales NN (Conjunto de datos a usar y resultado esperado) </a:t>
            </a:r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endParaRPr sz="3200"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4;p4">
            <a:extLst>
              <a:ext uri="{FF2B5EF4-FFF2-40B4-BE49-F238E27FC236}">
                <a16:creationId xmlns:a16="http://schemas.microsoft.com/office/drawing/2014/main" id="{78EF94C8-090D-7B7F-D5FB-8ADF1E7FF2A0}"/>
              </a:ext>
            </a:extLst>
          </p:cNvPr>
          <p:cNvSpPr/>
          <p:nvPr/>
        </p:nvSpPr>
        <p:spPr>
          <a:xfrm>
            <a:off x="3728361" y="1857530"/>
            <a:ext cx="372471" cy="3999003"/>
          </a:xfrm>
          <a:prstGeom prst="chevron">
            <a:avLst>
              <a:gd name="adj" fmla="val 77325"/>
            </a:avLst>
          </a:prstGeom>
          <a:solidFill>
            <a:schemeClr val="accent1">
              <a:lumMod val="40000"/>
              <a:lumOff val="60000"/>
            </a:schemeClr>
          </a:solidFill>
          <a:ln w="15875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A037912F-2045-1602-C680-8944BF6B317D}"/>
              </a:ext>
            </a:extLst>
          </p:cNvPr>
          <p:cNvSpPr txBox="1"/>
          <p:nvPr/>
        </p:nvSpPr>
        <p:spPr>
          <a:xfrm>
            <a:off x="4372325" y="1460023"/>
            <a:ext cx="4618304" cy="57554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200" b="1" dirty="0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Verificación colinealidad y correlación de las variables independientes 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(PIB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población, y cambio peso-dólar, </a:t>
            </a:r>
            <a:r>
              <a:rPr lang="es-MX" sz="12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etc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</a:t>
            </a:r>
            <a:endParaRPr lang="es-MX" sz="1200" b="1" dirty="0">
              <a:solidFill>
                <a:schemeClr val="tx1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Mediante correlación lineal y </a:t>
            </a:r>
            <a:r>
              <a:rPr lang="es-MX" sz="12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pairplots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s-MX" sz="1200" baseline="30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22F556F9-7B26-49E6-010B-0A3DD0CBB9B3}"/>
              </a:ext>
            </a:extLst>
          </p:cNvPr>
          <p:cNvSpPr txBox="1"/>
          <p:nvPr/>
        </p:nvSpPr>
        <p:spPr>
          <a:xfrm>
            <a:off x="104851" y="6014286"/>
            <a:ext cx="2446564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0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RNN: </a:t>
            </a:r>
            <a:r>
              <a:rPr lang="es-MX" sz="1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Recurrent</a:t>
            </a:r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Neural Network</a:t>
            </a:r>
          </a:p>
          <a:p>
            <a:pPr>
              <a:lnSpc>
                <a:spcPct val="90000"/>
              </a:lnSpc>
            </a:pPr>
            <a:r>
              <a:rPr lang="es-MX" sz="10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LSTM: Long-Short </a:t>
            </a:r>
            <a:r>
              <a:rPr lang="es-MX" sz="1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Term</a:t>
            </a:r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MX" sz="1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Memory</a:t>
            </a:r>
            <a:endParaRPr lang="es-MX" sz="1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6A32716C-36C8-30BF-705F-9D5D862515C1}"/>
              </a:ext>
            </a:extLst>
          </p:cNvPr>
          <p:cNvSpPr txBox="1"/>
          <p:nvPr/>
        </p:nvSpPr>
        <p:spPr>
          <a:xfrm>
            <a:off x="4372323" y="2999434"/>
            <a:ext cx="5286191" cy="1661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200" b="1" dirty="0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Aplicación de modelos de Redes Neuronales según convenga 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(RNN</a:t>
            </a:r>
            <a:r>
              <a:rPr lang="es-MX" sz="12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LSTM</a:t>
            </a:r>
            <a:r>
              <a:rPr lang="es-MX" sz="12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etc. ) </a:t>
            </a:r>
            <a:endParaRPr lang="es-MX" sz="1200" b="1" dirty="0">
              <a:solidFill>
                <a:schemeClr val="tx1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</p:txBody>
      </p:sp>
      <p:pic>
        <p:nvPicPr>
          <p:cNvPr id="1028" name="Picture 4" descr="daily report icon">
            <a:extLst>
              <a:ext uri="{FF2B5EF4-FFF2-40B4-BE49-F238E27FC236}">
                <a16:creationId xmlns:a16="http://schemas.microsoft.com/office/drawing/2014/main" id="{2F55B391-4D27-3BF8-291A-C45596615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3" t="17523" r="16721" b="14992"/>
          <a:stretch/>
        </p:blipFill>
        <p:spPr bwMode="auto">
          <a:xfrm>
            <a:off x="4630422" y="3129538"/>
            <a:ext cx="327270" cy="32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CuadroTexto 116">
            <a:extLst>
              <a:ext uri="{FF2B5EF4-FFF2-40B4-BE49-F238E27FC236}">
                <a16:creationId xmlns:a16="http://schemas.microsoft.com/office/drawing/2014/main" id="{9F5CA90F-FC93-DE0F-DA67-B72DEAC8AB48}"/>
              </a:ext>
            </a:extLst>
          </p:cNvPr>
          <p:cNvSpPr txBox="1"/>
          <p:nvPr/>
        </p:nvSpPr>
        <p:spPr>
          <a:xfrm>
            <a:off x="4175193" y="3475692"/>
            <a:ext cx="1298169" cy="1015663"/>
          </a:xfrm>
          <a:prstGeom prst="rect">
            <a:avLst/>
          </a:prstGeom>
          <a:noFill/>
          <a:ln>
            <a:solidFill>
              <a:srgbClr val="327883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Training data como input </a:t>
            </a:r>
          </a:p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Del modelo sin entrenar (144 meses de data de demanda por sector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+ Variables independientes  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B71B1390-6486-7098-9974-E5FCB655CAEA}"/>
              </a:ext>
            </a:extLst>
          </p:cNvPr>
          <p:cNvSpPr txBox="1"/>
          <p:nvPr/>
        </p:nvSpPr>
        <p:spPr>
          <a:xfrm>
            <a:off x="4177928" y="4566642"/>
            <a:ext cx="1298169" cy="646331"/>
          </a:xfrm>
          <a:prstGeom prst="rect">
            <a:avLst/>
          </a:prstGeom>
          <a:noFill/>
          <a:ln>
            <a:solidFill>
              <a:srgbClr val="327883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“Test  data” como input </a:t>
            </a:r>
          </a:p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Del modelo entrenado (12-24 meses a pronosticar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</a:t>
            </a:r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AB763F62-6547-D275-80BA-DEE402FA9B42}"/>
              </a:ext>
            </a:extLst>
          </p:cNvPr>
          <p:cNvSpPr/>
          <p:nvPr/>
        </p:nvSpPr>
        <p:spPr>
          <a:xfrm>
            <a:off x="5951115" y="3248019"/>
            <a:ext cx="1455227" cy="555985"/>
          </a:xfrm>
          <a:prstGeom prst="rect">
            <a:avLst/>
          </a:prstGeom>
          <a:solidFill>
            <a:srgbClr val="CC99FF"/>
          </a:solidFill>
          <a:ln>
            <a:solidFill>
              <a:srgbClr val="B061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000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Modelos de NN </a:t>
            </a:r>
            <a:r>
              <a:rPr lang="es-ES" sz="1000" u="sng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sin entrenar</a:t>
            </a:r>
          </a:p>
          <a:p>
            <a:pPr algn="ctr"/>
            <a:r>
              <a:rPr lang="es-ES" sz="1000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(RNN, LSTM etc.)</a:t>
            </a:r>
            <a:endParaRPr lang="es-MX" sz="1000" dirty="0">
              <a:solidFill>
                <a:schemeClr val="accent4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20" name="Google Shape;129;p4">
            <a:extLst>
              <a:ext uri="{FF2B5EF4-FFF2-40B4-BE49-F238E27FC236}">
                <a16:creationId xmlns:a16="http://schemas.microsoft.com/office/drawing/2014/main" id="{017F1304-ECA5-F56C-E71B-C9F44F24105E}"/>
              </a:ext>
            </a:extLst>
          </p:cNvPr>
          <p:cNvCxnSpPr>
            <a:cxnSpLocks/>
          </p:cNvCxnSpPr>
          <p:nvPr/>
        </p:nvCxnSpPr>
        <p:spPr>
          <a:xfrm>
            <a:off x="5546378" y="3526011"/>
            <a:ext cx="31831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A635507A-C3FD-D405-AA75-90198BA61D75}"/>
              </a:ext>
            </a:extLst>
          </p:cNvPr>
          <p:cNvSpPr/>
          <p:nvPr/>
        </p:nvSpPr>
        <p:spPr>
          <a:xfrm>
            <a:off x="7880574" y="3317151"/>
            <a:ext cx="1322934" cy="417720"/>
          </a:xfrm>
          <a:prstGeom prst="rect">
            <a:avLst/>
          </a:prstGeom>
          <a:solidFill>
            <a:srgbClr val="CC99FF"/>
          </a:solidFill>
          <a:ln>
            <a:solidFill>
              <a:srgbClr val="B061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Modelos de NN </a:t>
            </a:r>
            <a:r>
              <a:rPr lang="es-ES" sz="1000" u="sng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entrenado</a:t>
            </a:r>
          </a:p>
        </p:txBody>
      </p:sp>
      <p:cxnSp>
        <p:nvCxnSpPr>
          <p:cNvPr id="123" name="Google Shape;129;p4">
            <a:extLst>
              <a:ext uri="{FF2B5EF4-FFF2-40B4-BE49-F238E27FC236}">
                <a16:creationId xmlns:a16="http://schemas.microsoft.com/office/drawing/2014/main" id="{5809300D-76F3-87B7-B26D-FE1529D9E0DE}"/>
              </a:ext>
            </a:extLst>
          </p:cNvPr>
          <p:cNvCxnSpPr>
            <a:cxnSpLocks/>
          </p:cNvCxnSpPr>
          <p:nvPr/>
        </p:nvCxnSpPr>
        <p:spPr>
          <a:xfrm>
            <a:off x="7502260" y="3526011"/>
            <a:ext cx="31831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4" name="Rectángulo 123">
            <a:extLst>
              <a:ext uri="{FF2B5EF4-FFF2-40B4-BE49-F238E27FC236}">
                <a16:creationId xmlns:a16="http://schemas.microsoft.com/office/drawing/2014/main" id="{C487A4A5-1B2A-1548-70EB-0C4FCE181170}"/>
              </a:ext>
            </a:extLst>
          </p:cNvPr>
          <p:cNvSpPr/>
          <p:nvPr/>
        </p:nvSpPr>
        <p:spPr>
          <a:xfrm>
            <a:off x="6083408" y="4631000"/>
            <a:ext cx="1322934" cy="417720"/>
          </a:xfrm>
          <a:prstGeom prst="rect">
            <a:avLst/>
          </a:prstGeom>
          <a:solidFill>
            <a:srgbClr val="CC99FF"/>
          </a:solidFill>
          <a:ln>
            <a:solidFill>
              <a:srgbClr val="B061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Modelos de NN </a:t>
            </a:r>
            <a:r>
              <a:rPr lang="es-ES" sz="1000" u="sng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entrenado</a:t>
            </a:r>
          </a:p>
          <a:p>
            <a:pPr algn="ctr"/>
            <a:endParaRPr lang="es-ES" sz="1000" u="sng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57931726-A04D-E23F-BC1B-82DD18E82316}"/>
              </a:ext>
            </a:extLst>
          </p:cNvPr>
          <p:cNvSpPr txBox="1"/>
          <p:nvPr/>
        </p:nvSpPr>
        <p:spPr>
          <a:xfrm>
            <a:off x="7880574" y="4609028"/>
            <a:ext cx="1298169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pronóstico de 12-24 meses de data de demanda por sector </a:t>
            </a:r>
            <a:endParaRPr lang="es-MX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E00D2D50-7D86-EFFE-1E70-B40DA5FA03E2}"/>
              </a:ext>
            </a:extLst>
          </p:cNvPr>
          <p:cNvSpPr/>
          <p:nvPr/>
        </p:nvSpPr>
        <p:spPr>
          <a:xfrm>
            <a:off x="9066783" y="6096874"/>
            <a:ext cx="617159" cy="235792"/>
          </a:xfrm>
          <a:prstGeom prst="rect">
            <a:avLst/>
          </a:prstGeom>
          <a:solidFill>
            <a:srgbClr val="CB97FF"/>
          </a:solidFill>
          <a:ln>
            <a:solidFill>
              <a:srgbClr val="B061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Modelo</a:t>
            </a:r>
            <a:endParaRPr lang="es-ES" sz="1000" u="sng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4" name="Picture 4" descr="daily report icon">
            <a:extLst>
              <a:ext uri="{FF2B5EF4-FFF2-40B4-BE49-F238E27FC236}">
                <a16:creationId xmlns:a16="http://schemas.microsoft.com/office/drawing/2014/main" id="{B37B6305-9390-97F3-CE58-ABEAAA2D82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3" t="17523" r="16721" b="14992"/>
          <a:stretch/>
        </p:blipFill>
        <p:spPr bwMode="auto">
          <a:xfrm>
            <a:off x="9817780" y="6071359"/>
            <a:ext cx="270471" cy="27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CuadroTexto 1024">
            <a:extLst>
              <a:ext uri="{FF2B5EF4-FFF2-40B4-BE49-F238E27FC236}">
                <a16:creationId xmlns:a16="http://schemas.microsoft.com/office/drawing/2014/main" id="{5D62AA6C-A4D0-AECD-C6D3-1D748447A129}"/>
              </a:ext>
            </a:extLst>
          </p:cNvPr>
          <p:cNvSpPr txBox="1"/>
          <p:nvPr/>
        </p:nvSpPr>
        <p:spPr>
          <a:xfrm>
            <a:off x="10085759" y="6130113"/>
            <a:ext cx="659680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s-MX" sz="1000" dirty="0">
                <a:solidFill>
                  <a:srgbClr val="32788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Input data </a:t>
            </a:r>
            <a:endParaRPr lang="es-MX" sz="1200" dirty="0">
              <a:solidFill>
                <a:srgbClr val="32788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27" name="CuadroTexto 1026">
            <a:extLst>
              <a:ext uri="{FF2B5EF4-FFF2-40B4-BE49-F238E27FC236}">
                <a16:creationId xmlns:a16="http://schemas.microsoft.com/office/drawing/2014/main" id="{D2DA6A3E-6C17-1213-AB28-69872125F7E9}"/>
              </a:ext>
            </a:extLst>
          </p:cNvPr>
          <p:cNvSpPr txBox="1"/>
          <p:nvPr/>
        </p:nvSpPr>
        <p:spPr>
          <a:xfrm>
            <a:off x="10788980" y="6130113"/>
            <a:ext cx="1298169" cy="1538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Resultado esperado</a:t>
            </a:r>
            <a:endParaRPr lang="es-MX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29" name="TextBox 31">
            <a:extLst>
              <a:ext uri="{FF2B5EF4-FFF2-40B4-BE49-F238E27FC236}">
                <a16:creationId xmlns:a16="http://schemas.microsoft.com/office/drawing/2014/main" id="{062DDCCA-B6C0-D029-AD16-5B4B657ED307}"/>
              </a:ext>
            </a:extLst>
          </p:cNvPr>
          <p:cNvSpPr txBox="1"/>
          <p:nvPr/>
        </p:nvSpPr>
        <p:spPr>
          <a:xfrm>
            <a:off x="5951115" y="5803589"/>
            <a:ext cx="1238031" cy="3180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MX" sz="1000" dirty="0"/>
              <a:t> MIN</a:t>
            </a:r>
            <a:r>
              <a:rPr lang="es-MX" sz="2000" dirty="0"/>
              <a:t> ∑</a:t>
            </a:r>
            <a:r>
              <a:rPr lang="es-MX" sz="1000" dirty="0"/>
              <a:t> errores</a:t>
            </a:r>
          </a:p>
        </p:txBody>
      </p:sp>
      <p:sp>
        <p:nvSpPr>
          <p:cNvPr id="1031" name="CuadroTexto 1030">
            <a:extLst>
              <a:ext uri="{FF2B5EF4-FFF2-40B4-BE49-F238E27FC236}">
                <a16:creationId xmlns:a16="http://schemas.microsoft.com/office/drawing/2014/main" id="{1F1F961A-FFB1-BEE4-38A0-7F4EDE1A6620}"/>
              </a:ext>
            </a:extLst>
          </p:cNvPr>
          <p:cNvSpPr txBox="1"/>
          <p:nvPr/>
        </p:nvSpPr>
        <p:spPr>
          <a:xfrm>
            <a:off x="4689518" y="5793594"/>
            <a:ext cx="806061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pronóstico de 12-24 meses</a:t>
            </a:r>
            <a:endParaRPr lang="es-MX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33" name="CuadroTexto 1032">
            <a:extLst>
              <a:ext uri="{FF2B5EF4-FFF2-40B4-BE49-F238E27FC236}">
                <a16:creationId xmlns:a16="http://schemas.microsoft.com/office/drawing/2014/main" id="{FEDD63F0-5645-427D-0EF7-90DDBEA47861}"/>
              </a:ext>
            </a:extLst>
          </p:cNvPr>
          <p:cNvSpPr txBox="1"/>
          <p:nvPr/>
        </p:nvSpPr>
        <p:spPr>
          <a:xfrm>
            <a:off x="4292479" y="5212025"/>
            <a:ext cx="49110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1" dirty="0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Evaluación de modelos y </a:t>
            </a:r>
            <a:r>
              <a:rPr lang="es-MX" sz="1200" b="1" dirty="0" err="1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tuning</a:t>
            </a:r>
            <a:r>
              <a:rPr lang="es-MX" sz="1200" b="1" dirty="0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 de parámetros </a:t>
            </a:r>
            <a:endParaRPr lang="es-MX" sz="1200" dirty="0"/>
          </a:p>
        </p:txBody>
      </p:sp>
      <p:sp>
        <p:nvSpPr>
          <p:cNvPr id="1034" name="Rectangle 80">
            <a:extLst>
              <a:ext uri="{FF2B5EF4-FFF2-40B4-BE49-F238E27FC236}">
                <a16:creationId xmlns:a16="http://schemas.microsoft.com/office/drawing/2014/main" id="{3254C06F-5387-D6C4-A2CA-016B933ACA97}"/>
              </a:ext>
            </a:extLst>
          </p:cNvPr>
          <p:cNvSpPr/>
          <p:nvPr/>
        </p:nvSpPr>
        <p:spPr>
          <a:xfrm>
            <a:off x="10285491" y="4801396"/>
            <a:ext cx="370738" cy="14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82">
            <a:extLst>
              <a:ext uri="{FF2B5EF4-FFF2-40B4-BE49-F238E27FC236}">
                <a16:creationId xmlns:a16="http://schemas.microsoft.com/office/drawing/2014/main" id="{C62D3B41-C734-E85C-2CE5-4C28F25B22CD}"/>
              </a:ext>
            </a:extLst>
          </p:cNvPr>
          <p:cNvSpPr/>
          <p:nvPr/>
        </p:nvSpPr>
        <p:spPr>
          <a:xfrm>
            <a:off x="10285491" y="4980812"/>
            <a:ext cx="370738" cy="144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ectangle 83">
            <a:extLst>
              <a:ext uri="{FF2B5EF4-FFF2-40B4-BE49-F238E27FC236}">
                <a16:creationId xmlns:a16="http://schemas.microsoft.com/office/drawing/2014/main" id="{DE7BE73C-6484-91A2-3921-4DDD29338937}"/>
              </a:ext>
            </a:extLst>
          </p:cNvPr>
          <p:cNvSpPr/>
          <p:nvPr/>
        </p:nvSpPr>
        <p:spPr>
          <a:xfrm>
            <a:off x="10287033" y="4442564"/>
            <a:ext cx="370738" cy="144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5">
            <a:extLst>
              <a:ext uri="{FF2B5EF4-FFF2-40B4-BE49-F238E27FC236}">
                <a16:creationId xmlns:a16="http://schemas.microsoft.com/office/drawing/2014/main" id="{FEF3B34A-92E9-8CF6-E9A7-8011527A7930}"/>
              </a:ext>
            </a:extLst>
          </p:cNvPr>
          <p:cNvSpPr/>
          <p:nvPr/>
        </p:nvSpPr>
        <p:spPr>
          <a:xfrm>
            <a:off x="10285491" y="5160228"/>
            <a:ext cx="370738" cy="144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86">
            <a:extLst>
              <a:ext uri="{FF2B5EF4-FFF2-40B4-BE49-F238E27FC236}">
                <a16:creationId xmlns:a16="http://schemas.microsoft.com/office/drawing/2014/main" id="{76E57EBF-C8C8-BC4C-CD99-49A0FAD1E6FB}"/>
              </a:ext>
            </a:extLst>
          </p:cNvPr>
          <p:cNvSpPr/>
          <p:nvPr/>
        </p:nvSpPr>
        <p:spPr>
          <a:xfrm>
            <a:off x="10287033" y="4621980"/>
            <a:ext cx="370738" cy="144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ight Triangle 75">
            <a:extLst>
              <a:ext uri="{FF2B5EF4-FFF2-40B4-BE49-F238E27FC236}">
                <a16:creationId xmlns:a16="http://schemas.microsoft.com/office/drawing/2014/main" id="{37F28DF6-0936-4D30-46A1-0800CCD866D1}"/>
              </a:ext>
            </a:extLst>
          </p:cNvPr>
          <p:cNvSpPr/>
          <p:nvPr/>
        </p:nvSpPr>
        <p:spPr>
          <a:xfrm rot="16200000" flipH="1" flipV="1">
            <a:off x="10355625" y="4844171"/>
            <a:ext cx="966309" cy="15798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40" name="Text Box 8">
            <a:extLst>
              <a:ext uri="{FF2B5EF4-FFF2-40B4-BE49-F238E27FC236}">
                <a16:creationId xmlns:a16="http://schemas.microsoft.com/office/drawing/2014/main" id="{CFE84A94-EB1E-49A2-A7A3-C3AE7DC6EE4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5400000">
            <a:off x="10917703" y="4852917"/>
            <a:ext cx="25167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800" b="1" dirty="0">
                <a:ea typeface="ＭＳ Ｐゴシック" charset="-128"/>
              </a:rPr>
              <a:t>Error</a:t>
            </a:r>
          </a:p>
        </p:txBody>
      </p:sp>
      <p:sp>
        <p:nvSpPr>
          <p:cNvPr id="1044" name="Text Box 8">
            <a:extLst>
              <a:ext uri="{FF2B5EF4-FFF2-40B4-BE49-F238E27FC236}">
                <a16:creationId xmlns:a16="http://schemas.microsoft.com/office/drawing/2014/main" id="{E41565F3-2CE8-4B73-1178-BF8A71910ED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421470" y="5756735"/>
            <a:ext cx="1173493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 err="1"/>
              <a:t>Relación</a:t>
            </a:r>
            <a:r>
              <a:rPr lang="en-US" dirty="0"/>
              <a:t> Error-</a:t>
            </a:r>
            <a:r>
              <a:rPr lang="en-US" dirty="0" err="1"/>
              <a:t>modelo</a:t>
            </a:r>
            <a:r>
              <a:rPr lang="en-US" dirty="0"/>
              <a:t>(</a:t>
            </a:r>
            <a:r>
              <a:rPr lang="en-US" dirty="0" err="1"/>
              <a:t>parametros</a:t>
            </a:r>
            <a:r>
              <a:rPr lang="en-US" dirty="0"/>
              <a:t>) </a:t>
            </a:r>
            <a:r>
              <a:rPr lang="en-US" dirty="0" err="1"/>
              <a:t>por</a:t>
            </a:r>
            <a:r>
              <a:rPr lang="en-US" dirty="0"/>
              <a:t> sector </a:t>
            </a:r>
          </a:p>
        </p:txBody>
      </p:sp>
      <p:sp>
        <p:nvSpPr>
          <p:cNvPr id="1045" name="Rectangle 104">
            <a:extLst>
              <a:ext uri="{FF2B5EF4-FFF2-40B4-BE49-F238E27FC236}">
                <a16:creationId xmlns:a16="http://schemas.microsoft.com/office/drawing/2014/main" id="{36B9E5A7-A7FB-2B0C-ADAC-F030D62CF74F}"/>
              </a:ext>
            </a:extLst>
          </p:cNvPr>
          <p:cNvSpPr/>
          <p:nvPr/>
        </p:nvSpPr>
        <p:spPr>
          <a:xfrm>
            <a:off x="10258996" y="4407410"/>
            <a:ext cx="433144" cy="561527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MX"/>
          </a:p>
        </p:txBody>
      </p:sp>
      <p:cxnSp>
        <p:nvCxnSpPr>
          <p:cNvPr id="1046" name="Google Shape;129;p4">
            <a:extLst>
              <a:ext uri="{FF2B5EF4-FFF2-40B4-BE49-F238E27FC236}">
                <a16:creationId xmlns:a16="http://schemas.microsoft.com/office/drawing/2014/main" id="{B8E86C80-5245-190B-80D9-99EB59C4E2E4}"/>
              </a:ext>
            </a:extLst>
          </p:cNvPr>
          <p:cNvCxnSpPr>
            <a:cxnSpLocks/>
          </p:cNvCxnSpPr>
          <p:nvPr/>
        </p:nvCxnSpPr>
        <p:spPr>
          <a:xfrm>
            <a:off x="5546378" y="4839860"/>
            <a:ext cx="31831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47" name="Google Shape;129;p4">
            <a:extLst>
              <a:ext uri="{FF2B5EF4-FFF2-40B4-BE49-F238E27FC236}">
                <a16:creationId xmlns:a16="http://schemas.microsoft.com/office/drawing/2014/main" id="{F47473C9-9E3F-7CF1-EA2D-502816766D7A}"/>
              </a:ext>
            </a:extLst>
          </p:cNvPr>
          <p:cNvCxnSpPr>
            <a:cxnSpLocks/>
          </p:cNvCxnSpPr>
          <p:nvPr/>
        </p:nvCxnSpPr>
        <p:spPr>
          <a:xfrm>
            <a:off x="7502260" y="4839860"/>
            <a:ext cx="31831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48" name="Google Shape;129;p4">
            <a:extLst>
              <a:ext uri="{FF2B5EF4-FFF2-40B4-BE49-F238E27FC236}">
                <a16:creationId xmlns:a16="http://schemas.microsoft.com/office/drawing/2014/main" id="{BAF8C6FD-C3B2-EDB9-64D7-170878775B71}"/>
              </a:ext>
            </a:extLst>
          </p:cNvPr>
          <p:cNvCxnSpPr>
            <a:cxnSpLocks/>
          </p:cNvCxnSpPr>
          <p:nvPr/>
        </p:nvCxnSpPr>
        <p:spPr>
          <a:xfrm>
            <a:off x="5572454" y="5962595"/>
            <a:ext cx="31831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49" name="Google Shape;129;p4">
            <a:extLst>
              <a:ext uri="{FF2B5EF4-FFF2-40B4-BE49-F238E27FC236}">
                <a16:creationId xmlns:a16="http://schemas.microsoft.com/office/drawing/2014/main" id="{65FA5376-0572-9173-808C-983033CD51CA}"/>
              </a:ext>
            </a:extLst>
          </p:cNvPr>
          <p:cNvCxnSpPr>
            <a:cxnSpLocks/>
          </p:cNvCxnSpPr>
          <p:nvPr/>
        </p:nvCxnSpPr>
        <p:spPr>
          <a:xfrm>
            <a:off x="7023288" y="5962595"/>
            <a:ext cx="31831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51" name="Google Shape;114;p4">
            <a:extLst>
              <a:ext uri="{FF2B5EF4-FFF2-40B4-BE49-F238E27FC236}">
                <a16:creationId xmlns:a16="http://schemas.microsoft.com/office/drawing/2014/main" id="{12E1F8A2-267B-F847-2AFC-2CCFA736A53D}"/>
              </a:ext>
            </a:extLst>
          </p:cNvPr>
          <p:cNvSpPr/>
          <p:nvPr/>
        </p:nvSpPr>
        <p:spPr>
          <a:xfrm>
            <a:off x="9451824" y="1630679"/>
            <a:ext cx="372471" cy="3999003"/>
          </a:xfrm>
          <a:prstGeom prst="chevron">
            <a:avLst>
              <a:gd name="adj" fmla="val 77325"/>
            </a:avLst>
          </a:prstGeom>
          <a:solidFill>
            <a:schemeClr val="accent1">
              <a:lumMod val="40000"/>
              <a:lumOff val="60000"/>
            </a:schemeClr>
          </a:solidFill>
          <a:ln w="15875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CuadroTexto 1053">
            <a:extLst>
              <a:ext uri="{FF2B5EF4-FFF2-40B4-BE49-F238E27FC236}">
                <a16:creationId xmlns:a16="http://schemas.microsoft.com/office/drawing/2014/main" id="{6F117471-9C5E-C594-48E5-5E88505E83B2}"/>
              </a:ext>
            </a:extLst>
          </p:cNvPr>
          <p:cNvSpPr txBox="1"/>
          <p:nvPr/>
        </p:nvSpPr>
        <p:spPr>
          <a:xfrm>
            <a:off x="10272747" y="2273223"/>
            <a:ext cx="1298169" cy="4616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Conclusiones del uso de NN para pronóstico de gas natural por sector </a:t>
            </a:r>
            <a:endParaRPr lang="es-MX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55" name="Google Shape;138;p4" descr="Darts: Time Series Made Easy in Python - Unit8">
            <a:extLst>
              <a:ext uri="{FF2B5EF4-FFF2-40B4-BE49-F238E27FC236}">
                <a16:creationId xmlns:a16="http://schemas.microsoft.com/office/drawing/2014/main" id="{5BB10E11-9704-F0FA-E483-A86EC265A80F}"/>
              </a:ext>
            </a:extLst>
          </p:cNvPr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10383339" y="3084688"/>
            <a:ext cx="1199209" cy="7983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56" name="CuadroTexto 1055">
            <a:extLst>
              <a:ext uri="{FF2B5EF4-FFF2-40B4-BE49-F238E27FC236}">
                <a16:creationId xmlns:a16="http://schemas.microsoft.com/office/drawing/2014/main" id="{A09A52EE-D242-B663-F122-D284CB087F94}"/>
              </a:ext>
            </a:extLst>
          </p:cNvPr>
          <p:cNvSpPr txBox="1"/>
          <p:nvPr/>
        </p:nvSpPr>
        <p:spPr>
          <a:xfrm rot="2146181">
            <a:off x="11327807" y="3041689"/>
            <a:ext cx="551850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000" b="1" dirty="0">
                <a:solidFill>
                  <a:srgbClr val="FF0000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Ilustrativo</a:t>
            </a:r>
            <a:endParaRPr lang="es-MX" sz="1000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A58DDE0B-7D9C-3B11-84A5-CD32AF2F055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1179689" y="4616156"/>
            <a:ext cx="83832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Ranking de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sector </a:t>
            </a:r>
          </a:p>
        </p:txBody>
      </p:sp>
      <p:sp>
        <p:nvSpPr>
          <p:cNvPr id="1058" name="CuadroTexto 1057">
            <a:extLst>
              <a:ext uri="{FF2B5EF4-FFF2-40B4-BE49-F238E27FC236}">
                <a16:creationId xmlns:a16="http://schemas.microsoft.com/office/drawing/2014/main" id="{6AE7953A-B11E-4C92-D09A-CC8216BEC51A}"/>
              </a:ext>
            </a:extLst>
          </p:cNvPr>
          <p:cNvSpPr txBox="1"/>
          <p:nvPr/>
        </p:nvSpPr>
        <p:spPr>
          <a:xfrm rot="20194110">
            <a:off x="9997089" y="4326285"/>
            <a:ext cx="55185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000" dirty="0">
                <a:solidFill>
                  <a:srgbClr val="C00000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Ilustrativo</a:t>
            </a:r>
            <a:endParaRPr lang="es-MX" sz="1000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6" name="Picture 16" descr="About statsmodels - statsmodels 0.15.0 (+49)">
            <a:extLst>
              <a:ext uri="{FF2B5EF4-FFF2-40B4-BE49-F238E27FC236}">
                <a16:creationId xmlns:a16="http://schemas.microsoft.com/office/drawing/2014/main" id="{3F9F36C0-2DF5-0E61-D90F-196C9E948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560" y="5793594"/>
            <a:ext cx="366796" cy="26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6" descr="About statsmodels - statsmodels 0.15.0 (+49)">
            <a:extLst>
              <a:ext uri="{FF2B5EF4-FFF2-40B4-BE49-F238E27FC236}">
                <a16:creationId xmlns:a16="http://schemas.microsoft.com/office/drawing/2014/main" id="{B08678BB-492E-B1E8-F3BC-9FA33080E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342" y="2177018"/>
            <a:ext cx="366796" cy="26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2" descr="Matplotlib | Kaggle">
            <a:extLst>
              <a:ext uri="{FF2B5EF4-FFF2-40B4-BE49-F238E27FC236}">
                <a16:creationId xmlns:a16="http://schemas.microsoft.com/office/drawing/2014/main" id="{21A7150E-408A-C928-150A-334F2B509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3" t="16947" r="5496" b="26027"/>
          <a:stretch/>
        </p:blipFill>
        <p:spPr bwMode="auto">
          <a:xfrm>
            <a:off x="7219489" y="2509271"/>
            <a:ext cx="802993" cy="17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Scikit-learn — Wikipédia">
            <a:extLst>
              <a:ext uri="{FF2B5EF4-FFF2-40B4-BE49-F238E27FC236}">
                <a16:creationId xmlns:a16="http://schemas.microsoft.com/office/drawing/2014/main" id="{E2F76620-76F4-C02A-B5CE-0193A486C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25" y="5673894"/>
            <a:ext cx="376894" cy="20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2" descr="Matplotlib | Kaggle">
            <a:extLst>
              <a:ext uri="{FF2B5EF4-FFF2-40B4-BE49-F238E27FC236}">
                <a16:creationId xmlns:a16="http://schemas.microsoft.com/office/drawing/2014/main" id="{329FAA07-C12B-9791-3937-A8BF67BE92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3" t="16947" r="5496" b="26027"/>
          <a:stretch/>
        </p:blipFill>
        <p:spPr bwMode="auto">
          <a:xfrm>
            <a:off x="10422073" y="4052431"/>
            <a:ext cx="802993" cy="17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8" descr="Pandas Logo PNG Vectors Free Download">
            <a:extLst>
              <a:ext uri="{FF2B5EF4-FFF2-40B4-BE49-F238E27FC236}">
                <a16:creationId xmlns:a16="http://schemas.microsoft.com/office/drawing/2014/main" id="{9C14DB32-30E7-238D-8027-27D02A549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77" b="31716"/>
          <a:stretch/>
        </p:blipFill>
        <p:spPr bwMode="auto">
          <a:xfrm>
            <a:off x="11349162" y="4030223"/>
            <a:ext cx="621875" cy="22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DB76CF4C-C164-01BF-2302-6CBDD12C17D2}"/>
              </a:ext>
            </a:extLst>
          </p:cNvPr>
          <p:cNvSpPr/>
          <p:nvPr/>
        </p:nvSpPr>
        <p:spPr>
          <a:xfrm>
            <a:off x="4533918" y="1088936"/>
            <a:ext cx="4486680" cy="267939"/>
          </a:xfrm>
          <a:prstGeom prst="rect">
            <a:avLst/>
          </a:prstGeom>
          <a:solidFill>
            <a:srgbClr val="B0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b="1" dirty="0">
              <a:sym typeface="Calibri"/>
            </a:endParaRPr>
          </a:p>
          <a:p>
            <a:pPr algn="ctr"/>
            <a:r>
              <a:rPr lang="es-MX" sz="1200" b="1" dirty="0">
                <a:sym typeface="Calibri"/>
              </a:rPr>
              <a:t>Desarrollo y evaluación de Modelos</a:t>
            </a:r>
            <a:endParaRPr lang="es-MX" sz="1200" b="1" dirty="0"/>
          </a:p>
          <a:p>
            <a:pPr algn="ctr"/>
            <a:endParaRPr lang="es-MX" sz="1200" b="1" dirty="0"/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93FDD0D7-A000-46D3-95C8-F2BCCA9C6D27}"/>
              </a:ext>
            </a:extLst>
          </p:cNvPr>
          <p:cNvSpPr/>
          <p:nvPr/>
        </p:nvSpPr>
        <p:spPr>
          <a:xfrm>
            <a:off x="437844" y="1067594"/>
            <a:ext cx="2925678" cy="283171"/>
          </a:xfrm>
          <a:prstGeom prst="rect">
            <a:avLst/>
          </a:prstGeom>
          <a:solidFill>
            <a:srgbClr val="B0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Recolección y limpieza  de Información: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32E6A822-BAC4-E1E3-442C-5BF928014797}"/>
              </a:ext>
            </a:extLst>
          </p:cNvPr>
          <p:cNvSpPr/>
          <p:nvPr/>
        </p:nvSpPr>
        <p:spPr>
          <a:xfrm>
            <a:off x="9915525" y="1095529"/>
            <a:ext cx="1998277" cy="283171"/>
          </a:xfrm>
          <a:prstGeom prst="rect">
            <a:avLst/>
          </a:prstGeom>
          <a:solidFill>
            <a:srgbClr val="B0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Conclusión 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6BC4D9E-8ED8-E533-2CC3-4FE41298816F}"/>
              </a:ext>
            </a:extLst>
          </p:cNvPr>
          <p:cNvSpPr txBox="1"/>
          <p:nvPr/>
        </p:nvSpPr>
        <p:spPr>
          <a:xfrm>
            <a:off x="492629" y="1442996"/>
            <a:ext cx="2305213" cy="74174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200" b="1" dirty="0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Conjunto de datos a usar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Demanda mensual Interna de Gas Natural por Estado, Sectores Eléctrico, Petrolero e Industrial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FF1F0E3-56CE-B838-DA69-A0ACC461DEB7}"/>
              </a:ext>
            </a:extLst>
          </p:cNvPr>
          <p:cNvSpPr txBox="1"/>
          <p:nvPr/>
        </p:nvSpPr>
        <p:spPr>
          <a:xfrm>
            <a:off x="492629" y="2289993"/>
            <a:ext cx="3350242" cy="3323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2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Fuente: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Sistema de Información Energética de la Secretaría de Energía (SIE</a:t>
            </a: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s-MX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76DA7B0-C16D-1B20-5429-92D6C1DFFB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7208" y="3833891"/>
            <a:ext cx="1522266" cy="6814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8398404-3E46-EF7F-19A1-788195FF84F8}"/>
              </a:ext>
            </a:extLst>
          </p:cNvPr>
          <p:cNvSpPr txBox="1"/>
          <p:nvPr/>
        </p:nvSpPr>
        <p:spPr>
          <a:xfrm rot="2146181">
            <a:off x="1823612" y="3872314"/>
            <a:ext cx="551850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000" b="1" dirty="0">
                <a:solidFill>
                  <a:srgbClr val="FF0000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Ilustrativo</a:t>
            </a:r>
            <a:endParaRPr lang="es-MX" sz="1000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3" name="Picture 12" descr="https://d30y9cdsu7xlg0.cloudfront.net/png/1668564-200.png">
            <a:extLst>
              <a:ext uri="{FF2B5EF4-FFF2-40B4-BE49-F238E27FC236}">
                <a16:creationId xmlns:a16="http://schemas.microsoft.com/office/drawing/2014/main" id="{B025CEAF-90E4-43C2-033B-5B986E750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10" y="5156762"/>
            <a:ext cx="335297" cy="33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FAC65907-C560-1C7F-6766-6C7DF0B2C420}"/>
              </a:ext>
            </a:extLst>
          </p:cNvPr>
          <p:cNvSpPr txBox="1"/>
          <p:nvPr/>
        </p:nvSpPr>
        <p:spPr>
          <a:xfrm>
            <a:off x="990646" y="4848502"/>
            <a:ext cx="2647576" cy="89255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R="0" lvl="0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s-MX" sz="1200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Identificación y tratamiento de </a:t>
            </a:r>
            <a:r>
              <a:rPr lang="es-MX" sz="1200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outliers </a:t>
            </a:r>
            <a:r>
              <a:rPr lang="es-MX" sz="1200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y datos faltantes</a:t>
            </a:r>
            <a:endParaRPr lang="es-MX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R="0" lv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s-MX" sz="1200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Normalización </a:t>
            </a:r>
            <a:endParaRPr lang="es-MX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R="0" lv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lang="es-MX" sz="1200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Formato de serie de tiempo</a:t>
            </a:r>
            <a:endParaRPr lang="es-MX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B9A8595-2B50-CD8C-07A4-042618D86412}"/>
              </a:ext>
            </a:extLst>
          </p:cNvPr>
          <p:cNvSpPr txBox="1"/>
          <p:nvPr/>
        </p:nvSpPr>
        <p:spPr>
          <a:xfrm>
            <a:off x="478339" y="2737752"/>
            <a:ext cx="2305213" cy="74174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200" b="1" dirty="0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Conjunto de datos a usar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Datos mensuales de PIB, población, cambio peso, dólar y temperatura media </a:t>
            </a:r>
          </a:p>
        </p:txBody>
      </p:sp>
      <p:pic>
        <p:nvPicPr>
          <p:cNvPr id="16" name="Picture 8" descr="Pandas Logo PNG Vectors Free Download">
            <a:extLst>
              <a:ext uri="{FF2B5EF4-FFF2-40B4-BE49-F238E27FC236}">
                <a16:creationId xmlns:a16="http://schemas.microsoft.com/office/drawing/2014/main" id="{545F909F-0BB9-5ABB-4A86-72C215132F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77" b="31716"/>
          <a:stretch/>
        </p:blipFill>
        <p:spPr bwMode="auto">
          <a:xfrm>
            <a:off x="2358214" y="5156762"/>
            <a:ext cx="621875" cy="22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Plotly - Wikipedia">
            <a:extLst>
              <a:ext uri="{FF2B5EF4-FFF2-40B4-BE49-F238E27FC236}">
                <a16:creationId xmlns:a16="http://schemas.microsoft.com/office/drawing/2014/main" id="{1526EFAB-5AFD-3C86-E7FA-B387826FD9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8" t="21324" r="14474" b="15346"/>
          <a:stretch/>
        </p:blipFill>
        <p:spPr bwMode="auto">
          <a:xfrm>
            <a:off x="3031868" y="5382060"/>
            <a:ext cx="622360" cy="18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D40CF30-4EF8-0242-319E-B6D64F54C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012" y="3854053"/>
            <a:ext cx="551810" cy="574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aborn pairplot example - Python Tutorial">
            <a:extLst>
              <a:ext uri="{FF2B5EF4-FFF2-40B4-BE49-F238E27FC236}">
                <a16:creationId xmlns:a16="http://schemas.microsoft.com/office/drawing/2014/main" id="{CC7E9A22-F54D-F7AC-C6CE-19240EA4B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520" y="2118967"/>
            <a:ext cx="1170108" cy="75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CuadroTexto 115">
            <a:extLst>
              <a:ext uri="{FF2B5EF4-FFF2-40B4-BE49-F238E27FC236}">
                <a16:creationId xmlns:a16="http://schemas.microsoft.com/office/drawing/2014/main" id="{AFDA194A-91D8-8D16-0772-71B5C96ABAD3}"/>
              </a:ext>
            </a:extLst>
          </p:cNvPr>
          <p:cNvSpPr txBox="1"/>
          <p:nvPr/>
        </p:nvSpPr>
        <p:spPr>
          <a:xfrm rot="2319797">
            <a:off x="6439255" y="2299068"/>
            <a:ext cx="55185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MX" sz="1000" b="1" dirty="0">
                <a:solidFill>
                  <a:srgbClr val="FF0000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Ilustrativo</a:t>
            </a:r>
            <a:endParaRPr lang="es-MX" sz="1000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054" name="Picture 6" descr="Machine learning con TensorFlow y Keras en Python">
            <a:extLst>
              <a:ext uri="{FF2B5EF4-FFF2-40B4-BE49-F238E27FC236}">
                <a16:creationId xmlns:a16="http://schemas.microsoft.com/office/drawing/2014/main" id="{ECFB5E54-48A4-592F-D220-26221786E1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02" b="15903"/>
          <a:stretch/>
        </p:blipFill>
        <p:spPr bwMode="auto">
          <a:xfrm>
            <a:off x="8181822" y="3928020"/>
            <a:ext cx="598831" cy="29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2466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1037</Words>
  <Application>Microsoft Office PowerPoint</Application>
  <PresentationFormat>Panorámica</PresentationFormat>
  <Paragraphs>139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Noto Sans Symbols</vt:lpstr>
      <vt:lpstr>NTR</vt:lpstr>
      <vt:lpstr>Retrospect</vt:lpstr>
      <vt:lpstr>Diplomado en Ciencia de Datos UNAM Propuesta de Proyecto Final Agosto de 2023   </vt:lpstr>
      <vt:lpstr>Contenido de la propuesta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Diplomado en Ciencia de Datos  UNAM Propuesta de Proyecto Final Agosto de 2023</dc:title>
  <dc:creator>Sergio Ibarra</dc:creator>
  <cp:lastModifiedBy>Sergio Ibarra</cp:lastModifiedBy>
  <cp:revision>20</cp:revision>
  <dcterms:created xsi:type="dcterms:W3CDTF">2023-08-25T18:15:54Z</dcterms:created>
  <dcterms:modified xsi:type="dcterms:W3CDTF">2023-08-26T23:58:08Z</dcterms:modified>
</cp:coreProperties>
</file>