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4" r:id="rId2"/>
  </p:sldMasterIdLst>
  <p:notesMasterIdLst>
    <p:notesMasterId r:id="rId9"/>
  </p:notesMasterIdLst>
  <p:sldIdLst>
    <p:sldId id="256" r:id="rId3"/>
    <p:sldId id="257" r:id="rId4"/>
    <p:sldId id="557" r:id="rId5"/>
    <p:sldId id="566" r:id="rId6"/>
    <p:sldId id="567" r:id="rId7"/>
    <p:sldId id="569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2352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HnMHIZxhnZr2j+tVR2DpQdbinh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Chiao" initials="MC" lastIdx="2" clrIdx="0">
    <p:extLst>
      <p:ext uri="{19B8F6BF-5375-455C-9EA6-DF929625EA0E}">
        <p15:presenceInfo xmlns:p15="http://schemas.microsoft.com/office/powerpoint/2012/main" userId="S::megan.chiao@regeneron.com::c9a2ff33-a85c-4343-870b-ef41e6221482" providerId="AD"/>
      </p:ext>
    </p:extLst>
  </p:cmAuthor>
  <p:cmAuthor id="2" name="Speri, Enrico" initials="SE" lastIdx="2" clrIdx="1">
    <p:extLst>
      <p:ext uri="{19B8F6BF-5375-455C-9EA6-DF929625EA0E}">
        <p15:presenceInfo xmlns:p15="http://schemas.microsoft.com/office/powerpoint/2012/main" userId="Speri, Enri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DE"/>
    <a:srgbClr val="356FA2"/>
    <a:srgbClr val="89BCC5"/>
    <a:srgbClr val="B4D5DA"/>
    <a:srgbClr val="FFC1C2"/>
    <a:srgbClr val="CB97FF"/>
    <a:srgbClr val="5AA2AE"/>
    <a:srgbClr val="7F8FA9"/>
    <a:srgbClr val="629DD1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7195" autoAdjust="0"/>
  </p:normalViewPr>
  <p:slideViewPr>
    <p:cSldViewPr snapToGrid="0">
      <p:cViewPr varScale="1">
        <p:scale>
          <a:sx n="94" d="100"/>
          <a:sy n="94" d="100"/>
        </p:scale>
        <p:origin x="1140" y="78"/>
      </p:cViewPr>
      <p:guideLst>
        <p:guide orient="horz" pos="2232"/>
        <p:guide pos="2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customschemas.google.com/relationships/presentationmetadata" Target="meta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59B68C-5915-4D23-A2C6-5B96549FD7A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795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59B68C-5915-4D23-A2C6-5B96549FD7A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054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59B68C-5915-4D23-A2C6-5B96549FD7A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862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59B68C-5915-4D23-A2C6-5B96549FD7A0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80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oleObject" Target="../embeddings/oleObject1.bin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24" name="Google Shape;24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93484" y="765175"/>
            <a:ext cx="11184000" cy="969282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94400" y="1810800"/>
            <a:ext cx="5520000" cy="453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5"/>
          </p:nvPr>
        </p:nvSpPr>
        <p:spPr>
          <a:xfrm>
            <a:off x="6191249" y="1810800"/>
            <a:ext cx="5520000" cy="453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14356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/>
            </a:lvl1pPr>
            <a:lvl2pPr marL="271463" indent="-271463">
              <a:buFont typeface="Arial" pitchFamily="34" charset="0"/>
              <a:buChar char="•"/>
              <a:tabLst/>
              <a:defRPr/>
            </a:lvl2pPr>
            <a:lvl3pPr marL="274638" indent="-274638">
              <a:buFont typeface="Arial" pitchFamily="34" charset="0"/>
              <a:buChar char="•"/>
              <a:defRPr i="1"/>
            </a:lvl3pPr>
            <a:lvl4pPr marL="534988" indent="-263525">
              <a:buFont typeface="Arial" pitchFamily="34" charset="0"/>
              <a:buChar char="−"/>
              <a:defRPr i="0"/>
            </a:lvl4pPr>
            <a:lvl5pPr marL="806450" indent="-271463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93484" y="765175"/>
            <a:ext cx="11184000" cy="969282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03615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for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5" y="1809101"/>
            <a:ext cx="5412015" cy="4536504"/>
          </a:xfrm>
        </p:spPr>
        <p:txBody>
          <a:bodyPr/>
          <a:lstStyle>
            <a:lvl1pPr marL="0" indent="0">
              <a:buNone/>
              <a:defRPr b="0"/>
            </a:lvl1pPr>
            <a:lvl2pPr marL="266700" indent="-266700">
              <a:buFont typeface="Arial" pitchFamily="34" charset="0"/>
              <a:buChar char="•"/>
              <a:tabLst/>
              <a:defRPr/>
            </a:lvl2pPr>
            <a:lvl3pPr marL="447675" indent="-180975">
              <a:buFont typeface="Calibri" pitchFamily="34" charset="0"/>
              <a:buChar char="–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93485" y="295683"/>
            <a:ext cx="5412015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93485" y="765175"/>
            <a:ext cx="5412015" cy="969282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40565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and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20660" y="642918"/>
            <a:ext cx="6585600" cy="5286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14" y="1724013"/>
            <a:ext cx="6159543" cy="4276755"/>
          </a:xfrm>
        </p:spPr>
        <p:txBody>
          <a:bodyPr/>
          <a:lstStyle>
            <a:lvl1pPr marL="0" indent="0">
              <a:buNone/>
              <a:defRPr b="0"/>
            </a:lvl1pPr>
            <a:lvl2pPr marL="266700" indent="-266700">
              <a:buFont typeface="Arial" pitchFamily="34" charset="0"/>
              <a:buChar char="•"/>
              <a:tabLst/>
              <a:defRPr/>
            </a:lvl2pPr>
            <a:lvl3pPr marL="447675" indent="-180975">
              <a:buFont typeface="Calibri" pitchFamily="34" charset="0"/>
              <a:buChar char="–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41313" y="305209"/>
            <a:ext cx="6464344" cy="347235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5613" y="722451"/>
            <a:ext cx="6159888" cy="1012006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20661" y="304778"/>
            <a:ext cx="6584996" cy="34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4722402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5" y="319067"/>
            <a:ext cx="9126791" cy="5988439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</a:defRPr>
            </a:lvl1pPr>
            <a:lvl2pPr marL="0" indent="0">
              <a:buNone/>
              <a:tabLst/>
              <a:defRPr sz="3000" b="0">
                <a:solidFill>
                  <a:schemeClr val="bg1"/>
                </a:solidFill>
              </a:defRPr>
            </a:lvl2pPr>
            <a:lvl3pPr marL="274638" indent="-274638">
              <a:buFont typeface="Arial" pitchFamily="34" charset="0"/>
              <a:buChar char="•"/>
              <a:defRPr sz="3000" b="0">
                <a:solidFill>
                  <a:schemeClr val="bg1"/>
                </a:solidFill>
              </a:defRPr>
            </a:lvl3pPr>
            <a:lvl4pPr>
              <a:defRPr sz="3000" b="0">
                <a:solidFill>
                  <a:schemeClr val="bg1"/>
                </a:solidFill>
              </a:defRPr>
            </a:lvl4pPr>
            <a:lvl5pPr>
              <a:defRPr sz="3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11360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5" y="319067"/>
            <a:ext cx="9126791" cy="5988439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</a:defRPr>
            </a:lvl1pPr>
            <a:lvl2pPr marL="0" indent="0">
              <a:buNone/>
              <a:tabLst/>
              <a:defRPr sz="3000" b="0">
                <a:solidFill>
                  <a:schemeClr val="bg1"/>
                </a:solidFill>
              </a:defRPr>
            </a:lvl2pPr>
            <a:lvl3pPr marL="274638" indent="-274638">
              <a:buFont typeface="Arial" pitchFamily="34" charset="0"/>
              <a:buChar char="•"/>
              <a:defRPr sz="3000" b="0">
                <a:solidFill>
                  <a:schemeClr val="bg1"/>
                </a:solidFill>
              </a:defRPr>
            </a:lvl3pPr>
            <a:lvl4pPr>
              <a:defRPr sz="3000" b="0">
                <a:solidFill>
                  <a:schemeClr val="bg1"/>
                </a:solidFill>
              </a:defRPr>
            </a:lvl4pPr>
            <a:lvl5pPr>
              <a:defRPr sz="3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1123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5" y="319067"/>
            <a:ext cx="9126791" cy="5988439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</a:defRPr>
            </a:lvl1pPr>
            <a:lvl2pPr marL="0" indent="0">
              <a:buNone/>
              <a:tabLst/>
              <a:defRPr sz="3000" b="0">
                <a:solidFill>
                  <a:schemeClr val="bg1"/>
                </a:solidFill>
              </a:defRPr>
            </a:lvl2pPr>
            <a:lvl3pPr marL="274638" indent="-274638">
              <a:buFont typeface="Arial" pitchFamily="34" charset="0"/>
              <a:buChar char="•"/>
              <a:defRPr sz="3000" b="0">
                <a:solidFill>
                  <a:schemeClr val="bg1"/>
                </a:solidFill>
              </a:defRPr>
            </a:lvl3pPr>
            <a:lvl4pPr>
              <a:defRPr sz="3000" b="0">
                <a:solidFill>
                  <a:schemeClr val="bg1"/>
                </a:solidFill>
              </a:defRPr>
            </a:lvl4pPr>
            <a:lvl5pPr>
              <a:defRPr sz="3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8997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4" y="1622411"/>
            <a:ext cx="11184000" cy="4536504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sz="2000" b="0">
                <a:solidFill>
                  <a:schemeClr val="bg1"/>
                </a:solidFill>
              </a:defRPr>
            </a:lvl1pPr>
            <a:lvl2pPr marL="268288" indent="-26828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2pPr>
            <a:lvl3pPr marL="274638" indent="-2746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sz="2000" b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sz="2000" b="0">
                <a:solidFill>
                  <a:schemeClr val="bg1"/>
                </a:solidFill>
              </a:defRPr>
            </a:lvl4pPr>
            <a:lvl5pPr marL="441325" indent="-176213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sz="2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93484" y="179571"/>
            <a:ext cx="11184000" cy="144141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sz="45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0741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81077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4" y="1622411"/>
            <a:ext cx="11184000" cy="4536504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sz="2000" b="0">
                <a:solidFill>
                  <a:schemeClr val="tx2"/>
                </a:solidFill>
              </a:defRPr>
            </a:lvl1pPr>
            <a:lvl2pPr marL="268288" indent="-26828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2000" b="0">
                <a:solidFill>
                  <a:schemeClr val="tx2"/>
                </a:solidFill>
              </a:defRPr>
            </a:lvl2pPr>
            <a:lvl3pPr marL="274638" indent="-2746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sz="2000" b="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sz="2000" b="0">
                <a:solidFill>
                  <a:schemeClr val="tx2"/>
                </a:solidFill>
              </a:defRPr>
            </a:lvl4pPr>
            <a:lvl5pPr marL="441325" indent="-176213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sz="20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93484" y="179571"/>
            <a:ext cx="11184000" cy="144141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sz="45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14816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82" y="1466846"/>
            <a:ext cx="11220417" cy="4248169"/>
          </a:xfrm>
        </p:spPr>
        <p:txBody>
          <a:bodyPr anchor="t">
            <a:noAutofit/>
          </a:bodyPr>
          <a:lstStyle>
            <a:lvl1pPr algn="l">
              <a:defRPr sz="60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3575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82" y="1466846"/>
            <a:ext cx="11220417" cy="4248169"/>
          </a:xfrm>
        </p:spPr>
        <p:txBody>
          <a:bodyPr anchor="t">
            <a:noAutofit/>
          </a:bodyPr>
          <a:lstStyle>
            <a:lvl1pPr algn="l">
              <a:defRPr sz="6000" b="0" cap="none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58240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82" y="1466846"/>
            <a:ext cx="11220417" cy="4248169"/>
          </a:xfrm>
        </p:spPr>
        <p:txBody>
          <a:bodyPr anchor="t">
            <a:noAutofit/>
          </a:bodyPr>
          <a:lstStyle>
            <a:lvl1pPr algn="l">
              <a:defRPr sz="60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95822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82" y="1466846"/>
            <a:ext cx="11220417" cy="4248169"/>
          </a:xfrm>
        </p:spPr>
        <p:txBody>
          <a:bodyPr anchor="t">
            <a:noAutofit/>
          </a:bodyPr>
          <a:lstStyle>
            <a:lvl1pPr algn="l">
              <a:defRPr sz="60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74449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82" y="1538286"/>
            <a:ext cx="11220417" cy="4248169"/>
          </a:xfrm>
        </p:spPr>
        <p:txBody>
          <a:bodyPr anchor="t">
            <a:noAutofit/>
          </a:bodyPr>
          <a:lstStyle>
            <a:lvl1pPr algn="l">
              <a:defRPr sz="48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68568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12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83" y="1671637"/>
            <a:ext cx="3702005" cy="4248169"/>
          </a:xfrm>
        </p:spPr>
        <p:txBody>
          <a:bodyPr anchor="t">
            <a:noAutofit/>
          </a:bodyPr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795184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  <p:pic>
        <p:nvPicPr>
          <p:cNvPr id="4" name="Picture 3" descr="DEL_PRI_RG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9509" y="3844097"/>
            <a:ext cx="22944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9504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Rectangle 1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94733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3" name="Rectangle 1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4733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sz="3000" b="0">
                <a:solidFill>
                  <a:srgbClr val="81BC00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46520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46520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49365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26" tIns="45712" rIns="91426" bIns="45712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2D0561-90C5-45B1-BB23-29979DDCF501}" type="datetimeFigureOut">
              <a:rPr lang="en-US" smtClean="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9/29/2023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277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6E07-E0F2-4EF4-B62F-76463AC93147}" type="slidenum">
              <a:rPr lang="en-US">
                <a:solidFill>
                  <a:srgbClr val="002776"/>
                </a:solidFill>
              </a:rPr>
              <a:pPr/>
              <a:t>‹Nº›</a:t>
            </a:fld>
            <a:endParaRPr lang="en-US">
              <a:solidFill>
                <a:srgbClr val="0027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564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473290" y="6554103"/>
            <a:ext cx="377092" cy="144247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61F61C0-2215-4557-9AEC-40913A79701B}" type="slidenum">
              <a:rPr lang="en-US">
                <a:solidFill>
                  <a:srgbClr val="002776"/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1029308" y="6554103"/>
            <a:ext cx="5756424" cy="144247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2776"/>
                </a:solidFill>
              </a:rPr>
              <a:t>Icons Timesaver</a:t>
            </a:r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8619244" y="6554103"/>
            <a:ext cx="3084075" cy="14424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defTabSz="914404">
              <a:lnSpc>
                <a:spcPts val="1077"/>
              </a:lnSpc>
              <a:defRPr/>
            </a:pPr>
            <a:r>
              <a:rPr lang="en-US" sz="700" kern="0" dirty="0">
                <a:solidFill>
                  <a:srgbClr val="002776"/>
                </a:solidFill>
                <a:cs typeface="Arial" charset="0"/>
              </a:rPr>
              <a:t>© 2012 Deloitte Global Services Limited </a:t>
            </a:r>
          </a:p>
        </p:txBody>
      </p:sp>
    </p:spTree>
    <p:extLst>
      <p:ext uri="{BB962C8B-B14F-4D97-AF65-F5344CB8AC3E}">
        <p14:creationId xmlns:p14="http://schemas.microsoft.com/office/powerpoint/2010/main" val="12361887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gray">
          <a:xfrm>
            <a:off x="522820" y="1154114"/>
            <a:ext cx="5353049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</a:pPr>
            <a:endParaRPr lang="en-US" sz="10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24258" y="1152144"/>
            <a:ext cx="11136461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524257" y="256033"/>
            <a:ext cx="11131296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826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84B2F6"/>
          </a:solidFill>
          <a:ln>
            <a:noFill/>
          </a:ln>
        </p:spPr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7680" y="782621"/>
            <a:ext cx="1121664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7680" y="295683"/>
            <a:ext cx="1121664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1464190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38540"/>
            <a:ext cx="11329456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3179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D737FF8-F5A1-4B15-9195-32D8A5121DA7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29.09.2023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916457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DC1E638-3F78-4E0D-883A-B278700C48C0}" type="slidenum">
              <a:rPr lang="de-DE" smtClean="0">
                <a:solidFill>
                  <a:prstClr val="black"/>
                </a:solidFill>
              </a:rPr>
              <a:pPr/>
              <a:t>‹Nº›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31800" y="854994"/>
            <a:ext cx="11328400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noProof="0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833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2"/>
          <p:cNvGrpSpPr/>
          <p:nvPr userDrawn="1"/>
        </p:nvGrpSpPr>
        <p:grpSpPr>
          <a:xfrm>
            <a:off x="335360" y="244889"/>
            <a:ext cx="11514853" cy="6368222"/>
            <a:chOff x="251520" y="244889"/>
            <a:chExt cx="8636140" cy="6368222"/>
          </a:xfrm>
        </p:grpSpPr>
        <p:sp>
          <p:nvSpPr>
            <p:cNvPr id="6" name="Ellipse 5"/>
            <p:cNvSpPr/>
            <p:nvPr/>
          </p:nvSpPr>
          <p:spPr bwMode="auto">
            <a:xfrm rot="5400000">
              <a:off x="4497934" y="2294464"/>
              <a:ext cx="142162" cy="8495132"/>
            </a:xfrm>
            <a:prstGeom prst="ellipse">
              <a:avLst/>
            </a:prstGeom>
            <a:gradFill flip="none" rotWithShape="1">
              <a:gsLst>
                <a:gs pos="0">
                  <a:srgbClr val="000000">
                    <a:alpha val="3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7" name="Ellipse 6"/>
            <p:cNvSpPr/>
            <p:nvPr/>
          </p:nvSpPr>
          <p:spPr bwMode="auto">
            <a:xfrm rot="5400000">
              <a:off x="4497934" y="-3931596"/>
              <a:ext cx="142162" cy="8495132"/>
            </a:xfrm>
            <a:prstGeom prst="ellipse">
              <a:avLst/>
            </a:prstGeom>
            <a:gradFill flip="none" rotWithShape="1">
              <a:gsLst>
                <a:gs pos="0">
                  <a:srgbClr val="000000">
                    <a:alpha val="3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8" name="Ellipse 7"/>
            <p:cNvSpPr/>
            <p:nvPr/>
          </p:nvSpPr>
          <p:spPr bwMode="auto">
            <a:xfrm>
              <a:off x="8745499" y="315969"/>
              <a:ext cx="142161" cy="6226056"/>
            </a:xfrm>
            <a:prstGeom prst="ellipse">
              <a:avLst/>
            </a:prstGeom>
            <a:gradFill flip="none" rotWithShape="1">
              <a:gsLst>
                <a:gs pos="0">
                  <a:srgbClr val="000000">
                    <a:alpha val="3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" name="Ellipse 8"/>
            <p:cNvSpPr/>
            <p:nvPr/>
          </p:nvSpPr>
          <p:spPr bwMode="auto">
            <a:xfrm>
              <a:off x="251520" y="315973"/>
              <a:ext cx="142161" cy="6226056"/>
            </a:xfrm>
            <a:prstGeom prst="ellipse">
              <a:avLst/>
            </a:prstGeom>
            <a:gradFill flip="none" rotWithShape="1">
              <a:gsLst>
                <a:gs pos="0">
                  <a:srgbClr val="000000">
                    <a:alpha val="30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1450" y="315970"/>
              <a:ext cx="8496300" cy="6226059"/>
            </a:xfrm>
            <a:prstGeom prst="rect">
              <a:avLst/>
            </a:prstGeom>
            <a:gradFill flip="none" rotWithShape="1">
              <a:gsLst>
                <a:gs pos="0">
                  <a:srgbClr val="E6E6E6"/>
                </a:gs>
                <a:gs pos="100000">
                  <a:srgbClr val="F8F8F8"/>
                </a:gs>
                <a:gs pos="50000">
                  <a:srgbClr val="FFFFFF"/>
                </a:gs>
              </a:gsLst>
              <a:lin ang="13500000" scaled="1"/>
              <a:tileRect/>
            </a:gradFill>
            <a:ln w="12700">
              <a:noFill/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de-DE" sz="1400" dirty="0"/>
            </a:p>
          </p:txBody>
        </p:sp>
      </p:grp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3179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F4427C1-EFCA-456C-8A36-3FE89C332DBB}" type="datetime1">
              <a:rPr lang="de-DE" noProof="0" smtClean="0"/>
              <a:pPr/>
              <a:t>29.09.2023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916457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DC1E638-3F78-4E0D-883A-B278700C48C0}" type="slidenum">
              <a:rPr lang="de-DE" noProof="0" smtClean="0"/>
              <a:pPr/>
              <a:t>‹Nº›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8375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20266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20266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510182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 userDrawn="1">
  <p:cSld name="1_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1961383" y="1519724"/>
            <a:ext cx="9163983" cy="471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Char char="+"/>
              <a:defRPr sz="18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›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" name="Google Shape;32;p8"/>
          <p:cNvGrpSpPr/>
          <p:nvPr/>
        </p:nvGrpSpPr>
        <p:grpSpPr>
          <a:xfrm>
            <a:off x="0" y="0"/>
            <a:ext cx="1250388" cy="1575820"/>
            <a:chOff x="-1" y="260324"/>
            <a:chExt cx="1250388" cy="1575820"/>
          </a:xfrm>
        </p:grpSpPr>
        <p:grpSp>
          <p:nvGrpSpPr>
            <p:cNvPr id="33" name="Google Shape;33;p8"/>
            <p:cNvGrpSpPr/>
            <p:nvPr/>
          </p:nvGrpSpPr>
          <p:grpSpPr>
            <a:xfrm>
              <a:off x="686264" y="1652391"/>
              <a:ext cx="564123" cy="183753"/>
              <a:chOff x="876236" y="5534957"/>
              <a:chExt cx="1674271" cy="545364"/>
            </a:xfrm>
          </p:grpSpPr>
          <p:sp>
            <p:nvSpPr>
              <p:cNvPr id="34" name="Google Shape;34;p8"/>
              <p:cNvSpPr/>
              <p:nvPr/>
            </p:nvSpPr>
            <p:spPr>
              <a:xfrm>
                <a:off x="1154393" y="5534957"/>
                <a:ext cx="1117582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8"/>
              <p:cNvSpPr/>
              <p:nvPr/>
            </p:nvSpPr>
            <p:spPr>
              <a:xfrm>
                <a:off x="2005143" y="5534957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8"/>
              <p:cNvSpPr/>
              <p:nvPr/>
            </p:nvSpPr>
            <p:spPr>
              <a:xfrm>
                <a:off x="876236" y="5534957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7;p8"/>
            <p:cNvGrpSpPr/>
            <p:nvPr/>
          </p:nvGrpSpPr>
          <p:grpSpPr>
            <a:xfrm>
              <a:off x="864211" y="1304375"/>
              <a:ext cx="386176" cy="183753"/>
              <a:chOff x="1404367" y="4502072"/>
              <a:chExt cx="1146140" cy="545364"/>
            </a:xfrm>
          </p:grpSpPr>
          <p:sp>
            <p:nvSpPr>
              <p:cNvPr id="38" name="Google Shape;38;p8"/>
              <p:cNvSpPr/>
              <p:nvPr/>
            </p:nvSpPr>
            <p:spPr>
              <a:xfrm>
                <a:off x="1682197" y="4502072"/>
                <a:ext cx="589775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8"/>
              <p:cNvSpPr/>
              <p:nvPr/>
            </p:nvSpPr>
            <p:spPr>
              <a:xfrm>
                <a:off x="2005143" y="4502072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8"/>
              <p:cNvSpPr/>
              <p:nvPr/>
            </p:nvSpPr>
            <p:spPr>
              <a:xfrm>
                <a:off x="1404367" y="4502072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41;p8"/>
            <p:cNvGrpSpPr/>
            <p:nvPr/>
          </p:nvGrpSpPr>
          <p:grpSpPr>
            <a:xfrm>
              <a:off x="917753" y="956358"/>
              <a:ext cx="332634" cy="183753"/>
              <a:chOff x="1560101" y="3469185"/>
              <a:chExt cx="987231" cy="545364"/>
            </a:xfrm>
          </p:grpSpPr>
          <p:sp>
            <p:nvSpPr>
              <p:cNvPr id="42" name="Google Shape;42;p8"/>
              <p:cNvSpPr/>
              <p:nvPr/>
            </p:nvSpPr>
            <p:spPr>
              <a:xfrm>
                <a:off x="1560101" y="3469185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8"/>
              <p:cNvSpPr/>
              <p:nvPr/>
            </p:nvSpPr>
            <p:spPr>
              <a:xfrm>
                <a:off x="1825936" y="3469185"/>
                <a:ext cx="446037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8"/>
              <p:cNvSpPr/>
              <p:nvPr/>
            </p:nvSpPr>
            <p:spPr>
              <a:xfrm>
                <a:off x="2001968" y="3469185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5;p8"/>
            <p:cNvGrpSpPr/>
            <p:nvPr/>
          </p:nvGrpSpPr>
          <p:grpSpPr>
            <a:xfrm>
              <a:off x="868078" y="608341"/>
              <a:ext cx="382309" cy="183753"/>
              <a:chOff x="1415887" y="2436300"/>
              <a:chExt cx="1134663" cy="545364"/>
            </a:xfrm>
          </p:grpSpPr>
          <p:sp>
            <p:nvSpPr>
              <p:cNvPr id="46" name="Google Shape;46;p8"/>
              <p:cNvSpPr/>
              <p:nvPr/>
            </p:nvSpPr>
            <p:spPr>
              <a:xfrm>
                <a:off x="2005186" y="2436300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8"/>
              <p:cNvSpPr/>
              <p:nvPr/>
            </p:nvSpPr>
            <p:spPr>
              <a:xfrm>
                <a:off x="1415887" y="2436300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8"/>
              <p:cNvSpPr/>
              <p:nvPr/>
            </p:nvSpPr>
            <p:spPr>
              <a:xfrm>
                <a:off x="1682240" y="2436300"/>
                <a:ext cx="589731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9;p8"/>
            <p:cNvGrpSpPr/>
            <p:nvPr/>
          </p:nvGrpSpPr>
          <p:grpSpPr>
            <a:xfrm>
              <a:off x="693506" y="260324"/>
              <a:ext cx="556881" cy="183753"/>
              <a:chOff x="898206" y="1403413"/>
              <a:chExt cx="1652778" cy="545364"/>
            </a:xfrm>
          </p:grpSpPr>
          <p:sp>
            <p:nvSpPr>
              <p:cNvPr id="50" name="Google Shape;50;p8"/>
              <p:cNvSpPr/>
              <p:nvPr/>
            </p:nvSpPr>
            <p:spPr>
              <a:xfrm>
                <a:off x="2005620" y="1403413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8"/>
              <p:cNvSpPr/>
              <p:nvPr/>
            </p:nvSpPr>
            <p:spPr>
              <a:xfrm>
                <a:off x="898206" y="1403413"/>
                <a:ext cx="545364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8"/>
              <p:cNvSpPr/>
              <p:nvPr/>
            </p:nvSpPr>
            <p:spPr>
              <a:xfrm>
                <a:off x="1164538" y="1403413"/>
                <a:ext cx="1117581" cy="545364"/>
              </a:xfrm>
              <a:prstGeom prst="cub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" name="Google Shape;53;p8"/>
            <p:cNvSpPr/>
            <p:nvPr/>
          </p:nvSpPr>
          <p:spPr>
            <a:xfrm>
              <a:off x="0" y="260324"/>
              <a:ext cx="550424" cy="183006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-1" y="608341"/>
              <a:ext cx="733596" cy="182880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0" y="952508"/>
              <a:ext cx="786403" cy="183006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-1" y="1304902"/>
              <a:ext cx="733596" cy="182880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0" y="1649603"/>
              <a:ext cx="550424" cy="183006"/>
            </a:xfrm>
            <a:prstGeom prst="cub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512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563" y="1640793"/>
            <a:ext cx="7124448" cy="2502587"/>
          </a:xfrm>
        </p:spPr>
        <p:txBody>
          <a:bodyPr>
            <a:noAutofit/>
          </a:bodyPr>
          <a:lstStyle>
            <a:lvl1pPr>
              <a:defRPr sz="3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563" y="4433454"/>
            <a:ext cx="7123840" cy="1067248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rgbClr val="57575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  <p:pic>
        <p:nvPicPr>
          <p:cNvPr id="9" name="Picture 8" descr="DEL_PRI_RG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0505" y="399577"/>
            <a:ext cx="22944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6120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412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820" y="1685568"/>
            <a:ext cx="3696000" cy="267212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820" y="4357694"/>
            <a:ext cx="3696000" cy="1048554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solidFill>
                  <a:srgbClr val="57575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  <p:pic>
        <p:nvPicPr>
          <p:cNvPr id="8" name="Picture 7" descr="DEL_PRI_RG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0505" y="399577"/>
            <a:ext cx="22944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137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0829" y="0"/>
            <a:ext cx="7254433" cy="3143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118" y="1093318"/>
            <a:ext cx="6505141" cy="15498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118" y="2668126"/>
            <a:ext cx="6505141" cy="38818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rgbClr val="57575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8" name="Picture 7" descr="DEL_PRI_RG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72931" y="284522"/>
            <a:ext cx="2294400" cy="322531"/>
          </a:xfrm>
          <a:prstGeom prst="rect">
            <a:avLst/>
          </a:prstGeom>
        </p:spPr>
      </p:pic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14558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93484" y="765175"/>
            <a:ext cx="11184000" cy="969282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94400" y="1810800"/>
            <a:ext cx="11184000" cy="453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12099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a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93484" y="295683"/>
            <a:ext cx="11184000" cy="990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94400" y="1357200"/>
            <a:ext cx="11184000" cy="5000758"/>
          </a:xfrm>
        </p:spPr>
        <p:txBody>
          <a:bodyPr/>
          <a:lstStyle>
            <a:lvl1pPr marL="0" indent="0" algn="l">
              <a:buNone/>
              <a:defRPr/>
            </a:lvl1pPr>
            <a:lvl2pPr marL="271463" indent="-271463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97328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33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16" name="Google Shape;16;p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8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484" y="295684"/>
            <a:ext cx="11184000" cy="151618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484" y="1809101"/>
            <a:ext cx="11184000" cy="45365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Member Firms and DTTL: Insert appropriate copyright (Go Header &amp; Footer to edit this text)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43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74638" indent="-274638" algn="l" defTabSz="914400" rtl="0" eaLnBrk="1" latinLnBrk="0" hangingPunct="1">
        <a:spcBef>
          <a:spcPts val="1200"/>
        </a:spcBef>
        <a:buFont typeface="Arial" pitchFamily="34" charset="0"/>
        <a:buChar char="•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441325" indent="-166688" algn="l" defTabSz="914400" rtl="0" eaLnBrk="1" latinLnBrk="0" hangingPunct="1">
        <a:spcBef>
          <a:spcPts val="1200"/>
        </a:spcBef>
        <a:buFont typeface="Arial" pitchFamily="34" charset="0"/>
        <a:buChar char="−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441325" indent="-166688" algn="l" defTabSz="914400" rtl="0" eaLnBrk="1" latinLnBrk="0" hangingPunct="1">
        <a:spcBef>
          <a:spcPts val="1200"/>
        </a:spcBef>
        <a:buFont typeface="Arial" pitchFamily="34" charset="0"/>
        <a:buChar char="−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47675" indent="-180975" algn="l" defTabSz="914400" rtl="0" eaLnBrk="1" latinLnBrk="0" hangingPunct="1">
        <a:spcBef>
          <a:spcPts val="1200"/>
        </a:spcBef>
        <a:buFont typeface="Arial" pitchFamily="34" charset="0"/>
        <a:buChar char="−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441325" indent="-166688" algn="l" defTabSz="914400" rtl="0" eaLnBrk="1" latinLnBrk="0" hangingPunct="1">
        <a:spcBef>
          <a:spcPts val="1200"/>
        </a:spcBef>
        <a:buFont typeface="Arial" pitchFamily="34" charset="0"/>
        <a:buChar char="−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5" Type="http://schemas.openxmlformats.org/officeDocument/2006/relationships/image" Target="../media/image3.jpeg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3968020" y="1868457"/>
            <a:ext cx="7746460" cy="2947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</a:pP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Diplomado en Ciencia de Datos UNAM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r>
              <a:rPr lang="es-MX" sz="3200" b="1" dirty="0">
                <a:latin typeface="Arial"/>
                <a:ea typeface="Arial"/>
                <a:cs typeface="Arial"/>
                <a:sym typeface="Arial"/>
              </a:rPr>
              <a:t>Modulo 14 </a:t>
            </a:r>
            <a:r>
              <a:rPr lang="es-MX" sz="3200" b="1" dirty="0">
                <a:latin typeface="Arial"/>
                <a:cs typeface="Arial"/>
              </a:rPr>
              <a:t>Data </a:t>
            </a:r>
            <a:r>
              <a:rPr lang="es-MX" sz="3200" b="1" dirty="0" err="1">
                <a:latin typeface="Arial"/>
                <a:cs typeface="Arial"/>
              </a:rPr>
              <a:t>Storytelling</a:t>
            </a:r>
            <a:br>
              <a:rPr lang="es-MX" sz="3200" b="1" dirty="0">
                <a:latin typeface="Arial"/>
                <a:cs typeface="Arial"/>
              </a:rPr>
            </a:br>
            <a:r>
              <a:rPr lang="es-MX" sz="3200" b="1" dirty="0">
                <a:latin typeface="Arial"/>
                <a:cs typeface="Arial"/>
                <a:sym typeface="Arial"/>
              </a:rPr>
              <a:t>Septiembre de 2023</a:t>
            </a: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br>
              <a:rPr lang="es-MX" sz="3200" b="1" dirty="0">
                <a:latin typeface="Arial"/>
                <a:ea typeface="Arial"/>
                <a:cs typeface="Arial"/>
                <a:sym typeface="Arial"/>
              </a:rPr>
            </a:br>
            <a:endParaRPr sz="3200" dirty="0"/>
          </a:p>
        </p:txBody>
      </p:sp>
      <p:pic>
        <p:nvPicPr>
          <p:cNvPr id="85" name="Google Shape;85;p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374" y="1535522"/>
            <a:ext cx="2183629" cy="2446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1961383" y="1519724"/>
            <a:ext cx="9163983" cy="471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>
              <a:spcBef>
                <a:spcPts val="0"/>
              </a:spcBef>
              <a:buFont typeface="NTR"/>
              <a:buAutoNum type="arabicPeriod"/>
            </a:pPr>
            <a:r>
              <a:rPr lang="es-MX" dirty="0">
                <a:latin typeface="+mn-lt"/>
              </a:rPr>
              <a:t> ¿Cuáles son los ideas y conceptos tecnológicos que maneja el expositor?</a:t>
            </a:r>
          </a:p>
          <a:p>
            <a:pPr>
              <a:spcBef>
                <a:spcPts val="0"/>
              </a:spcBef>
              <a:buFont typeface="NTR"/>
              <a:buAutoNum type="arabicPeriod"/>
            </a:pPr>
            <a:endParaRPr lang="es-MX" dirty="0">
              <a:latin typeface="+mn-lt"/>
            </a:endParaRPr>
          </a:p>
          <a:p>
            <a:pPr>
              <a:spcBef>
                <a:spcPts val="0"/>
              </a:spcBef>
              <a:buFont typeface="NTR"/>
              <a:buAutoNum type="arabicPeriod"/>
            </a:pPr>
            <a:endParaRPr lang="es-MX" dirty="0">
              <a:latin typeface="+mn-lt"/>
            </a:endParaRPr>
          </a:p>
          <a:p>
            <a:pPr>
              <a:spcBef>
                <a:spcPts val="0"/>
              </a:spcBef>
              <a:buFont typeface="NTR"/>
              <a:buAutoNum type="arabicPeriod"/>
            </a:pPr>
            <a:endParaRPr lang="es-MX" dirty="0">
              <a:latin typeface="+mn-lt"/>
            </a:endParaRPr>
          </a:p>
          <a:p>
            <a:pPr>
              <a:spcBef>
                <a:spcPts val="0"/>
              </a:spcBef>
              <a:buFont typeface="NTR"/>
              <a:buAutoNum type="arabicPeriod"/>
            </a:pPr>
            <a:r>
              <a:rPr lang="es-MX" dirty="0">
                <a:latin typeface="+mn-lt"/>
              </a:rPr>
              <a:t>¿Qué opinas sobre la forma en que desarrolla su exposición?</a:t>
            </a:r>
          </a:p>
          <a:p>
            <a:pPr>
              <a:spcBef>
                <a:spcPts val="0"/>
              </a:spcBef>
              <a:buFont typeface="NTR"/>
              <a:buAutoNum type="arabicPeriod"/>
            </a:pPr>
            <a:endParaRPr lang="es-MX" dirty="0">
              <a:latin typeface="+mn-lt"/>
            </a:endParaRPr>
          </a:p>
          <a:p>
            <a:pPr>
              <a:spcBef>
                <a:spcPts val="0"/>
              </a:spcBef>
              <a:buFont typeface="NTR"/>
              <a:buAutoNum type="arabicPeriod"/>
            </a:pPr>
            <a:endParaRPr lang="es-MX" dirty="0">
              <a:latin typeface="+mn-lt"/>
            </a:endParaRPr>
          </a:p>
          <a:p>
            <a:pPr>
              <a:spcBef>
                <a:spcPts val="0"/>
              </a:spcBef>
              <a:buFont typeface="NTR"/>
              <a:buAutoNum type="arabicPeriod"/>
            </a:pPr>
            <a:r>
              <a:rPr lang="es-MX" dirty="0">
                <a:latin typeface="+mn-lt"/>
              </a:rPr>
              <a:t>¿Qué te llamó la atención sobre la forma en que inicia y termina la exposición?</a:t>
            </a:r>
          </a:p>
          <a:p>
            <a:pPr>
              <a:spcBef>
                <a:spcPts val="0"/>
              </a:spcBef>
              <a:buFont typeface="NTR"/>
              <a:buAutoNum type="arabicPeriod"/>
            </a:pPr>
            <a:endParaRPr lang="es-MX" dirty="0">
              <a:latin typeface="+mn-lt"/>
            </a:endParaRPr>
          </a:p>
          <a:p>
            <a:pPr>
              <a:spcBef>
                <a:spcPts val="0"/>
              </a:spcBef>
              <a:buFont typeface="NTR"/>
              <a:buAutoNum type="arabicPeriod"/>
            </a:pPr>
            <a:endParaRPr lang="es-MX" dirty="0">
              <a:latin typeface="+mn-lt"/>
            </a:endParaRPr>
          </a:p>
          <a:p>
            <a:pPr>
              <a:spcBef>
                <a:spcPts val="0"/>
              </a:spcBef>
              <a:buFont typeface="NTR"/>
              <a:buAutoNum type="arabicPeriod"/>
            </a:pPr>
            <a:endParaRPr lang="es-MX" dirty="0">
              <a:latin typeface="+mn-lt"/>
            </a:endParaRPr>
          </a:p>
          <a:p>
            <a:pPr>
              <a:spcBef>
                <a:spcPts val="0"/>
              </a:spcBef>
              <a:buFont typeface="NTR"/>
              <a:buAutoNum type="arabicPeriod"/>
            </a:pPr>
            <a:r>
              <a:rPr lang="es-MX" dirty="0">
                <a:latin typeface="+mn-lt"/>
              </a:rPr>
              <a:t>¿Cuáles son las principales características que te llamaron la atención sobre el expositor?</a:t>
            </a:r>
          </a:p>
          <a:p>
            <a:pPr marL="182880" indent="-182880">
              <a:spcBef>
                <a:spcPts val="0"/>
              </a:spcBef>
            </a:pPr>
            <a:endParaRPr dirty="0">
              <a:solidFill>
                <a:srgbClr val="373A3C"/>
              </a:solidFill>
              <a:latin typeface="+mn-lt"/>
              <a:cs typeface="Arial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TR"/>
              <a:buChar char="+"/>
            </a:pPr>
            <a:endParaRPr dirty="0"/>
          </a:p>
        </p:txBody>
      </p:sp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s-MX" dirty="0"/>
              <a:t>Contenido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+mn-lt"/>
              </a:rPr>
              <a:t>¿Cuáles son los ideas y conceptos tecnológicos que maneja el expositor?</a:t>
            </a:r>
            <a:br>
              <a:rPr lang="es-MX" dirty="0">
                <a:latin typeface="+mn-lt"/>
              </a:rPr>
            </a:br>
            <a:r>
              <a:rPr lang="es-MX" altLang="ja-JP" dirty="0"/>
              <a:t> </a:t>
            </a:r>
            <a:endParaRPr lang="es-MX" dirty="0">
              <a:solidFill>
                <a:srgbClr val="57575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ClrTx/>
            </a:pPr>
            <a:fld id="{95CC1D26-A9BD-4BDE-BDD9-08EDBAE96860}" type="slidenum">
              <a:rPr lang="en-GB" kern="1200">
                <a:ea typeface="+mn-ea"/>
                <a:cs typeface="+mn-cs"/>
              </a:rPr>
              <a:pPr>
                <a:buClrTx/>
              </a:pPr>
              <a:t>3</a:t>
            </a:fld>
            <a:endParaRPr lang="en-GB" kern="1200" dirty="0">
              <a:ea typeface="+mn-ea"/>
              <a:cs typeface="+mn-cs"/>
            </a:endParaRPr>
          </a:p>
        </p:txBody>
      </p:sp>
      <p:graphicFrame>
        <p:nvGraphicFramePr>
          <p:cNvPr id="371718" name="Rectangle 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152400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371718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1460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4E6865C6-F008-B57C-CE48-B9F53EF1DA75}"/>
              </a:ext>
            </a:extLst>
          </p:cNvPr>
          <p:cNvSpPr txBox="1"/>
          <p:nvPr/>
        </p:nvSpPr>
        <p:spPr>
          <a:xfrm>
            <a:off x="493484" y="1601346"/>
            <a:ext cx="648643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s-MX" dirty="0">
                <a:latin typeface="+mn-lt"/>
              </a:rPr>
              <a:t>La data ha pasado de un estado “sin movimiento” a uno </a:t>
            </a:r>
            <a:r>
              <a:rPr lang="es-ES" dirty="0">
                <a:latin typeface="+mn-lt"/>
              </a:rPr>
              <a:t>dinámico</a:t>
            </a:r>
          </a:p>
          <a:p>
            <a:pPr>
              <a:spcBef>
                <a:spcPts val="0"/>
              </a:spcBef>
            </a:pPr>
            <a:endParaRPr lang="es-ES" dirty="0">
              <a:latin typeface="+mn-lt"/>
            </a:endParaRPr>
          </a:p>
          <a:p>
            <a:pPr>
              <a:spcBef>
                <a:spcPts val="0"/>
              </a:spcBef>
            </a:pPr>
            <a:endParaRPr lang="es-ES" dirty="0">
              <a:latin typeface="+mn-lt"/>
            </a:endParaRPr>
          </a:p>
          <a:p>
            <a:pPr>
              <a:spcBef>
                <a:spcPts val="0"/>
              </a:spcBef>
            </a:pPr>
            <a:endParaRPr lang="es-ES" dirty="0">
              <a:solidFill>
                <a:srgbClr val="373A3C"/>
              </a:solidFill>
              <a:latin typeface="+mn-lt"/>
              <a:cs typeface="Arial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373A3C"/>
                </a:solidFill>
                <a:latin typeface="+mn-lt"/>
              </a:rPr>
              <a:t>La forma en que almacenamos data y la cantidad de data que almacenamos ha evolucionado para adaptarse a las necesidades de la sociedad </a:t>
            </a:r>
          </a:p>
          <a:p>
            <a:pPr>
              <a:spcBef>
                <a:spcPts val="0"/>
              </a:spcBef>
            </a:pPr>
            <a:endParaRPr lang="es-ES" dirty="0">
              <a:solidFill>
                <a:srgbClr val="373A3C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endParaRPr lang="es-ES" dirty="0">
              <a:solidFill>
                <a:srgbClr val="373A3C"/>
              </a:solidFill>
              <a:latin typeface="+mn-lt"/>
              <a:cs typeface="Arial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373A3C"/>
                </a:solidFill>
                <a:latin typeface="+mn-lt"/>
              </a:rPr>
              <a:t>Big Data y la capacidad de aprender de los datos</a:t>
            </a:r>
          </a:p>
          <a:p>
            <a:pPr>
              <a:spcBef>
                <a:spcPts val="0"/>
              </a:spcBef>
            </a:pPr>
            <a:endParaRPr lang="es-ES" dirty="0">
              <a:solidFill>
                <a:srgbClr val="373A3C"/>
              </a:solidFill>
              <a:latin typeface="+mn-lt"/>
              <a:cs typeface="Arial"/>
            </a:endParaRPr>
          </a:p>
          <a:p>
            <a:pPr>
              <a:spcBef>
                <a:spcPts val="0"/>
              </a:spcBef>
            </a:pPr>
            <a:endParaRPr lang="es-ES" dirty="0">
              <a:solidFill>
                <a:srgbClr val="373A3C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s-ES" i="1" dirty="0">
                <a:solidFill>
                  <a:srgbClr val="373A3C"/>
                </a:solidFill>
                <a:latin typeface="+mn-lt"/>
                <a:cs typeface="Arial"/>
              </a:rPr>
              <a:t>Mac</a:t>
            </a:r>
            <a:r>
              <a:rPr lang="es-ES" i="1" dirty="0">
                <a:solidFill>
                  <a:srgbClr val="373A3C"/>
                </a:solidFill>
                <a:latin typeface="+mn-lt"/>
              </a:rPr>
              <a:t>hine </a:t>
            </a:r>
            <a:r>
              <a:rPr lang="es-ES" i="1" dirty="0" err="1">
                <a:solidFill>
                  <a:srgbClr val="373A3C"/>
                </a:solidFill>
                <a:latin typeface="+mn-lt"/>
              </a:rPr>
              <a:t>Learning</a:t>
            </a:r>
            <a:r>
              <a:rPr lang="es-ES" i="1" dirty="0">
                <a:solidFill>
                  <a:srgbClr val="373A3C"/>
                </a:solidFill>
                <a:latin typeface="+mn-lt"/>
              </a:rPr>
              <a:t> </a:t>
            </a:r>
            <a:r>
              <a:rPr lang="es-ES" dirty="0">
                <a:solidFill>
                  <a:srgbClr val="373A3C"/>
                </a:solidFill>
                <a:latin typeface="+mn-lt"/>
              </a:rPr>
              <a:t>tuvo uno de sus inicios en un juego, en el que se buscaba que una computadora pudiera derrotar a un humano usando la data de juegos pasados. Se cambió el paradigma de “enseñar a la computadora”</a:t>
            </a:r>
          </a:p>
          <a:p>
            <a:pPr>
              <a:spcBef>
                <a:spcPts val="0"/>
              </a:spcBef>
            </a:pPr>
            <a:endParaRPr lang="es-ES" dirty="0">
              <a:solidFill>
                <a:srgbClr val="373A3C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endParaRPr lang="es-ES" dirty="0">
              <a:solidFill>
                <a:srgbClr val="373A3C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373A3C"/>
                </a:solidFill>
                <a:latin typeface="+mn-lt"/>
              </a:rPr>
              <a:t>Sistema de reconocimiento de voz, de traducción, </a:t>
            </a:r>
            <a:r>
              <a:rPr lang="es-ES" dirty="0" err="1">
                <a:solidFill>
                  <a:srgbClr val="373A3C"/>
                </a:solidFill>
                <a:latin typeface="+mn-lt"/>
              </a:rPr>
              <a:t>etc</a:t>
            </a:r>
            <a:r>
              <a:rPr lang="es-ES" dirty="0">
                <a:solidFill>
                  <a:srgbClr val="373A3C"/>
                </a:solidFill>
                <a:latin typeface="+mn-lt"/>
              </a:rPr>
              <a:t> que han surgido como resultado de la evolución del uso de </a:t>
            </a:r>
            <a:r>
              <a:rPr lang="es-ES" i="1" dirty="0">
                <a:solidFill>
                  <a:srgbClr val="373A3C"/>
                </a:solidFill>
                <a:latin typeface="+mn-lt"/>
              </a:rPr>
              <a:t>machine </a:t>
            </a:r>
            <a:r>
              <a:rPr lang="es-ES" i="1" dirty="0" err="1">
                <a:solidFill>
                  <a:srgbClr val="373A3C"/>
                </a:solidFill>
                <a:latin typeface="+mn-lt"/>
              </a:rPr>
              <a:t>learning</a:t>
            </a:r>
            <a:endParaRPr lang="es-ES" i="1" dirty="0">
              <a:solidFill>
                <a:srgbClr val="373A3C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endParaRPr lang="es-ES" dirty="0">
              <a:solidFill>
                <a:srgbClr val="373A3C"/>
              </a:solidFill>
              <a:latin typeface="+mn-lt"/>
              <a:cs typeface="Arial"/>
            </a:endParaRPr>
          </a:p>
          <a:p>
            <a:pPr>
              <a:spcBef>
                <a:spcPts val="0"/>
              </a:spcBef>
            </a:pPr>
            <a:endParaRPr lang="es-MX" dirty="0">
              <a:solidFill>
                <a:srgbClr val="373A3C"/>
              </a:solidFill>
              <a:latin typeface="+mn-lt"/>
              <a:cs typeface="Arial"/>
            </a:endParaRPr>
          </a:p>
        </p:txBody>
      </p:sp>
      <p:pic>
        <p:nvPicPr>
          <p:cNvPr id="4098" name="Picture 2" descr="The evolution of healthcare analytics | Imosphere">
            <a:extLst>
              <a:ext uri="{FF2B5EF4-FFF2-40B4-BE49-F238E27FC236}">
                <a16:creationId xmlns:a16="http://schemas.microsoft.com/office/drawing/2014/main" id="{69C39791-8839-1198-0715-9669D63CAB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0" r="23067"/>
          <a:stretch/>
        </p:blipFill>
        <p:spPr bwMode="auto">
          <a:xfrm>
            <a:off x="7426960" y="1601346"/>
            <a:ext cx="409448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8296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MX" dirty="0">
                <a:latin typeface="+mn-lt"/>
              </a:rPr>
              <a:t>2. ¿Qué opinas sobre la forma en que desarrolla su exposición?</a:t>
            </a:r>
            <a:br>
              <a:rPr lang="es-MX" dirty="0">
                <a:latin typeface="+mn-lt"/>
              </a:rPr>
            </a:br>
            <a:br>
              <a:rPr lang="es-MX" dirty="0">
                <a:latin typeface="+mn-lt"/>
              </a:rPr>
            </a:br>
            <a:br>
              <a:rPr lang="es-MX" dirty="0">
                <a:latin typeface="+mn-lt"/>
              </a:rPr>
            </a:br>
            <a:r>
              <a:rPr lang="es-MX" altLang="ja-JP" dirty="0"/>
              <a:t> </a:t>
            </a:r>
            <a:endParaRPr lang="es-MX" dirty="0">
              <a:solidFill>
                <a:srgbClr val="57575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ClrTx/>
            </a:pPr>
            <a:fld id="{95CC1D26-A9BD-4BDE-BDD9-08EDBAE96860}" type="slidenum">
              <a:rPr lang="en-GB" kern="1200">
                <a:ea typeface="+mn-ea"/>
                <a:cs typeface="+mn-cs"/>
              </a:rPr>
              <a:pPr>
                <a:buClrTx/>
              </a:pPr>
              <a:t>4</a:t>
            </a:fld>
            <a:endParaRPr lang="en-GB" kern="1200" dirty="0">
              <a:ea typeface="+mn-ea"/>
              <a:cs typeface="+mn-cs"/>
            </a:endParaRPr>
          </a:p>
        </p:txBody>
      </p:sp>
      <p:graphicFrame>
        <p:nvGraphicFramePr>
          <p:cNvPr id="371718" name="Rectangle 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152400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371718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1460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069C3075-1900-E891-08CA-7CA2A8913945}"/>
              </a:ext>
            </a:extLst>
          </p:cNvPr>
          <p:cNvSpPr txBox="1"/>
          <p:nvPr/>
        </p:nvSpPr>
        <p:spPr>
          <a:xfrm>
            <a:off x="3083560" y="1690062"/>
            <a:ext cx="644652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73A3C"/>
                </a:solidFill>
                <a:latin typeface="+mn-lt"/>
              </a:rPr>
              <a:t>Muy amena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>
              <a:solidFill>
                <a:srgbClr val="373A3C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73A3C"/>
                </a:solidFill>
                <a:latin typeface="+mn-lt"/>
              </a:rPr>
              <a:t>Muy original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>
              <a:solidFill>
                <a:srgbClr val="373A3C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73A3C"/>
                </a:solidFill>
                <a:latin typeface="+mn-lt"/>
              </a:rPr>
              <a:t>Fácil de entender y seguir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>
              <a:solidFill>
                <a:srgbClr val="373A3C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73A3C"/>
                </a:solidFill>
                <a:latin typeface="+mn-lt"/>
              </a:rPr>
              <a:t>Llena de ejemplos claros de la vida real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>
              <a:solidFill>
                <a:srgbClr val="373A3C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73A3C"/>
                </a:solidFill>
                <a:latin typeface="+mn-lt"/>
              </a:rPr>
              <a:t>Con una estructura clara que te llevaba de la mano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dirty="0">
              <a:solidFill>
                <a:srgbClr val="373A3C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73A3C"/>
                </a:solidFill>
                <a:latin typeface="+mn-lt"/>
              </a:rPr>
              <a:t>Cuenta una historia que mantiene entretenido </a:t>
            </a:r>
            <a:endParaRPr lang="es-MX" sz="2000" dirty="0">
              <a:solidFill>
                <a:srgbClr val="373A3C"/>
              </a:solidFill>
              <a:latin typeface="+mn-lt"/>
            </a:endParaRPr>
          </a:p>
        </p:txBody>
      </p:sp>
      <p:pic>
        <p:nvPicPr>
          <p:cNvPr id="3074" name="Picture 2" descr="storytelling icon">
            <a:extLst>
              <a:ext uri="{FF2B5EF4-FFF2-40B4-BE49-F238E27FC236}">
                <a16:creationId xmlns:a16="http://schemas.microsoft.com/office/drawing/2014/main" id="{7927B8E8-D9D2-DDF7-6072-C34DA7283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84" y="13589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torytelling icon">
            <a:extLst>
              <a:ext uri="{FF2B5EF4-FFF2-40B4-BE49-F238E27FC236}">
                <a16:creationId xmlns:a16="http://schemas.microsoft.com/office/drawing/2014/main" id="{5311ADA1-876F-2D64-F05E-983AF810E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828" y="421543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9736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MX" dirty="0">
                <a:latin typeface="+mn-lt"/>
              </a:rPr>
              <a:t>3. ¿Qué te llamó la atención sobre la forma en que inicia y termina la exposición?</a:t>
            </a:r>
            <a:br>
              <a:rPr lang="es-MX" dirty="0">
                <a:latin typeface="+mn-lt"/>
              </a:rPr>
            </a:br>
            <a:br>
              <a:rPr lang="es-MX" dirty="0">
                <a:latin typeface="+mn-lt"/>
              </a:rPr>
            </a:br>
            <a:br>
              <a:rPr lang="es-MX" dirty="0">
                <a:latin typeface="+mn-lt"/>
              </a:rPr>
            </a:br>
            <a:br>
              <a:rPr lang="es-MX" dirty="0">
                <a:latin typeface="+mn-lt"/>
              </a:rPr>
            </a:br>
            <a:br>
              <a:rPr lang="es-MX" dirty="0">
                <a:latin typeface="+mn-lt"/>
              </a:rPr>
            </a:br>
            <a:r>
              <a:rPr lang="es-MX" altLang="ja-JP" dirty="0"/>
              <a:t> </a:t>
            </a:r>
            <a:endParaRPr lang="es-MX" dirty="0">
              <a:solidFill>
                <a:srgbClr val="57575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ClrTx/>
            </a:pPr>
            <a:fld id="{95CC1D26-A9BD-4BDE-BDD9-08EDBAE96860}" type="slidenum">
              <a:rPr lang="en-GB" kern="1200">
                <a:ea typeface="+mn-ea"/>
                <a:cs typeface="+mn-cs"/>
              </a:rPr>
              <a:pPr>
                <a:buClrTx/>
              </a:pPr>
              <a:t>5</a:t>
            </a:fld>
            <a:endParaRPr lang="en-GB" kern="1200" dirty="0">
              <a:ea typeface="+mn-ea"/>
              <a:cs typeface="+mn-cs"/>
            </a:endParaRPr>
          </a:p>
        </p:txBody>
      </p:sp>
      <p:graphicFrame>
        <p:nvGraphicFramePr>
          <p:cNvPr id="371718" name="Rectangle 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152400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371718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1460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BF18FF5-F099-1EEB-1DFB-4766096FCE03}"/>
              </a:ext>
            </a:extLst>
          </p:cNvPr>
          <p:cNvSpPr txBox="1"/>
          <p:nvPr/>
        </p:nvSpPr>
        <p:spPr>
          <a:xfrm>
            <a:off x="685800" y="2063988"/>
            <a:ext cx="46685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s-ES" dirty="0">
                <a:latin typeface="+mn-lt"/>
              </a:rPr>
              <a:t>INICIA</a:t>
            </a:r>
          </a:p>
          <a:p>
            <a:pPr>
              <a:spcBef>
                <a:spcPts val="0"/>
              </a:spcBef>
            </a:pPr>
            <a:endParaRPr lang="es-ES" dirty="0">
              <a:solidFill>
                <a:srgbClr val="373A3C"/>
              </a:solidFill>
              <a:latin typeface="+mn-lt"/>
              <a:cs typeface="Arial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373A3C"/>
                </a:solidFill>
                <a:latin typeface="+mn-lt"/>
              </a:rPr>
              <a:t>Con una afirmación muy interesante, quizá sin mucha importancia pero que funge como un gran </a:t>
            </a:r>
            <a:r>
              <a:rPr lang="es-ES" i="1" dirty="0">
                <a:solidFill>
                  <a:srgbClr val="373A3C"/>
                </a:solidFill>
                <a:latin typeface="+mn-lt"/>
              </a:rPr>
              <a:t>ice-breaker.</a:t>
            </a: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373A3C"/>
                </a:solidFill>
                <a:latin typeface="+mn-lt"/>
                <a:cs typeface="Arial"/>
              </a:rPr>
              <a:t>Menciona que en USA el pastel más comido es el de manzana y </a:t>
            </a:r>
            <a:r>
              <a:rPr lang="es-ES" b="1" dirty="0">
                <a:solidFill>
                  <a:srgbClr val="373A3C"/>
                </a:solidFill>
                <a:latin typeface="+mn-lt"/>
                <a:cs typeface="Arial"/>
              </a:rPr>
              <a:t>que puede estar seguro de ello gracias al </a:t>
            </a:r>
            <a:r>
              <a:rPr lang="es-ES" dirty="0">
                <a:solidFill>
                  <a:srgbClr val="373A3C"/>
                </a:solidFill>
                <a:latin typeface="+mn-lt"/>
                <a:cs typeface="Arial"/>
              </a:rPr>
              <a:t>análisis masivos de datos o </a:t>
            </a:r>
            <a:r>
              <a:rPr lang="es-ES" b="1" dirty="0">
                <a:solidFill>
                  <a:srgbClr val="373A3C"/>
                </a:solidFill>
                <a:latin typeface="+mn-lt"/>
                <a:cs typeface="Arial"/>
              </a:rPr>
              <a:t>Big Data </a:t>
            </a:r>
            <a:endParaRPr lang="es-MX" b="1" dirty="0">
              <a:solidFill>
                <a:srgbClr val="373A3C"/>
              </a:solidFill>
              <a:latin typeface="+mn-lt"/>
              <a:cs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D8D72AE-C94F-0157-E029-9F52E61D48E4}"/>
              </a:ext>
            </a:extLst>
          </p:cNvPr>
          <p:cNvSpPr txBox="1"/>
          <p:nvPr/>
        </p:nvSpPr>
        <p:spPr>
          <a:xfrm>
            <a:off x="6837680" y="2063988"/>
            <a:ext cx="46685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s-ES" dirty="0">
                <a:latin typeface="+mn-lt"/>
              </a:rPr>
              <a:t>TERMINA</a:t>
            </a:r>
          </a:p>
          <a:p>
            <a:pPr>
              <a:spcBef>
                <a:spcPts val="0"/>
              </a:spcBef>
            </a:pPr>
            <a:endParaRPr lang="es-ES" dirty="0">
              <a:solidFill>
                <a:srgbClr val="373A3C"/>
              </a:solidFill>
              <a:latin typeface="+mn-lt"/>
              <a:cs typeface="Arial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373A3C"/>
                </a:solidFill>
                <a:latin typeface="+mn-lt"/>
              </a:rPr>
              <a:t>Con una afirmación muy retadora, comentando que corresponde a esta generación el saber </a:t>
            </a:r>
            <a:r>
              <a:rPr lang="es-ES" b="1" dirty="0">
                <a:solidFill>
                  <a:srgbClr val="373A3C"/>
                </a:solidFill>
                <a:latin typeface="+mn-lt"/>
              </a:rPr>
              <a:t>adaptarse</a:t>
            </a:r>
            <a:r>
              <a:rPr lang="es-ES" dirty="0">
                <a:solidFill>
                  <a:srgbClr val="373A3C"/>
                </a:solidFill>
                <a:latin typeface="+mn-lt"/>
              </a:rPr>
              <a:t> a los </a:t>
            </a:r>
            <a:r>
              <a:rPr lang="es-ES" b="1" dirty="0">
                <a:solidFill>
                  <a:srgbClr val="373A3C"/>
                </a:solidFill>
                <a:latin typeface="+mn-lt"/>
              </a:rPr>
              <a:t>retos que representa el Big Data y Machine </a:t>
            </a:r>
            <a:r>
              <a:rPr lang="es-ES" b="1" dirty="0" err="1">
                <a:solidFill>
                  <a:srgbClr val="373A3C"/>
                </a:solidFill>
                <a:latin typeface="+mn-lt"/>
              </a:rPr>
              <a:t>Learning</a:t>
            </a:r>
            <a:r>
              <a:rPr lang="es-ES" b="1" dirty="0">
                <a:solidFill>
                  <a:srgbClr val="373A3C"/>
                </a:solidFill>
                <a:latin typeface="+mn-lt"/>
              </a:rPr>
              <a:t>.</a:t>
            </a:r>
          </a:p>
          <a:p>
            <a:pPr>
              <a:spcBef>
                <a:spcPts val="0"/>
              </a:spcBef>
            </a:pPr>
            <a:endParaRPr lang="es-ES" b="1" dirty="0">
              <a:solidFill>
                <a:srgbClr val="373A3C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rgbClr val="373A3C"/>
                </a:solidFill>
                <a:latin typeface="+mn-lt"/>
              </a:rPr>
              <a:t>Tenemos las dos opciones que siempre ha tenido la humanidad, </a:t>
            </a:r>
            <a:r>
              <a:rPr lang="es-ES" b="1" dirty="0">
                <a:solidFill>
                  <a:srgbClr val="373A3C"/>
                </a:solidFill>
                <a:latin typeface="+mn-lt"/>
              </a:rPr>
              <a:t>adaptarnos o quedarnos atrás</a:t>
            </a:r>
            <a:endParaRPr lang="es-MX" b="1" i="1" dirty="0">
              <a:solidFill>
                <a:srgbClr val="373A3C"/>
              </a:solidFill>
              <a:latin typeface="+mn-lt"/>
              <a:cs typeface="Arial"/>
            </a:endParaRPr>
          </a:p>
        </p:txBody>
      </p:sp>
      <p:pic>
        <p:nvPicPr>
          <p:cNvPr id="1026" name="Picture 2" descr="Our Favorite Apple Pie">
            <a:extLst>
              <a:ext uri="{FF2B5EF4-FFF2-40B4-BE49-F238E27FC236}">
                <a16:creationId xmlns:a16="http://schemas.microsoft.com/office/drawing/2014/main" id="{8E833850-4F6D-D660-27CD-65039CEC4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310" y="406146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apting to New Data Integration Market | Big Data |">
            <a:extLst>
              <a:ext uri="{FF2B5EF4-FFF2-40B4-BE49-F238E27FC236}">
                <a16:creationId xmlns:a16="http://schemas.microsoft.com/office/drawing/2014/main" id="{85460013-EAEA-82C5-6EF6-8B140B928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252" y="406146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7271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MX" dirty="0">
                <a:latin typeface="+mn-lt"/>
              </a:rPr>
              <a:t>4. ¿Cuáles son las principales características que te llamaron la atención sobre el expositor?</a:t>
            </a:r>
            <a:br>
              <a:rPr lang="es-MX" dirty="0">
                <a:latin typeface="+mn-lt"/>
              </a:rPr>
            </a:br>
            <a:br>
              <a:rPr lang="es-MX" dirty="0">
                <a:solidFill>
                  <a:srgbClr val="373A3C"/>
                </a:solidFill>
                <a:latin typeface="+mn-lt"/>
                <a:cs typeface="Arial"/>
              </a:rPr>
            </a:br>
            <a:br>
              <a:rPr lang="es-MX" dirty="0">
                <a:latin typeface="+mn-lt"/>
              </a:rPr>
            </a:br>
            <a:br>
              <a:rPr lang="es-MX" dirty="0">
                <a:latin typeface="+mn-lt"/>
              </a:rPr>
            </a:br>
            <a:br>
              <a:rPr lang="es-MX" dirty="0">
                <a:latin typeface="+mn-lt"/>
              </a:rPr>
            </a:br>
            <a:br>
              <a:rPr lang="es-MX" dirty="0">
                <a:latin typeface="+mn-lt"/>
              </a:rPr>
            </a:br>
            <a:br>
              <a:rPr lang="es-MX" dirty="0">
                <a:latin typeface="+mn-lt"/>
              </a:rPr>
            </a:br>
            <a:r>
              <a:rPr lang="es-MX" altLang="ja-JP" dirty="0"/>
              <a:t> </a:t>
            </a:r>
            <a:endParaRPr lang="es-MX" dirty="0">
              <a:solidFill>
                <a:srgbClr val="57575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buClrTx/>
            </a:pPr>
            <a:fld id="{95CC1D26-A9BD-4BDE-BDD9-08EDBAE96860}" type="slidenum">
              <a:rPr lang="en-GB" kern="1200">
                <a:ea typeface="+mn-ea"/>
                <a:cs typeface="+mn-cs"/>
              </a:rPr>
              <a:pPr>
                <a:buClrTx/>
              </a:pPr>
              <a:t>6</a:t>
            </a:fld>
            <a:endParaRPr lang="en-GB" kern="1200" dirty="0">
              <a:ea typeface="+mn-ea"/>
              <a:cs typeface="+mn-cs"/>
            </a:endParaRPr>
          </a:p>
        </p:txBody>
      </p:sp>
      <p:graphicFrame>
        <p:nvGraphicFramePr>
          <p:cNvPr id="371718" name="Rectangle 6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152400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371718" name="Rectangle 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1460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6C021F82-D5BA-0912-1473-7A18A0A0A7F3}"/>
              </a:ext>
            </a:extLst>
          </p:cNvPr>
          <p:cNvSpPr txBox="1"/>
          <p:nvPr/>
        </p:nvSpPr>
        <p:spPr>
          <a:xfrm>
            <a:off x="3048000" y="2077157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73A3C"/>
                </a:solidFill>
                <a:latin typeface="+mn-lt"/>
                <a:cs typeface="Arial"/>
              </a:rPr>
              <a:t>Excelente manejo de audi</a:t>
            </a:r>
            <a:r>
              <a:rPr lang="es-ES" sz="2000" dirty="0">
                <a:solidFill>
                  <a:srgbClr val="373A3C"/>
                </a:solidFill>
                <a:latin typeface="+mn-lt"/>
              </a:rPr>
              <a:t>encia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s-ES" sz="2000" dirty="0">
              <a:solidFill>
                <a:srgbClr val="373A3C"/>
              </a:solidFill>
              <a:latin typeface="+mn-lt"/>
              <a:cs typeface="Arial"/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73A3C"/>
                </a:solidFill>
                <a:latin typeface="+mn-lt"/>
              </a:rPr>
              <a:t>Uso adecuado de pausas y discurso continuo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s-ES" sz="2000" dirty="0">
              <a:solidFill>
                <a:srgbClr val="373A3C"/>
              </a:solidFill>
              <a:latin typeface="+mn-lt"/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73A3C"/>
                </a:solidFill>
                <a:latin typeface="+mn-lt"/>
              </a:rPr>
              <a:t>Forma excepcional de contar historias 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s-ES" sz="2000" dirty="0">
              <a:solidFill>
                <a:srgbClr val="373A3C"/>
              </a:solidFill>
              <a:latin typeface="+mn-lt"/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rgbClr val="373A3C"/>
                </a:solidFill>
                <a:latin typeface="+mn-lt"/>
              </a:rPr>
              <a:t>Total claridad al expresar sus ideas</a:t>
            </a:r>
          </a:p>
        </p:txBody>
      </p:sp>
      <p:pic>
        <p:nvPicPr>
          <p:cNvPr id="4" name="Picture 2" descr="teams Icon 41477">
            <a:extLst>
              <a:ext uri="{FF2B5EF4-FFF2-40B4-BE49-F238E27FC236}">
                <a16:creationId xmlns:a16="http://schemas.microsoft.com/office/drawing/2014/main" id="{233AD919-1D00-6422-D5F0-C3CF1B25E0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7" t="34223" r="18297" b="32296"/>
          <a:stretch/>
        </p:blipFill>
        <p:spPr bwMode="auto">
          <a:xfrm>
            <a:off x="335527" y="2289409"/>
            <a:ext cx="2567585" cy="142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ublic speaking icon">
            <a:extLst>
              <a:ext uri="{FF2B5EF4-FFF2-40B4-BE49-F238E27FC236}">
                <a16:creationId xmlns:a16="http://schemas.microsoft.com/office/drawing/2014/main" id="{C7E7B6CB-05C4-26BC-309C-5DCD6C165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888" y="383794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29177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NAE24ar6Ue6E.AbvpSJ8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Retrospec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loitte Timesaver Feb 2014">
  <a:themeElements>
    <a:clrScheme name="Custom 90">
      <a:dk1>
        <a:sysClr val="windowText" lastClr="000000"/>
      </a:dk1>
      <a:lt1>
        <a:sysClr val="window" lastClr="FFFFFF"/>
      </a:lt1>
      <a:dk2>
        <a:srgbClr val="313131"/>
      </a:dk2>
      <a:lt2>
        <a:srgbClr val="FFFFFF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425</Words>
  <Application>Microsoft Office PowerPoint</Application>
  <PresentationFormat>Panorámica</PresentationFormat>
  <Paragraphs>67</Paragraphs>
  <Slides>6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Noto Sans Symbols</vt:lpstr>
      <vt:lpstr>NTR</vt:lpstr>
      <vt:lpstr>Wingdings</vt:lpstr>
      <vt:lpstr>Retrospect</vt:lpstr>
      <vt:lpstr>Deloitte Timesaver Feb 2014</vt:lpstr>
      <vt:lpstr>think-cell Slide</vt:lpstr>
      <vt:lpstr>Diplomado en Ciencia de Datos UNAM Modulo 14 Data Storytelling Septiembre de 2023   </vt:lpstr>
      <vt:lpstr>Contenido</vt:lpstr>
      <vt:lpstr>¿Cuáles son los ideas y conceptos tecnológicos que maneja el expositor?  </vt:lpstr>
      <vt:lpstr>2. ¿Qué opinas sobre la forma en que desarrolla su exposición?    </vt:lpstr>
      <vt:lpstr>3. ¿Qué te llamó la atención sobre la forma en que inicia y termina la exposición?      </vt:lpstr>
      <vt:lpstr>4. ¿Cuáles son las principales características que te llamaron la atención sobre el expositor?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en Ciencia de Datos  UNAM Propuesta de Proyecto Final Agosto de 2023</dc:title>
  <dc:creator>Sergio Ibarra</dc:creator>
  <cp:lastModifiedBy>Sergio Ibarra</cp:lastModifiedBy>
  <cp:revision>93</cp:revision>
  <dcterms:created xsi:type="dcterms:W3CDTF">2023-08-25T18:15:54Z</dcterms:created>
  <dcterms:modified xsi:type="dcterms:W3CDTF">2023-09-30T00:05:39Z</dcterms:modified>
</cp:coreProperties>
</file>