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60" r:id="rId5"/>
    <p:sldId id="266" r:id="rId6"/>
    <p:sldId id="259" r:id="rId7"/>
    <p:sldId id="267" r:id="rId8"/>
    <p:sldId id="262" r:id="rId9"/>
    <p:sldId id="265" r:id="rId10"/>
    <p:sldId id="268" r:id="rId11"/>
    <p:sldId id="269" r:id="rId12"/>
    <p:sldId id="27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userDrawn="1">
          <p15:clr>
            <a:srgbClr val="A4A3A4"/>
          </p15:clr>
        </p15:guide>
        <p15:guide id="2" pos="2304"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HnMHIZxhnZr2j+tVR2DpQdbin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C1C2"/>
    <a:srgbClr val="FFAFB1"/>
    <a:srgbClr val="B061FF"/>
    <a:srgbClr val="CB97FF"/>
    <a:srgbClr val="CC99FF"/>
    <a:srgbClr val="B07BD7"/>
    <a:srgbClr val="327883"/>
    <a:srgbClr val="FF7C8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5" autoAdjust="0"/>
  </p:normalViewPr>
  <p:slideViewPr>
    <p:cSldViewPr snapToGrid="0">
      <p:cViewPr varScale="1">
        <p:scale>
          <a:sx n="57" d="100"/>
          <a:sy n="57" d="100"/>
        </p:scale>
        <p:origin x="288" y="72"/>
      </p:cViewPr>
      <p:guideLst>
        <p:guide orient="horz" pos="3552"/>
        <p:guide pos="230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0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5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1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s-MX" b="0" dirty="0"/>
            </a:br>
            <a:br>
              <a:rPr lang="es-MX" dirty="0"/>
            </a:br>
            <a:endParaRPr dirty="0"/>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36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61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64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88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24" name="Google Shape;24;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5"/>
        <p:cNvGrpSpPr/>
        <p:nvPr/>
      </p:nvGrpSpPr>
      <p:grpSpPr>
        <a:xfrm>
          <a:off x="0" y="0"/>
          <a:ext cx="0" cy="0"/>
          <a:chOff x="0" y="0"/>
          <a:chExt cx="0" cy="0"/>
        </a:xfrm>
      </p:grpSpPr>
      <p:sp>
        <p:nvSpPr>
          <p:cNvPr id="26" name="Google Shape;26;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30" name="Google Shape;30;p8"/>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2000"/>
              </a:spcBef>
              <a:spcAft>
                <a:spcPts val="0"/>
              </a:spcAft>
              <a:buClr>
                <a:schemeClr val="accent1"/>
              </a:buClr>
              <a:buSzPts val="1800"/>
              <a:buFont typeface="NTR"/>
              <a:buChar char="+"/>
              <a:defRPr sz="1800">
                <a:solidFill>
                  <a:schemeClr val="dk1"/>
                </a:solidFill>
              </a:defRPr>
            </a:lvl1pPr>
            <a:lvl2pPr marL="914400" lvl="1" indent="-330200" algn="l">
              <a:lnSpc>
                <a:spcPct val="100000"/>
              </a:lnSpc>
              <a:spcBef>
                <a:spcPts val="8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800"/>
              </a:spcBef>
              <a:spcAft>
                <a:spcPts val="0"/>
              </a:spcAft>
              <a:buClr>
                <a:schemeClr val="dk1"/>
              </a:buClr>
              <a:buSzPts val="1600"/>
              <a:buFont typeface="Arial"/>
              <a:buChar char="›"/>
              <a:defRPr sz="1600">
                <a:solidFill>
                  <a:schemeClr val="dk1"/>
                </a:solidFill>
              </a:defRPr>
            </a:lvl3pPr>
            <a:lvl4pPr marL="1828800" lvl="3" indent="-330200" algn="l">
              <a:lnSpc>
                <a:spcPct val="100000"/>
              </a:lnSpc>
              <a:spcBef>
                <a:spcPts val="800"/>
              </a:spcBef>
              <a:spcAft>
                <a:spcPts val="0"/>
              </a:spcAft>
              <a:buClr>
                <a:schemeClr val="dk1"/>
              </a:buClr>
              <a:buSzPts val="1600"/>
              <a:buFont typeface="Arial"/>
              <a:buChar char="»"/>
              <a:defRPr sz="1600">
                <a:solidFill>
                  <a:schemeClr val="dk1"/>
                </a:solidFill>
              </a:defRPr>
            </a:lvl4pPr>
            <a:lvl5pPr marL="2286000" lvl="4" indent="-304800" algn="l">
              <a:lnSpc>
                <a:spcPct val="100000"/>
              </a:lnSpc>
              <a:spcBef>
                <a:spcPts val="800"/>
              </a:spcBef>
              <a:spcAft>
                <a:spcPts val="0"/>
              </a:spcAft>
              <a:buClr>
                <a:schemeClr val="dk1"/>
              </a:buClr>
              <a:buSzPts val="1200"/>
              <a:buFont typeface="Noto Sans Symbols"/>
              <a:buChar char="▪"/>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8"/>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 name="Google Shape;32;p8"/>
          <p:cNvGrpSpPr/>
          <p:nvPr/>
        </p:nvGrpSpPr>
        <p:grpSpPr>
          <a:xfrm>
            <a:off x="-1" y="260324"/>
            <a:ext cx="1250388" cy="1575820"/>
            <a:chOff x="-1" y="260324"/>
            <a:chExt cx="1250388" cy="1575820"/>
          </a:xfrm>
        </p:grpSpPr>
        <p:grpSp>
          <p:nvGrpSpPr>
            <p:cNvPr id="33" name="Google Shape;33;p8"/>
            <p:cNvGrpSpPr/>
            <p:nvPr/>
          </p:nvGrpSpPr>
          <p:grpSpPr>
            <a:xfrm>
              <a:off x="686264" y="1652391"/>
              <a:ext cx="564123" cy="183753"/>
              <a:chOff x="876236" y="5534957"/>
              <a:chExt cx="1674271" cy="545364"/>
            </a:xfrm>
          </p:grpSpPr>
          <p:sp>
            <p:nvSpPr>
              <p:cNvPr id="34" name="Google Shape;34;p8"/>
              <p:cNvSpPr/>
              <p:nvPr/>
            </p:nvSpPr>
            <p:spPr>
              <a:xfrm>
                <a:off x="1154393" y="5534957"/>
                <a:ext cx="1117582"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5" name="Google Shape;35;p8"/>
              <p:cNvSpPr/>
              <p:nvPr/>
            </p:nvSpPr>
            <p:spPr>
              <a:xfrm>
                <a:off x="2005143"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6" name="Google Shape;36;p8"/>
              <p:cNvSpPr/>
              <p:nvPr/>
            </p:nvSpPr>
            <p:spPr>
              <a:xfrm>
                <a:off x="876236"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37" name="Google Shape;37;p8"/>
            <p:cNvGrpSpPr/>
            <p:nvPr/>
          </p:nvGrpSpPr>
          <p:grpSpPr>
            <a:xfrm>
              <a:off x="864211" y="1304375"/>
              <a:ext cx="386176" cy="183753"/>
              <a:chOff x="1404367" y="4502072"/>
              <a:chExt cx="1146140" cy="545364"/>
            </a:xfrm>
          </p:grpSpPr>
          <p:sp>
            <p:nvSpPr>
              <p:cNvPr id="38" name="Google Shape;38;p8"/>
              <p:cNvSpPr/>
              <p:nvPr/>
            </p:nvSpPr>
            <p:spPr>
              <a:xfrm>
                <a:off x="1682197" y="4502072"/>
                <a:ext cx="589775"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9" name="Google Shape;39;p8"/>
              <p:cNvSpPr/>
              <p:nvPr/>
            </p:nvSpPr>
            <p:spPr>
              <a:xfrm>
                <a:off x="2005143"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0" name="Google Shape;40;p8"/>
              <p:cNvSpPr/>
              <p:nvPr/>
            </p:nvSpPr>
            <p:spPr>
              <a:xfrm>
                <a:off x="1404367"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1" name="Google Shape;41;p8"/>
            <p:cNvGrpSpPr/>
            <p:nvPr/>
          </p:nvGrpSpPr>
          <p:grpSpPr>
            <a:xfrm>
              <a:off x="917753" y="956358"/>
              <a:ext cx="332634" cy="183753"/>
              <a:chOff x="1560101" y="3469185"/>
              <a:chExt cx="987231" cy="545364"/>
            </a:xfrm>
          </p:grpSpPr>
          <p:sp>
            <p:nvSpPr>
              <p:cNvPr id="42" name="Google Shape;42;p8"/>
              <p:cNvSpPr/>
              <p:nvPr/>
            </p:nvSpPr>
            <p:spPr>
              <a:xfrm>
                <a:off x="1560101"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3" name="Google Shape;43;p8"/>
              <p:cNvSpPr/>
              <p:nvPr/>
            </p:nvSpPr>
            <p:spPr>
              <a:xfrm>
                <a:off x="1825936" y="3469185"/>
                <a:ext cx="446037"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4" name="Google Shape;44;p8"/>
              <p:cNvSpPr/>
              <p:nvPr/>
            </p:nvSpPr>
            <p:spPr>
              <a:xfrm>
                <a:off x="2001968"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5" name="Google Shape;45;p8"/>
            <p:cNvGrpSpPr/>
            <p:nvPr/>
          </p:nvGrpSpPr>
          <p:grpSpPr>
            <a:xfrm>
              <a:off x="868078" y="608341"/>
              <a:ext cx="382309" cy="183753"/>
              <a:chOff x="1415887" y="2436300"/>
              <a:chExt cx="1134663" cy="545364"/>
            </a:xfrm>
          </p:grpSpPr>
          <p:sp>
            <p:nvSpPr>
              <p:cNvPr id="46" name="Google Shape;46;p8"/>
              <p:cNvSpPr/>
              <p:nvPr/>
            </p:nvSpPr>
            <p:spPr>
              <a:xfrm>
                <a:off x="2005186"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7" name="Google Shape;47;p8"/>
              <p:cNvSpPr/>
              <p:nvPr/>
            </p:nvSpPr>
            <p:spPr>
              <a:xfrm>
                <a:off x="1415887"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8" name="Google Shape;48;p8"/>
              <p:cNvSpPr/>
              <p:nvPr/>
            </p:nvSpPr>
            <p:spPr>
              <a:xfrm>
                <a:off x="1682240" y="2436300"/>
                <a:ext cx="58973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9" name="Google Shape;49;p8"/>
            <p:cNvGrpSpPr/>
            <p:nvPr/>
          </p:nvGrpSpPr>
          <p:grpSpPr>
            <a:xfrm>
              <a:off x="693506" y="260324"/>
              <a:ext cx="556881" cy="183753"/>
              <a:chOff x="898206" y="1403413"/>
              <a:chExt cx="1652778" cy="545364"/>
            </a:xfrm>
          </p:grpSpPr>
          <p:sp>
            <p:nvSpPr>
              <p:cNvPr id="50" name="Google Shape;50;p8"/>
              <p:cNvSpPr/>
              <p:nvPr/>
            </p:nvSpPr>
            <p:spPr>
              <a:xfrm>
                <a:off x="2005620"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1" name="Google Shape;51;p8"/>
              <p:cNvSpPr/>
              <p:nvPr/>
            </p:nvSpPr>
            <p:spPr>
              <a:xfrm>
                <a:off x="898206"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2" name="Google Shape;52;p8"/>
              <p:cNvSpPr/>
              <p:nvPr/>
            </p:nvSpPr>
            <p:spPr>
              <a:xfrm>
                <a:off x="1164538" y="1403413"/>
                <a:ext cx="111758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
          <p:nvSpPr>
            <p:cNvPr id="53" name="Google Shape;53;p8"/>
            <p:cNvSpPr/>
            <p:nvPr/>
          </p:nvSpPr>
          <p:spPr>
            <a:xfrm>
              <a:off x="0" y="260324"/>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4" name="Google Shape;54;p8"/>
            <p:cNvSpPr/>
            <p:nvPr/>
          </p:nvSpPr>
          <p:spPr>
            <a:xfrm>
              <a:off x="-1" y="608341"/>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5" name="Google Shape;55;p8"/>
            <p:cNvSpPr/>
            <p:nvPr/>
          </p:nvSpPr>
          <p:spPr>
            <a:xfrm>
              <a:off x="0" y="952508"/>
              <a:ext cx="786403" cy="183006"/>
            </a:xfrm>
            <a:custGeom>
              <a:avLst/>
              <a:gdLst/>
              <a:ahLst/>
              <a:cxnLst/>
              <a:rect l="l" t="t" r="r" b="b"/>
              <a:pathLst>
                <a:path w="786403" h="183006" extrusionOk="0">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6" name="Google Shape;56;p8"/>
            <p:cNvSpPr/>
            <p:nvPr/>
          </p:nvSpPr>
          <p:spPr>
            <a:xfrm>
              <a:off x="-1" y="1304902"/>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7" name="Google Shape;57;p8"/>
            <p:cNvSpPr/>
            <p:nvPr/>
          </p:nvSpPr>
          <p:spPr>
            <a:xfrm>
              <a:off x="0" y="1649603"/>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1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1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15" y="0"/>
            <a:ext cx="12191985" cy="4915076"/>
          </a:xfrm>
          <a:prstGeom prst="rect">
            <a:avLst/>
          </a:prstGeom>
          <a:solidFill>
            <a:srgbClr val="84B2F6"/>
          </a:solidFill>
          <a:ln>
            <a:noFill/>
          </a:ln>
        </p:spPr>
      </p:sp>
      <p:sp>
        <p:nvSpPr>
          <p:cNvPr id="76" name="Google Shape;76;p11"/>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7" name="Google Shape;77;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16" name="Google Shape;16;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4.png"/><Relationship Id="rId3" Type="http://schemas.openxmlformats.org/officeDocument/2006/relationships/hyperlink" Target="https://sie.energia.gob.mx/bdiController.do?action=cuadro&amp;subAction=applyOptions" TargetMode="External"/><Relationship Id="rId7" Type="http://schemas.openxmlformats.org/officeDocument/2006/relationships/image" Target="../media/image19.png"/><Relationship Id="rId12"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7.png"/><Relationship Id="rId5" Type="http://schemas.openxmlformats.org/officeDocument/2006/relationships/image" Target="../media/image24.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hyperlink" Target="https://sie.energia.gob.mx/bdiController.do?action=cuadro&amp;subAction=applyOptions" TargetMode="External"/><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445540" y="639097"/>
            <a:ext cx="7746460"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3200"/>
              <a:buFont typeface="Arial"/>
              <a:buNone/>
            </a:pPr>
            <a:r>
              <a:rPr lang="es-MX" sz="3200" b="1" dirty="0">
                <a:latin typeface="Arial"/>
                <a:ea typeface="Arial"/>
                <a:cs typeface="Arial"/>
                <a:sym typeface="Arial"/>
              </a:rPr>
              <a:t>Diplomado en Ciencia de Datos UNAM</a:t>
            </a:r>
            <a:br>
              <a:rPr lang="es-MX" sz="3200" b="1" dirty="0">
                <a:latin typeface="Arial"/>
                <a:ea typeface="Arial"/>
                <a:cs typeface="Arial"/>
                <a:sym typeface="Arial"/>
              </a:rPr>
            </a:br>
            <a:r>
              <a:rPr lang="es-MX" sz="3200" b="1" dirty="0">
                <a:latin typeface="Arial"/>
                <a:ea typeface="Arial"/>
                <a:cs typeface="Arial"/>
                <a:sym typeface="Arial"/>
              </a:rPr>
              <a:t>Proyecto Final</a:t>
            </a:r>
            <a:br>
              <a:rPr lang="es-MX" sz="3200" b="1" dirty="0">
                <a:latin typeface="Arial"/>
                <a:ea typeface="Arial"/>
                <a:cs typeface="Arial"/>
                <a:sym typeface="Arial"/>
              </a:rPr>
            </a:br>
            <a:r>
              <a:rPr lang="es-MX" sz="3200" b="1" dirty="0">
                <a:latin typeface="Arial"/>
                <a:ea typeface="Arial"/>
                <a:cs typeface="Arial"/>
                <a:sym typeface="Arial"/>
              </a:rPr>
              <a:t>07 Octubre de 2023</a:t>
            </a:r>
            <a:br>
              <a:rPr lang="es-MX" sz="3200" b="1" dirty="0">
                <a:latin typeface="Arial"/>
                <a:ea typeface="Arial"/>
                <a:cs typeface="Arial"/>
                <a:sym typeface="Arial"/>
              </a:rPr>
            </a:br>
            <a:br>
              <a:rPr lang="es-MX" sz="3200" b="1" dirty="0">
                <a:latin typeface="Arial"/>
                <a:ea typeface="Arial"/>
                <a:cs typeface="Arial"/>
                <a:sym typeface="Arial"/>
              </a:rPr>
            </a:br>
            <a:br>
              <a:rPr lang="es-MX" sz="3200" b="1" dirty="0">
                <a:latin typeface="Arial"/>
                <a:ea typeface="Arial"/>
                <a:cs typeface="Arial"/>
                <a:sym typeface="Arial"/>
              </a:rPr>
            </a:br>
            <a:endParaRPr sz="3200" dirty="0"/>
          </a:p>
        </p:txBody>
      </p:sp>
      <p:pic>
        <p:nvPicPr>
          <p:cNvPr id="85" name="Google Shape;85;p1" descr="Logo&#10;&#10;Description automatically generated"/>
          <p:cNvPicPr preferRelativeResize="0"/>
          <p:nvPr/>
        </p:nvPicPr>
        <p:blipFill rotWithShape="1">
          <a:blip r:embed="rId3">
            <a:alphaModFix/>
          </a:blip>
          <a:srcRect/>
          <a:stretch/>
        </p:blipFill>
        <p:spPr>
          <a:xfrm>
            <a:off x="1536374" y="1535522"/>
            <a:ext cx="2183629" cy="2446644"/>
          </a:xfrm>
          <a:prstGeom prst="rect">
            <a:avLst/>
          </a:prstGeom>
          <a:noFill/>
          <a:ln>
            <a:noFill/>
          </a:ln>
        </p:spPr>
      </p:pic>
      <p:sp>
        <p:nvSpPr>
          <p:cNvPr id="86" name="Google Shape;86;p1"/>
          <p:cNvSpPr txBox="1"/>
          <p:nvPr/>
        </p:nvSpPr>
        <p:spPr>
          <a:xfrm>
            <a:off x="5313682" y="3982166"/>
            <a:ext cx="3128212"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PRESENTA:</a:t>
            </a:r>
            <a:endParaRPr sz="1800" b="0" i="0" u="none" strike="noStrike" cap="none">
              <a:solidFill>
                <a:srgbClr val="000000"/>
              </a:solidFill>
              <a:latin typeface="Calibri"/>
              <a:ea typeface="Calibri"/>
              <a:cs typeface="Calibri"/>
              <a:sym typeface="Calibri"/>
            </a:endParaRPr>
          </a:p>
          <a:p>
            <a:pPr marL="0" marR="0" lvl="0" indent="0" algn="ctr" rtl="0">
              <a:lnSpc>
                <a:spcPct val="100000"/>
              </a:lnSpc>
              <a:spcBef>
                <a:spcPts val="120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Sergio Ibarra Ramírez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A</a:t>
            </a:r>
            <a:r>
              <a:rPr lang="es-MX" sz="3200" b="1" dirty="0" err="1">
                <a:solidFill>
                  <a:schemeClr val="accent1"/>
                </a:solidFill>
                <a:latin typeface="Calibri"/>
                <a:ea typeface="Calibri"/>
                <a:cs typeface="Calibri"/>
                <a:sym typeface="Calibri"/>
              </a:rPr>
              <a:t>nálisis</a:t>
            </a:r>
            <a:r>
              <a:rPr lang="es-MX" sz="3200" b="1" dirty="0">
                <a:solidFill>
                  <a:schemeClr val="accent1"/>
                </a:solidFill>
                <a:latin typeface="Calibri"/>
                <a:ea typeface="Calibri"/>
                <a:cs typeface="Calibri"/>
                <a:sym typeface="Calibri"/>
              </a:rPr>
              <a:t> demanda en sector eléctrico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692238400"/>
              </p:ext>
            </p:extLst>
          </p:nvPr>
        </p:nvGraphicFramePr>
        <p:xfrm>
          <a:off x="169332" y="982133"/>
          <a:ext cx="11512109" cy="3347720"/>
        </p:xfrm>
        <a:graphic>
          <a:graphicData uri="http://schemas.openxmlformats.org/drawingml/2006/table">
            <a:tbl>
              <a:tblPr firstRow="1" bandRow="1">
                <a:tableStyleId>{5C22544A-7EE6-4342-B048-85BDC9FD1C3A}</a:tableStyleId>
              </a:tblPr>
              <a:tblGrid>
                <a:gridCol w="1644587">
                  <a:extLst>
                    <a:ext uri="{9D8B030D-6E8A-4147-A177-3AD203B41FA5}">
                      <a16:colId xmlns:a16="http://schemas.microsoft.com/office/drawing/2014/main" val="896100951"/>
                    </a:ext>
                  </a:extLst>
                </a:gridCol>
                <a:gridCol w="1644587">
                  <a:extLst>
                    <a:ext uri="{9D8B030D-6E8A-4147-A177-3AD203B41FA5}">
                      <a16:colId xmlns:a16="http://schemas.microsoft.com/office/drawing/2014/main" val="1128444383"/>
                    </a:ext>
                  </a:extLst>
                </a:gridCol>
                <a:gridCol w="1644587">
                  <a:extLst>
                    <a:ext uri="{9D8B030D-6E8A-4147-A177-3AD203B41FA5}">
                      <a16:colId xmlns:a16="http://schemas.microsoft.com/office/drawing/2014/main" val="3823021968"/>
                    </a:ext>
                  </a:extLst>
                </a:gridCol>
                <a:gridCol w="1644587">
                  <a:extLst>
                    <a:ext uri="{9D8B030D-6E8A-4147-A177-3AD203B41FA5}">
                      <a16:colId xmlns:a16="http://schemas.microsoft.com/office/drawing/2014/main" val="938150115"/>
                    </a:ext>
                  </a:extLst>
                </a:gridCol>
                <a:gridCol w="1644587">
                  <a:extLst>
                    <a:ext uri="{9D8B030D-6E8A-4147-A177-3AD203B41FA5}">
                      <a16:colId xmlns:a16="http://schemas.microsoft.com/office/drawing/2014/main" val="4020079597"/>
                    </a:ext>
                  </a:extLst>
                </a:gridCol>
                <a:gridCol w="1644587">
                  <a:extLst>
                    <a:ext uri="{9D8B030D-6E8A-4147-A177-3AD203B41FA5}">
                      <a16:colId xmlns:a16="http://schemas.microsoft.com/office/drawing/2014/main" val="1155112631"/>
                    </a:ext>
                  </a:extLst>
                </a:gridCol>
                <a:gridCol w="1644587">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623.63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2684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577.61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9.02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579.81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r h="370840">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18621346"/>
                  </a:ext>
                </a:extLst>
              </a:tr>
              <a:tr h="370840">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51984755"/>
                  </a:ext>
                </a:extLst>
              </a:tr>
            </a:tbl>
          </a:graphicData>
        </a:graphic>
      </p:graphicFrame>
      <p:pic>
        <p:nvPicPr>
          <p:cNvPr id="7" name="Imagen 6">
            <a:extLst>
              <a:ext uri="{FF2B5EF4-FFF2-40B4-BE49-F238E27FC236}">
                <a16:creationId xmlns:a16="http://schemas.microsoft.com/office/drawing/2014/main" id="{EBF5FDBE-ACAC-E08E-7E46-8024E37EE94A}"/>
              </a:ext>
            </a:extLst>
          </p:cNvPr>
          <p:cNvPicPr>
            <a:picLocks noChangeAspect="1"/>
          </p:cNvPicPr>
          <p:nvPr/>
        </p:nvPicPr>
        <p:blipFill>
          <a:blip r:embed="rId3"/>
          <a:stretch>
            <a:fillRect/>
          </a:stretch>
        </p:blipFill>
        <p:spPr>
          <a:xfrm>
            <a:off x="510558" y="4803585"/>
            <a:ext cx="3846723" cy="1314826"/>
          </a:xfrm>
          <a:prstGeom prst="rect">
            <a:avLst/>
          </a:prstGeom>
        </p:spPr>
      </p:pic>
    </p:spTree>
    <p:extLst>
      <p:ext uri="{BB962C8B-B14F-4D97-AF65-F5344CB8AC3E}">
        <p14:creationId xmlns:p14="http://schemas.microsoft.com/office/powerpoint/2010/main" val="380371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A</a:t>
            </a:r>
            <a:r>
              <a:rPr lang="es-MX" sz="3200" b="1" dirty="0" err="1">
                <a:solidFill>
                  <a:schemeClr val="accent1"/>
                </a:solidFill>
                <a:latin typeface="Calibri"/>
                <a:ea typeface="Calibri"/>
                <a:cs typeface="Calibri"/>
                <a:sym typeface="Calibri"/>
              </a:rPr>
              <a:t>nálisis</a:t>
            </a:r>
            <a:r>
              <a:rPr lang="es-MX" sz="3200" b="1" dirty="0">
                <a:solidFill>
                  <a:schemeClr val="accent1"/>
                </a:solidFill>
                <a:latin typeface="Calibri"/>
                <a:ea typeface="Calibri"/>
                <a:cs typeface="Calibri"/>
                <a:sym typeface="Calibri"/>
              </a:rPr>
              <a:t> </a:t>
            </a:r>
            <a:endParaRPr sz="3200" b="1"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4000824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Conclusiones</a:t>
            </a:r>
            <a:endParaRPr sz="3200" b="1" dirty="0">
              <a:solidFill>
                <a:schemeClr val="accent1"/>
              </a:solidFill>
              <a:latin typeface="Calibri"/>
              <a:ea typeface="Calibri"/>
              <a:cs typeface="Calibri"/>
              <a:sym typeface="Calibri"/>
            </a:endParaRPr>
          </a:p>
        </p:txBody>
      </p:sp>
      <p:pic>
        <p:nvPicPr>
          <p:cNvPr id="2" name="Picture 8" descr="https://d30y9cdsu7xlg0.cloudfront.net/png/1356376-200.png">
            <a:extLst>
              <a:ext uri="{FF2B5EF4-FFF2-40B4-BE49-F238E27FC236}">
                <a16:creationId xmlns:a16="http://schemas.microsoft.com/office/drawing/2014/main" id="{0591E5F0-F2F0-95BC-3C46-42E0BC72B705}"/>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5958" y="1216940"/>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CAB82E2-D770-9359-87FF-FC648CC6339F}"/>
              </a:ext>
            </a:extLst>
          </p:cNvPr>
          <p:cNvSpPr txBox="1"/>
          <p:nvPr/>
        </p:nvSpPr>
        <p:spPr>
          <a:xfrm>
            <a:off x="1269999" y="1269441"/>
            <a:ext cx="9279467" cy="584775"/>
          </a:xfrm>
          <a:prstGeom prst="rect">
            <a:avLst/>
          </a:prstGeom>
          <a:noFill/>
        </p:spPr>
        <p:txBody>
          <a:bodyPr wrap="square">
            <a:spAutoFit/>
          </a:bodyPr>
          <a:lstStyle/>
          <a:p>
            <a:r>
              <a:rPr lang="es-MX" sz="1600" dirty="0">
                <a:latin typeface="Calibri" panose="020F0502020204030204" pitchFamily="34" charset="0"/>
              </a:rPr>
              <a:t>Los modelos de series de tiempo y LSTM son </a:t>
            </a:r>
            <a:r>
              <a:rPr lang="es-MX" sz="1600" b="1" dirty="0">
                <a:latin typeface="Calibri" panose="020F0502020204030204" pitchFamily="34" charset="0"/>
              </a:rPr>
              <a:t>bastante sensibles a valores atípicos</a:t>
            </a:r>
            <a:r>
              <a:rPr lang="es-MX" sz="1600" dirty="0">
                <a:latin typeface="Calibri" panose="020F0502020204030204" pitchFamily="34" charset="0"/>
              </a:rPr>
              <a:t> y tiene dificultad en captar </a:t>
            </a:r>
            <a:r>
              <a:rPr lang="es-MX" sz="1600" b="1" dirty="0">
                <a:latin typeface="Calibri" panose="020F0502020204030204" pitchFamily="34" charset="0"/>
              </a:rPr>
              <a:t>cambios de tendencia repentinos muy marcados </a:t>
            </a:r>
          </a:p>
        </p:txBody>
      </p:sp>
    </p:spTree>
    <p:extLst>
      <p:ext uri="{BB962C8B-B14F-4D97-AF65-F5344CB8AC3E}">
        <p14:creationId xmlns:p14="http://schemas.microsoft.com/office/powerpoint/2010/main" val="81369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p>
            <a:pPr marL="182880" lvl="0" indent="-182880">
              <a:spcBef>
                <a:spcPts val="0"/>
              </a:spcBef>
            </a:pPr>
            <a:r>
              <a:rPr lang="es-MX" dirty="0">
                <a:solidFill>
                  <a:srgbClr val="373A3C"/>
                </a:solidFill>
                <a:latin typeface="Arial"/>
                <a:cs typeface="Arial"/>
                <a:sym typeface="Arial"/>
              </a:rPr>
              <a:t>Título propuesto</a:t>
            </a:r>
          </a:p>
          <a:p>
            <a:pPr marL="0" lvl="0" indent="0">
              <a:spcBef>
                <a:spcPts val="0"/>
              </a:spcBef>
              <a:buNone/>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El problema (contexto)</a:t>
            </a:r>
          </a:p>
          <a:p>
            <a:pPr marL="182880" indent="-182880">
              <a:spcBef>
                <a:spcPts val="0"/>
              </a:spcBef>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Propósito del proyecto</a:t>
            </a:r>
          </a:p>
          <a:p>
            <a:pPr mar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rPr>
              <a:t>Flujo de trabajo y </a:t>
            </a:r>
            <a:r>
              <a:rPr lang="es-ES" dirty="0">
                <a:solidFill>
                  <a:srgbClr val="373A3C"/>
                </a:solidFill>
                <a:latin typeface="Arial"/>
                <a:cs typeface="Arial"/>
              </a:rPr>
              <a:t>descripción del proyecto</a:t>
            </a:r>
          </a:p>
          <a:p>
            <a:pPr marL="182880" lvl="0" indent="-182880">
              <a:spcBef>
                <a:spcPts val="0"/>
              </a:spcBef>
            </a:pPr>
            <a:endParaRPr lang="es-ES" dirty="0">
              <a:solidFill>
                <a:srgbClr val="373A3C"/>
              </a:solidFill>
              <a:latin typeface="Arial"/>
              <a:cs typeface="Arial"/>
            </a:endParaRPr>
          </a:p>
          <a:p>
            <a:pPr marL="182880" lvl="0" indent="-182880">
              <a:spcBef>
                <a:spcPts val="0"/>
              </a:spcBef>
            </a:pPr>
            <a:r>
              <a:rPr lang="es-ES" dirty="0">
                <a:solidFill>
                  <a:srgbClr val="373A3C"/>
                </a:solidFill>
                <a:latin typeface="Arial"/>
                <a:cs typeface="Arial"/>
              </a:rPr>
              <a:t>Métricas de evaluación</a:t>
            </a:r>
            <a:endParaRPr lang="es-MX" dirty="0">
              <a:solidFill>
                <a:srgbClr val="373A3C"/>
              </a:solidFill>
              <a:latin typeface="Arial"/>
              <a:cs typeface="Arial"/>
            </a:endParaRPr>
          </a:p>
          <a:p>
            <a:pPr marL="0" lv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sym typeface="Arial"/>
              </a:rPr>
              <a:t>Métodos y modelos</a:t>
            </a:r>
          </a:p>
          <a:p>
            <a:pPr marL="0" lvl="0" indent="0">
              <a:spcBef>
                <a:spcPts val="0"/>
              </a:spcBef>
              <a:buNone/>
            </a:pPr>
            <a:endParaRPr dirty="0">
              <a:solidFill>
                <a:srgbClr val="373A3C"/>
              </a:solidFill>
              <a:latin typeface="Arial"/>
              <a:cs typeface="Arial"/>
            </a:endParaRPr>
          </a:p>
          <a:p>
            <a:pPr marL="182880" lvl="0" indent="-182880">
              <a:spcBef>
                <a:spcPts val="0"/>
              </a:spcBef>
            </a:pPr>
            <a:r>
              <a:rPr lang="es-ES" dirty="0">
                <a:solidFill>
                  <a:srgbClr val="373A3C"/>
                </a:solidFill>
                <a:latin typeface="Arial"/>
                <a:cs typeface="Arial"/>
                <a:sym typeface="Arial"/>
              </a:rPr>
              <a:t>Análisis </a:t>
            </a:r>
            <a:endParaRPr dirty="0">
              <a:solidFill>
                <a:srgbClr val="373A3C"/>
              </a:solidFill>
              <a:latin typeface="Arial"/>
              <a:cs typeface="Arial"/>
            </a:endParaRPr>
          </a:p>
          <a:p>
            <a:pPr marL="182880" lvl="0" indent="-68579" algn="l" rtl="0">
              <a:lnSpc>
                <a:spcPct val="100000"/>
              </a:lnSpc>
              <a:spcBef>
                <a:spcPts val="2200"/>
              </a:spcBef>
              <a:spcAft>
                <a:spcPts val="0"/>
              </a:spcAft>
              <a:buClr>
                <a:schemeClr val="accent1"/>
              </a:buClr>
              <a:buSzPts val="1800"/>
              <a:buFont typeface="NTR"/>
              <a:buNone/>
            </a:pPr>
            <a:endParaRPr dirty="0"/>
          </a:p>
        </p:txBody>
      </p:sp>
      <p:sp>
        <p:nvSpPr>
          <p:cNvPr id="92" name="Google Shape;92;p2"/>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200"/>
              <a:buFont typeface="Calibri"/>
              <a:buNone/>
            </a:pPr>
            <a:r>
              <a:rPr lang="es-MX" dirty="0"/>
              <a:t>Contenido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3"/>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3"/>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99" name="Google Shape;99;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00" name="Google Shape;100;p3"/>
          <p:cNvSpPr/>
          <p:nvPr/>
        </p:nvSpPr>
        <p:spPr>
          <a:xfrm>
            <a:off x="0" y="0"/>
            <a:ext cx="12192001"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1" name="Google Shape;101;p3" descr="2,117 Natural Gas Extraction Stock Photos, Pictures ..."/>
          <p:cNvPicPr preferRelativeResize="0"/>
          <p:nvPr/>
        </p:nvPicPr>
        <p:blipFill rotWithShape="1">
          <a:blip r:embed="rId3">
            <a:alphaModFix/>
          </a:blip>
          <a:srcRect t="7729" r="3" b="3"/>
          <a:stretch/>
        </p:blipFill>
        <p:spPr>
          <a:xfrm>
            <a:off x="633999" y="581098"/>
            <a:ext cx="4020297" cy="2476136"/>
          </a:xfrm>
          <a:prstGeom prst="rect">
            <a:avLst/>
          </a:prstGeom>
          <a:noFill/>
          <a:ln>
            <a:noFill/>
          </a:ln>
        </p:spPr>
      </p:pic>
      <p:cxnSp>
        <p:nvCxnSpPr>
          <p:cNvPr id="102" name="Google Shape;102;p3"/>
          <p:cNvCxnSpPr/>
          <p:nvPr/>
        </p:nvCxnSpPr>
        <p:spPr>
          <a:xfrm>
            <a:off x="5181247" y="2086188"/>
            <a:ext cx="5852160" cy="0"/>
          </a:xfrm>
          <a:prstGeom prst="straightConnector1">
            <a:avLst/>
          </a:prstGeom>
          <a:noFill/>
          <a:ln w="9525" cap="flat" cmpd="sng">
            <a:solidFill>
              <a:srgbClr val="7F7F7F">
                <a:alpha val="89803"/>
              </a:srgbClr>
            </a:solidFill>
            <a:prstDash val="solid"/>
            <a:round/>
            <a:headEnd type="none" w="sm" len="sm"/>
            <a:tailEnd type="none" w="sm" len="sm"/>
          </a:ln>
        </p:spPr>
      </p:cxnSp>
      <p:pic>
        <p:nvPicPr>
          <p:cNvPr id="103" name="Google Shape;103;p3" descr="Accurate Neural Network Computer Vision Without The 'Black Box' | Duke Today"/>
          <p:cNvPicPr preferRelativeResize="0"/>
          <p:nvPr/>
        </p:nvPicPr>
        <p:blipFill rotWithShape="1">
          <a:blip r:embed="rId4">
            <a:alphaModFix/>
          </a:blip>
          <a:srcRect t="7910" r="3" b="375"/>
          <a:stretch/>
        </p:blipFill>
        <p:spPr>
          <a:xfrm>
            <a:off x="633999" y="3218101"/>
            <a:ext cx="4020296" cy="2476136"/>
          </a:xfrm>
          <a:prstGeom prst="rect">
            <a:avLst/>
          </a:prstGeom>
          <a:noFill/>
          <a:ln>
            <a:noFill/>
          </a:ln>
        </p:spPr>
      </p:pic>
      <p:sp>
        <p:nvSpPr>
          <p:cNvPr id="104" name="Google Shape;104;p3"/>
          <p:cNvSpPr txBox="1"/>
          <p:nvPr/>
        </p:nvSpPr>
        <p:spPr>
          <a:xfrm>
            <a:off x="5144679" y="2198914"/>
            <a:ext cx="6405063" cy="3670180"/>
          </a:xfrm>
          <a:prstGeom prst="rect">
            <a:avLst/>
          </a:prstGeom>
          <a:noFill/>
          <a:ln>
            <a:noFill/>
          </a:ln>
        </p:spPr>
        <p:txBody>
          <a:bodyPr spcFirstLastPara="1" wrap="square" lIns="0" tIns="45700" rIns="0" bIns="45700" anchor="t" anchorCtr="0">
            <a:normAutofit/>
          </a:bodyPr>
          <a:lstStyle/>
          <a:p>
            <a:pPr marL="0" marR="0" lvl="0" indent="0" algn="l" rtl="0">
              <a:lnSpc>
                <a:spcPct val="85000"/>
              </a:lnSpc>
              <a:spcBef>
                <a:spcPts val="0"/>
              </a:spcBef>
              <a:spcAft>
                <a:spcPts val="0"/>
              </a:spcAft>
              <a:buNone/>
            </a:pPr>
            <a:r>
              <a:rPr lang="es-MX" sz="3200" b="1" dirty="0">
                <a:solidFill>
                  <a:schemeClr val="accent1"/>
                </a:solidFill>
                <a:latin typeface="Calibri"/>
                <a:ea typeface="Calibri"/>
                <a:cs typeface="Calibri"/>
                <a:sym typeface="Calibri"/>
              </a:rPr>
              <a:t>Título propuesto</a:t>
            </a:r>
            <a:endParaRPr dirty="0"/>
          </a:p>
          <a:p>
            <a:pPr marL="0" marR="0" lvl="0" indent="0" algn="l" rtl="0">
              <a:lnSpc>
                <a:spcPct val="90000"/>
              </a:lnSpc>
              <a:spcBef>
                <a:spcPts val="600"/>
              </a:spcBef>
              <a:spcAft>
                <a:spcPts val="0"/>
              </a:spcAft>
              <a:buNone/>
            </a:pPr>
            <a:endParaRPr sz="2800" b="1" dirty="0">
              <a:solidFill>
                <a:srgbClr val="3F3F3F"/>
              </a:solidFill>
              <a:latin typeface="Calibri"/>
              <a:ea typeface="Calibri"/>
              <a:cs typeface="Calibri"/>
              <a:sym typeface="Calibri"/>
            </a:endParaRPr>
          </a:p>
          <a:p>
            <a:pPr marL="0" marR="0" lvl="0" indent="0" algn="l" rtl="0">
              <a:lnSpc>
                <a:spcPct val="90000"/>
              </a:lnSpc>
              <a:spcBef>
                <a:spcPts val="600"/>
              </a:spcBef>
              <a:spcAft>
                <a:spcPts val="0"/>
              </a:spcAft>
              <a:buNone/>
            </a:pPr>
            <a:r>
              <a:rPr lang="es-MX" sz="3200" dirty="0">
                <a:solidFill>
                  <a:schemeClr val="tx1"/>
                </a:solidFill>
                <a:latin typeface="Calibri Light" panose="020F0302020204030204" pitchFamily="34" charset="0"/>
                <a:ea typeface="Calibri"/>
                <a:cs typeface="Calibri Light" panose="020F0302020204030204" pitchFamily="34" charset="0"/>
                <a:sym typeface="Calibri"/>
              </a:rPr>
              <a:t>Aplicación de modelos de Aprendizaje supervisado (series de tiempo) y Redes Neuronales para pronóstico de demanda de gas natural en México</a:t>
            </a:r>
            <a:endParaRPr sz="3200" dirty="0">
              <a:solidFill>
                <a:schemeClr val="tx1"/>
              </a:solidFill>
              <a:latin typeface="Calibri Light" panose="020F0302020204030204" pitchFamily="34" charset="0"/>
              <a:cs typeface="Calibri Light" panose="020F0302020204030204" pitchFamily="34" charset="0"/>
            </a:endParaRPr>
          </a:p>
          <a:p>
            <a:pPr marL="0" marR="0" lvl="0" indent="0" algn="l" rtl="0">
              <a:lnSpc>
                <a:spcPct val="90000"/>
              </a:lnSpc>
              <a:spcBef>
                <a:spcPts val="600"/>
              </a:spcBef>
              <a:spcAft>
                <a:spcPts val="0"/>
              </a:spcAft>
              <a:buNone/>
            </a:pPr>
            <a:endParaRPr sz="1800" dirty="0">
              <a:solidFill>
                <a:srgbClr val="3F3F3F"/>
              </a:solidFill>
              <a:latin typeface="Calibri"/>
              <a:ea typeface="Calibri"/>
              <a:cs typeface="Calibri"/>
              <a:sym typeface="Calibri"/>
            </a:endParaRPr>
          </a:p>
        </p:txBody>
      </p:sp>
      <p:sp>
        <p:nvSpPr>
          <p:cNvPr id="105" name="Google Shape;105;p3"/>
          <p:cNvSpPr/>
          <p:nvPr/>
        </p:nvSpPr>
        <p:spPr>
          <a:xfrm>
            <a:off x="15" y="6334316"/>
            <a:ext cx="12191985" cy="66484"/>
          </a:xfrm>
          <a:prstGeom prst="rect">
            <a:avLst/>
          </a:prstGeom>
          <a:solidFill>
            <a:srgbClr val="E9B6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p:nvPr/>
        </p:nvSpPr>
        <p:spPr>
          <a:xfrm>
            <a:off x="1" y="6400800"/>
            <a:ext cx="12192000" cy="457200"/>
          </a:xfrm>
          <a:prstGeom prst="rect">
            <a:avLst/>
          </a:prstGeom>
          <a:solidFill>
            <a:srgbClr val="6B76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5"/>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149" name="Google Shape;149;p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50" name="Google Shape;150;p5"/>
          <p:cNvSpPr/>
          <p:nvPr/>
        </p:nvSpPr>
        <p:spPr>
          <a:xfrm>
            <a:off x="0" y="0"/>
            <a:ext cx="1219045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15" y="38100"/>
            <a:ext cx="7547879" cy="6858000"/>
          </a:xfrm>
          <a:prstGeom prst="rect">
            <a:avLst/>
          </a:prstGeom>
          <a:solidFill>
            <a:srgbClr val="686A35"/>
          </a:solidFill>
          <a:ln w="15875" cap="flat" cmpd="sng">
            <a:solidFill>
              <a:srgbClr val="686A3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MX" sz="1800" dirty="0">
              <a:solidFill>
                <a:schemeClr val="lt1"/>
              </a:solidFill>
              <a:latin typeface="Calibri"/>
              <a:ea typeface="Calibri"/>
              <a:cs typeface="Calibri"/>
              <a:sym typeface="Calibri"/>
            </a:endParaRPr>
          </a:p>
        </p:txBody>
      </p:sp>
      <p:sp>
        <p:nvSpPr>
          <p:cNvPr id="152" name="Google Shape;152;p5"/>
          <p:cNvSpPr txBox="1"/>
          <p:nvPr/>
        </p:nvSpPr>
        <p:spPr>
          <a:xfrm>
            <a:off x="1097280" y="516835"/>
            <a:ext cx="5977937" cy="1666501"/>
          </a:xfrm>
          <a:prstGeom prst="rect">
            <a:avLst/>
          </a:prstGeom>
          <a:noFill/>
          <a:ln>
            <a:noFill/>
          </a:ln>
        </p:spPr>
        <p:txBody>
          <a:bodyPr spcFirstLastPara="1" wrap="square" lIns="91425" tIns="45700" rIns="91425" bIns="45700" anchor="b" anchorCtr="0">
            <a:normAutofit/>
          </a:bodyPr>
          <a:lstStyle/>
          <a:p>
            <a:pPr>
              <a:lnSpc>
                <a:spcPct val="85000"/>
              </a:lnSpc>
              <a:buClr>
                <a:srgbClr val="0070C0"/>
              </a:buClr>
              <a:buSzPts val="4000"/>
            </a:pPr>
            <a:r>
              <a:rPr lang="es-MX" sz="4000" b="1" dirty="0">
                <a:solidFill>
                  <a:schemeClr val="bg2">
                    <a:lumMod val="50000"/>
                  </a:schemeClr>
                </a:solidFill>
                <a:latin typeface="Calibri"/>
                <a:cs typeface="Calibri"/>
              </a:rPr>
              <a:t>El problema (contexto)</a:t>
            </a:r>
          </a:p>
          <a:p>
            <a:pPr marL="0" marR="0" lvl="0" indent="0" algn="l" rtl="0">
              <a:lnSpc>
                <a:spcPct val="85000"/>
              </a:lnSpc>
              <a:spcBef>
                <a:spcPts val="0"/>
              </a:spcBef>
              <a:spcAft>
                <a:spcPts val="0"/>
              </a:spcAft>
              <a:buClr>
                <a:srgbClr val="0070C0"/>
              </a:buClr>
              <a:buSzPts val="4000"/>
              <a:buFont typeface="Calibri"/>
              <a:buNone/>
            </a:pPr>
            <a:r>
              <a:rPr lang="es-MX" sz="4000" b="1" dirty="0">
                <a:solidFill>
                  <a:schemeClr val="bg2">
                    <a:lumMod val="50000"/>
                  </a:schemeClr>
                </a:solidFill>
                <a:latin typeface="Calibri"/>
                <a:ea typeface="Calibri"/>
                <a:cs typeface="Calibri"/>
                <a:sym typeface="Calibri"/>
              </a:rPr>
              <a:t> </a:t>
            </a:r>
            <a:endParaRPr dirty="0">
              <a:solidFill>
                <a:schemeClr val="bg2">
                  <a:lumMod val="50000"/>
                </a:schemeClr>
              </a:solidFill>
            </a:endParaRPr>
          </a:p>
        </p:txBody>
      </p:sp>
      <p:sp>
        <p:nvSpPr>
          <p:cNvPr id="153" name="Google Shape;153;p5"/>
          <p:cNvSpPr txBox="1"/>
          <p:nvPr/>
        </p:nvSpPr>
        <p:spPr>
          <a:xfrm>
            <a:off x="1097279" y="2236304"/>
            <a:ext cx="5977938" cy="2438361"/>
          </a:xfrm>
          <a:prstGeom prst="rect">
            <a:avLst/>
          </a:prstGeom>
          <a:noFill/>
          <a:ln>
            <a:noFill/>
          </a:ln>
        </p:spPr>
        <p:txBody>
          <a:bodyPr spcFirstLastPara="1" wrap="square" lIns="0" tIns="45700" rIns="0" bIns="45700" anchor="t" anchorCtr="0">
            <a:normAutofit/>
          </a:bodyPr>
          <a:lstStyle/>
          <a:p>
            <a:pPr marL="285750" marR="0" lvl="0" indent="-285750" algn="l" rtl="0">
              <a:lnSpc>
                <a:spcPct val="90000"/>
              </a:lnSpc>
              <a:spcBef>
                <a:spcPts val="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las últimas dos décadas el gas natural ha ganado mayor importancia dentro del </a:t>
            </a:r>
            <a:r>
              <a:rPr lang="es-MX" i="1" dirty="0" err="1">
                <a:solidFill>
                  <a:srgbClr val="FFFFFF"/>
                </a:solidFill>
                <a:latin typeface="Calibri Light" panose="020F0302020204030204" pitchFamily="34" charset="0"/>
                <a:ea typeface="Calibri"/>
                <a:cs typeface="Calibri Light" panose="020F0302020204030204" pitchFamily="34" charset="0"/>
                <a:sym typeface="Calibri"/>
              </a:rPr>
              <a:t>mix</a:t>
            </a:r>
            <a:r>
              <a:rPr lang="es-MX" dirty="0">
                <a:solidFill>
                  <a:srgbClr val="FFFFFF"/>
                </a:solidFill>
                <a:latin typeface="Calibri Light" panose="020F0302020204030204" pitchFamily="34" charset="0"/>
                <a:ea typeface="Calibri"/>
                <a:cs typeface="Calibri Light" panose="020F0302020204030204" pitchFamily="34" charset="0"/>
                <a:sym typeface="Calibri"/>
              </a:rPr>
              <a:t> energético debido a sus ventajas medioambientales y económicas frente a otros combustibles fósiles.</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 transición energética , el gas natural juega un papel fundamental, debido a que constituye una fuente primaria de energía abundante y competitiva.</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De acuerdo a la Comisión Nacional de Hidrocarburos (CNH) en México el uso del gas natural ha aumentado de manera significative (alrededor del 30%) en los últimos 15 años. </a:t>
            </a:r>
          </a:p>
          <a:p>
            <a:pPr marL="0" marR="0" lvl="0" indent="0" algn="l" rtl="0">
              <a:lnSpc>
                <a:spcPct val="90000"/>
              </a:lnSpc>
              <a:spcBef>
                <a:spcPts val="600"/>
              </a:spcBef>
              <a:spcAft>
                <a:spcPts val="0"/>
              </a:spcAft>
              <a:buNone/>
            </a:pPr>
            <a:endParaRPr lang="es-MX" dirty="0">
              <a:solidFill>
                <a:srgbClr val="FFFFFF"/>
              </a:solidFill>
              <a:latin typeface="Calibri Light" panose="020F0302020204030204" pitchFamily="34" charset="0"/>
              <a:ea typeface="Calibri"/>
              <a:cs typeface="Calibri Light" panose="020F0302020204030204" pitchFamily="34" charset="0"/>
              <a:sym typeface="Calibri"/>
            </a:endParaRPr>
          </a:p>
          <a:p>
            <a:pPr marL="0" marR="0" lvl="0" indent="0" algn="l" rtl="0">
              <a:lnSpc>
                <a:spcPct val="90000"/>
              </a:lnSpc>
              <a:spcBef>
                <a:spcPts val="600"/>
              </a:spcBef>
              <a:spcAft>
                <a:spcPts val="0"/>
              </a:spcAft>
              <a:buNone/>
            </a:pPr>
            <a:endParaRPr lang="es-MX" sz="1600" dirty="0">
              <a:solidFill>
                <a:srgbClr val="FFFFFF"/>
              </a:solidFill>
              <a:latin typeface="Calibri"/>
              <a:ea typeface="Calibri"/>
              <a:cs typeface="Calibri"/>
              <a:sym typeface="Calibri"/>
            </a:endParaRPr>
          </a:p>
        </p:txBody>
      </p:sp>
      <p:sp>
        <p:nvSpPr>
          <p:cNvPr id="154" name="Google Shape;154;p5"/>
          <p:cNvSpPr/>
          <p:nvPr/>
        </p:nvSpPr>
        <p:spPr>
          <a:xfrm>
            <a:off x="7547894" y="0"/>
            <a:ext cx="64008" cy="6858000"/>
          </a:xfrm>
          <a:prstGeom prst="rect">
            <a:avLst/>
          </a:prstGeom>
          <a:solidFill>
            <a:srgbClr val="A471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55" name="Google Shape;155;p5" descr="Combustible Gases - Control Equipment"/>
          <p:cNvPicPr preferRelativeResize="0"/>
          <p:nvPr/>
        </p:nvPicPr>
        <p:blipFill rotWithShape="1">
          <a:blip r:embed="rId3">
            <a:alphaModFix/>
          </a:blip>
          <a:srcRect l="9958" r="28334" b="2"/>
          <a:stretch/>
        </p:blipFill>
        <p:spPr>
          <a:xfrm>
            <a:off x="7611902" y="10"/>
            <a:ext cx="4578557" cy="3396985"/>
          </a:xfrm>
          <a:prstGeom prst="rect">
            <a:avLst/>
          </a:prstGeom>
          <a:noFill/>
          <a:ln>
            <a:noFill/>
          </a:ln>
        </p:spPr>
      </p:pic>
      <p:sp>
        <p:nvSpPr>
          <p:cNvPr id="156" name="Google Shape;156;p5"/>
          <p:cNvSpPr/>
          <p:nvPr/>
        </p:nvSpPr>
        <p:spPr>
          <a:xfrm>
            <a:off x="7547894" y="3396996"/>
            <a:ext cx="4642565" cy="64008"/>
          </a:xfrm>
          <a:prstGeom prst="rect">
            <a:avLst/>
          </a:prstGeom>
          <a:solidFill>
            <a:srgbClr val="A4711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7" name="Google Shape;157;p5" descr="128,937 Natural Gas Stock Photos, Pictures &amp; Royalty-Free Images - iStock"/>
          <p:cNvPicPr preferRelativeResize="0"/>
          <p:nvPr/>
        </p:nvPicPr>
        <p:blipFill rotWithShape="1">
          <a:blip r:embed="rId4">
            <a:alphaModFix/>
          </a:blip>
          <a:srcRect t="1437" r="-2" b="-2"/>
          <a:stretch/>
        </p:blipFill>
        <p:spPr>
          <a:xfrm>
            <a:off x="7611902" y="3461004"/>
            <a:ext cx="4580097" cy="3396995"/>
          </a:xfrm>
          <a:prstGeom prst="rect">
            <a:avLst/>
          </a:prstGeom>
          <a:noFill/>
          <a:ln>
            <a:noFill/>
          </a:ln>
        </p:spPr>
      </p:pic>
      <p:sp>
        <p:nvSpPr>
          <p:cNvPr id="3" name="CuadroTexto 2">
            <a:extLst>
              <a:ext uri="{FF2B5EF4-FFF2-40B4-BE49-F238E27FC236}">
                <a16:creationId xmlns:a16="http://schemas.microsoft.com/office/drawing/2014/main" id="{21A6E65D-EEF6-42A6-A440-C16D437C2AA6}"/>
              </a:ext>
            </a:extLst>
          </p:cNvPr>
          <p:cNvSpPr txBox="1"/>
          <p:nvPr/>
        </p:nvSpPr>
        <p:spPr>
          <a:xfrm>
            <a:off x="1097279" y="4996987"/>
            <a:ext cx="6096000" cy="840230"/>
          </a:xfrm>
          <a:prstGeom prst="rect">
            <a:avLst/>
          </a:prstGeom>
          <a:noFill/>
        </p:spPr>
        <p:txBody>
          <a:bodyPr wrap="square">
            <a:spAutoFit/>
          </a:bodyPr>
          <a:lstStyle/>
          <a:p>
            <a:pPr marL="0" marR="0" lvl="0" indent="0" algn="l" rtl="0">
              <a:lnSpc>
                <a:spcPct val="90000"/>
              </a:lnSpc>
              <a:spcBef>
                <a:spcPts val="600"/>
              </a:spcBef>
              <a:spcAft>
                <a:spcPts val="0"/>
              </a:spcAft>
              <a:buNone/>
            </a:pPr>
            <a:r>
              <a:rPr lang="es-MX" sz="1800" dirty="0">
                <a:solidFill>
                  <a:srgbClr val="FFFFFF"/>
                </a:solidFill>
                <a:latin typeface="Calibri Light" panose="020F0302020204030204" pitchFamily="34" charset="0"/>
                <a:ea typeface="Calibri"/>
                <a:cs typeface="Calibri Light" panose="020F0302020204030204" pitchFamily="34" charset="0"/>
                <a:sym typeface="Calibri"/>
              </a:rPr>
              <a:t>Surge entonces la necesidad de contar con un trabajo actualizado de pronóstico de la demanda para un energético tan importante para la nación como es el gas natural.</a:t>
            </a:r>
            <a:endParaRPr lang="es-MX" sz="1800" dirty="0">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Propósito del proyecto</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3C34EECA-01AB-D8B5-6BF6-49DE8BA39557}"/>
              </a:ext>
            </a:extLst>
          </p:cNvPr>
          <p:cNvSpPr txBox="1"/>
          <p:nvPr/>
        </p:nvSpPr>
        <p:spPr>
          <a:xfrm>
            <a:off x="863600" y="879959"/>
            <a:ext cx="10617200" cy="738664"/>
          </a:xfrm>
          <a:prstGeom prst="rect">
            <a:avLst/>
          </a:prstGeom>
          <a:noFill/>
        </p:spPr>
        <p:txBody>
          <a:bodyPr wrap="square">
            <a:spAutoFit/>
          </a:bodyPr>
          <a:lstStyle/>
          <a:p>
            <a:pPr algn="ctr"/>
            <a:r>
              <a:rPr lang="es-MX" sz="1400" b="0" i="0" u="none" strike="noStrike" dirty="0">
                <a:solidFill>
                  <a:srgbClr val="000000"/>
                </a:solidFill>
                <a:effectLst/>
                <a:latin typeface="Calibri" panose="020F0502020204030204" pitchFamily="34" charset="0"/>
              </a:rPr>
              <a:t>De acuerdo con la Comisión Nacional de Hidrocarburos (CNH), se indicaba que en 2017 “El consumo de gas natural en México ha incrementado 32% en los últimos 12 años” y con base en la Consulta Pública 2019 del Centro Nacional de Control de Gas Natural (CENAGAS), la proyección de demanda nacional sería de casi 14,500 </a:t>
            </a:r>
            <a:r>
              <a:rPr lang="es-MX" sz="1400" b="0" i="0" u="none" strike="noStrike" dirty="0" err="1">
                <a:solidFill>
                  <a:srgbClr val="000000"/>
                </a:solidFill>
                <a:effectLst/>
                <a:latin typeface="Calibri" panose="020F0502020204030204" pitchFamily="34" charset="0"/>
              </a:rPr>
              <a:t>MMpcd</a:t>
            </a:r>
            <a:r>
              <a:rPr lang="es-MX" sz="1400" b="0" i="0" u="none" strike="noStrike" dirty="0">
                <a:solidFill>
                  <a:srgbClr val="000000"/>
                </a:solidFill>
                <a:effectLst/>
                <a:latin typeface="Calibri" panose="020F0502020204030204" pitchFamily="34" charset="0"/>
              </a:rPr>
              <a:t> para 2024</a:t>
            </a:r>
            <a:endParaRPr lang="es-MX" dirty="0"/>
          </a:p>
        </p:txBody>
      </p:sp>
      <p:pic>
        <p:nvPicPr>
          <p:cNvPr id="1026" name="Picture 2">
            <a:extLst>
              <a:ext uri="{FF2B5EF4-FFF2-40B4-BE49-F238E27FC236}">
                <a16:creationId xmlns:a16="http://schemas.microsoft.com/office/drawing/2014/main" id="{0614C32E-2FA0-F3C4-6DAD-6D1152447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59592"/>
            <a:ext cx="510540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BC34DC5-03D9-BC7E-5A46-AE5301AFEA9C}"/>
              </a:ext>
            </a:extLst>
          </p:cNvPr>
          <p:cNvSpPr txBox="1"/>
          <p:nvPr/>
        </p:nvSpPr>
        <p:spPr>
          <a:xfrm>
            <a:off x="7021483" y="1820882"/>
            <a:ext cx="4459317" cy="3970318"/>
          </a:xfrm>
          <a:prstGeom prst="rect">
            <a:avLst/>
          </a:prstGeom>
          <a:noFill/>
        </p:spPr>
        <p:txBody>
          <a:bodyPr wrap="square">
            <a:spAutoFit/>
          </a:bodyPr>
          <a:lstStyle/>
          <a:p>
            <a:br>
              <a:rPr lang="es-MX" b="0" dirty="0">
                <a:solidFill>
                  <a:srgbClr val="CCCCCC"/>
                </a:solidFill>
                <a:effectLst/>
                <a:latin typeface="Consolas" panose="020B0609020204030204" pitchFamily="49" charset="0"/>
              </a:rPr>
            </a:br>
            <a:r>
              <a:rPr lang="es-MX" dirty="0">
                <a:latin typeface="Calibri" panose="020F0502020204030204" pitchFamily="34" charset="0"/>
              </a:rPr>
              <a:t> </a:t>
            </a:r>
            <a:r>
              <a:rPr lang="es-MX" b="1" dirty="0">
                <a:latin typeface="Calibri" panose="020F0502020204030204" pitchFamily="34" charset="0"/>
              </a:rPr>
              <a:t>Selección del modelo: </a:t>
            </a:r>
            <a:r>
              <a:rPr lang="es-MX" dirty="0">
                <a:latin typeface="Calibri" panose="020F0502020204030204" pitchFamily="34" charset="0"/>
              </a:rPr>
              <a:t>Elegir uno o dos modelos adecuados tanto del análisis de series de tiempo como de las redes neuronales artificiales, en función de su capacidad para proporcionar pronósticos precisos en el panorama energético único de México.</a:t>
            </a:r>
          </a:p>
          <a:p>
            <a:endParaRPr lang="es-MX" dirty="0">
              <a:latin typeface="Calibri" panose="020F0502020204030204" pitchFamily="34" charset="0"/>
            </a:endParaRPr>
          </a:p>
          <a:p>
            <a:r>
              <a:rPr lang="es-MX" b="1" dirty="0">
                <a:latin typeface="Calibri" panose="020F0502020204030204" pitchFamily="34" charset="0"/>
              </a:rPr>
              <a:t>Análisis de resultados: </a:t>
            </a:r>
            <a:r>
              <a:rPr lang="es-MX" dirty="0">
                <a:latin typeface="Calibri" panose="020F0502020204030204" pitchFamily="34" charset="0"/>
              </a:rPr>
              <a:t>Analizar rigurosamente los resultados generados por los modelos estadísticos elegidos bajo diversos escenarios, lo que permitirá una comprensión integral de los resultados potenciales.</a:t>
            </a:r>
          </a:p>
          <a:p>
            <a:endParaRPr lang="es-MX" dirty="0">
              <a:latin typeface="Calibri" panose="020F0502020204030204" pitchFamily="34" charset="0"/>
            </a:endParaRPr>
          </a:p>
          <a:p>
            <a:r>
              <a:rPr lang="es-MX" b="1" dirty="0">
                <a:latin typeface="Calibri" panose="020F0502020204030204" pitchFamily="34" charset="0"/>
              </a:rPr>
              <a:t>Apoyo a la transición energética: </a:t>
            </a:r>
            <a:r>
              <a:rPr lang="es-MX" dirty="0">
                <a:latin typeface="Calibri" panose="020F0502020204030204" pitchFamily="34" charset="0"/>
              </a:rPr>
              <a:t>Ofrecer un apoyo analítico que permita tomar decisiones informadas sobre la transición de México hacia un futuro energético sostenible, considerando las dimensiones ambientales, económicas y sociales.</a:t>
            </a:r>
          </a:p>
          <a:p>
            <a:endParaRPr lang="es-MX" dirty="0">
              <a:latin typeface="Calibri" panose="020F0502020204030204" pitchFamily="34" charset="0"/>
            </a:endParaRPr>
          </a:p>
        </p:txBody>
      </p:sp>
      <p:sp>
        <p:nvSpPr>
          <p:cNvPr id="7" name="Oval 3">
            <a:extLst>
              <a:ext uri="{FF2B5EF4-FFF2-40B4-BE49-F238E27FC236}">
                <a16:creationId xmlns:a16="http://schemas.microsoft.com/office/drawing/2014/main" id="{38F130E7-8313-B8C1-C62C-1D73446299D4}"/>
              </a:ext>
            </a:extLst>
          </p:cNvPr>
          <p:cNvSpPr/>
          <p:nvPr/>
        </p:nvSpPr>
        <p:spPr>
          <a:xfrm>
            <a:off x="6558741" y="2082100"/>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p>
        </p:txBody>
      </p:sp>
      <p:sp>
        <p:nvSpPr>
          <p:cNvPr id="8" name="Oval 3">
            <a:extLst>
              <a:ext uri="{FF2B5EF4-FFF2-40B4-BE49-F238E27FC236}">
                <a16:creationId xmlns:a16="http://schemas.microsoft.com/office/drawing/2014/main" id="{C83328EC-BA3F-FAF6-D205-FD5FE1304643}"/>
              </a:ext>
            </a:extLst>
          </p:cNvPr>
          <p:cNvSpPr/>
          <p:nvPr/>
        </p:nvSpPr>
        <p:spPr>
          <a:xfrm>
            <a:off x="6558741" y="3327996"/>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MX" dirty="0"/>
          </a:p>
        </p:txBody>
      </p:sp>
      <p:sp>
        <p:nvSpPr>
          <p:cNvPr id="9" name="Oval 3">
            <a:extLst>
              <a:ext uri="{FF2B5EF4-FFF2-40B4-BE49-F238E27FC236}">
                <a16:creationId xmlns:a16="http://schemas.microsoft.com/office/drawing/2014/main" id="{B98CB254-632C-F925-2740-38A2FFB658EB}"/>
              </a:ext>
            </a:extLst>
          </p:cNvPr>
          <p:cNvSpPr/>
          <p:nvPr/>
        </p:nvSpPr>
        <p:spPr>
          <a:xfrm>
            <a:off x="6558741" y="441246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MX" dirty="0"/>
          </a:p>
        </p:txBody>
      </p:sp>
    </p:spTree>
    <p:extLst>
      <p:ext uri="{BB962C8B-B14F-4D97-AF65-F5344CB8AC3E}">
        <p14:creationId xmlns:p14="http://schemas.microsoft.com/office/powerpoint/2010/main" val="1226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chemeClr val="accent1"/>
                </a:solidFill>
                <a:latin typeface="Calibri"/>
                <a:cs typeface="Calibri"/>
                <a:sym typeface="Calibri"/>
              </a:rPr>
              <a:t>Flujo de trabajo y descripción del proyecto</a:t>
            </a:r>
            <a:endParaRPr sz="3200" b="1" dirty="0">
              <a:solidFill>
                <a:schemeClr val="accent1"/>
              </a:solidFill>
              <a:latin typeface="Calibri"/>
              <a:ea typeface="Calibri"/>
              <a:cs typeface="Calibri"/>
              <a:sym typeface="Calibri"/>
            </a:endParaRPr>
          </a:p>
        </p:txBody>
      </p:sp>
      <p:sp>
        <p:nvSpPr>
          <p:cNvPr id="112" name="Google Shape;112;p4"/>
          <p:cNvSpPr/>
          <p:nvPr/>
        </p:nvSpPr>
        <p:spPr>
          <a:xfrm>
            <a:off x="423884" y="5492503"/>
            <a:ext cx="11311936" cy="199059"/>
          </a:xfrm>
          <a:prstGeom prst="rect">
            <a:avLst/>
          </a:prstGeom>
          <a:solidFill>
            <a:srgbClr val="8FA1CF"/>
          </a:solidFill>
          <a:ln w="952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200" b="1">
                <a:solidFill>
                  <a:schemeClr val="lt1"/>
                </a:solidFill>
                <a:latin typeface="Calibri"/>
                <a:ea typeface="Calibri"/>
                <a:cs typeface="Calibri"/>
                <a:sym typeface="Calibri"/>
              </a:rPr>
              <a:t>Premisas</a:t>
            </a:r>
            <a:endParaRPr/>
          </a:p>
        </p:txBody>
      </p:sp>
      <p:sp>
        <p:nvSpPr>
          <p:cNvPr id="113" name="Google Shape;113;p4"/>
          <p:cNvSpPr/>
          <p:nvPr/>
        </p:nvSpPr>
        <p:spPr>
          <a:xfrm>
            <a:off x="423884" y="5731928"/>
            <a:ext cx="11311936" cy="597775"/>
          </a:xfrm>
          <a:prstGeom prst="rect">
            <a:avLst/>
          </a:prstGeom>
          <a:noFill/>
          <a:ln w="9525" cap="flat" cmpd="sng">
            <a:solidFill>
              <a:srgbClr val="003063"/>
            </a:solidFill>
            <a:prstDash val="solid"/>
            <a:round/>
            <a:headEnd type="none" w="sm" len="sm"/>
            <a:tailEnd type="none" w="sm" len="sm"/>
          </a:ln>
        </p:spPr>
        <p:txBody>
          <a:bodyPr spcFirstLastPara="1" wrap="square" lIns="91425" tIns="45700" rIns="91425" bIns="45700" numCol="2" anchor="ctr" anchorCtr="0">
            <a:noAutofit/>
          </a:bodyPr>
          <a:lstStyle/>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usarán datos históricos mensuales como data de input  </a:t>
            </a:r>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construirá un escenario con corte de datos a Agosto de 2022:</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tratará los datos de 2020 y 2021 como outliers </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a:t>
            </a:r>
            <a:r>
              <a:rPr lang="es-MX" sz="1000" i="1" dirty="0">
                <a:latin typeface="Calibri"/>
                <a:ea typeface="Calibri"/>
                <a:cs typeface="Calibri"/>
                <a:sym typeface="Calibri"/>
              </a:rPr>
              <a:t> el ~90% de los datos históricos mensuales como </a:t>
            </a:r>
            <a:r>
              <a:rPr lang="es-MX" sz="1000" i="1" dirty="0" err="1">
                <a:latin typeface="Calibri"/>
                <a:ea typeface="Calibri"/>
                <a:cs typeface="Calibri"/>
                <a:sym typeface="Calibri"/>
              </a:rPr>
              <a:t>train</a:t>
            </a:r>
            <a:r>
              <a:rPr lang="es-MX" sz="1000" i="1" dirty="0">
                <a:latin typeface="Calibri"/>
                <a:ea typeface="Calibri"/>
                <a:cs typeface="Calibri"/>
                <a:sym typeface="Calibri"/>
              </a:rPr>
              <a:t> y el ~10 % como test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Se espera obtener pronóstico de 12 meses de demanda como output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4. Se evaluarán los modelos por el que tenga el menor error (MAPE, RMSE) y el mejor criterio de información (</a:t>
            </a:r>
            <a:r>
              <a:rPr lang="es-MX" sz="1000" i="1" dirty="0" err="1">
                <a:latin typeface="Calibri"/>
                <a:ea typeface="Calibri"/>
                <a:cs typeface="Calibri"/>
                <a:sym typeface="Calibri"/>
              </a:rPr>
              <a:t>e.g</a:t>
            </a:r>
            <a:r>
              <a:rPr lang="es-MX" sz="1000" i="1" dirty="0">
                <a:latin typeface="Calibri"/>
                <a:ea typeface="Calibri"/>
                <a:cs typeface="Calibri"/>
                <a:sym typeface="Calibri"/>
              </a:rPr>
              <a:t>. AIC)</a:t>
            </a:r>
          </a:p>
          <a:p>
            <a:pPr marR="0" lvl="0" algn="l" rtl="0">
              <a:spcBef>
                <a:spcPts val="0"/>
              </a:spcBef>
              <a:spcAft>
                <a:spcPts val="0"/>
              </a:spcAft>
              <a:buClr>
                <a:srgbClr val="000000"/>
              </a:buClr>
              <a:buSzPts val="1000"/>
            </a:pPr>
            <a:endParaRPr lang="es-MX" sz="1000" i="1" dirty="0">
              <a:latin typeface="Calibri"/>
              <a:ea typeface="Calibri"/>
              <a:cs typeface="Calibri"/>
              <a:sym typeface="Calibri"/>
            </a:endParaRPr>
          </a:p>
        </p:txBody>
      </p:sp>
      <p:sp>
        <p:nvSpPr>
          <p:cNvPr id="114" name="Google Shape;114;p4"/>
          <p:cNvSpPr/>
          <p:nvPr/>
        </p:nvSpPr>
        <p:spPr>
          <a:xfrm>
            <a:off x="3561433"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4"/>
          <p:cNvSpPr txBox="1"/>
          <p:nvPr/>
        </p:nvSpPr>
        <p:spPr>
          <a:xfrm>
            <a:off x="661273" y="1448966"/>
            <a:ext cx="2842500" cy="3216225"/>
          </a:xfrm>
          <a:prstGeom prst="rect">
            <a:avLst/>
          </a:prstGeom>
          <a:noFill/>
          <a:ln>
            <a:noFill/>
          </a:ln>
        </p:spPr>
        <p:txBody>
          <a:bodyPr spcFirstLastPara="1" wrap="square" lIns="91425" tIns="45700" rIns="91425" bIns="45700" anchor="t" anchorCtr="0">
            <a:spAutoFit/>
          </a:bodyPr>
          <a:lstStyle/>
          <a:p>
            <a:pPr marL="0" marR="0" lvl="0" indent="0" algn="ctr" rtl="0">
              <a:spcBef>
                <a:spcPts val="1400"/>
              </a:spcBef>
              <a:spcAft>
                <a:spcPts val="0"/>
              </a:spcAft>
              <a:buNone/>
            </a:pPr>
            <a:endParaRPr sz="1400" b="1" dirty="0">
              <a:solidFill>
                <a:schemeClr val="dk1"/>
              </a:solidFill>
              <a:latin typeface="Calibri"/>
              <a:ea typeface="Calibri"/>
              <a:cs typeface="Calibri"/>
              <a:sym typeface="Calibri"/>
            </a:endParaRPr>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Información histórica mensual  de consumo</a:t>
            </a:r>
            <a:endParaRPr dirty="0"/>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De Gas natural por sector</a:t>
            </a:r>
            <a:endParaRPr dirty="0"/>
          </a:p>
          <a:p>
            <a:pPr marL="36195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361950" marR="0" lvl="0" indent="0" algn="l" rtl="0">
              <a:spcBef>
                <a:spcPts val="1400"/>
              </a:spcBef>
              <a:spcAft>
                <a:spcPts val="0"/>
              </a:spcAft>
              <a:buNone/>
            </a:pPr>
            <a:r>
              <a:rPr lang="es-MX" sz="1200" dirty="0">
                <a:solidFill>
                  <a:schemeClr val="dk1"/>
                </a:solidFill>
                <a:latin typeface="Calibri"/>
                <a:ea typeface="Calibri"/>
                <a:cs typeface="Calibri"/>
                <a:sym typeface="Calibri"/>
              </a:rPr>
              <a:t>Proceso de Limpieza y preparación de datos:</a:t>
            </a:r>
            <a:endParaRPr dirty="0"/>
          </a:p>
          <a:p>
            <a:pPr marL="533400" marR="0" lvl="0" indent="-171450" algn="l" rtl="0">
              <a:spcBef>
                <a:spcPts val="14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Identificación y tratamiento de </a:t>
            </a:r>
            <a:r>
              <a:rPr lang="es-MX" sz="1200" i="1" dirty="0">
                <a:solidFill>
                  <a:schemeClr val="dk1"/>
                </a:solidFill>
                <a:latin typeface="Calibri"/>
                <a:ea typeface="Calibri"/>
                <a:cs typeface="Calibri"/>
                <a:sym typeface="Calibri"/>
              </a:rPr>
              <a:t>outliers </a:t>
            </a:r>
            <a:r>
              <a:rPr lang="es-MX" sz="1200" dirty="0">
                <a:solidFill>
                  <a:schemeClr val="dk1"/>
                </a:solidFill>
                <a:latin typeface="Calibri"/>
                <a:ea typeface="Calibri"/>
                <a:cs typeface="Calibri"/>
                <a:sym typeface="Calibri"/>
              </a:rPr>
              <a:t>y datos faltantes</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Normalización </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Formato de serie de tiempo o lista según requiera el modelo a usar </a:t>
            </a:r>
            <a:endParaRPr dirty="0"/>
          </a:p>
        </p:txBody>
      </p:sp>
      <p:sp>
        <p:nvSpPr>
          <p:cNvPr id="116" name="Google Shape;116;p4"/>
          <p:cNvSpPr/>
          <p:nvPr/>
        </p:nvSpPr>
        <p:spPr>
          <a:xfrm>
            <a:off x="4854436" y="1095420"/>
            <a:ext cx="284154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a:solidFill>
                  <a:srgbClr val="000000"/>
                </a:solidFill>
                <a:latin typeface="Calibri"/>
                <a:ea typeface="Calibri"/>
                <a:cs typeface="Calibri"/>
                <a:sym typeface="Calibri"/>
              </a:rPr>
              <a:t>Desarrollo y evaluación de Modelos</a:t>
            </a:r>
            <a:endParaRPr dirty="0"/>
          </a:p>
        </p:txBody>
      </p:sp>
      <p:sp>
        <p:nvSpPr>
          <p:cNvPr id="117" name="Google Shape;117;p4"/>
          <p:cNvSpPr/>
          <p:nvPr/>
        </p:nvSpPr>
        <p:spPr>
          <a:xfrm>
            <a:off x="9714550" y="1095420"/>
            <a:ext cx="22214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b="1" dirty="0">
                <a:latin typeface="Calibri"/>
                <a:ea typeface="Calibri"/>
                <a:cs typeface="Calibri"/>
                <a:sym typeface="Calibri"/>
              </a:rPr>
              <a:t>Comparación de modelos y conclusiones generales </a:t>
            </a:r>
            <a:endParaRPr dirty="0"/>
          </a:p>
        </p:txBody>
      </p:sp>
      <p:sp>
        <p:nvSpPr>
          <p:cNvPr id="118" name="Google Shape;118;p4"/>
          <p:cNvSpPr/>
          <p:nvPr/>
        </p:nvSpPr>
        <p:spPr>
          <a:xfrm>
            <a:off x="8853376"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4"/>
          <p:cNvSpPr txBox="1"/>
          <p:nvPr/>
        </p:nvSpPr>
        <p:spPr>
          <a:xfrm>
            <a:off x="4404384" y="1328501"/>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FF6699"/>
                </a:solidFill>
                <a:latin typeface="Calibri"/>
                <a:ea typeface="Calibri"/>
                <a:cs typeface="Calibri"/>
                <a:sym typeface="Calibri"/>
              </a:rPr>
              <a:t>Series de Tiempo </a:t>
            </a:r>
            <a:endParaRPr/>
          </a:p>
        </p:txBody>
      </p:sp>
      <p:pic>
        <p:nvPicPr>
          <p:cNvPr id="120" name="Google Shape;120;p4"/>
          <p:cNvPicPr preferRelativeResize="0"/>
          <p:nvPr/>
        </p:nvPicPr>
        <p:blipFill rotWithShape="1">
          <a:blip r:embed="rId3">
            <a:alphaModFix/>
          </a:blip>
          <a:srcRect/>
          <a:stretch/>
        </p:blipFill>
        <p:spPr>
          <a:xfrm>
            <a:off x="494050" y="2100847"/>
            <a:ext cx="450296" cy="379149"/>
          </a:xfrm>
          <a:prstGeom prst="rect">
            <a:avLst/>
          </a:prstGeom>
          <a:noFill/>
          <a:ln>
            <a:noFill/>
          </a:ln>
        </p:spPr>
      </p:pic>
      <p:sp>
        <p:nvSpPr>
          <p:cNvPr id="122" name="Google Shape;122;p4"/>
          <p:cNvSpPr txBox="1"/>
          <p:nvPr/>
        </p:nvSpPr>
        <p:spPr>
          <a:xfrm>
            <a:off x="6538933" y="1342372"/>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7030A0"/>
                </a:solidFill>
                <a:latin typeface="Calibri"/>
                <a:ea typeface="Calibri"/>
                <a:cs typeface="Calibri"/>
                <a:sym typeface="Calibri"/>
              </a:rPr>
              <a:t>Redes Neuronales</a:t>
            </a:r>
            <a:endParaRPr/>
          </a:p>
        </p:txBody>
      </p:sp>
      <p:sp>
        <p:nvSpPr>
          <p:cNvPr id="123" name="Google Shape;123;p4"/>
          <p:cNvSpPr/>
          <p:nvPr/>
        </p:nvSpPr>
        <p:spPr>
          <a:xfrm>
            <a:off x="4414544" y="1754986"/>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Verificación de supuesto de </a:t>
            </a:r>
            <a:r>
              <a:rPr lang="es-MX" sz="900" b="1" dirty="0" err="1">
                <a:solidFill>
                  <a:srgbClr val="FFFFFF"/>
                </a:solidFill>
                <a:latin typeface="Calibri"/>
                <a:ea typeface="Calibri"/>
                <a:cs typeface="Calibri"/>
                <a:sym typeface="Calibri"/>
              </a:rPr>
              <a:t>estacioneriedad</a:t>
            </a:r>
            <a:r>
              <a:rPr lang="es-MX" sz="900" b="1" dirty="0">
                <a:solidFill>
                  <a:srgbClr val="FFFFFF"/>
                </a:solidFill>
                <a:latin typeface="Calibri"/>
                <a:ea typeface="Calibri"/>
                <a:cs typeface="Calibri"/>
                <a:sym typeface="Calibri"/>
              </a:rPr>
              <a:t> para aplicación de modelo</a:t>
            </a:r>
            <a:endParaRPr dirty="0"/>
          </a:p>
        </p:txBody>
      </p:sp>
      <p:cxnSp>
        <p:nvCxnSpPr>
          <p:cNvPr id="124" name="Google Shape;124;p4"/>
          <p:cNvCxnSpPr/>
          <p:nvPr/>
        </p:nvCxnSpPr>
        <p:spPr>
          <a:xfrm>
            <a:off x="5302091"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25" name="Google Shape;125;p4"/>
          <p:cNvSpPr/>
          <p:nvPr/>
        </p:nvSpPr>
        <p:spPr>
          <a:xfrm>
            <a:off x="4414544" y="2441118"/>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series a usar en cada caso (ARIMA, SARIMA)</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26" name="Google Shape;126;p4"/>
          <p:cNvSpPr/>
          <p:nvPr/>
        </p:nvSpPr>
        <p:spPr>
          <a:xfrm>
            <a:off x="4414544" y="3130993"/>
            <a:ext cx="1735800" cy="439200"/>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7" name="Google Shape;127;p4"/>
          <p:cNvCxnSpPr/>
          <p:nvPr/>
        </p:nvCxnSpPr>
        <p:spPr>
          <a:xfrm>
            <a:off x="5302091"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28" name="Google Shape;128;p4"/>
          <p:cNvSpPr/>
          <p:nvPr/>
        </p:nvSpPr>
        <p:spPr>
          <a:xfrm>
            <a:off x="4414544" y="3826760"/>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9" name="Google Shape;129;p4"/>
          <p:cNvCxnSpPr/>
          <p:nvPr/>
        </p:nvCxnSpPr>
        <p:spPr>
          <a:xfrm>
            <a:off x="5302091"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0" name="Google Shape;130;p4"/>
          <p:cNvSpPr/>
          <p:nvPr/>
        </p:nvSpPr>
        <p:spPr>
          <a:xfrm>
            <a:off x="6564098" y="1764714"/>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Selección de variables relevantes para incluir en la Red Neuronal</a:t>
            </a:r>
            <a:endParaRPr dirty="0"/>
          </a:p>
        </p:txBody>
      </p:sp>
      <p:cxnSp>
        <p:nvCxnSpPr>
          <p:cNvPr id="131" name="Google Shape;131;p4"/>
          <p:cNvCxnSpPr/>
          <p:nvPr/>
        </p:nvCxnSpPr>
        <p:spPr>
          <a:xfrm>
            <a:off x="7470878"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32" name="Google Shape;132;p4"/>
          <p:cNvSpPr/>
          <p:nvPr/>
        </p:nvSpPr>
        <p:spPr>
          <a:xfrm>
            <a:off x="6564098" y="2450846"/>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redes a usar en cada caso (RNN, LSTM)</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33" name="Google Shape;133;p4"/>
          <p:cNvSpPr/>
          <p:nvPr/>
        </p:nvSpPr>
        <p:spPr>
          <a:xfrm>
            <a:off x="6564098" y="3140721"/>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4" name="Google Shape;134;p4"/>
          <p:cNvCxnSpPr/>
          <p:nvPr/>
        </p:nvCxnSpPr>
        <p:spPr>
          <a:xfrm>
            <a:off x="7470878"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35" name="Google Shape;135;p4"/>
          <p:cNvSpPr/>
          <p:nvPr/>
        </p:nvSpPr>
        <p:spPr>
          <a:xfrm>
            <a:off x="6563666" y="3836488"/>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6" name="Google Shape;136;p4"/>
          <p:cNvCxnSpPr/>
          <p:nvPr/>
        </p:nvCxnSpPr>
        <p:spPr>
          <a:xfrm>
            <a:off x="7431548"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7" name="Google Shape;137;p4"/>
          <p:cNvSpPr txBox="1"/>
          <p:nvPr/>
        </p:nvSpPr>
        <p:spPr>
          <a:xfrm>
            <a:off x="10059653" y="2299379"/>
            <a:ext cx="168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a:solidFill>
                  <a:schemeClr val="dk1"/>
                </a:solidFill>
                <a:latin typeface="Calibri"/>
                <a:ea typeface="Calibri"/>
                <a:cs typeface="Calibri"/>
                <a:sym typeface="Calibri"/>
              </a:rPr>
              <a:t>Comparación de modelos y conclusiones generales </a:t>
            </a:r>
            <a:endParaRPr/>
          </a:p>
        </p:txBody>
      </p:sp>
      <p:pic>
        <p:nvPicPr>
          <p:cNvPr id="138" name="Google Shape;138;p4" descr="Darts: Time Series Made Easy in Python - Unit8"/>
          <p:cNvPicPr preferRelativeResize="0"/>
          <p:nvPr/>
        </p:nvPicPr>
        <p:blipFill rotWithShape="1">
          <a:blip r:embed="rId4">
            <a:alphaModFix/>
          </a:blip>
          <a:srcRect/>
          <a:stretch/>
        </p:blipFill>
        <p:spPr>
          <a:xfrm>
            <a:off x="4645187" y="4386322"/>
            <a:ext cx="1199209" cy="798330"/>
          </a:xfrm>
          <a:prstGeom prst="rect">
            <a:avLst/>
          </a:prstGeom>
          <a:noFill/>
          <a:ln>
            <a:noFill/>
          </a:ln>
        </p:spPr>
      </p:pic>
      <p:pic>
        <p:nvPicPr>
          <p:cNvPr id="139" name="Google Shape;139;p4" descr="Time Series Prediction Using LSTM Deep Neural Networks"/>
          <p:cNvPicPr preferRelativeResize="0"/>
          <p:nvPr/>
        </p:nvPicPr>
        <p:blipFill rotWithShape="1">
          <a:blip r:embed="rId5">
            <a:alphaModFix/>
          </a:blip>
          <a:srcRect/>
          <a:stretch/>
        </p:blipFill>
        <p:spPr>
          <a:xfrm>
            <a:off x="6833815" y="4421050"/>
            <a:ext cx="1118950" cy="735195"/>
          </a:xfrm>
          <a:prstGeom prst="rect">
            <a:avLst/>
          </a:prstGeom>
          <a:noFill/>
          <a:ln>
            <a:noFill/>
          </a:ln>
        </p:spPr>
      </p:pic>
      <p:pic>
        <p:nvPicPr>
          <p:cNvPr id="140" name="Google Shape;140;p4" descr="Gear Icon 5939884"/>
          <p:cNvPicPr preferRelativeResize="0"/>
          <p:nvPr/>
        </p:nvPicPr>
        <p:blipFill rotWithShape="1">
          <a:blip r:embed="rId6">
            <a:alphaModFix/>
          </a:blip>
          <a:srcRect l="22729" t="18850" r="12754" b="19527"/>
          <a:stretch/>
        </p:blipFill>
        <p:spPr>
          <a:xfrm>
            <a:off x="493846" y="3832910"/>
            <a:ext cx="450705" cy="430470"/>
          </a:xfrm>
          <a:prstGeom prst="rect">
            <a:avLst/>
          </a:prstGeom>
          <a:noFill/>
          <a:ln>
            <a:noFill/>
          </a:ln>
        </p:spPr>
      </p:pic>
      <p:pic>
        <p:nvPicPr>
          <p:cNvPr id="141" name="Google Shape;141;p4"/>
          <p:cNvPicPr preferRelativeResize="0"/>
          <p:nvPr/>
        </p:nvPicPr>
        <p:blipFill rotWithShape="1">
          <a:blip r:embed="rId7">
            <a:alphaModFix/>
          </a:blip>
          <a:srcRect l="18798" t="18840" r="12240" b="22005"/>
          <a:stretch/>
        </p:blipFill>
        <p:spPr>
          <a:xfrm>
            <a:off x="9487250" y="2371617"/>
            <a:ext cx="495775" cy="425271"/>
          </a:xfrm>
          <a:prstGeom prst="rect">
            <a:avLst/>
          </a:prstGeom>
          <a:noFill/>
          <a:ln>
            <a:noFill/>
          </a:ln>
        </p:spPr>
      </p:pic>
      <p:sp>
        <p:nvSpPr>
          <p:cNvPr id="3" name="CuadroTexto 2">
            <a:extLst>
              <a:ext uri="{FF2B5EF4-FFF2-40B4-BE49-F238E27FC236}">
                <a16:creationId xmlns:a16="http://schemas.microsoft.com/office/drawing/2014/main" id="{AEB65875-CE4D-F342-CB19-880C3E40AEA0}"/>
              </a:ext>
            </a:extLst>
          </p:cNvPr>
          <p:cNvSpPr txBox="1"/>
          <p:nvPr/>
        </p:nvSpPr>
        <p:spPr>
          <a:xfrm>
            <a:off x="380514" y="1095420"/>
            <a:ext cx="3128212" cy="307777"/>
          </a:xfrm>
          <a:prstGeom prst="rect">
            <a:avLst/>
          </a:prstGeom>
          <a:noFill/>
        </p:spPr>
        <p:txBody>
          <a:bodyPr wrap="square">
            <a:spAutoFit/>
          </a:bodyPr>
          <a:lstStyle/>
          <a:p>
            <a:pPr marL="0" marR="0" lvl="0" indent="0" algn="ctr" rtl="0">
              <a:spcBef>
                <a:spcPts val="0"/>
              </a:spcBef>
              <a:spcAft>
                <a:spcPts val="0"/>
              </a:spcAft>
              <a:buNone/>
            </a:pPr>
            <a:r>
              <a:rPr lang="es-MX" sz="1400" b="1" dirty="0">
                <a:solidFill>
                  <a:schemeClr val="dk1"/>
                </a:solidFill>
                <a:latin typeface="Calibri"/>
                <a:ea typeface="Calibri"/>
                <a:cs typeface="Calibri"/>
                <a:sym typeface="Calibri"/>
              </a:rPr>
              <a:t>Recolección y limpieza  de Información:</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Métricas de evaluación</a:t>
            </a:r>
            <a:endParaRPr sz="3200" b="1" dirty="0">
              <a:solidFill>
                <a:schemeClr val="accent1"/>
              </a:solidFill>
              <a:latin typeface="Calibri"/>
              <a:ea typeface="Calibri"/>
              <a:cs typeface="Calibri"/>
              <a:sym typeface="Calibri"/>
            </a:endParaRPr>
          </a:p>
        </p:txBody>
      </p:sp>
      <p:pic>
        <p:nvPicPr>
          <p:cNvPr id="2050" name="Picture 2" descr="Root-Mean-Square Error in R Programming - GeeksforGeeks">
            <a:extLst>
              <a:ext uri="{FF2B5EF4-FFF2-40B4-BE49-F238E27FC236}">
                <a16:creationId xmlns:a16="http://schemas.microsoft.com/office/drawing/2014/main" id="{E146418B-5A0A-D8CC-4044-F0A89D8FC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933" y="2851915"/>
            <a:ext cx="3705225"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7673C4C-D873-804F-E48B-6BDA01D2D811}"/>
              </a:ext>
            </a:extLst>
          </p:cNvPr>
          <p:cNvSpPr txBox="1"/>
          <p:nvPr/>
        </p:nvSpPr>
        <p:spPr>
          <a:xfrm>
            <a:off x="6496545" y="604501"/>
            <a:ext cx="4876801" cy="2062103"/>
          </a:xfrm>
          <a:prstGeom prst="rect">
            <a:avLst/>
          </a:prstGeom>
          <a:noFill/>
        </p:spPr>
        <p:txBody>
          <a:bodyPr wrap="square">
            <a:spAutoFit/>
          </a:bodyPr>
          <a:lstStyle/>
          <a:p>
            <a:r>
              <a:rPr lang="es-MX" sz="1600" b="1" dirty="0">
                <a:latin typeface="Calibri" panose="020F0502020204030204" pitchFamily="34" charset="0"/>
              </a:rPr>
              <a:t>RMSE</a:t>
            </a:r>
          </a:p>
          <a:p>
            <a:r>
              <a:rPr lang="es-MX" sz="1600" dirty="0">
                <a:latin typeface="Calibri" panose="020F0502020204030204" pitchFamily="34" charset="0"/>
              </a:rPr>
              <a:t>-Ventaja(s) Esta en las mismas unidades que la variable estudiada, lo que permite tener una clara idea de cuanto puede costar el error promedio en los mismos términos de la variable de interés. </a:t>
            </a:r>
          </a:p>
          <a:p>
            <a:endParaRPr lang="es-MX" sz="1600" dirty="0">
              <a:latin typeface="Calibri" panose="020F0502020204030204" pitchFamily="34" charset="0"/>
            </a:endParaRPr>
          </a:p>
          <a:p>
            <a:r>
              <a:rPr lang="es-MX" sz="1600" dirty="0">
                <a:latin typeface="Calibri" panose="020F0502020204030204" pitchFamily="34" charset="0"/>
              </a:rPr>
              <a:t>-Desventaja(s): Tiende a castigar mucho los valores atípicos. </a:t>
            </a:r>
          </a:p>
        </p:txBody>
      </p:sp>
      <p:pic>
        <p:nvPicPr>
          <p:cNvPr id="2052" name="Picture 4" descr="MAPE (Erro Absoluto Percentual Médio) em Machine Learning | Mario Filho |  Machine Learning">
            <a:extLst>
              <a:ext uri="{FF2B5EF4-FFF2-40B4-BE49-F238E27FC236}">
                <a16:creationId xmlns:a16="http://schemas.microsoft.com/office/drawing/2014/main" id="{6DDCA7A7-F7D9-C37C-AAEA-E00A90D26E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628" b="25288"/>
          <a:stretch/>
        </p:blipFill>
        <p:spPr bwMode="auto">
          <a:xfrm>
            <a:off x="1421375" y="2745085"/>
            <a:ext cx="2762250" cy="79692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C30A9B2A-5A26-93C7-19AB-D772ADAF148B}"/>
              </a:ext>
            </a:extLst>
          </p:cNvPr>
          <p:cNvSpPr txBox="1"/>
          <p:nvPr/>
        </p:nvSpPr>
        <p:spPr>
          <a:xfrm>
            <a:off x="683188" y="604501"/>
            <a:ext cx="4876800" cy="2062103"/>
          </a:xfrm>
          <a:prstGeom prst="rect">
            <a:avLst/>
          </a:prstGeom>
          <a:noFill/>
        </p:spPr>
        <p:txBody>
          <a:bodyPr wrap="square">
            <a:spAutoFit/>
          </a:bodyPr>
          <a:lstStyle/>
          <a:p>
            <a:r>
              <a:rPr lang="es-MX" sz="1600" b="1" dirty="0">
                <a:latin typeface="Calibri" panose="020F0502020204030204" pitchFamily="34" charset="0"/>
              </a:rPr>
              <a:t>MAPE</a:t>
            </a:r>
          </a:p>
          <a:p>
            <a:r>
              <a:rPr lang="es-MX" sz="1600" dirty="0">
                <a:latin typeface="Calibri" panose="020F0502020204030204" pitchFamily="34" charset="0"/>
              </a:rPr>
              <a:t>-Ventaja(s) Es muy útil cuando se quieren evaluar dos modelos en términos de porcentaje promedio /medio de error.</a:t>
            </a:r>
          </a:p>
          <a:p>
            <a:r>
              <a:rPr lang="es-MX" sz="1600" dirty="0">
                <a:latin typeface="Calibri" panose="020F0502020204030204" pitchFamily="34" charset="0"/>
              </a:rPr>
              <a:t>-Desventaja(s): Tiende a dispararse si la media de los datos tiende a cero.</a:t>
            </a:r>
          </a:p>
          <a:p>
            <a:br>
              <a:rPr lang="es-MX" sz="1600" b="0" dirty="0">
                <a:solidFill>
                  <a:srgbClr val="CCCCCC"/>
                </a:solidFill>
                <a:effectLst/>
                <a:latin typeface="Consolas" panose="020B0609020204030204" pitchFamily="49" charset="0"/>
              </a:rPr>
            </a:br>
            <a:endParaRPr lang="es-MX" sz="1600" b="0" dirty="0">
              <a:solidFill>
                <a:srgbClr val="CCCCCC"/>
              </a:solidFill>
              <a:effectLst/>
              <a:latin typeface="Consolas" panose="020B0609020204030204" pitchFamily="49" charset="0"/>
            </a:endParaRPr>
          </a:p>
        </p:txBody>
      </p:sp>
      <p:sp>
        <p:nvSpPr>
          <p:cNvPr id="12" name="CuadroTexto 11">
            <a:extLst>
              <a:ext uri="{FF2B5EF4-FFF2-40B4-BE49-F238E27FC236}">
                <a16:creationId xmlns:a16="http://schemas.microsoft.com/office/drawing/2014/main" id="{70A03265-B746-B994-C9AB-BF59A928AE40}"/>
              </a:ext>
            </a:extLst>
          </p:cNvPr>
          <p:cNvSpPr txBox="1"/>
          <p:nvPr/>
        </p:nvSpPr>
        <p:spPr>
          <a:xfrm>
            <a:off x="2150533" y="4212495"/>
            <a:ext cx="7569200" cy="830997"/>
          </a:xfrm>
          <a:prstGeom prst="rect">
            <a:avLst/>
          </a:prstGeom>
          <a:noFill/>
        </p:spPr>
        <p:txBody>
          <a:bodyPr wrap="square">
            <a:spAutoFit/>
          </a:bodyPr>
          <a:lstStyle/>
          <a:p>
            <a:r>
              <a:rPr lang="es-MX" sz="1600" b="1" dirty="0">
                <a:latin typeface="Calibri" panose="020F0502020204030204" pitchFamily="34" charset="0"/>
              </a:rPr>
              <a:t>AIC </a:t>
            </a:r>
            <a:r>
              <a:rPr lang="es-MX" sz="1600" dirty="0">
                <a:latin typeface="Calibri" panose="020F0502020204030204" pitchFamily="34" charset="0"/>
              </a:rPr>
              <a:t>combina la verosimilitud del modelo con el número de parámetros utilizados, priorizando los modelos que ofrecen un equilibrio entre el ajuste a los datos y la simplicidad</a:t>
            </a:r>
          </a:p>
        </p:txBody>
      </p:sp>
      <p:pic>
        <p:nvPicPr>
          <p:cNvPr id="2056" name="Picture 8" descr="The Akaike Information Criterion – Time Series Analysis, Regression, and  Forecasting">
            <a:extLst>
              <a:ext uri="{FF2B5EF4-FFF2-40B4-BE49-F238E27FC236}">
                <a16:creationId xmlns:a16="http://schemas.microsoft.com/office/drawing/2014/main" id="{D7342021-FA5F-9D68-B93F-0086A8953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792" y="5043492"/>
            <a:ext cx="1717505" cy="12425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kaike Information Criterion: Model Selection | by Aditya Manikantan | Geek  Culture | Medium">
            <a:extLst>
              <a:ext uri="{FF2B5EF4-FFF2-40B4-BE49-F238E27FC236}">
                <a16:creationId xmlns:a16="http://schemas.microsoft.com/office/drawing/2014/main" id="{19F492A3-E029-8AD5-890B-3D54372B4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882" y="5033136"/>
            <a:ext cx="1953663" cy="108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68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FF6699"/>
                </a:solidFill>
                <a:latin typeface="Calibri"/>
                <a:ea typeface="Calibri"/>
                <a:cs typeface="Calibri"/>
                <a:sym typeface="Calibri"/>
              </a:rPr>
              <a:t>Métodos y Modelos: Pronóstico con modelos de series de tiempo (ARIMA, SARIMA)</a:t>
            </a:r>
            <a:endParaRPr sz="3200" b="1" dirty="0">
              <a:solidFill>
                <a:schemeClr val="accent1"/>
              </a:solidFill>
              <a:latin typeface="Calibri"/>
              <a:ea typeface="Calibri"/>
              <a:cs typeface="Calibri"/>
              <a:sym typeface="Calibri"/>
            </a:endParaRPr>
          </a:p>
        </p:txBody>
      </p:sp>
      <p:sp>
        <p:nvSpPr>
          <p:cNvPr id="2" name="Rectangle 9">
            <a:extLst>
              <a:ext uri="{FF2B5EF4-FFF2-40B4-BE49-F238E27FC236}">
                <a16:creationId xmlns:a16="http://schemas.microsoft.com/office/drawing/2014/main" id="{EA30B8E6-7F4F-D392-00EF-6A98238DBD90}"/>
              </a:ext>
            </a:extLst>
          </p:cNvPr>
          <p:cNvSpPr/>
          <p:nvPr/>
        </p:nvSpPr>
        <p:spPr>
          <a:xfrm>
            <a:off x="4533918" y="1088936"/>
            <a:ext cx="4486680" cy="267939"/>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5" name="Rectangle 20">
            <a:extLst>
              <a:ext uri="{FF2B5EF4-FFF2-40B4-BE49-F238E27FC236}">
                <a16:creationId xmlns:a16="http://schemas.microsoft.com/office/drawing/2014/main" id="{D70CDA91-14C4-B44F-65BB-D4E116BF3BA5}"/>
              </a:ext>
            </a:extLst>
          </p:cNvPr>
          <p:cNvSpPr/>
          <p:nvPr/>
        </p:nvSpPr>
        <p:spPr>
          <a:xfrm>
            <a:off x="437844" y="1067594"/>
            <a:ext cx="2925678"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101" name="CuadroTexto 100">
            <a:extLst>
              <a:ext uri="{FF2B5EF4-FFF2-40B4-BE49-F238E27FC236}">
                <a16:creationId xmlns:a16="http://schemas.microsoft.com/office/drawing/2014/main" id="{4D021EE1-30F4-705B-C0D1-79BC19BEB7B2}"/>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Sectores: Eléctrico, Petrolero e Industrial</a:t>
            </a:r>
          </a:p>
        </p:txBody>
      </p:sp>
      <p:sp>
        <p:nvSpPr>
          <p:cNvPr id="102" name="CuadroTexto 101">
            <a:extLst>
              <a:ext uri="{FF2B5EF4-FFF2-40B4-BE49-F238E27FC236}">
                <a16:creationId xmlns:a16="http://schemas.microsoft.com/office/drawing/2014/main" id="{C584FDF9-F6BB-6763-CB86-C704ACB08C81}"/>
              </a:ext>
            </a:extLst>
          </p:cNvPr>
          <p:cNvSpPr txBox="1"/>
          <p:nvPr/>
        </p:nvSpPr>
        <p:spPr>
          <a:xfrm>
            <a:off x="492629" y="2328093"/>
            <a:ext cx="3350242" cy="664797"/>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 </a:t>
            </a:r>
            <a:r>
              <a:rPr lang="es-MX" sz="1200" dirty="0">
                <a:latin typeface="Calibri Light" panose="020F0302020204030204" pitchFamily="34" charset="0"/>
                <a:cs typeface="Calibri Light" panose="020F0302020204030204" pitchFamily="34" charset="0"/>
                <a:hlinkClick r:id="rId3"/>
              </a:rPr>
              <a:t>SENER | Sistema de Información Energética | Demanda Interna de Gas Natural por Estado Sector Eléctrico (energia.gob.mx)</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4" name="Imagen 103">
            <a:extLst>
              <a:ext uri="{FF2B5EF4-FFF2-40B4-BE49-F238E27FC236}">
                <a16:creationId xmlns:a16="http://schemas.microsoft.com/office/drawing/2014/main" id="{68282C3F-232E-E62C-7AC8-0F5AF43D24BA}"/>
              </a:ext>
            </a:extLst>
          </p:cNvPr>
          <p:cNvPicPr>
            <a:picLocks noChangeAspect="1"/>
          </p:cNvPicPr>
          <p:nvPr/>
        </p:nvPicPr>
        <p:blipFill>
          <a:blip r:embed="rId4"/>
          <a:stretch>
            <a:fillRect/>
          </a:stretch>
        </p:blipFill>
        <p:spPr>
          <a:xfrm>
            <a:off x="903938" y="3127530"/>
            <a:ext cx="1993490" cy="892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 name="CuadroTexto 104">
            <a:extLst>
              <a:ext uri="{FF2B5EF4-FFF2-40B4-BE49-F238E27FC236}">
                <a16:creationId xmlns:a16="http://schemas.microsoft.com/office/drawing/2014/main" id="{B70949C0-B3C4-EF4B-AB3E-E95CC8474D3C}"/>
              </a:ext>
            </a:extLst>
          </p:cNvPr>
          <p:cNvSpPr txBox="1"/>
          <p:nvPr/>
        </p:nvSpPr>
        <p:spPr>
          <a:xfrm rot="2146181">
            <a:off x="2521917" y="3141115"/>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6" name="Picture 12" descr="https://d30y9cdsu7xlg0.cloudfront.net/png/1668564-200.png">
            <a:extLst>
              <a:ext uri="{FF2B5EF4-FFF2-40B4-BE49-F238E27FC236}">
                <a16:creationId xmlns:a16="http://schemas.microsoft.com/office/drawing/2014/main" id="{1E3A2C58-E832-77DC-E437-B32BED656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938" y="4559110"/>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08" name="CuadroTexto 107">
            <a:extLst>
              <a:ext uri="{FF2B5EF4-FFF2-40B4-BE49-F238E27FC236}">
                <a16:creationId xmlns:a16="http://schemas.microsoft.com/office/drawing/2014/main" id="{65CA59B3-D5AA-AE9A-263B-17E75C53FB60}"/>
              </a:ext>
            </a:extLst>
          </p:cNvPr>
          <p:cNvSpPr txBox="1"/>
          <p:nvPr/>
        </p:nvSpPr>
        <p:spPr>
          <a:xfrm>
            <a:off x="990646" y="4353202"/>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4" y="1460023"/>
            <a:ext cx="5286189"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de componentes de series de tiempo</a:t>
            </a:r>
            <a:r>
              <a:rPr lang="es-MX" sz="1200" dirty="0">
                <a:solidFill>
                  <a:schemeClr val="tx1"/>
                </a:solidFill>
                <a:latin typeface="Calibri Light" panose="020F0302020204030204" pitchFamily="34" charset="0"/>
                <a:cs typeface="Calibri Light" panose="020F0302020204030204" pitchFamily="34" charset="0"/>
              </a:rPr>
              <a:t> (tendencia, estacionalidad, y estacionariedad)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pruebas de </a:t>
            </a:r>
            <a:r>
              <a:rPr lang="es-MX" sz="1200" dirty="0" err="1">
                <a:solidFill>
                  <a:schemeClr val="tx1"/>
                </a:solidFill>
                <a:latin typeface="Calibri Light" panose="020F0302020204030204" pitchFamily="34" charset="0"/>
                <a:cs typeface="Calibri Light" panose="020F0302020204030204" pitchFamily="34" charset="0"/>
              </a:rPr>
              <a:t>Dickey</a:t>
            </a:r>
            <a:r>
              <a:rPr lang="es-MX" sz="1200" dirty="0">
                <a:solidFill>
                  <a:schemeClr val="tx1"/>
                </a:solidFill>
                <a:latin typeface="Calibri Light" panose="020F0302020204030204" pitchFamily="34" charset="0"/>
                <a:cs typeface="Calibri Light" panose="020F0302020204030204" pitchFamily="34" charset="0"/>
              </a:rPr>
              <a:t> </a:t>
            </a:r>
            <a:r>
              <a:rPr lang="es-MX" sz="1200" dirty="0" err="1">
                <a:solidFill>
                  <a:schemeClr val="tx1"/>
                </a:solidFill>
                <a:latin typeface="Calibri Light" panose="020F0302020204030204" pitchFamily="34" charset="0"/>
                <a:cs typeface="Calibri Light" panose="020F0302020204030204" pitchFamily="34" charset="0"/>
              </a:rPr>
              <a:t>Fulley</a:t>
            </a:r>
            <a:r>
              <a:rPr lang="es-MX" sz="1200" dirty="0">
                <a:solidFill>
                  <a:schemeClr val="tx1"/>
                </a:solidFill>
                <a:latin typeface="Calibri Light" panose="020F0302020204030204" pitchFamily="34" charset="0"/>
                <a:cs typeface="Calibri Light" panose="020F0302020204030204" pitchFamily="34" charset="0"/>
              </a:rPr>
              <a:t> y funciones de ACF y PACF</a:t>
            </a:r>
            <a:r>
              <a:rPr lang="es-MX" sz="1200" baseline="30000" dirty="0">
                <a:solidFill>
                  <a:schemeClr val="tx1"/>
                </a:solidFill>
                <a:latin typeface="Calibri Light" panose="020F0302020204030204" pitchFamily="34" charset="0"/>
                <a:cs typeface="Calibri Light" panose="020F0302020204030204" pitchFamily="34" charset="0"/>
              </a:rPr>
              <a:t>1</a:t>
            </a:r>
          </a:p>
        </p:txBody>
      </p:sp>
      <p:pic>
        <p:nvPicPr>
          <p:cNvPr id="1026" name="Picture 2" descr="Interpreting ACF and PACF plots - SPUR ECONOMICS">
            <a:extLst>
              <a:ext uri="{FF2B5EF4-FFF2-40B4-BE49-F238E27FC236}">
                <a16:creationId xmlns:a16="http://schemas.microsoft.com/office/drawing/2014/main" id="{4FACD4DD-D850-482B-95D3-13A1B71412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b="24341"/>
          <a:stretch/>
        </p:blipFill>
        <p:spPr bwMode="auto">
          <a:xfrm>
            <a:off x="5281685" y="2157305"/>
            <a:ext cx="2363412" cy="749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sym typeface="Calibri"/>
              </a:rPr>
              <a:t>P</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Partial</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series de tiempo según convenga </a:t>
            </a:r>
            <a:r>
              <a:rPr lang="es-MX" sz="1200" dirty="0">
                <a:solidFill>
                  <a:schemeClr val="tx1"/>
                </a:solidFill>
                <a:latin typeface="Calibri Light" panose="020F0302020204030204" pitchFamily="34" charset="0"/>
                <a:cs typeface="Calibri Light" panose="020F0302020204030204" pitchFamily="34" charset="0"/>
              </a:rPr>
              <a:t> (ARIMA, SARIMA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Se toma la decisión con base en las gráficas de ACF y PACF</a:t>
            </a:r>
            <a:r>
              <a:rPr lang="es-MX" sz="1200" baseline="30000" dirty="0">
                <a:solidFill>
                  <a:schemeClr val="tx1"/>
                </a:solidFill>
                <a:latin typeface="Calibri Light" panose="020F0302020204030204" pitchFamily="34" charset="0"/>
                <a:cs typeface="Calibri Light" panose="020F0302020204030204" pitchFamily="34" charset="0"/>
              </a:rPr>
              <a:t>1 </a:t>
            </a:r>
            <a:r>
              <a:rPr lang="es-MX" sz="1200" dirty="0">
                <a:solidFill>
                  <a:schemeClr val="tx1"/>
                </a:solidFill>
                <a:latin typeface="Calibri Light" panose="020F0302020204030204" pitchFamily="34" charset="0"/>
                <a:cs typeface="Calibri Light" panose="020F0302020204030204" pitchFamily="34" charset="0"/>
              </a:rPr>
              <a:t>de la serie de tiempo ya estacional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6" name="CuadroTexto 115">
            <a:extLst>
              <a:ext uri="{FF2B5EF4-FFF2-40B4-BE49-F238E27FC236}">
                <a16:creationId xmlns:a16="http://schemas.microsoft.com/office/drawing/2014/main" id="{AFDA194A-91D8-8D16-0772-71B5C96ABAD3}"/>
              </a:ext>
            </a:extLst>
          </p:cNvPr>
          <p:cNvSpPr txBox="1"/>
          <p:nvPr/>
        </p:nvSpPr>
        <p:spPr>
          <a:xfrm rot="2146181">
            <a:off x="7369172" y="21154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567866"/>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91402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57608" y="474081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686347"/>
            <a:ext cx="1455227" cy="555985"/>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series de tiempo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(ARIMA, SARIMA,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755479"/>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805168"/>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783196"/>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386193"/>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3" name="Rectangle 20">
            <a:extLst>
              <a:ext uri="{FF2B5EF4-FFF2-40B4-BE49-F238E27FC236}">
                <a16:creationId xmlns:a16="http://schemas.microsoft.com/office/drawing/2014/main" id="{D8E8D434-F2DD-40D1-641B-691188D09E62}"/>
              </a:ext>
            </a:extLst>
          </p:cNvPr>
          <p:cNvSpPr/>
          <p:nvPr/>
        </p:nvSpPr>
        <p:spPr>
          <a:xfrm>
            <a:off x="9915525" y="1095529"/>
            <a:ext cx="1998277"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615553"/>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series de tiempo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8"/>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3" name="Picture 2" descr="model data icon">
            <a:extLst>
              <a:ext uri="{FF2B5EF4-FFF2-40B4-BE49-F238E27FC236}">
                <a16:creationId xmlns:a16="http://schemas.microsoft.com/office/drawing/2014/main" id="{1424322A-D427-0ADC-33E2-24BA9BEB47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6670" y="4316937"/>
            <a:ext cx="501645" cy="501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1032" name="Picture 8" descr="Pandas Logo PNG Vectors Free Download">
            <a:extLst>
              <a:ext uri="{FF2B5EF4-FFF2-40B4-BE49-F238E27FC236}">
                <a16:creationId xmlns:a16="http://schemas.microsoft.com/office/drawing/2014/main" id="{76891183-9510-A06C-FD99-7E90BA48B1A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2488326" y="4566104"/>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Plotly - Wikipedia">
            <a:extLst>
              <a:ext uri="{FF2B5EF4-FFF2-40B4-BE49-F238E27FC236}">
                <a16:creationId xmlns:a16="http://schemas.microsoft.com/office/drawing/2014/main" id="{CD6944DF-A61E-5BC1-4EAC-A50557D8331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2848" t="21324" r="14474" b="15346"/>
          <a:stretch/>
        </p:blipFill>
        <p:spPr bwMode="auto">
          <a:xfrm>
            <a:off x="3161980" y="4791402"/>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Tutorial de SciPy | Interactive Chaos">
            <a:extLst>
              <a:ext uri="{FF2B5EF4-FFF2-40B4-BE49-F238E27FC236}">
                <a16:creationId xmlns:a16="http://schemas.microsoft.com/office/drawing/2014/main" id="{642D40B4-457B-D791-6CAC-ED68821108A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717" t="16134" r="6848" b="14552"/>
          <a:stretch/>
        </p:blipFill>
        <p:spPr bwMode="auto">
          <a:xfrm>
            <a:off x="7419784" y="4542298"/>
            <a:ext cx="499452" cy="20025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6" descr="About statsmodels - statsmodels 0.15.0 (+49)">
            <a:extLst>
              <a:ext uri="{FF2B5EF4-FFF2-40B4-BE49-F238E27FC236}">
                <a16:creationId xmlns:a16="http://schemas.microsoft.com/office/drawing/2014/main" id="{89889600-DAC0-A13E-CA0D-0FA6F9B2D1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6112" y="4225832"/>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42862" y="210900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8056009" y="2542859"/>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5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B07BD7"/>
                </a:solidFill>
                <a:latin typeface="Calibri"/>
                <a:ea typeface="Calibri"/>
                <a:cs typeface="Calibri"/>
                <a:sym typeface="Calibri"/>
              </a:rPr>
              <a:t>Métodos y Modelos: Pronóstico con modelos de Redes Neuronales NN (FFNN, LSTM)</a:t>
            </a:r>
            <a:endParaRPr sz="3200" b="1" dirty="0">
              <a:solidFill>
                <a:schemeClr val="accent1"/>
              </a:solidFill>
              <a:latin typeface="Calibri"/>
              <a:ea typeface="Calibri"/>
              <a:cs typeface="Calibri"/>
              <a:sym typeface="Calibri"/>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5" y="1460023"/>
            <a:ext cx="4618304"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colinealidad y correlación de las variables independientes </a:t>
            </a:r>
            <a:r>
              <a:rPr lang="es-MX" sz="1200" dirty="0">
                <a:solidFill>
                  <a:schemeClr val="tx1"/>
                </a:solidFill>
                <a:latin typeface="Calibri Light" panose="020F0302020204030204" pitchFamily="34" charset="0"/>
                <a:ea typeface="Calibri"/>
                <a:cs typeface="Calibri Light" panose="020F0302020204030204" pitchFamily="34" charset="0"/>
                <a:sym typeface="Calibri"/>
              </a:rPr>
              <a:t>(PIB</a:t>
            </a:r>
            <a:r>
              <a:rPr lang="es-MX" sz="1200" dirty="0">
                <a:solidFill>
                  <a:schemeClr val="tx1"/>
                </a:solidFill>
                <a:latin typeface="Calibri Light" panose="020F0302020204030204" pitchFamily="34" charset="0"/>
                <a:cs typeface="Calibri Light" panose="020F0302020204030204" pitchFamily="34" charset="0"/>
              </a:rPr>
              <a:t>, población, y cambio peso-dólar, </a:t>
            </a:r>
            <a:r>
              <a:rPr lang="es-MX" sz="1200" dirty="0" err="1">
                <a:solidFill>
                  <a:schemeClr val="tx1"/>
                </a:solidFill>
                <a:latin typeface="Calibri Light" panose="020F0302020204030204" pitchFamily="34" charset="0"/>
                <a:cs typeface="Calibri Light" panose="020F0302020204030204" pitchFamily="34" charset="0"/>
              </a:rPr>
              <a:t>etc</a:t>
            </a:r>
            <a:r>
              <a:rPr lang="es-MX" sz="1200" dirty="0">
                <a:solidFill>
                  <a:schemeClr val="tx1"/>
                </a:solidFill>
                <a:latin typeface="Calibri Light" panose="020F0302020204030204" pitchFamily="34" charset="0"/>
                <a:cs typeface="Calibri Light" panose="020F0302020204030204" pitchFamily="34" charset="0"/>
              </a:rPr>
              <a:t>)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correlación lineal y </a:t>
            </a:r>
            <a:r>
              <a:rPr lang="es-MX" sz="1200" dirty="0" err="1">
                <a:solidFill>
                  <a:schemeClr val="tx1"/>
                </a:solidFill>
                <a:latin typeface="Calibri Light" panose="020F0302020204030204" pitchFamily="34" charset="0"/>
                <a:cs typeface="Calibri Light" panose="020F0302020204030204" pitchFamily="34" charset="0"/>
              </a:rPr>
              <a:t>pairplots</a:t>
            </a:r>
            <a:r>
              <a:rPr lang="es-MX" sz="1200" dirty="0">
                <a:solidFill>
                  <a:schemeClr val="tx1"/>
                </a:solidFill>
                <a:latin typeface="Calibri Light" panose="020F0302020204030204" pitchFamily="34" charset="0"/>
                <a:cs typeface="Calibri Light" panose="020F0302020204030204" pitchFamily="34" charset="0"/>
              </a:rPr>
              <a:t>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RNN: </a:t>
            </a:r>
            <a:r>
              <a:rPr lang="es-MX" sz="1000" dirty="0" err="1">
                <a:solidFill>
                  <a:schemeClr val="tx1"/>
                </a:solidFill>
                <a:latin typeface="Calibri Light" panose="020F0302020204030204" pitchFamily="34" charset="0"/>
                <a:cs typeface="Calibri Light" panose="020F0302020204030204" pitchFamily="34" charset="0"/>
              </a:rPr>
              <a:t>Recurrent</a:t>
            </a:r>
            <a:r>
              <a:rPr lang="es-MX" sz="1000" dirty="0">
                <a:solidFill>
                  <a:schemeClr val="tx1"/>
                </a:solidFill>
                <a:latin typeface="Calibri Light" panose="020F0302020204030204" pitchFamily="34" charset="0"/>
                <a:cs typeface="Calibri Light" panose="020F0302020204030204" pitchFamily="34" charset="0"/>
              </a:rPr>
              <a:t> Neural Network</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2</a:t>
            </a:r>
            <a:r>
              <a:rPr lang="es-MX" sz="1000" dirty="0">
                <a:solidFill>
                  <a:schemeClr val="tx1"/>
                </a:solidFill>
                <a:latin typeface="Calibri Light" panose="020F0302020204030204" pitchFamily="34" charset="0"/>
                <a:cs typeface="Calibri Light" panose="020F0302020204030204" pitchFamily="34" charset="0"/>
              </a:rPr>
              <a:t>LSTM: Long-Short </a:t>
            </a:r>
            <a:r>
              <a:rPr lang="es-MX" sz="1000" dirty="0" err="1">
                <a:solidFill>
                  <a:schemeClr val="tx1"/>
                </a:solidFill>
                <a:latin typeface="Calibri Light" panose="020F0302020204030204" pitchFamily="34" charset="0"/>
                <a:cs typeface="Calibri Light" panose="020F0302020204030204" pitchFamily="34" charset="0"/>
              </a:rPr>
              <a:t>Term</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Memory</a:t>
            </a:r>
            <a:endParaRPr lang="es-MX" sz="1000" dirty="0">
              <a:solidFill>
                <a:schemeClr val="tx1"/>
              </a:solidFill>
              <a:latin typeface="Calibri Light" panose="020F0302020204030204" pitchFamily="34" charset="0"/>
              <a:cs typeface="Calibri Light" panose="020F0302020204030204" pitchFamily="34" charset="0"/>
            </a:endParaRP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1661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Redes Neuronales según convenga </a:t>
            </a:r>
            <a:r>
              <a:rPr lang="es-MX" sz="1200" dirty="0">
                <a:solidFill>
                  <a:schemeClr val="tx1"/>
                </a:solidFill>
                <a:latin typeface="Calibri Light" panose="020F0302020204030204" pitchFamily="34" charset="0"/>
                <a:cs typeface="Calibri Light" panose="020F0302020204030204" pitchFamily="34" charset="0"/>
              </a:rPr>
              <a:t> (RNN</a:t>
            </a:r>
            <a:r>
              <a:rPr lang="es-MX" sz="1200" baseline="30000" dirty="0">
                <a:solidFill>
                  <a:schemeClr val="tx1"/>
                </a:solidFill>
                <a:latin typeface="Calibri Light" panose="020F0302020204030204" pitchFamily="34" charset="0"/>
                <a:cs typeface="Calibri Light" panose="020F0302020204030204" pitchFamily="34" charset="0"/>
              </a:rPr>
              <a:t>1</a:t>
            </a:r>
            <a:r>
              <a:rPr lang="es-MX" sz="1200" dirty="0">
                <a:solidFill>
                  <a:schemeClr val="tx1"/>
                </a:solidFill>
                <a:latin typeface="Calibri Light" panose="020F0302020204030204" pitchFamily="34" charset="0"/>
                <a:cs typeface="Calibri Light" panose="020F0302020204030204" pitchFamily="34" charset="0"/>
              </a:rPr>
              <a:t>, LSTM</a:t>
            </a:r>
            <a:r>
              <a:rPr lang="es-MX" sz="1200" baseline="30000" dirty="0">
                <a:solidFill>
                  <a:schemeClr val="tx1"/>
                </a:solidFill>
                <a:latin typeface="Calibri Light" panose="020F0302020204030204" pitchFamily="34" charset="0"/>
                <a:cs typeface="Calibri Light" panose="020F0302020204030204" pitchFamily="34" charset="0"/>
              </a:rPr>
              <a:t>2</a:t>
            </a:r>
            <a:r>
              <a:rPr lang="es-MX" sz="1200" dirty="0">
                <a:solidFill>
                  <a:schemeClr val="tx1"/>
                </a:solidFill>
                <a:latin typeface="Calibri Light" panose="020F0302020204030204" pitchFamily="34" charset="0"/>
                <a:cs typeface="Calibri Light" panose="020F0302020204030204" pitchFamily="34" charset="0"/>
              </a:rPr>
              <a:t>,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129538"/>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475692"/>
            <a:ext cx="1298169" cy="1015663"/>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 Variables independientes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77928" y="4566642"/>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248019"/>
            <a:ext cx="1455227" cy="555985"/>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NN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(LSTM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317151"/>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631000"/>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a:p>
            <a:pPr algn="ctr"/>
            <a:endParaRPr lang="es-ES" sz="1000" u="sng" dirty="0">
              <a:solidFill>
                <a:schemeClr val="tx1"/>
              </a:solidFill>
              <a:latin typeface="Calibri Light" panose="020F0302020204030204" pitchFamily="34" charset="0"/>
              <a:cs typeface="Calibri Light" panose="020F0302020204030204" pitchFamily="34" charset="0"/>
            </a:endParaRP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609028"/>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CB97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212025"/>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461665"/>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NN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4"/>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342" y="217701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7219489" y="250927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DB76CF4C-C164-01BF-2302-6CBDD12C17D2}"/>
              </a:ext>
            </a:extLst>
          </p:cNvPr>
          <p:cNvSpPr/>
          <p:nvPr/>
        </p:nvSpPr>
        <p:spPr>
          <a:xfrm>
            <a:off x="4533918" y="1088936"/>
            <a:ext cx="4486680" cy="267939"/>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7" name="Rectangle 20">
            <a:extLst>
              <a:ext uri="{FF2B5EF4-FFF2-40B4-BE49-F238E27FC236}">
                <a16:creationId xmlns:a16="http://schemas.microsoft.com/office/drawing/2014/main" id="{93FDD0D7-A000-46D3-95C8-F2BCCA9C6D27}"/>
              </a:ext>
            </a:extLst>
          </p:cNvPr>
          <p:cNvSpPr/>
          <p:nvPr/>
        </p:nvSpPr>
        <p:spPr>
          <a:xfrm>
            <a:off x="437844" y="1067594"/>
            <a:ext cx="2925678"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8" name="Rectangle 20">
            <a:extLst>
              <a:ext uri="{FF2B5EF4-FFF2-40B4-BE49-F238E27FC236}">
                <a16:creationId xmlns:a16="http://schemas.microsoft.com/office/drawing/2014/main" id="{32E6A822-BAC4-E1E3-442C-5BF928014797}"/>
              </a:ext>
            </a:extLst>
          </p:cNvPr>
          <p:cNvSpPr/>
          <p:nvPr/>
        </p:nvSpPr>
        <p:spPr>
          <a:xfrm>
            <a:off x="9915525" y="1095529"/>
            <a:ext cx="1998277"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9" name="CuadroTexto 8">
            <a:extLst>
              <a:ext uri="{FF2B5EF4-FFF2-40B4-BE49-F238E27FC236}">
                <a16:creationId xmlns:a16="http://schemas.microsoft.com/office/drawing/2014/main" id="{C6BC4D9E-8ED8-E533-2CC3-4FE41298816F}"/>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Estado, Sectores Eléctrico, Petrolero e Industrial</a:t>
            </a:r>
          </a:p>
        </p:txBody>
      </p:sp>
      <p:sp>
        <p:nvSpPr>
          <p:cNvPr id="10" name="CuadroTexto 9">
            <a:extLst>
              <a:ext uri="{FF2B5EF4-FFF2-40B4-BE49-F238E27FC236}">
                <a16:creationId xmlns:a16="http://schemas.microsoft.com/office/drawing/2014/main" id="{7FF1F0E3-56CE-B838-DA69-A0ACC461DEB7}"/>
              </a:ext>
            </a:extLst>
          </p:cNvPr>
          <p:cNvSpPr txBox="1"/>
          <p:nvPr/>
        </p:nvSpPr>
        <p:spPr>
          <a:xfrm>
            <a:off x="492629" y="2289993"/>
            <a:ext cx="3350242" cy="3323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a:t>
            </a:r>
            <a:r>
              <a:rPr lang="es-MX" sz="1200" dirty="0">
                <a:solidFill>
                  <a:schemeClr val="tx1"/>
                </a:solid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1" name="Imagen 10">
            <a:extLst>
              <a:ext uri="{FF2B5EF4-FFF2-40B4-BE49-F238E27FC236}">
                <a16:creationId xmlns:a16="http://schemas.microsoft.com/office/drawing/2014/main" id="{576DA7B0-C16D-1B20-5429-92D6C1DFFB7F}"/>
              </a:ext>
            </a:extLst>
          </p:cNvPr>
          <p:cNvPicPr>
            <a:picLocks noChangeAspect="1"/>
          </p:cNvPicPr>
          <p:nvPr/>
        </p:nvPicPr>
        <p:blipFill>
          <a:blip r:embed="rId10"/>
          <a:stretch>
            <a:fillRect/>
          </a:stretch>
        </p:blipFill>
        <p:spPr>
          <a:xfrm>
            <a:off x="1049181" y="3108096"/>
            <a:ext cx="1522266" cy="681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uadroTexto 11">
            <a:extLst>
              <a:ext uri="{FF2B5EF4-FFF2-40B4-BE49-F238E27FC236}">
                <a16:creationId xmlns:a16="http://schemas.microsoft.com/office/drawing/2014/main" id="{28398404-3E46-EF7F-19A1-788195FF84F8}"/>
              </a:ext>
            </a:extLst>
          </p:cNvPr>
          <p:cNvSpPr txBox="1"/>
          <p:nvPr/>
        </p:nvSpPr>
        <p:spPr>
          <a:xfrm rot="2146181">
            <a:off x="2205585" y="314651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3" name="Picture 12" descr="https://d30y9cdsu7xlg0.cloudfront.net/png/1668564-200.png">
            <a:extLst>
              <a:ext uri="{FF2B5EF4-FFF2-40B4-BE49-F238E27FC236}">
                <a16:creationId xmlns:a16="http://schemas.microsoft.com/office/drawing/2014/main" id="{B025CEAF-90E4-43C2-033B-5B986E7501F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4032" y="4530533"/>
            <a:ext cx="335297" cy="335297"/>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FAC65907-C560-1C7F-6766-6C7DF0B2C420}"/>
              </a:ext>
            </a:extLst>
          </p:cNvPr>
          <p:cNvSpPr txBox="1"/>
          <p:nvPr/>
        </p:nvSpPr>
        <p:spPr>
          <a:xfrm>
            <a:off x="818868" y="4222273"/>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pic>
        <p:nvPicPr>
          <p:cNvPr id="16" name="Picture 8" descr="Pandas Logo PNG Vectors Free Download">
            <a:extLst>
              <a:ext uri="{FF2B5EF4-FFF2-40B4-BE49-F238E27FC236}">
                <a16:creationId xmlns:a16="http://schemas.microsoft.com/office/drawing/2014/main" id="{545F909F-0BB9-5ABB-4A86-72C215132F6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2186436" y="4530533"/>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Plotly - Wikipedia">
            <a:extLst>
              <a:ext uri="{FF2B5EF4-FFF2-40B4-BE49-F238E27FC236}">
                <a16:creationId xmlns:a16="http://schemas.microsoft.com/office/drawing/2014/main" id="{1526EFAB-5AFD-3C86-E7FA-B387826FD95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848" t="21324" r="14474" b="15346"/>
          <a:stretch/>
        </p:blipFill>
        <p:spPr bwMode="auto">
          <a:xfrm>
            <a:off x="2860090" y="4755831"/>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aborn pairplot example - Python Tutorial">
            <a:extLst>
              <a:ext uri="{FF2B5EF4-FFF2-40B4-BE49-F238E27FC236}">
                <a16:creationId xmlns:a16="http://schemas.microsoft.com/office/drawing/2014/main" id="{CC7E9A22-F54D-F7AC-C6CE-19240EA4B7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8520" y="2118967"/>
            <a:ext cx="1170108" cy="755889"/>
          </a:xfrm>
          <a:prstGeom prst="rect">
            <a:avLst/>
          </a:prstGeom>
          <a:noFill/>
          <a:extLst>
            <a:ext uri="{909E8E84-426E-40DD-AFC4-6F175D3DCCD1}">
              <a14:hiddenFill xmlns:a14="http://schemas.microsoft.com/office/drawing/2010/main">
                <a:solidFill>
                  <a:srgbClr val="FFFFFF"/>
                </a:solidFill>
              </a14:hiddenFill>
            </a:ext>
          </a:extLst>
        </p:spPr>
      </p:pic>
      <p:sp>
        <p:nvSpPr>
          <p:cNvPr id="116" name="CuadroTexto 115">
            <a:extLst>
              <a:ext uri="{FF2B5EF4-FFF2-40B4-BE49-F238E27FC236}">
                <a16:creationId xmlns:a16="http://schemas.microsoft.com/office/drawing/2014/main" id="{AFDA194A-91D8-8D16-0772-71B5C96ABAD3}"/>
              </a:ext>
            </a:extLst>
          </p:cNvPr>
          <p:cNvSpPr txBox="1"/>
          <p:nvPr/>
        </p:nvSpPr>
        <p:spPr>
          <a:xfrm rot="2319797">
            <a:off x="6439255" y="2299068"/>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2054" name="Picture 6" descr="Machine learning con TensorFlow y Keras en Python">
            <a:extLst>
              <a:ext uri="{FF2B5EF4-FFF2-40B4-BE49-F238E27FC236}">
                <a16:creationId xmlns:a16="http://schemas.microsoft.com/office/drawing/2014/main" id="{ECFB5E54-48A4-592F-D220-26221786E1F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18502" b="15903"/>
          <a:stretch/>
        </p:blipFill>
        <p:spPr bwMode="auto">
          <a:xfrm>
            <a:off x="8181822" y="3928020"/>
            <a:ext cx="598831" cy="29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46698"/>
      </p:ext>
    </p:extLst>
  </p:cSld>
  <p:clrMapOvr>
    <a:masterClrMapping/>
  </p:clrMapOvr>
</p:sld>
</file>

<file path=ppt/theme/theme1.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1397</Words>
  <Application>Microsoft Office PowerPoint</Application>
  <PresentationFormat>Panorámica</PresentationFormat>
  <Paragraphs>194</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Consolas</vt:lpstr>
      <vt:lpstr>Noto Sans Symbols</vt:lpstr>
      <vt:lpstr>NTR</vt:lpstr>
      <vt:lpstr>Retrospect</vt:lpstr>
      <vt:lpstr>Diplomado en Ciencia de Datos UNAM Proyecto Final 07 Octubre de 2023   </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36</cp:revision>
  <dcterms:created xsi:type="dcterms:W3CDTF">2023-08-25T18:15:54Z</dcterms:created>
  <dcterms:modified xsi:type="dcterms:W3CDTF">2023-10-06T21:30:07Z</dcterms:modified>
</cp:coreProperties>
</file>