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06o01AUgOkRyAptjyCtIvY2a2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3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customschemas.google.com/relationships/presentationmetadata" Target="metadata"/><Relationship Id="rId10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A1DE"/>
              </a:solidFill>
            </c:spPr>
            <c:extLst>
              <c:ext xmlns:c16="http://schemas.microsoft.com/office/drawing/2014/chart" uri="{C3380CC4-5D6E-409C-BE32-E72D297353CC}">
                <c16:uniqueId val="{00000001-38B6-4BBA-86F9-24C3FCF71A62}"/>
              </c:ext>
            </c:extLst>
          </c:dPt>
          <c:dPt>
            <c:idx val="1"/>
            <c:bubble3D val="0"/>
            <c:spPr>
              <a:solidFill>
                <a:srgbClr val="575757"/>
              </a:solidFill>
            </c:spPr>
            <c:extLst>
              <c:ext xmlns:c16="http://schemas.microsoft.com/office/drawing/2014/chart" uri="{C3380CC4-5D6E-409C-BE32-E72D297353CC}">
                <c16:uniqueId val="{00000003-38B6-4BBA-86F9-24C3FCF71A62}"/>
              </c:ext>
            </c:extLst>
          </c:dPt>
          <c:dPt>
            <c:idx val="2"/>
            <c:bubble3D val="0"/>
            <c:spPr>
              <a:solidFill>
                <a:srgbClr val="8C8C8C"/>
              </a:solidFill>
            </c:spPr>
            <c:extLst>
              <c:ext xmlns:c16="http://schemas.microsoft.com/office/drawing/2014/chart" uri="{C3380CC4-5D6E-409C-BE32-E72D297353CC}">
                <c16:uniqueId val="{00000005-38B6-4BBA-86F9-24C3FCF71A6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38B6-4BBA-86F9-24C3FCF71A6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B6-4BBA-86F9-24C3FCF71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s-MX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3a5ee499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3a5ee499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3a5ee499d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i="1"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i="0"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for Background Image">
  <p:cSld name="Title and Content for Background Imag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93485" y="1809101"/>
            <a:ext cx="5412015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493485" y="295683"/>
            <a:ext cx="5412015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485" y="765175"/>
            <a:ext cx="5412015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x and Background Image">
  <p:cSld name="Box and Background Ima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520660" y="642918"/>
            <a:ext cx="6585600" cy="52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755614" y="1724013"/>
            <a:ext cx="6159543" cy="427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41313" y="305209"/>
            <a:ext cx="6464344" cy="34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755613" y="722451"/>
            <a:ext cx="6159888" cy="1012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0" sz="3000">
                <a:solidFill>
                  <a:schemeClr val="accent3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/>
          <p:nvPr/>
        </p:nvSpPr>
        <p:spPr>
          <a:xfrm>
            <a:off x="520661" y="304778"/>
            <a:ext cx="6584996" cy="3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 Slide 1">
  <p:cSld name="Key Statement Slide 1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2pPr>
            <a:lvl3pPr indent="-419100" lvl="2" marL="1371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sz="3000">
                <a:solidFill>
                  <a:schemeClr val="lt1"/>
                </a:solidFill>
              </a:defRPr>
            </a:lvl3pPr>
            <a:lvl4pPr indent="-419100" lvl="3" marL="18288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4pPr>
            <a:lvl5pPr indent="-419100" lvl="4" marL="22860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 Slide 2">
  <p:cSld name="Key Statement Slide 2"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2pPr>
            <a:lvl3pPr indent="-419100" lvl="2" marL="1371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sz="3000">
                <a:solidFill>
                  <a:schemeClr val="lt1"/>
                </a:solidFill>
              </a:defRPr>
            </a:lvl3pPr>
            <a:lvl4pPr indent="-419100" lvl="3" marL="18288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4pPr>
            <a:lvl5pPr indent="-419100" lvl="4" marL="22860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Statement Slide 3">
  <p:cSld name="Key Statement Slide 3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</a:defRPr>
            </a:lvl2pPr>
            <a:lvl3pPr indent="-419100" lvl="2" marL="1371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sz="3000">
                <a:solidFill>
                  <a:schemeClr val="lt1"/>
                </a:solidFill>
              </a:defRPr>
            </a:lvl3pPr>
            <a:lvl4pPr indent="-419100" lvl="3" marL="18288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4pPr>
            <a:lvl5pPr indent="-419100" lvl="4" marL="22860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b="0" sz="3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1" showMasterSp="0">
  <p:cSld name="Contents 1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Arial"/>
              <a:buNone/>
              <a:defRPr sz="4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2" showMasterSp="0">
  <p:cSld name="Contents 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0" y="0"/>
            <a:ext cx="981077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>
                <a:solidFill>
                  <a:schemeClr val="dk2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sz="2000"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Arial"/>
              <a:buNone/>
              <a:defRPr sz="45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8" name="Google Shape;128;p28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">
  <p:cSld name="Divider Slide 1"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2" name="Google Shape;132;p29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">
  <p:cSld name="Divider Slide 2"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b="0" sz="60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6" name="Google Shape;136;p30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3">
  <p:cSld name="Divider Slide 3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4">
  <p:cSld name="Divider Slide 4">
    <p:bg>
      <p:bgPr>
        <a:solidFill>
          <a:schemeClr val="accent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4" name="Google Shape;144;p32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 1">
  <p:cSld name="Divider Slide with Image 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488982" y="153828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b="0" sz="48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48" name="Google Shape;148;p33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 2">
  <p:cSld name="Divider Slide with Image 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488983" y="1671637"/>
            <a:ext cx="3702005" cy="424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sz="36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3" name="Google Shape;153;p34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">
  <p:cSld name="Disclaim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6" name="Google Shape;156;p35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EL_PRI_RGB.gif" id="157" name="Google Shape;15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509" y="384409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3000"/>
              <a:buFont typeface="Arial"/>
              <a:buNone/>
              <a:defRPr b="0" sz="3000">
                <a:solidFill>
                  <a:srgbClr val="81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10629328" y="6446520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61" name="Google Shape;161;p36"/>
          <p:cNvSpPr txBox="1"/>
          <p:nvPr>
            <p:ph idx="11" type="ftr"/>
          </p:nvPr>
        </p:nvSpPr>
        <p:spPr>
          <a:xfrm>
            <a:off x="493485" y="6446520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7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2" type="sldNum"/>
          </p:nvPr>
        </p:nvSpPr>
        <p:spPr>
          <a:xfrm>
            <a:off x="473290" y="6554103"/>
            <a:ext cx="377092" cy="14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70" name="Google Shape;170;p38"/>
          <p:cNvSpPr txBox="1"/>
          <p:nvPr>
            <p:ph idx="11" type="ftr"/>
          </p:nvPr>
        </p:nvSpPr>
        <p:spPr>
          <a:xfrm>
            <a:off x="1029308" y="6554103"/>
            <a:ext cx="5756424" cy="14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/>
          <p:nvPr/>
        </p:nvSpPr>
        <p:spPr>
          <a:xfrm>
            <a:off x="8619244" y="6554103"/>
            <a:ext cx="3084075" cy="144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3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© 2012 Deloitte Global Services Limited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 Text slide">
  <p:cSld name="Single Column Text slid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/>
          <p:nvPr/>
        </p:nvSpPr>
        <p:spPr>
          <a:xfrm>
            <a:off x="522820" y="1154114"/>
            <a:ext cx="5353049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9"/>
          <p:cNvSpPr txBox="1"/>
          <p:nvPr>
            <p:ph idx="1" type="body"/>
          </p:nvPr>
        </p:nvSpPr>
        <p:spPr>
          <a:xfrm>
            <a:off x="524258" y="1152144"/>
            <a:ext cx="11136461" cy="5138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2" type="body"/>
          </p:nvPr>
        </p:nvSpPr>
        <p:spPr>
          <a:xfrm>
            <a:off x="524257" y="256033"/>
            <a:ext cx="11131296" cy="521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idx="1" type="body"/>
          </p:nvPr>
        </p:nvSpPr>
        <p:spPr>
          <a:xfrm>
            <a:off x="487680" y="782621"/>
            <a:ext cx="1121664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type="title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type="title"/>
          </p:nvPr>
        </p:nvSpPr>
        <p:spPr>
          <a:xfrm>
            <a:off x="431800" y="238540"/>
            <a:ext cx="11329456" cy="6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1"/>
          <p:cNvSpPr txBox="1"/>
          <p:nvPr>
            <p:ph idx="10" type="dt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1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1"/>
          <p:cNvSpPr txBox="1"/>
          <p:nvPr>
            <p:ph idx="12" type="sldNum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4" name="Google Shape;184;p41"/>
          <p:cNvSpPr txBox="1"/>
          <p:nvPr>
            <p:ph idx="1" type="body"/>
          </p:nvPr>
        </p:nvSpPr>
        <p:spPr>
          <a:xfrm>
            <a:off x="431800" y="854994"/>
            <a:ext cx="11328400" cy="33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2"/>
          <p:cNvGrpSpPr/>
          <p:nvPr/>
        </p:nvGrpSpPr>
        <p:grpSpPr>
          <a:xfrm>
            <a:off x="335360" y="244889"/>
            <a:ext cx="11514853" cy="6368222"/>
            <a:chOff x="251520" y="244889"/>
            <a:chExt cx="8636140" cy="6368222"/>
          </a:xfrm>
        </p:grpSpPr>
        <p:sp>
          <p:nvSpPr>
            <p:cNvPr id="187" name="Google Shape;187;p42"/>
            <p:cNvSpPr/>
            <p:nvPr/>
          </p:nvSpPr>
          <p:spPr>
            <a:xfrm rot="5400000">
              <a:off x="4497934" y="2294464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2"/>
            <p:cNvSpPr/>
            <p:nvPr/>
          </p:nvSpPr>
          <p:spPr>
            <a:xfrm rot="5400000">
              <a:off x="4497934" y="-3931596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8745499" y="315969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2"/>
            <p:cNvSpPr/>
            <p:nvPr/>
          </p:nvSpPr>
          <p:spPr>
            <a:xfrm>
              <a:off x="251520" y="315973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321450" y="315970"/>
              <a:ext cx="8496300" cy="6226059"/>
            </a:xfrm>
            <a:prstGeom prst="rect">
              <a:avLst/>
            </a:prstGeom>
            <a:gradFill>
              <a:gsLst>
                <a:gs pos="0">
                  <a:srgbClr val="E6E6E6"/>
                </a:gs>
                <a:gs pos="50000">
                  <a:srgbClr val="FFFFFF"/>
                </a:gs>
                <a:gs pos="100000">
                  <a:srgbClr val="F8F8F8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2"/>
          <p:cNvSpPr txBox="1"/>
          <p:nvPr>
            <p:ph idx="10" type="dt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2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of text">
  <p:cSld name="2 columns of 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type="title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2" type="body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3"/>
          <p:cNvSpPr txBox="1"/>
          <p:nvPr>
            <p:ph idx="3" type="body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494400" y="1810800"/>
            <a:ext cx="111840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ctrTitle"/>
          </p:nvPr>
        </p:nvSpPr>
        <p:spPr>
          <a:xfrm>
            <a:off x="495563" y="1640793"/>
            <a:ext cx="7124448" cy="250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subTitle"/>
          </p:nvPr>
        </p:nvSpPr>
        <p:spPr>
          <a:xfrm>
            <a:off x="495563" y="4433454"/>
            <a:ext cx="7123840" cy="1067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b="0" sz="140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EL_PRI_RGB.gif" id="58" name="Google Shape;5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/>
          <p:nvPr>
            <p:ph type="ctrTitle"/>
          </p:nvPr>
        </p:nvSpPr>
        <p:spPr>
          <a:xfrm>
            <a:off x="500820" y="1685568"/>
            <a:ext cx="3696000" cy="267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subTitle"/>
          </p:nvPr>
        </p:nvSpPr>
        <p:spPr>
          <a:xfrm>
            <a:off x="500820" y="4357694"/>
            <a:ext cx="3696000" cy="104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b="0" sz="140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EL_PRI_RGB.gif" id="65" name="Google Shape;6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>
            <a:off x="460829" y="0"/>
            <a:ext cx="7254433" cy="3143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>
            <p:ph type="ctrTitle"/>
          </p:nvPr>
        </p:nvSpPr>
        <p:spPr>
          <a:xfrm>
            <a:off x="829118" y="1093318"/>
            <a:ext cx="6505141" cy="154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subTitle"/>
          </p:nvPr>
        </p:nvSpPr>
        <p:spPr>
          <a:xfrm>
            <a:off x="829118" y="2668126"/>
            <a:ext cx="6505141" cy="38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600"/>
              <a:buNone/>
              <a:defRPr b="0" sz="160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DEL_PRI_RGB.gif"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931" y="284522"/>
            <a:ext cx="2294400" cy="32253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face Layout">
  <p:cSld name="Preface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94400" y="1357200"/>
            <a:ext cx="11184000" cy="5000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&amp; Content">
  <p:cSld name="Title, Text &amp;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b="0" sz="3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94400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4" name="Google Shape;84;p20"/>
          <p:cNvSpPr/>
          <p:nvPr>
            <p:ph idx="3" type="chart"/>
          </p:nvPr>
        </p:nvSpPr>
        <p:spPr>
          <a:xfrm>
            <a:off x="6191249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6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26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0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3866270" y="2855432"/>
            <a:ext cx="77466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b="1" lang="es-MX" sz="320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r>
              <a:rPr b="1" lang="es-MX" sz="3200">
                <a:latin typeface="Arial"/>
                <a:ea typeface="Arial"/>
                <a:cs typeface="Arial"/>
                <a:sym typeface="Arial"/>
              </a:rPr>
              <a:t>Módulo 12 Data Ops</a:t>
            </a: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r>
              <a:rPr b="1" lang="es-MX" sz="3200">
                <a:latin typeface="Arial"/>
                <a:ea typeface="Arial"/>
                <a:cs typeface="Arial"/>
                <a:sym typeface="Arial"/>
              </a:rPr>
              <a:t>Septiembre de 2023</a:t>
            </a: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br>
              <a:rPr b="1" lang="es-MX" sz="3200">
                <a:latin typeface="Arial"/>
                <a:ea typeface="Arial"/>
                <a:cs typeface="Arial"/>
                <a:sym typeface="Arial"/>
              </a:rPr>
            </a:br>
            <a:r>
              <a:rPr b="1" lang="es-MX" sz="1977">
                <a:latin typeface="Arial"/>
                <a:ea typeface="Arial"/>
                <a:cs typeface="Arial"/>
                <a:sym typeface="Arial"/>
              </a:rPr>
              <a:t>Berenice Morales Silva</a:t>
            </a:r>
            <a:endParaRPr b="1" sz="19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61797"/>
              <a:buFont typeface="Arial"/>
              <a:buNone/>
            </a:pPr>
            <a:r>
              <a:rPr b="1" lang="es-MX" sz="1977">
                <a:latin typeface="Arial"/>
                <a:ea typeface="Arial"/>
                <a:cs typeface="Arial"/>
                <a:sym typeface="Arial"/>
              </a:rPr>
              <a:t>Juan Ignacio Vilchis García</a:t>
            </a:r>
            <a:endParaRPr b="1" sz="19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61797"/>
              <a:buFont typeface="Arial"/>
              <a:buNone/>
            </a:pPr>
            <a:r>
              <a:rPr b="1" lang="es-MX" sz="1977">
                <a:latin typeface="Arial"/>
                <a:ea typeface="Arial"/>
                <a:cs typeface="Arial"/>
                <a:sym typeface="Arial"/>
              </a:rPr>
              <a:t>Sergio Ibarra Ramírez</a:t>
            </a:r>
            <a:endParaRPr b="1" sz="19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61797"/>
              <a:buFont typeface="Arial"/>
              <a:buNone/>
            </a:pPr>
            <a:r>
              <a:rPr b="1" lang="es-MX" sz="1977">
                <a:latin typeface="Arial"/>
                <a:ea typeface="Arial"/>
                <a:cs typeface="Arial"/>
                <a:sym typeface="Arial"/>
              </a:rPr>
              <a:t>Eduardo Rodríguez de San Miguel Guerrero</a:t>
            </a:r>
            <a:endParaRPr b="1" sz="197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05" name="Google Shape;2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/>
              <a:t>Las principales habilidades del Data Ops </a:t>
            </a:r>
            <a:endParaRPr>
              <a:solidFill>
                <a:srgbClr val="575757"/>
              </a:solidFill>
            </a:endParaRPr>
          </a:p>
        </p:txBody>
      </p:sp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aphicFrame>
        <p:nvGraphicFramePr>
          <p:cNvPr id="213" name="Google Shape;213;p12"/>
          <p:cNvGraphicFramePr/>
          <p:nvPr/>
        </p:nvGraphicFramePr>
        <p:xfrm>
          <a:off x="4339954" y="2983691"/>
          <a:ext cx="3512100" cy="2640900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214" name="Google Shape;214;p12"/>
          <p:cNvGrpSpPr/>
          <p:nvPr/>
        </p:nvGrpSpPr>
        <p:grpSpPr>
          <a:xfrm rot="-2700000">
            <a:off x="5704523" y="2388958"/>
            <a:ext cx="822960" cy="822960"/>
            <a:chOff x="7606853" y="246063"/>
            <a:chExt cx="896937" cy="896937"/>
          </a:xfrm>
        </p:grpSpPr>
        <p:sp>
          <p:nvSpPr>
            <p:cNvPr id="215" name="Google Shape;215;p12"/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>
                <a:gd fmla="val 100000" name="adj"/>
              </a:avLst>
            </a:prstGeom>
            <a:solidFill>
              <a:srgbClr val="DCDCDC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rgbClr val="8C8C8C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" name="Google Shape;2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5917" y="2708998"/>
            <a:ext cx="260819" cy="18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2"/>
          <p:cNvGrpSpPr/>
          <p:nvPr/>
        </p:nvGrpSpPr>
        <p:grpSpPr>
          <a:xfrm rot="-9900000">
            <a:off x="4618644" y="4354918"/>
            <a:ext cx="822960" cy="822960"/>
            <a:chOff x="7606853" y="246063"/>
            <a:chExt cx="896937" cy="896937"/>
          </a:xfrm>
        </p:grpSpPr>
        <p:sp>
          <p:nvSpPr>
            <p:cNvPr id="219" name="Google Shape;219;p12"/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>
                <a:gd fmla="val 100000" name="adj"/>
              </a:avLst>
            </a:prstGeom>
            <a:solidFill>
              <a:srgbClr val="575757">
                <a:alpha val="49803"/>
              </a:srgbClr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rgbClr val="575757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5756" y="4684633"/>
            <a:ext cx="401617" cy="18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12"/>
          <p:cNvGrpSpPr/>
          <p:nvPr/>
        </p:nvGrpSpPr>
        <p:grpSpPr>
          <a:xfrm rot="4776862">
            <a:off x="6750372" y="4407310"/>
            <a:ext cx="822960" cy="822960"/>
            <a:chOff x="7606853" y="246063"/>
            <a:chExt cx="896937" cy="896937"/>
          </a:xfrm>
        </p:grpSpPr>
        <p:sp>
          <p:nvSpPr>
            <p:cNvPr id="223" name="Google Shape;223;p12"/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>
                <a:gd fmla="val 100000" name="adj"/>
              </a:avLst>
            </a:prstGeom>
            <a:solidFill>
              <a:srgbClr val="72C7E7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rgbClr val="00A1DE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oogle Shape;22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331" y="4684633"/>
            <a:ext cx="303041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/>
          <p:nvPr/>
        </p:nvSpPr>
        <p:spPr>
          <a:xfrm>
            <a:off x="4132625" y="765163"/>
            <a:ext cx="3967500" cy="1725000"/>
          </a:xfrm>
          <a:prstGeom prst="roundRect">
            <a:avLst>
              <a:gd fmla="val 10178" name="adj"/>
            </a:avLst>
          </a:prstGeom>
          <a:solidFill>
            <a:srgbClr val="8C8C8C"/>
          </a:solidFill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4339950" y="856025"/>
            <a:ext cx="35721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2"/>
                </a:solidFill>
              </a:rPr>
              <a:t>HABILIDADES TÉCNICAS:</a:t>
            </a:r>
            <a:br>
              <a:rPr b="1" i="0" lang="es-MX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>
                <a:solidFill>
                  <a:schemeClr val="lt2"/>
                </a:solidFill>
              </a:rPr>
              <a:t>Estas habilidades incluyen conocimientos de programación, análisis de datos, ciencia de datos, calidad y gobierno de datos, ingeniería de datos y herramientas de automatización y orquestación de datos.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962150" y="4863775"/>
            <a:ext cx="2736900" cy="1435500"/>
          </a:xfrm>
          <a:prstGeom prst="roundRect">
            <a:avLst>
              <a:gd fmla="val 10178" name="adj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2050275" y="4980175"/>
            <a:ext cx="2534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</a:rPr>
              <a:t>HABILIDADES</a:t>
            </a:r>
            <a:r>
              <a:rPr b="1" lang="es-MX">
                <a:solidFill>
                  <a:schemeClr val="lt2"/>
                </a:solidFill>
              </a:rPr>
              <a:t> DE GESTIÓN:</a:t>
            </a:r>
            <a:br>
              <a:rPr b="1" i="0" lang="es-MX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>
                <a:solidFill>
                  <a:schemeClr val="lt2"/>
                </a:solidFill>
              </a:rPr>
              <a:t>Estas habilidades incluyen la capacidad de trabajar de forma colaborativa, liderar equipos y gestionar proyectos.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7633150" y="4863775"/>
            <a:ext cx="3512100" cy="1435500"/>
          </a:xfrm>
          <a:prstGeom prst="roundRect">
            <a:avLst>
              <a:gd fmla="val 10178" name="adj"/>
            </a:avLst>
          </a:prstGeom>
          <a:solidFill>
            <a:srgbClr val="00A1DE"/>
          </a:solidFill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7754125" y="4924175"/>
            <a:ext cx="33075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H</a:t>
            </a:r>
            <a:r>
              <a:rPr b="1" lang="es-MX">
                <a:solidFill>
                  <a:schemeClr val="lt1"/>
                </a:solidFill>
              </a:rPr>
              <a:t>ABILIDADES </a:t>
            </a:r>
            <a:r>
              <a:rPr b="1" lang="es-MX">
                <a:solidFill>
                  <a:schemeClr val="lt2"/>
                </a:solidFill>
              </a:rPr>
              <a:t>DE PENSAMIENTO CRÍTICO:</a:t>
            </a:r>
            <a:br>
              <a:rPr b="1" i="0" lang="es-MX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>
                <a:solidFill>
                  <a:schemeClr val="lt2"/>
                </a:solidFill>
              </a:rPr>
              <a:t>Estas</a:t>
            </a:r>
            <a:r>
              <a:rPr lang="es-MX">
                <a:solidFill>
                  <a:schemeClr val="lt2"/>
                </a:solidFill>
              </a:rPr>
              <a:t> habilidades incluyen la capacidad de identificar y resolver problemas, pensar de manera creativa y tomar decisiones informadas.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584450" y="295675"/>
            <a:ext cx="11093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/>
              <a:t>Algunos ejemplos de las habilidades del dataOps </a:t>
            </a:r>
            <a:endParaRPr>
              <a:solidFill>
                <a:srgbClr val="575757"/>
              </a:solidFill>
            </a:endParaRPr>
          </a:p>
        </p:txBody>
      </p:sp>
      <p:sp>
        <p:nvSpPr>
          <p:cNvPr id="238" name="Google Shape;238;p13"/>
          <p:cNvSpPr txBox="1"/>
          <p:nvPr>
            <p:ph idx="12" type="sldNum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8586421" y="2930303"/>
            <a:ext cx="3011400" cy="3011400"/>
          </a:xfrm>
          <a:prstGeom prst="ellipse">
            <a:avLst/>
          </a:prstGeom>
          <a:noFill/>
          <a:ln cap="flat" cmpd="sng" w="571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10880756" y="3201821"/>
            <a:ext cx="916090" cy="91609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10472471" y="5152651"/>
            <a:ext cx="916090" cy="91609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731601" y="3936549"/>
            <a:ext cx="1956000" cy="320700"/>
          </a:xfrm>
          <a:prstGeom prst="roundRect">
            <a:avLst>
              <a:gd fmla="val 16667" name="adj"/>
            </a:avLst>
          </a:prstGeom>
          <a:solidFill>
            <a:srgbClr val="007DC6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Análisis de datos</a:t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755037" y="5337025"/>
            <a:ext cx="1956000" cy="54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Automatización de datos</a:t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31600" y="2267850"/>
            <a:ext cx="1956000" cy="469500"/>
          </a:xfrm>
          <a:prstGeom prst="roundRect">
            <a:avLst>
              <a:gd fmla="val 16667" name="adj"/>
            </a:avLst>
          </a:prstGeom>
          <a:solidFill>
            <a:srgbClr val="FF3B3B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Herramientas y tecnologías</a:t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731601" y="3153275"/>
            <a:ext cx="1999200" cy="336900"/>
          </a:xfrm>
          <a:prstGeom prst="roundRect">
            <a:avLst>
              <a:gd fmla="val 16667" name="adj"/>
            </a:avLst>
          </a:prstGeom>
          <a:solidFill>
            <a:srgbClr val="BF8F00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Ingeniería de datos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500860" y="2410676"/>
            <a:ext cx="320842" cy="320842"/>
          </a:xfrm>
          <a:prstGeom prst="ellipse">
            <a:avLst/>
          </a:prstGeom>
          <a:solidFill>
            <a:srgbClr val="FF3B3B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500860" y="3147429"/>
            <a:ext cx="320842" cy="320842"/>
          </a:xfrm>
          <a:prstGeom prst="ellipse">
            <a:avLst/>
          </a:prstGeom>
          <a:solidFill>
            <a:srgbClr val="BF8F00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484820" y="3962784"/>
            <a:ext cx="320842" cy="320842"/>
          </a:xfrm>
          <a:prstGeom prst="ellipse">
            <a:avLst/>
          </a:prstGeom>
          <a:solidFill>
            <a:srgbClr val="007DC6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508259" y="5347232"/>
            <a:ext cx="320700" cy="3207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3706438" y="2365619"/>
            <a:ext cx="530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FF3B3B"/>
                </a:solidFill>
              </a:rPr>
              <a:t>Uso de Hadoop, Spark, Hive, Pig, Tableau, QlikView y R</a:t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3712218" y="2993680"/>
            <a:ext cx="449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BF8F00"/>
                </a:solidFill>
              </a:rPr>
              <a:t>Implementación de sistemas de datos que sean eficientes, escalables y seguros.</a:t>
            </a:r>
            <a:r>
              <a:rPr b="0" i="0" lang="es-MX" sz="1400" u="none" cap="none" strike="noStrike">
                <a:solidFill>
                  <a:srgbClr val="BF8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BF8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3698417" y="3913686"/>
            <a:ext cx="530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007DC6"/>
                </a:solidFill>
              </a:rPr>
              <a:t>Análisis de datos para identificar tendencias y patrones</a:t>
            </a:r>
            <a:endParaRPr b="0" i="0" sz="1100" u="none" cap="none" strike="noStrike">
              <a:solidFill>
                <a:srgbClr val="007D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3690397" y="5312786"/>
            <a:ext cx="629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accent1"/>
                </a:solidFill>
              </a:rPr>
              <a:t>Capacidad de automatizar tareas para mejorar la eficiencia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Forma&#10;&#10;Descripción generada automáticamente"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525" y="3398470"/>
            <a:ext cx="456784" cy="456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Forma&#10;&#10;Descripción generada automáticamente"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356294" y="3393012"/>
            <a:ext cx="456784" cy="456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Forma&#10;&#10;Descripción generada automáticamente"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4040" y="3553632"/>
            <a:ext cx="456784" cy="456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Patrón de fondo&#10;&#10;Descripción generada automáticamente" id="257" name="Google Shape;2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2045" y="5245913"/>
            <a:ext cx="726086" cy="726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" id="258" name="Google Shape;2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7422" y="4438059"/>
            <a:ext cx="642107" cy="64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3"/>
          <p:cNvSpPr/>
          <p:nvPr/>
        </p:nvSpPr>
        <p:spPr>
          <a:xfrm>
            <a:off x="8307532" y="4314605"/>
            <a:ext cx="916090" cy="91609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9114553" y="2509747"/>
            <a:ext cx="916090" cy="91609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261" name="Google Shape;26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85069" y="2603994"/>
            <a:ext cx="751153" cy="75115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/>
          <p:nvPr/>
        </p:nvSpPr>
        <p:spPr>
          <a:xfrm>
            <a:off x="755025" y="4575250"/>
            <a:ext cx="1956000" cy="321000"/>
          </a:xfrm>
          <a:prstGeom prst="roundRect">
            <a:avLst>
              <a:gd fmla="val 16667" name="adj"/>
            </a:avLst>
          </a:prstGeom>
          <a:solidFill>
            <a:srgbClr val="3EA938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Ciencia de datos</a:t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508246" y="4585457"/>
            <a:ext cx="320700" cy="320700"/>
          </a:xfrm>
          <a:prstGeom prst="ellipse">
            <a:avLst/>
          </a:prstGeom>
          <a:solidFill>
            <a:srgbClr val="3EA938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3712225" y="4585450"/>
            <a:ext cx="49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3EA938"/>
                </a:solidFill>
              </a:rPr>
              <a:t>Aplicación de algoritmos a los datos para descubrir información</a:t>
            </a:r>
            <a:endParaRPr b="0" i="0" sz="1100" u="none" cap="none" strike="noStrike">
              <a:solidFill>
                <a:srgbClr val="3EA9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3a5ee499d_3_0"/>
          <p:cNvSpPr txBox="1"/>
          <p:nvPr>
            <p:ph type="title"/>
          </p:nvPr>
        </p:nvSpPr>
        <p:spPr>
          <a:xfrm>
            <a:off x="656284" y="753558"/>
            <a:ext cx="11184000" cy="4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Conclusión</a:t>
            </a:r>
            <a:endParaRPr/>
          </a:p>
        </p:txBody>
      </p:sp>
      <p:sp>
        <p:nvSpPr>
          <p:cNvPr id="271" name="Google Shape;271;g243a5ee499d_3_0"/>
          <p:cNvSpPr txBox="1"/>
          <p:nvPr>
            <p:ph idx="2" type="body"/>
          </p:nvPr>
        </p:nvSpPr>
        <p:spPr>
          <a:xfrm>
            <a:off x="494400" y="1810800"/>
            <a:ext cx="11184000" cy="12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MX"/>
              <a:t>Tener habilidades de DataOps significa tener las habilidades y el conocimiento necesarios para recopilar, preparar, analizar y entregar datos de manera eficiente y efectiva. Los profesionales de DataOps deben ser capaces de trabajar con una variedad de tecnologías, herramientas y procesos para garantizar que los datos estén limpios, precisos y accesibles para los usuarios.</a:t>
            </a:r>
            <a:endParaRPr/>
          </a:p>
        </p:txBody>
      </p:sp>
      <p:sp>
        <p:nvSpPr>
          <p:cNvPr id="272" name="Google Shape;272;g243a5ee499d_3_0"/>
          <p:cNvSpPr txBox="1"/>
          <p:nvPr>
            <p:ph idx="12" type="sldNum"/>
          </p:nvPr>
        </p:nvSpPr>
        <p:spPr>
          <a:xfrm>
            <a:off x="10629328" y="6407835"/>
            <a:ext cx="1056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loitte Timesaver Feb 2014">
  <a:themeElements>
    <a:clrScheme name="Custom 90">
      <a:dk1>
        <a:srgbClr val="000000"/>
      </a:dk1>
      <a:lt1>
        <a:srgbClr val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2023-08-25T18:15:54Z</dcterms:created>
  <dc:creator>Sergio Ibarra</dc:creator>
</cp:coreProperties>
</file>