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147374935" r:id="rId2"/>
    <p:sldId id="2147374937" r:id="rId3"/>
    <p:sldId id="2147374932" r:id="rId4"/>
    <p:sldId id="2147374941" r:id="rId5"/>
    <p:sldId id="2147374942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352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HnMHIZxhnZr2j+tVR2DpQdbin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Chiao" initials="MC" lastIdx="2" clrIdx="0">
    <p:extLst>
      <p:ext uri="{19B8F6BF-5375-455C-9EA6-DF929625EA0E}">
        <p15:presenceInfo xmlns:p15="http://schemas.microsoft.com/office/powerpoint/2012/main" userId="S::megan.chiao@regeneron.com::c9a2ff33-a85c-4343-870b-ef41e6221482" providerId="AD"/>
      </p:ext>
    </p:extLst>
  </p:cmAuthor>
  <p:cmAuthor id="2" name="Speri, Enrico" initials="SE" lastIdx="2" clrIdx="1">
    <p:extLst>
      <p:ext uri="{19B8F6BF-5375-455C-9EA6-DF929625EA0E}">
        <p15:presenceInfo xmlns:p15="http://schemas.microsoft.com/office/powerpoint/2012/main" userId="Speri, Enri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2"/>
    <a:srgbClr val="FF7043"/>
    <a:srgbClr val="CC3300"/>
    <a:srgbClr val="77A7D3"/>
    <a:srgbClr val="356FA2"/>
    <a:srgbClr val="89BCC5"/>
    <a:srgbClr val="B4D5DA"/>
    <a:srgbClr val="CB97FF"/>
    <a:srgbClr val="5AA2AE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5" autoAdjust="0"/>
  </p:normalViewPr>
  <p:slideViewPr>
    <p:cSldViewPr snapToGrid="0">
      <p:cViewPr>
        <p:scale>
          <a:sx n="100" d="100"/>
          <a:sy n="100" d="100"/>
        </p:scale>
        <p:origin x="876" y="-108"/>
      </p:cViewPr>
      <p:guideLst>
        <p:guide orient="horz" pos="2184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customschemas.google.com/relationships/presentationmetadata" Target="meta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50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57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3978180" y="2758844"/>
            <a:ext cx="7746460" cy="294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Modulo 11 </a:t>
            </a:r>
            <a:r>
              <a:rPr lang="es-MX" sz="3200" b="1" dirty="0">
                <a:latin typeface="Arial"/>
                <a:cs typeface="Arial"/>
              </a:rPr>
              <a:t>Modelo de Datos Multidimensional</a:t>
            </a:r>
            <a:br>
              <a:rPr lang="es-MX" sz="3200" b="1" dirty="0">
                <a:latin typeface="Arial"/>
                <a:cs typeface="Arial"/>
              </a:rPr>
            </a:br>
            <a:br>
              <a:rPr lang="es-MX" sz="3200" b="1" dirty="0">
                <a:latin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cs typeface="Arial"/>
                <a:sym typeface="Arial"/>
              </a:rPr>
              <a:t>Agosto de 2023</a:t>
            </a:r>
            <a:br>
              <a:rPr lang="es-MX" sz="3200" b="1" dirty="0">
                <a:latin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cs typeface="Arial"/>
                <a:sym typeface="Arial"/>
              </a:rPr>
              <a:t>Sergio Ibarra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endParaRPr sz="3200" dirty="0"/>
          </a:p>
        </p:txBody>
      </p:sp>
      <p:pic>
        <p:nvPicPr>
          <p:cNvPr id="85" name="Google Shape;85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25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54214" y="-122092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1. Revisar el siguiente modelo de base de datos transaccional</a:t>
            </a:r>
            <a:endParaRPr lang="es-MX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16749D-1F10-7881-AFE1-AF8F2653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876300"/>
            <a:ext cx="50673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0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67BC13-2796-DB4F-49A1-D2A4136D164C}"/>
              </a:ext>
            </a:extLst>
          </p:cNvPr>
          <p:cNvSpPr txBox="1"/>
          <p:nvPr/>
        </p:nvSpPr>
        <p:spPr>
          <a:xfrm>
            <a:off x="985520" y="1009045"/>
            <a:ext cx="1133856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a. Explicar qué tipo de información se registra en este modelo de base de datos </a:t>
            </a:r>
          </a:p>
          <a:p>
            <a:pPr marL="342900" indent="-342900">
              <a:buAutoNum type="alphaLcPeriod"/>
            </a:pPr>
            <a:endParaRPr lang="es-MX" b="1" dirty="0"/>
          </a:p>
          <a:p>
            <a:r>
              <a:rPr lang="es-MX" dirty="0"/>
              <a:t>Se está registrando información transaccional de ventas de partes de lo que parece ser automóviles. </a:t>
            </a:r>
          </a:p>
          <a:p>
            <a:r>
              <a:rPr lang="es-MX" dirty="0"/>
              <a:t>El evento principal del negocio en este caso sería la orden de compra</a:t>
            </a:r>
          </a:p>
          <a:p>
            <a:endParaRPr lang="es-MX" b="1" dirty="0"/>
          </a:p>
          <a:p>
            <a:endParaRPr lang="es-MX" b="1" dirty="0"/>
          </a:p>
          <a:p>
            <a:r>
              <a:rPr lang="es-MX" b="1" dirty="0"/>
              <a:t>b. Listar las tablas que identificas como transaccionales </a:t>
            </a:r>
          </a:p>
          <a:p>
            <a:pPr marL="342900" indent="-342900">
              <a:buAutoNum type="alphaLcPeriod"/>
            </a:pPr>
            <a:endParaRPr lang="es-MX" b="1" dirty="0"/>
          </a:p>
          <a:p>
            <a:pPr marL="285750" indent="-285750">
              <a:buFontTx/>
              <a:buChar char="-"/>
            </a:pPr>
            <a:r>
              <a:rPr lang="es-MX" dirty="0" err="1"/>
              <a:t>Orders</a:t>
            </a:r>
            <a:r>
              <a:rPr lang="es-MX" dirty="0"/>
              <a:t>: Contiene información del monto, fecha y estatus de la orden de compra</a:t>
            </a:r>
          </a:p>
          <a:p>
            <a:pPr marL="285750" indent="-285750">
              <a:buFontTx/>
              <a:buChar char="-"/>
            </a:pPr>
            <a:r>
              <a:rPr lang="es-MX" dirty="0" err="1"/>
              <a:t>LineItem</a:t>
            </a:r>
            <a:r>
              <a:rPr lang="es-MX" dirty="0"/>
              <a:t>: Contiene información del nombre, proveedor, impuesto, y método de embarque</a:t>
            </a:r>
          </a:p>
          <a:p>
            <a:endParaRPr lang="es-MX" dirty="0"/>
          </a:p>
          <a:p>
            <a:endParaRPr lang="es-MX" b="1" dirty="0"/>
          </a:p>
          <a:p>
            <a:r>
              <a:rPr lang="es-MX" b="1" dirty="0"/>
              <a:t>c. Listar las tablas que identificas como catálogos</a:t>
            </a:r>
          </a:p>
          <a:p>
            <a:pPr marL="285750" indent="-285750">
              <a:buFontTx/>
              <a:buChar char="-"/>
            </a:pPr>
            <a:r>
              <a:rPr lang="es-MX" dirty="0" err="1"/>
              <a:t>Customer</a:t>
            </a:r>
            <a:r>
              <a:rPr lang="es-MX" dirty="0"/>
              <a:t> </a:t>
            </a:r>
          </a:p>
          <a:p>
            <a:pPr marL="285750" indent="-285750">
              <a:buFontTx/>
              <a:buChar char="-"/>
            </a:pPr>
            <a:r>
              <a:rPr lang="es-MX" dirty="0" err="1"/>
              <a:t>PartSupp</a:t>
            </a:r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 err="1"/>
              <a:t>Supplier</a:t>
            </a:r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 err="1"/>
              <a:t>Part</a:t>
            </a:r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 err="1"/>
              <a:t>Nation</a:t>
            </a:r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 err="1"/>
              <a:t>Region</a:t>
            </a:r>
            <a:r>
              <a:rPr lang="es-MX" dirty="0"/>
              <a:t> </a:t>
            </a:r>
          </a:p>
          <a:p>
            <a:endParaRPr lang="es-MX" b="1" dirty="0"/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73511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54214" y="-122092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2. Revisar el siguiente modelo de base de datos multidimensional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58F10C-87A5-D8A1-C928-E6E3E5EB4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37" y="809625"/>
            <a:ext cx="43529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67BC13-2796-DB4F-49A1-D2A4136D164C}"/>
              </a:ext>
            </a:extLst>
          </p:cNvPr>
          <p:cNvSpPr txBox="1"/>
          <p:nvPr/>
        </p:nvSpPr>
        <p:spPr>
          <a:xfrm>
            <a:off x="985520" y="1009045"/>
            <a:ext cx="1133856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a. Listar las tablas de hechos y que métricas se registran en estas tablas </a:t>
            </a:r>
          </a:p>
          <a:p>
            <a:pPr marL="342900" indent="-342900">
              <a:buAutoNum type="alphaLcPeriod"/>
            </a:pPr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 err="1"/>
              <a:t>Fact_order_status</a:t>
            </a:r>
            <a:r>
              <a:rPr lang="es-MX" dirty="0"/>
              <a:t>: El estatus de las ordenes de compra</a:t>
            </a:r>
          </a:p>
          <a:p>
            <a:pPr marL="285750" indent="-285750">
              <a:buFontTx/>
              <a:buChar char="-"/>
            </a:pPr>
            <a:r>
              <a:rPr lang="es-MX" dirty="0" err="1"/>
              <a:t>Fact_order</a:t>
            </a:r>
            <a:r>
              <a:rPr lang="es-MX" dirty="0"/>
              <a:t>: La fecha y monto de orden de compra </a:t>
            </a:r>
          </a:p>
          <a:p>
            <a:pPr marL="285750" indent="-285750">
              <a:buFontTx/>
              <a:buChar char="-"/>
            </a:pPr>
            <a:r>
              <a:rPr lang="es-MX" dirty="0"/>
              <a:t>Fact_order:_</a:t>
            </a:r>
            <a:r>
              <a:rPr lang="es-MX" dirty="0" err="1"/>
              <a:t>detail</a:t>
            </a:r>
            <a:r>
              <a:rPr lang="es-MX" dirty="0"/>
              <a:t>: Detalle de recepción e impuestos de la orden de compra </a:t>
            </a:r>
          </a:p>
          <a:p>
            <a:endParaRPr lang="es-MX" b="1" dirty="0"/>
          </a:p>
          <a:p>
            <a:endParaRPr lang="es-MX" b="1" dirty="0"/>
          </a:p>
          <a:p>
            <a:r>
              <a:rPr lang="es-MX" b="1" dirty="0"/>
              <a:t>b. Listar las tablas de </a:t>
            </a:r>
            <a:r>
              <a:rPr lang="es-MX" b="1" dirty="0" err="1"/>
              <a:t>dimensines</a:t>
            </a:r>
            <a:endParaRPr lang="es-MX" b="1" dirty="0"/>
          </a:p>
          <a:p>
            <a:pPr marL="342900" indent="-342900">
              <a:buAutoNum type="alphaLcPeriod"/>
            </a:pPr>
            <a:endParaRPr lang="es-MX" b="1" dirty="0"/>
          </a:p>
          <a:p>
            <a:pPr marL="285750" indent="-285750">
              <a:buFontTx/>
              <a:buChar char="-"/>
            </a:pPr>
            <a:r>
              <a:rPr lang="es-MX" dirty="0"/>
              <a:t>DIM_STATUS</a:t>
            </a:r>
          </a:p>
          <a:p>
            <a:pPr marL="285750" indent="-285750">
              <a:buFontTx/>
              <a:buChar char="-"/>
            </a:pPr>
            <a:r>
              <a:rPr lang="es-MX" dirty="0"/>
              <a:t>DIM_CUSTOMER</a:t>
            </a:r>
          </a:p>
          <a:p>
            <a:pPr marL="285750" indent="-285750">
              <a:buFontTx/>
              <a:buChar char="-"/>
            </a:pPr>
            <a:r>
              <a:rPr lang="es-MX" dirty="0"/>
              <a:t>DIM_TIME</a:t>
            </a:r>
          </a:p>
          <a:p>
            <a:pPr marL="285750" indent="-285750">
              <a:buFontTx/>
              <a:buChar char="-"/>
            </a:pPr>
            <a:r>
              <a:rPr lang="es-MX" dirty="0"/>
              <a:t>DIM_PART</a:t>
            </a:r>
          </a:p>
          <a:p>
            <a:pPr marL="285750" indent="-285750">
              <a:buFontTx/>
              <a:buChar char="-"/>
            </a:pPr>
            <a:r>
              <a:rPr lang="es-MX" dirty="0"/>
              <a:t>DIM_GEO</a:t>
            </a:r>
          </a:p>
          <a:p>
            <a:endParaRPr lang="es-MX" b="1" dirty="0"/>
          </a:p>
          <a:p>
            <a:r>
              <a:rPr lang="es-MX" b="1" dirty="0"/>
              <a:t>c. Explicar los cambios que se hicieron en la conversión del modelo transaccional al modelo multidimensional</a:t>
            </a:r>
          </a:p>
          <a:p>
            <a:pPr marL="342900" indent="-342900">
              <a:buAutoNum type="arabicPeriod"/>
            </a:pPr>
            <a:r>
              <a:rPr lang="es-MX" dirty="0"/>
              <a:t>La tabla </a:t>
            </a:r>
            <a:r>
              <a:rPr lang="es-MX" dirty="0" err="1"/>
              <a:t>LineItem</a:t>
            </a:r>
            <a:r>
              <a:rPr lang="es-MX" dirty="0"/>
              <a:t> se partió y alimentó a las tablas FACT_ORDER_DETAIL &amp; DIM_PART</a:t>
            </a:r>
          </a:p>
          <a:p>
            <a:pPr marL="342900" indent="-342900">
              <a:buAutoNum type="arabicPeriod"/>
            </a:pPr>
            <a:r>
              <a:rPr lang="es-MX" dirty="0"/>
              <a:t>La tabla SUPPLIER dejó de existir y su información paso a DIM_PART &amp; DIM_GEO </a:t>
            </a:r>
          </a:p>
          <a:p>
            <a:pPr marL="342900" indent="-342900">
              <a:buFont typeface="Arial"/>
              <a:buAutoNum type="arabicPeriod"/>
            </a:pPr>
            <a:r>
              <a:rPr lang="es-MX" dirty="0"/>
              <a:t>Las tablas REGION &amp; NATION se unieron en DIM_GEO </a:t>
            </a:r>
          </a:p>
          <a:p>
            <a:pPr marL="342900" indent="-342900">
              <a:buFont typeface="Arial"/>
              <a:buAutoNum type="arabicPeriod"/>
            </a:pPr>
            <a:r>
              <a:rPr lang="es-MX" dirty="0"/>
              <a:t>Las tablas PARTSUP &amp; PART se unieron en DIM_PART </a:t>
            </a:r>
          </a:p>
          <a:p>
            <a:pPr marL="342900" indent="-342900">
              <a:buFont typeface="Arial"/>
              <a:buAutoNum type="arabicPeriod"/>
            </a:pPr>
            <a:endParaRPr lang="es-MX" dirty="0"/>
          </a:p>
          <a:p>
            <a:pPr marL="342900" indent="-342900">
              <a:buAutoNum type="arabicPeriod"/>
            </a:pPr>
            <a:endParaRPr lang="es-MX" dirty="0"/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2941481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303</Words>
  <Application>Microsoft Office PowerPoint</Application>
  <PresentationFormat>Panorámica</PresentationFormat>
  <Paragraphs>45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Retrospect</vt:lpstr>
      <vt:lpstr>Diplomado en Ciencia de Datos UNAM  Modulo 11 Modelo de Datos Multidimensional  Agosto de 2023  Sergio Ibarra  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Ciencia de Datos  UNAM Propuesta de Proyecto Final Agosto de 2023</dc:title>
  <dc:creator>Sergio Ibarra</dc:creator>
  <cp:lastModifiedBy>Sergio Ibarra</cp:lastModifiedBy>
  <cp:revision>89</cp:revision>
  <dcterms:created xsi:type="dcterms:W3CDTF">2023-08-25T18:15:54Z</dcterms:created>
  <dcterms:modified xsi:type="dcterms:W3CDTF">2023-09-02T19:35:21Z</dcterms:modified>
</cp:coreProperties>
</file>