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HnMHIZxhnZr2j+tVR2DpQdbi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AFB1"/>
    <a:srgbClr val="B061FF"/>
    <a:srgbClr val="CB97FF"/>
    <a:srgbClr val="CC99FF"/>
    <a:srgbClr val="B07BD7"/>
    <a:srgbClr val="327883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>
        <p:scale>
          <a:sx n="50" d="100"/>
          <a:sy n="50" d="100"/>
        </p:scale>
        <p:origin x="528" y="204"/>
      </p:cViewPr>
      <p:guideLst>
        <p:guide orient="horz" pos="364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b="0" dirty="0"/>
            </a:br>
            <a:br>
              <a:rPr lang="es-MX" dirty="0"/>
            </a:br>
            <a:endParaRPr dirty="0"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8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hyperlink" Target="https://sie.energia.gob.mx/bdiController.do?action=cuadro&amp;subAction=applyOptions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sie.energia.gob.mx/bdiController.do?action=cuadro&amp;subAction=applyOptions" TargetMode="External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445540" y="639097"/>
            <a:ext cx="7746460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Propuesta de Proyecto Final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313682" y="3982166"/>
            <a:ext cx="312821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lvl="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Título propuesto</a:t>
            </a:r>
          </a:p>
          <a:p>
            <a:pPr marL="182880" lvl="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lvl="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El problema (contexto)</a:t>
            </a: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Flujo de trabajo y </a:t>
            </a:r>
            <a:r>
              <a:rPr lang="es-ES" dirty="0">
                <a:solidFill>
                  <a:srgbClr val="373A3C"/>
                </a:solidFill>
                <a:latin typeface="Arial"/>
                <a:cs typeface="Arial"/>
              </a:rPr>
              <a:t>descripción del proyecto</a:t>
            </a: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s-MX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lvl="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Métodos y modelos</a:t>
            </a:r>
          </a:p>
          <a:p>
            <a:pPr marL="182880" lvl="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lvl="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Resultados deseados del proyecto</a:t>
            </a: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None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 descr="2,117 Natural Gas Extraction Stock Photos, Pictures ..."/>
          <p:cNvPicPr preferRelativeResize="0"/>
          <p:nvPr/>
        </p:nvPicPr>
        <p:blipFill rotWithShape="1">
          <a:blip r:embed="rId3">
            <a:alphaModFix/>
          </a:blip>
          <a:srcRect t="7729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3"/>
          <p:cNvCxnSpPr/>
          <p:nvPr/>
        </p:nvCxnSpPr>
        <p:spPr>
          <a:xfrm>
            <a:off x="5181247" y="2086188"/>
            <a:ext cx="5852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" descr="Accurate Neural Network Computer Vision Without The 'Black Box' | Duke Today"/>
          <p:cNvPicPr preferRelativeResize="0"/>
          <p:nvPr/>
        </p:nvPicPr>
        <p:blipFill rotWithShape="1">
          <a:blip r:embed="rId4">
            <a:alphaModFix/>
          </a:blip>
          <a:srcRect t="7910" r="3" b="375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Título propuesto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Aprendizaje supervisado (series de tiempo) y Redes Neuronales para pronóstico de demanda de gas natural en México</a:t>
            </a:r>
            <a:endParaRPr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9B68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68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5" y="38100"/>
            <a:ext cx="7547879" cy="6858000"/>
          </a:xfrm>
          <a:prstGeom prst="rect">
            <a:avLst/>
          </a:prstGeom>
          <a:solidFill>
            <a:srgbClr val="686A35"/>
          </a:solidFill>
          <a:ln w="15875" cap="flat" cmpd="sng">
            <a:solidFill>
              <a:srgbClr val="686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097280" y="516835"/>
            <a:ext cx="5977937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85000"/>
              </a:lnSpc>
              <a:buClr>
                <a:srgbClr val="0070C0"/>
              </a:buClr>
              <a:buSzPts val="4000"/>
            </a:pPr>
            <a:r>
              <a:rPr lang="es-MX" sz="40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El problema (contexto)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s-MX" sz="4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097279" y="2236304"/>
            <a:ext cx="5977938" cy="24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las últimas dos décadas el gas natural ha ganado mayor importancia dentro del </a:t>
            </a:r>
            <a:r>
              <a:rPr lang="es-MX" i="1" dirty="0" err="1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mix</a:t>
            </a: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energético debido a sus ventajas medioambientales y económicas frente a otros combustibles fósiles.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transición energética , el gas natural juega un papel fundamental, debido a que constituye una fuente primaria de energía abundante y competitiva.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acuerdo a la Comisión Nacional de Hidrocarburos (CNH) en México el uso del gas natural ha aumentado de manera significative (alrededor del 30%) en los últimos 15 años.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 descr="Combustible Gases - Control Equipment"/>
          <p:cNvPicPr preferRelativeResize="0"/>
          <p:nvPr/>
        </p:nvPicPr>
        <p:blipFill rotWithShape="1">
          <a:blip r:embed="rId3">
            <a:alphaModFix/>
          </a:blip>
          <a:srcRect l="9958" r="28334" b="2"/>
          <a:stretch/>
        </p:blipFill>
        <p:spPr>
          <a:xfrm>
            <a:off x="7611902" y="10"/>
            <a:ext cx="4578557" cy="339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 descr="128,937 Natural Gas Stock Photos, Pictures &amp; Royalty-Free Images - iStock"/>
          <p:cNvPicPr preferRelativeResize="0"/>
          <p:nvPr/>
        </p:nvPicPr>
        <p:blipFill rotWithShape="1">
          <a:blip r:embed="rId4">
            <a:alphaModFix/>
          </a:blip>
          <a:srcRect t="1437" r="-2" b="-2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A6E65D-EEF6-42A6-A440-C16D437C2AA6}"/>
              </a:ext>
            </a:extLst>
          </p:cNvPr>
          <p:cNvSpPr txBox="1"/>
          <p:nvPr/>
        </p:nvSpPr>
        <p:spPr>
          <a:xfrm>
            <a:off x="1097279" y="4996987"/>
            <a:ext cx="6096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Surge entonces la necesidad de contar con un trabajo actualizado de pronóstico de la demanda para un energético tan importante para la nación como es el gas natural.</a:t>
            </a:r>
            <a:endParaRPr lang="es-MX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658658" cy="10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Flujo de trabajo y descripción del proyecto</a:t>
            </a: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23884" y="5492503"/>
            <a:ext cx="11311936" cy="199059"/>
          </a:xfrm>
          <a:prstGeom prst="rect">
            <a:avLst/>
          </a:prstGeom>
          <a:solidFill>
            <a:srgbClr val="8FA1CF"/>
          </a:solidFill>
          <a:ln w="952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Premisas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23884" y="5731928"/>
            <a:ext cx="11311936" cy="597775"/>
          </a:xfrm>
          <a:prstGeom prst="rect">
            <a:avLst/>
          </a:prstGeom>
          <a:noFill/>
          <a:ln w="9525" cap="flat" cmpd="sng">
            <a:solidFill>
              <a:srgbClr val="0030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usarán datos históricos mensuales como data de input 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construirá un escenario con corte de datos a Agosto de 2022: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tratará los datos de 2020 y 2021 como outliers 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el ~90% de los datos históricos mensuales como 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y el ~10 % como test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Se espera obtener pronóstico de 12 meses de demanda como output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4. Se evaluarán los modelos por el que tenga el menor error (MAPE, RMSE) y el mejor criterio de información (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. AIC)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s-MX" sz="10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561433" y="11733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61273" y="1448966"/>
            <a:ext cx="2842500" cy="3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histórica mensual  de consumo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Gas natural por sector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Limpieza y preparación de datos:</a:t>
            </a:r>
            <a:endParaRPr dirty="0"/>
          </a:p>
          <a:p>
            <a:pPr marL="533400" marR="0" lvl="0" indent="-17145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datos faltantes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 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serie de tiempo o lista según requiera el modelo a usar </a:t>
            </a:r>
            <a:endParaRPr dirty="0"/>
          </a:p>
        </p:txBody>
      </p:sp>
      <p:sp>
        <p:nvSpPr>
          <p:cNvPr id="116" name="Google Shape;116;p4"/>
          <p:cNvSpPr/>
          <p:nvPr/>
        </p:nvSpPr>
        <p:spPr>
          <a:xfrm>
            <a:off x="4854436" y="1095420"/>
            <a:ext cx="28415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y evaluación de Modelos</a:t>
            </a:r>
            <a:endParaRPr dirty="0"/>
          </a:p>
        </p:txBody>
      </p:sp>
      <p:sp>
        <p:nvSpPr>
          <p:cNvPr id="117" name="Google Shape;117;p4"/>
          <p:cNvSpPr/>
          <p:nvPr/>
        </p:nvSpPr>
        <p:spPr>
          <a:xfrm>
            <a:off x="9714550" y="1095420"/>
            <a:ext cx="2221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853376" y="11733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404384" y="1328501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Series de Tiempo 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50" y="2100847"/>
            <a:ext cx="450296" cy="37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538933" y="1342372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Redes Neuronales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414544" y="1754986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Verificación de supuesto de </a:t>
            </a:r>
            <a:r>
              <a:rPr lang="es-MX" sz="9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estacioneriedad</a:t>
            </a: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aplicación de modelo</a:t>
            </a:r>
            <a:endParaRPr dirty="0"/>
          </a:p>
        </p:txBody>
      </p:sp>
      <p:cxnSp>
        <p:nvCxnSpPr>
          <p:cNvPr id="124" name="Google Shape;124;p4"/>
          <p:cNvCxnSpPr/>
          <p:nvPr/>
        </p:nvCxnSpPr>
        <p:spPr>
          <a:xfrm>
            <a:off x="5302091" y="22496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4"/>
          <p:cNvSpPr/>
          <p:nvPr/>
        </p:nvSpPr>
        <p:spPr>
          <a:xfrm>
            <a:off x="4414544" y="2441118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series a usar en cada caso (ARIMA, SARIMA)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414544" y="3130993"/>
            <a:ext cx="1735800" cy="4392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5302091" y="29507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4"/>
          <p:cNvSpPr/>
          <p:nvPr/>
        </p:nvSpPr>
        <p:spPr>
          <a:xfrm>
            <a:off x="4414544" y="3826760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5302091" y="36473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4"/>
          <p:cNvSpPr/>
          <p:nvPr/>
        </p:nvSpPr>
        <p:spPr>
          <a:xfrm>
            <a:off x="6564098" y="1764714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Selección de variables relevantes para incluir en la Red Neuronal</a:t>
            </a:r>
            <a:endParaRPr dirty="0"/>
          </a:p>
        </p:txBody>
      </p:sp>
      <p:cxnSp>
        <p:nvCxnSpPr>
          <p:cNvPr id="131" name="Google Shape;131;p4"/>
          <p:cNvCxnSpPr/>
          <p:nvPr/>
        </p:nvCxnSpPr>
        <p:spPr>
          <a:xfrm>
            <a:off x="7470878" y="22496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4"/>
          <p:cNvSpPr/>
          <p:nvPr/>
        </p:nvSpPr>
        <p:spPr>
          <a:xfrm>
            <a:off x="6564098" y="2450846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redes a usar en cada caso (RNN, LSTM)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564098" y="3140721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7470878" y="29507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4"/>
          <p:cNvSpPr/>
          <p:nvPr/>
        </p:nvSpPr>
        <p:spPr>
          <a:xfrm>
            <a:off x="6563666" y="3836488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431548" y="36473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10059653" y="2299379"/>
            <a:ext cx="16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/>
          </a:p>
        </p:txBody>
      </p:sp>
      <p:pic>
        <p:nvPicPr>
          <p:cNvPr id="138" name="Google Shape;138;p4" descr="Darts: Time Series Made Easy in Python - Unit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187" y="4386322"/>
            <a:ext cx="1199209" cy="79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Time Series Prediction Using LSTM Deep Neural Network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3815" y="4421050"/>
            <a:ext cx="1118950" cy="73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Gear Icon 5939884"/>
          <p:cNvPicPr preferRelativeResize="0"/>
          <p:nvPr/>
        </p:nvPicPr>
        <p:blipFill rotWithShape="1">
          <a:blip r:embed="rId6">
            <a:alphaModFix/>
          </a:blip>
          <a:srcRect l="22729" t="18850" r="12754" b="19527"/>
          <a:stretch/>
        </p:blipFill>
        <p:spPr>
          <a:xfrm>
            <a:off x="493846" y="3832910"/>
            <a:ext cx="450705" cy="43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7">
            <a:alphaModFix/>
          </a:blip>
          <a:srcRect l="18798" t="18840" r="12240" b="22005"/>
          <a:stretch/>
        </p:blipFill>
        <p:spPr>
          <a:xfrm>
            <a:off x="9487250" y="2371617"/>
            <a:ext cx="495775" cy="425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B65875-CE4D-F342-CB19-880C3E40AEA0}"/>
              </a:ext>
            </a:extLst>
          </p:cNvPr>
          <p:cNvSpPr txBox="1"/>
          <p:nvPr/>
        </p:nvSpPr>
        <p:spPr>
          <a:xfrm>
            <a:off x="380514" y="1095420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Métodos y Modelos: Pronóstico con modelos de series de tiempo (ARIMA, SARIMA)</a:t>
            </a: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A30B8E6-7F4F-D392-00EF-6A98238DBD90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70CDA91-14C4-B44F-65BB-D4E116BF3BA5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D021EE1-30F4-705B-C0D1-79BC19BEB7B2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Sectores: Eléctrico, Petrolero e Industrial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584FDF9-F6BB-6763-CB86-C704ACB08C81}"/>
              </a:ext>
            </a:extLst>
          </p:cNvPr>
          <p:cNvSpPr txBox="1"/>
          <p:nvPr/>
        </p:nvSpPr>
        <p:spPr>
          <a:xfrm>
            <a:off x="492629" y="2328093"/>
            <a:ext cx="3350242" cy="6647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(SIE) </a:t>
            </a:r>
            <a:r>
              <a:rPr lang="es-MX" sz="12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SENER | Sistema de Información Energética | Demanda Interna de Gas Natural por Estado Sector Eléctrico (energia.gob.mx)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68282C3F-232E-E62C-7AC8-0F5AF43D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8" y="3127530"/>
            <a:ext cx="1993490" cy="89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70949C0-B3C4-EF4B-AB3E-E95CC8474D3C}"/>
              </a:ext>
            </a:extLst>
          </p:cNvPr>
          <p:cNvSpPr txBox="1"/>
          <p:nvPr/>
        </p:nvSpPr>
        <p:spPr>
          <a:xfrm rot="2146181">
            <a:off x="2521917" y="3141115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6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1E3A2C58-E832-77DC-E437-B32BED65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8" y="45591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5CA59B3-D5AA-AE9A-263B-17E75C53FB60}"/>
              </a:ext>
            </a:extLst>
          </p:cNvPr>
          <p:cNvSpPr txBox="1"/>
          <p:nvPr/>
        </p:nvSpPr>
        <p:spPr>
          <a:xfrm>
            <a:off x="990646" y="4353202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4" y="1460023"/>
            <a:ext cx="5286189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de componentes de series de tiempo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(tendencia, estacionalidad, y estacionariedad)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pruebas de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Dickey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funciones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pic>
        <p:nvPicPr>
          <p:cNvPr id="1026" name="Picture 2" descr="Interpreting ACF and PACF plots - SPUR ECONOMICS">
            <a:extLst>
              <a:ext uri="{FF2B5EF4-FFF2-40B4-BE49-F238E27FC236}">
                <a16:creationId xmlns:a16="http://schemas.microsoft.com/office/drawing/2014/main" id="{4FACD4DD-D850-482B-95D3-13A1B71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341"/>
          <a:stretch/>
        </p:blipFill>
        <p:spPr bwMode="auto">
          <a:xfrm>
            <a:off x="5281685" y="2157305"/>
            <a:ext cx="2363412" cy="749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P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Partial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series de tiempo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(ARIMA, SARIMA ,etc.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toma la decisión con base en las gráficas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 la serie de tiempo ya estacional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146181">
            <a:off x="7369172" y="21154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567866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91402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57608" y="474081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686347"/>
            <a:ext cx="1455227" cy="555985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(ARIMA, SARIMA,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755479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805168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783196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386193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Rectangle 20">
            <a:extLst>
              <a:ext uri="{FF2B5EF4-FFF2-40B4-BE49-F238E27FC236}">
                <a16:creationId xmlns:a16="http://schemas.microsoft.com/office/drawing/2014/main" id="{D8E8D434-F2DD-40D1-641B-691188D09E62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series de tiempo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model data icon">
            <a:extLst>
              <a:ext uri="{FF2B5EF4-FFF2-40B4-BE49-F238E27FC236}">
                <a16:creationId xmlns:a16="http://schemas.microsoft.com/office/drawing/2014/main" id="{1424322A-D427-0ADC-33E2-24BA9BEB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70" y="4316937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2" name="Picture 8" descr="Pandas Logo PNG Vectors Free Download">
            <a:extLst>
              <a:ext uri="{FF2B5EF4-FFF2-40B4-BE49-F238E27FC236}">
                <a16:creationId xmlns:a16="http://schemas.microsoft.com/office/drawing/2014/main" id="{76891183-9510-A06C-FD99-7E90BA48B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488326" y="4566104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Plotly - Wikipedia">
            <a:extLst>
              <a:ext uri="{FF2B5EF4-FFF2-40B4-BE49-F238E27FC236}">
                <a16:creationId xmlns:a16="http://schemas.microsoft.com/office/drawing/2014/main" id="{CD6944DF-A61E-5BC1-4EAC-A50557D83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3161980" y="4791402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Tutorial de SciPy | Interactive Chaos">
            <a:extLst>
              <a:ext uri="{FF2B5EF4-FFF2-40B4-BE49-F238E27FC236}">
                <a16:creationId xmlns:a16="http://schemas.microsoft.com/office/drawing/2014/main" id="{642D40B4-457B-D791-6CAC-ED688211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16134" r="6848" b="14552"/>
          <a:stretch/>
        </p:blipFill>
        <p:spPr bwMode="auto">
          <a:xfrm>
            <a:off x="7419784" y="4542298"/>
            <a:ext cx="499452" cy="20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About statsmodels - statsmodels 0.15.0 (+49)">
            <a:extLst>
              <a:ext uri="{FF2B5EF4-FFF2-40B4-BE49-F238E27FC236}">
                <a16:creationId xmlns:a16="http://schemas.microsoft.com/office/drawing/2014/main" id="{89889600-DAC0-A13E-CA0D-0FA6F9B2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12" y="4225832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62" y="210900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8056009" y="2542859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5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B07BD7"/>
                </a:solidFill>
                <a:latin typeface="Calibri"/>
                <a:ea typeface="Calibri"/>
                <a:cs typeface="Calibri"/>
                <a:sym typeface="Calibri"/>
              </a:rPr>
              <a:t>Métodos y Modelos: Pronóstico con modelos de Redes Neuronales NN (FFNN, LSTM)</a:t>
            </a: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5" y="1460023"/>
            <a:ext cx="4618304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colinealidad y correlación de las variables independientes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(PIB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población, y cambio peso-dólar,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correlación lineal y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pairplots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RNN: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Recurrent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Neural Network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LSTM: Long-Short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Term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endParaRPr lang="es-MX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1661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Redes Neuronales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(RNN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LSTM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129538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475692"/>
            <a:ext cx="1298169" cy="1015663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+ Variables independientes 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77928" y="4566642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248019"/>
            <a:ext cx="1455227" cy="555985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(RNN, LSTM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317151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631000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  <a:p>
            <a:pPr algn="ctr"/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609028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CB97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212025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NN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42" y="217701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7219489" y="250927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B76CF4C-C164-01BF-2302-6CBDD12C17D2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3FDD0D7-A000-46D3-95C8-F2BCCA9C6D27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2E6A822-BAC4-E1E3-442C-5BF928014797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BC4D9E-8ED8-E533-2CC3-4FE41298816F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Estado, Sectores Eléctrico, Petrolero e Industrial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F1F0E3-56CE-B838-DA69-A0ACC461DEB7}"/>
              </a:ext>
            </a:extLst>
          </p:cNvPr>
          <p:cNvSpPr txBox="1"/>
          <p:nvPr/>
        </p:nvSpPr>
        <p:spPr>
          <a:xfrm>
            <a:off x="492629" y="2289993"/>
            <a:ext cx="3350242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6DA7B0-C16D-1B20-5429-92D6C1DFF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181" y="3108096"/>
            <a:ext cx="1522266" cy="681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8398404-3E46-EF7F-19A1-788195FF84F8}"/>
              </a:ext>
            </a:extLst>
          </p:cNvPr>
          <p:cNvSpPr txBox="1"/>
          <p:nvPr/>
        </p:nvSpPr>
        <p:spPr>
          <a:xfrm rot="2146181">
            <a:off x="2205585" y="314651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B025CEAF-90E4-43C2-033B-5B986E75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2" y="4530533"/>
            <a:ext cx="335297" cy="3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65907-C560-1C7F-6766-6C7DF0B2C420}"/>
              </a:ext>
            </a:extLst>
          </p:cNvPr>
          <p:cNvSpPr txBox="1"/>
          <p:nvPr/>
        </p:nvSpPr>
        <p:spPr>
          <a:xfrm>
            <a:off x="818868" y="4222273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8" descr="Pandas Logo PNG Vectors Free Download">
            <a:extLst>
              <a:ext uri="{FF2B5EF4-FFF2-40B4-BE49-F238E27FC236}">
                <a16:creationId xmlns:a16="http://schemas.microsoft.com/office/drawing/2014/main" id="{545F909F-0BB9-5ABB-4A86-72C215132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186436" y="453053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lotly - Wikipedia">
            <a:extLst>
              <a:ext uri="{FF2B5EF4-FFF2-40B4-BE49-F238E27FC236}">
                <a16:creationId xmlns:a16="http://schemas.microsoft.com/office/drawing/2014/main" id="{1526EFAB-5AFD-3C86-E7FA-B387826FD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2860090" y="4755831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born pairplot example - Python Tutorial">
            <a:extLst>
              <a:ext uri="{FF2B5EF4-FFF2-40B4-BE49-F238E27FC236}">
                <a16:creationId xmlns:a16="http://schemas.microsoft.com/office/drawing/2014/main" id="{CC7E9A22-F54D-F7AC-C6CE-19240EA4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20" y="2118967"/>
            <a:ext cx="1170108" cy="75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319797">
            <a:off x="6439255" y="2299068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4" name="Picture 6" descr="Machine learning con TensorFlow y Keras en Python">
            <a:extLst>
              <a:ext uri="{FF2B5EF4-FFF2-40B4-BE49-F238E27FC236}">
                <a16:creationId xmlns:a16="http://schemas.microsoft.com/office/drawing/2014/main" id="{ECFB5E54-48A4-592F-D220-26221786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2" b="15903"/>
          <a:stretch/>
        </p:blipFill>
        <p:spPr bwMode="auto">
          <a:xfrm>
            <a:off x="8181822" y="3928020"/>
            <a:ext cx="598831" cy="2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46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988</Words>
  <Application>Microsoft Office PowerPoint</Application>
  <PresentationFormat>Panorámica</PresentationFormat>
  <Paragraphs>145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NTR</vt:lpstr>
      <vt:lpstr>Retrospect</vt:lpstr>
      <vt:lpstr>Diplomado en Ciencia de Datos UNAM Propuesta de Proyecto Final Agosto de 2023 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26</cp:revision>
  <dcterms:created xsi:type="dcterms:W3CDTF">2023-08-25T18:15:54Z</dcterms:created>
  <dcterms:modified xsi:type="dcterms:W3CDTF">2023-10-06T02:42:51Z</dcterms:modified>
</cp:coreProperties>
</file>