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147374935" r:id="rId2"/>
    <p:sldId id="257" r:id="rId3"/>
    <p:sldId id="2147374937" r:id="rId4"/>
    <p:sldId id="2147374941" r:id="rId5"/>
    <p:sldId id="2147374942" r:id="rId6"/>
    <p:sldId id="2147374943" r:id="rId7"/>
    <p:sldId id="2147374944" r:id="rId8"/>
    <p:sldId id="214737494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288" userDrawn="1">
          <p15:clr>
            <a:srgbClr val="FDE53C"/>
          </p15:clr>
        </p15:guide>
        <p15:guide id="4" orient="horz" pos="432" userDrawn="1">
          <p15:clr>
            <a:srgbClr val="FDE53C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HnMHIZxhnZr2j+tVR2DpQdbin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Chiao" initials="MC" lastIdx="2" clrIdx="0">
    <p:extLst>
      <p:ext uri="{19B8F6BF-5375-455C-9EA6-DF929625EA0E}">
        <p15:presenceInfo xmlns:p15="http://schemas.microsoft.com/office/powerpoint/2012/main" userId="S::megan.chiao@regeneron.com::c9a2ff33-a85c-4343-870b-ef41e6221482" providerId="AD"/>
      </p:ext>
    </p:extLst>
  </p:cmAuthor>
  <p:cmAuthor id="2" name="Speri, Enrico" initials="SE" lastIdx="2" clrIdx="1">
    <p:extLst>
      <p:ext uri="{19B8F6BF-5375-455C-9EA6-DF929625EA0E}">
        <p15:presenceInfo xmlns:p15="http://schemas.microsoft.com/office/powerpoint/2012/main" userId="Speri, Enri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2"/>
    <a:srgbClr val="FF7043"/>
    <a:srgbClr val="CC3300"/>
    <a:srgbClr val="77A7D3"/>
    <a:srgbClr val="356FA2"/>
    <a:srgbClr val="89BCC5"/>
    <a:srgbClr val="B4D5DA"/>
    <a:srgbClr val="CB97FF"/>
    <a:srgbClr val="5AA2AE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7195" autoAdjust="0"/>
  </p:normalViewPr>
  <p:slideViewPr>
    <p:cSldViewPr snapToGrid="0">
      <p:cViewPr varScale="1">
        <p:scale>
          <a:sx n="68" d="100"/>
          <a:sy n="68" d="100"/>
        </p:scale>
        <p:origin x="1181" y="67"/>
      </p:cViewPr>
      <p:guideLst>
        <p:guide orient="horz" pos="2184"/>
        <p:guide pos="2352"/>
        <p:guide pos="288"/>
        <p:guide orient="horz"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50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82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278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600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207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92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089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 userDrawn="1">
  <p:cSld name="1_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  <a:defRPr sz="18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8"/>
          <p:cNvGrpSpPr/>
          <p:nvPr/>
        </p:nvGrpSpPr>
        <p:grpSpPr>
          <a:xfrm>
            <a:off x="0" y="0"/>
            <a:ext cx="1250388" cy="1575820"/>
            <a:chOff x="-1" y="260324"/>
            <a:chExt cx="1250388" cy="1575820"/>
          </a:xfrm>
        </p:grpSpPr>
        <p:grpSp>
          <p:nvGrpSpPr>
            <p:cNvPr id="33" name="Google Shape;33;p8"/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</p:grpSpPr>
          <p:sp>
            <p:nvSpPr>
              <p:cNvPr id="34" name="Google Shape;34;p8"/>
              <p:cNvSpPr/>
              <p:nvPr/>
            </p:nvSpPr>
            <p:spPr>
              <a:xfrm>
                <a:off x="1154393" y="5534957"/>
                <a:ext cx="1117582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8"/>
              <p:cNvSpPr/>
              <p:nvPr/>
            </p:nvSpPr>
            <p:spPr>
              <a:xfrm>
                <a:off x="2005143" y="5534957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8"/>
              <p:cNvSpPr/>
              <p:nvPr/>
            </p:nvSpPr>
            <p:spPr>
              <a:xfrm>
                <a:off x="876236" y="5534957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8"/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</p:grpSpPr>
          <p:sp>
            <p:nvSpPr>
              <p:cNvPr id="38" name="Google Shape;38;p8"/>
              <p:cNvSpPr/>
              <p:nvPr/>
            </p:nvSpPr>
            <p:spPr>
              <a:xfrm>
                <a:off x="1682197" y="4502072"/>
                <a:ext cx="589775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8"/>
              <p:cNvSpPr/>
              <p:nvPr/>
            </p:nvSpPr>
            <p:spPr>
              <a:xfrm>
                <a:off x="2005143" y="4502072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8"/>
              <p:cNvSpPr/>
              <p:nvPr/>
            </p:nvSpPr>
            <p:spPr>
              <a:xfrm>
                <a:off x="1404367" y="4502072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41;p8"/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</p:grpSpPr>
          <p:sp>
            <p:nvSpPr>
              <p:cNvPr id="42" name="Google Shape;42;p8"/>
              <p:cNvSpPr/>
              <p:nvPr/>
            </p:nvSpPr>
            <p:spPr>
              <a:xfrm>
                <a:off x="1560101" y="3469185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1825936" y="3469185"/>
                <a:ext cx="446037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2001968" y="3469185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8"/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</p:grpSpPr>
          <p:sp>
            <p:nvSpPr>
              <p:cNvPr id="46" name="Google Shape;46;p8"/>
              <p:cNvSpPr/>
              <p:nvPr/>
            </p:nvSpPr>
            <p:spPr>
              <a:xfrm>
                <a:off x="2005186" y="2436300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8"/>
              <p:cNvSpPr/>
              <p:nvPr/>
            </p:nvSpPr>
            <p:spPr>
              <a:xfrm>
                <a:off x="1415887" y="2436300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1682240" y="2436300"/>
                <a:ext cx="589731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9;p8"/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</p:grpSpPr>
          <p:sp>
            <p:nvSpPr>
              <p:cNvPr id="50" name="Google Shape;50;p8"/>
              <p:cNvSpPr/>
              <p:nvPr/>
            </p:nvSpPr>
            <p:spPr>
              <a:xfrm>
                <a:off x="2005620" y="1403413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>
                <a:off x="898206" y="1403413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>
                <a:off x="1164538" y="1403413"/>
                <a:ext cx="1117581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53;p8"/>
            <p:cNvSpPr/>
            <p:nvPr/>
          </p:nvSpPr>
          <p:spPr>
            <a:xfrm>
              <a:off x="0" y="260324"/>
              <a:ext cx="550424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-1" y="608341"/>
              <a:ext cx="733596" cy="182880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0" y="952508"/>
              <a:ext cx="786403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-1" y="1304902"/>
              <a:ext cx="733596" cy="182880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0" y="1649603"/>
              <a:ext cx="550424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023335" y="2160533"/>
            <a:ext cx="7746460" cy="294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Diplomado en Ciencia de Datos UNAM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Modulo 13 </a:t>
            </a:r>
            <a:r>
              <a:rPr lang="es-MX" sz="3200" b="1" dirty="0">
                <a:latin typeface="Arial"/>
                <a:cs typeface="Arial"/>
              </a:rPr>
              <a:t>Datos Masivos</a:t>
            </a:r>
            <a:br>
              <a:rPr lang="es-MX" sz="3200" b="1" dirty="0">
                <a:latin typeface="Arial"/>
                <a:cs typeface="Arial"/>
              </a:rPr>
            </a:br>
            <a:br>
              <a:rPr lang="es-MX" sz="3200" b="1" dirty="0">
                <a:latin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cs typeface="Arial"/>
                <a:sym typeface="Arial"/>
              </a:rPr>
              <a:t>Septiembre de 2023</a:t>
            </a:r>
            <a:br>
              <a:rPr lang="es-MX" sz="3200" b="1" dirty="0">
                <a:latin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cs typeface="Arial"/>
                <a:sym typeface="Arial"/>
              </a:rPr>
              <a:t>Sergio Ibarra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endParaRPr sz="3200" dirty="0"/>
          </a:p>
        </p:txBody>
      </p:sp>
      <p:pic>
        <p:nvPicPr>
          <p:cNvPr id="85" name="Google Shape;85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374" y="1535522"/>
            <a:ext cx="2183629" cy="2446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25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spcBef>
                <a:spcPts val="0"/>
              </a:spcBef>
              <a:buFont typeface="NTR"/>
              <a:buAutoNum type="arabicPeriod"/>
            </a:pPr>
            <a:r>
              <a:rPr lang="es-MX" dirty="0">
                <a:latin typeface="+mn-lt"/>
              </a:rPr>
              <a:t>Descargar varios archivos referente a un tema en particular</a:t>
            </a: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r>
              <a:rPr lang="es-MX" dirty="0">
                <a:latin typeface="+mn-lt"/>
              </a:rPr>
              <a:t>Cargar los archivos al </a:t>
            </a:r>
            <a:r>
              <a:rPr lang="es-MX" dirty="0" err="1">
                <a:latin typeface="+mn-lt"/>
              </a:rPr>
              <a:t>cluster</a:t>
            </a:r>
            <a:r>
              <a:rPr lang="es-MX" dirty="0">
                <a:latin typeface="+mn-lt"/>
              </a:rPr>
              <a:t> de HADOOP</a:t>
            </a: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r>
              <a:rPr lang="es-MX" dirty="0">
                <a:latin typeface="+mn-lt"/>
              </a:rPr>
              <a:t>Crear un Data </a:t>
            </a:r>
            <a:r>
              <a:rPr lang="es-MX" dirty="0" err="1">
                <a:latin typeface="+mn-lt"/>
              </a:rPr>
              <a:t>Frame</a:t>
            </a:r>
            <a:r>
              <a:rPr lang="es-MX" dirty="0">
                <a:latin typeface="+mn-lt"/>
              </a:rPr>
              <a:t> en </a:t>
            </a:r>
            <a:r>
              <a:rPr lang="es-MX" dirty="0" err="1">
                <a:latin typeface="+mn-lt"/>
              </a:rPr>
              <a:t>Spark</a:t>
            </a: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r>
              <a:rPr lang="es-MX" dirty="0">
                <a:latin typeface="+mn-lt"/>
              </a:rPr>
              <a:t>Registrar como tabla </a:t>
            </a:r>
            <a:r>
              <a:rPr lang="es-MX" dirty="0" err="1">
                <a:latin typeface="+mn-lt"/>
              </a:rPr>
              <a:t>Spak</a:t>
            </a:r>
            <a:r>
              <a:rPr lang="es-MX" dirty="0">
                <a:latin typeface="+mn-lt"/>
              </a:rPr>
              <a:t> SQL</a:t>
            </a: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r>
              <a:rPr lang="es-MX" dirty="0">
                <a:latin typeface="+mn-lt"/>
              </a:rPr>
              <a:t>Generar consultas</a:t>
            </a: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r>
              <a:rPr lang="es-MX" dirty="0">
                <a:latin typeface="+mn-lt"/>
              </a:rPr>
              <a:t>Guarda el nuevo DF en HDFS y en el </a:t>
            </a:r>
            <a:r>
              <a:rPr lang="es-MX" dirty="0" err="1">
                <a:latin typeface="+mn-lt"/>
              </a:rPr>
              <a:t>Bucket</a:t>
            </a:r>
            <a:r>
              <a:rPr lang="es-MX" dirty="0">
                <a:latin typeface="+mn-lt"/>
              </a:rPr>
              <a:t> </a:t>
            </a:r>
          </a:p>
          <a:p>
            <a:pPr marL="182880" indent="-182880">
              <a:spcBef>
                <a:spcPts val="0"/>
              </a:spcBef>
            </a:pPr>
            <a:endParaRPr dirty="0">
              <a:solidFill>
                <a:srgbClr val="373A3C"/>
              </a:solidFill>
              <a:latin typeface="+mn-lt"/>
              <a:cs typeface="Arial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s-MX" dirty="0"/>
              <a:t>Contenido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Descargar varios archivos referente a un tema en particular</a:t>
            </a:r>
          </a:p>
          <a:p>
            <a:endParaRPr lang="es-MX" sz="2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39A3764-D8A4-F73D-B8D8-85E92D472C35}"/>
              </a:ext>
            </a:extLst>
          </p:cNvPr>
          <p:cNvSpPr txBox="1"/>
          <p:nvPr/>
        </p:nvSpPr>
        <p:spPr>
          <a:xfrm>
            <a:off x="10528212" y="6177111"/>
            <a:ext cx="658650" cy="178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00B050"/>
                </a:solidFill>
              </a:rPr>
              <a:t>VENTAJA.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419D95E-B145-1A44-1F44-2290476EDAAA}"/>
              </a:ext>
            </a:extLst>
          </p:cNvPr>
          <p:cNvSpPr txBox="1"/>
          <p:nvPr/>
        </p:nvSpPr>
        <p:spPr>
          <a:xfrm>
            <a:off x="11113240" y="6182610"/>
            <a:ext cx="876664" cy="19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C00000"/>
                </a:solidFill>
              </a:rPr>
              <a:t>DESVENTAJA.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4A2E7-BEE8-40D6-0B82-75EA97B2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2" y="1718856"/>
            <a:ext cx="5808877" cy="3871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BD5155-5369-0F81-C207-759A7D759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023" y="1718856"/>
            <a:ext cx="5382835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0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457200" y="330680"/>
            <a:ext cx="11338560" cy="1124814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Cargar los archivos al </a:t>
            </a:r>
            <a:r>
              <a:rPr lang="es-MX" sz="2400" dirty="0" err="1"/>
              <a:t>cluster</a:t>
            </a:r>
            <a:r>
              <a:rPr lang="es-MX" sz="2400" dirty="0"/>
              <a:t> de HADOOP</a:t>
            </a:r>
          </a:p>
          <a:p>
            <a:endParaRPr lang="es-MX" sz="2400" dirty="0"/>
          </a:p>
          <a:p>
            <a:endParaRPr lang="es-MX" sz="2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39A3764-D8A4-F73D-B8D8-85E92D472C35}"/>
              </a:ext>
            </a:extLst>
          </p:cNvPr>
          <p:cNvSpPr txBox="1"/>
          <p:nvPr/>
        </p:nvSpPr>
        <p:spPr>
          <a:xfrm>
            <a:off x="10528212" y="6177111"/>
            <a:ext cx="658650" cy="178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00B050"/>
                </a:solidFill>
              </a:rPr>
              <a:t>VENTAJA.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419D95E-B145-1A44-1F44-2290476EDAAA}"/>
              </a:ext>
            </a:extLst>
          </p:cNvPr>
          <p:cNvSpPr txBox="1"/>
          <p:nvPr/>
        </p:nvSpPr>
        <p:spPr>
          <a:xfrm>
            <a:off x="11113240" y="6182610"/>
            <a:ext cx="876664" cy="19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C00000"/>
                </a:solidFill>
              </a:rPr>
              <a:t>DESVENTAJA.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56484-1599-BB34-76F8-D19A1A475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90523"/>
            <a:ext cx="5488923" cy="2876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B0250F-8D22-309B-892A-6E19D22A6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653" y="2124196"/>
            <a:ext cx="6074251" cy="24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0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Crear un Data </a:t>
            </a:r>
            <a:r>
              <a:rPr lang="es-MX" sz="2400" dirty="0" err="1"/>
              <a:t>Frame</a:t>
            </a:r>
            <a:r>
              <a:rPr lang="es-MX" sz="2400" dirty="0"/>
              <a:t> en </a:t>
            </a:r>
            <a:r>
              <a:rPr lang="es-MX" sz="2400" dirty="0" err="1"/>
              <a:t>Spark</a:t>
            </a:r>
            <a:endParaRPr lang="es-MX" sz="2400" dirty="0"/>
          </a:p>
          <a:p>
            <a:endParaRPr lang="es-MX" sz="2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39A3764-D8A4-F73D-B8D8-85E92D472C35}"/>
              </a:ext>
            </a:extLst>
          </p:cNvPr>
          <p:cNvSpPr txBox="1"/>
          <p:nvPr/>
        </p:nvSpPr>
        <p:spPr>
          <a:xfrm>
            <a:off x="10528212" y="6177111"/>
            <a:ext cx="658650" cy="178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00B050"/>
                </a:solidFill>
              </a:rPr>
              <a:t>VENTAJA.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419D95E-B145-1A44-1F44-2290476EDAAA}"/>
              </a:ext>
            </a:extLst>
          </p:cNvPr>
          <p:cNvSpPr txBox="1"/>
          <p:nvPr/>
        </p:nvSpPr>
        <p:spPr>
          <a:xfrm>
            <a:off x="11113240" y="6182610"/>
            <a:ext cx="876664" cy="19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C00000"/>
                </a:solidFill>
              </a:rPr>
              <a:t>DESVENTAJA.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A226A-1133-FFBA-B039-759DC393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86" y="1863930"/>
            <a:ext cx="5731241" cy="3130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2701FB-C21B-FB7C-4614-CF2022DC6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27" y="1588246"/>
            <a:ext cx="5078532" cy="3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5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429850" y="172842"/>
            <a:ext cx="11338560" cy="1237295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400" dirty="0"/>
          </a:p>
          <a:p>
            <a:r>
              <a:rPr lang="es-MX" sz="2400" dirty="0"/>
              <a:t>Registrar como tabla </a:t>
            </a:r>
            <a:r>
              <a:rPr lang="es-MX" sz="2400" dirty="0" err="1"/>
              <a:t>Spak</a:t>
            </a:r>
            <a:r>
              <a:rPr lang="es-MX" sz="2400" dirty="0"/>
              <a:t> SQL</a:t>
            </a:r>
          </a:p>
          <a:p>
            <a:endParaRPr lang="es-MX" sz="2400" dirty="0"/>
          </a:p>
          <a:p>
            <a:endParaRPr lang="es-MX" sz="2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39A3764-D8A4-F73D-B8D8-85E92D472C35}"/>
              </a:ext>
            </a:extLst>
          </p:cNvPr>
          <p:cNvSpPr txBox="1"/>
          <p:nvPr/>
        </p:nvSpPr>
        <p:spPr>
          <a:xfrm>
            <a:off x="10528212" y="6177111"/>
            <a:ext cx="658650" cy="178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00B050"/>
                </a:solidFill>
              </a:rPr>
              <a:t>VENTAJA.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419D95E-B145-1A44-1F44-2290476EDAAA}"/>
              </a:ext>
            </a:extLst>
          </p:cNvPr>
          <p:cNvSpPr txBox="1"/>
          <p:nvPr/>
        </p:nvSpPr>
        <p:spPr>
          <a:xfrm>
            <a:off x="11113240" y="6182610"/>
            <a:ext cx="876664" cy="19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C00000"/>
                </a:solidFill>
              </a:rPr>
              <a:t>DESVENTAJA.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222C8-98D3-9169-3223-41C242EE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849" y="997317"/>
            <a:ext cx="6214302" cy="48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3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457200" y="502836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400" dirty="0"/>
          </a:p>
          <a:p>
            <a:r>
              <a:rPr lang="es-MX" sz="2400" dirty="0"/>
              <a:t>Generar consultas</a:t>
            </a:r>
          </a:p>
          <a:p>
            <a:endParaRPr lang="es-MX" sz="2400" dirty="0"/>
          </a:p>
          <a:p>
            <a:endParaRPr lang="es-MX" sz="2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39A3764-D8A4-F73D-B8D8-85E92D472C35}"/>
              </a:ext>
            </a:extLst>
          </p:cNvPr>
          <p:cNvSpPr txBox="1"/>
          <p:nvPr/>
        </p:nvSpPr>
        <p:spPr>
          <a:xfrm>
            <a:off x="10528212" y="6177111"/>
            <a:ext cx="658650" cy="178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00B050"/>
                </a:solidFill>
              </a:rPr>
              <a:t>VENTAJA.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419D95E-B145-1A44-1F44-2290476EDAAA}"/>
              </a:ext>
            </a:extLst>
          </p:cNvPr>
          <p:cNvSpPr txBox="1"/>
          <p:nvPr/>
        </p:nvSpPr>
        <p:spPr>
          <a:xfrm>
            <a:off x="11113240" y="6182610"/>
            <a:ext cx="876664" cy="19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C00000"/>
                </a:solidFill>
              </a:rPr>
              <a:t>DESVENTAJA.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32E92-0037-634D-91CC-4BFCB084F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63" y="1734088"/>
            <a:ext cx="5291048" cy="252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BF371-DD51-33FC-AB58-40BBC6980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29" y="2007830"/>
            <a:ext cx="5966408" cy="1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96269" y="255090"/>
            <a:ext cx="11338560" cy="1124814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400" dirty="0"/>
          </a:p>
          <a:p>
            <a:endParaRPr lang="es-MX" sz="2400" dirty="0"/>
          </a:p>
          <a:p>
            <a:r>
              <a:rPr lang="es-MX" sz="2400" dirty="0"/>
              <a:t>Guarda el nuevo DF en HDFS y en el </a:t>
            </a:r>
            <a:r>
              <a:rPr lang="es-MX" sz="2400" dirty="0" err="1"/>
              <a:t>Bucket</a:t>
            </a:r>
            <a:r>
              <a:rPr lang="es-MX" sz="2400" dirty="0"/>
              <a:t> </a:t>
            </a:r>
          </a:p>
          <a:p>
            <a:endParaRPr lang="es-MX" sz="2400" dirty="0"/>
          </a:p>
          <a:p>
            <a:endParaRPr lang="es-MX" sz="2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39A3764-D8A4-F73D-B8D8-85E92D472C35}"/>
              </a:ext>
            </a:extLst>
          </p:cNvPr>
          <p:cNvSpPr txBox="1"/>
          <p:nvPr/>
        </p:nvSpPr>
        <p:spPr>
          <a:xfrm>
            <a:off x="10528212" y="6177111"/>
            <a:ext cx="658650" cy="178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00B050"/>
                </a:solidFill>
              </a:rPr>
              <a:t>VENTAJA.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419D95E-B145-1A44-1F44-2290476EDAAA}"/>
              </a:ext>
            </a:extLst>
          </p:cNvPr>
          <p:cNvSpPr txBox="1"/>
          <p:nvPr/>
        </p:nvSpPr>
        <p:spPr>
          <a:xfrm>
            <a:off x="11113240" y="6182610"/>
            <a:ext cx="876664" cy="19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C00000"/>
                </a:solidFill>
              </a:rPr>
              <a:t>DESVENTAJA.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A38C7-DC73-8ABD-AC15-41D817B20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330" y="1470301"/>
            <a:ext cx="8987341" cy="391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133</Words>
  <Application>Microsoft Office PowerPoint</Application>
  <PresentationFormat>Widescreen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Symbols</vt:lpstr>
      <vt:lpstr>NTR</vt:lpstr>
      <vt:lpstr>Retrospect</vt:lpstr>
      <vt:lpstr>Diplomado en Ciencia de Datos UNAM  Modulo 13 Datos Masivos  Septiembre de 2023  Sergio Ibarra   </vt:lpstr>
      <vt:lpstr>Contenido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Ciencia de Datos  UNAM Propuesta de Proyecto Final Agosto de 2023</dc:title>
  <dc:creator>Sergio Ibarra</dc:creator>
  <cp:lastModifiedBy>Sergio Ibarra</cp:lastModifiedBy>
  <cp:revision>96</cp:revision>
  <dcterms:created xsi:type="dcterms:W3CDTF">2023-08-25T18:15:54Z</dcterms:created>
  <dcterms:modified xsi:type="dcterms:W3CDTF">2023-09-28T20:15:29Z</dcterms:modified>
</cp:coreProperties>
</file>