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5873" r:id="rId2"/>
    <p:sldId id="5875" r:id="rId3"/>
    <p:sldId id="5879" r:id="rId4"/>
    <p:sldId id="5881" r:id="rId5"/>
    <p:sldId id="5880" r:id="rId6"/>
    <p:sldId id="5882" r:id="rId7"/>
    <p:sldId id="5885" r:id="rId8"/>
    <p:sldId id="5886" r:id="rId9"/>
    <p:sldId id="5883" r:id="rId10"/>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23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7BD7"/>
    <a:srgbClr val="7030A0"/>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06" autoAdjust="0"/>
    <p:restoredTop sz="85490" autoAdjust="0"/>
  </p:normalViewPr>
  <p:slideViewPr>
    <p:cSldViewPr snapToGrid="0" showGuides="1">
      <p:cViewPr varScale="1">
        <p:scale>
          <a:sx n="67" d="100"/>
          <a:sy n="67" d="100"/>
        </p:scale>
        <p:origin x="1421" y="58"/>
      </p:cViewPr>
      <p:guideLst>
        <p:guide orient="horz" pos="2136"/>
        <p:guide pos="232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03F07F-0782-4A5D-9DE6-4B439A9337B6}" type="datetimeFigureOut">
              <a:rPr lang="es-MX" smtClean="0"/>
              <a:t>28/11/2023</a:t>
            </a:fld>
            <a:endParaRPr lang="es-MX"/>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ECFD69-5CF0-4C25-BF49-DC0CB7221DAA}" type="slidenum">
              <a:rPr lang="es-MX" smtClean="0"/>
              <a:t>‹#›</a:t>
            </a:fld>
            <a:endParaRPr lang="es-MX"/>
          </a:p>
        </p:txBody>
      </p:sp>
    </p:spTree>
    <p:extLst>
      <p:ext uri="{BB962C8B-B14F-4D97-AF65-F5344CB8AC3E}">
        <p14:creationId xmlns:p14="http://schemas.microsoft.com/office/powerpoint/2010/main" val="2849301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ECECFD69-5CF0-4C25-BF49-DC0CB7221DAA}" type="slidenum">
              <a:rPr lang="es-MX" smtClean="0"/>
              <a:t>4</a:t>
            </a:fld>
            <a:endParaRPr lang="es-MX"/>
          </a:p>
        </p:txBody>
      </p:sp>
    </p:spTree>
    <p:extLst>
      <p:ext uri="{BB962C8B-B14F-4D97-AF65-F5344CB8AC3E}">
        <p14:creationId xmlns:p14="http://schemas.microsoft.com/office/powerpoint/2010/main" val="1369009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err="1"/>
              <a:t>Ins</a:t>
            </a:r>
            <a:r>
              <a:rPr lang="es-MX" dirty="0"/>
              <a:t> sesgado: Un estimador se considera insesgado si su valor esperado es igual al parámetro que está estimando. Es decir, en promedio, el estimador no sobreestima ni subestima el parámetro. Un estimador insesgado es deseable porque tiende a acercarse al valor real del parámetro a medida que el tamaño de la muestra aumenta</a:t>
            </a:r>
          </a:p>
          <a:p>
            <a:r>
              <a:rPr lang="es-MX" dirty="0"/>
              <a:t>Consistente: Un estimador se considera consistente si converge al valor del parámetro que está estimando a medida que el tamaño de la muestra tiende a infinito. En otras palabras, a medida que se tienen más datos, el estimador se vuelve cada vez más preciso y se acerca al valor real del parámetro. La consistencia es una propiedad importante, ya que garantiza que el estimador producirá resultados confiables a medida que se aumenta el tamaño de la muestra</a:t>
            </a:r>
          </a:p>
          <a:p>
            <a:r>
              <a:rPr lang="es-MX" dirty="0"/>
              <a:t>.Eficiente: Un estimador se considera eficiente si tiene la varianza más pequeña entre todos los estimadores insesgados. En otras palabras, un estimador eficiente produce estimaciones precisas con una dispersión mínima alrededor del valor real del parámetro. La eficiencia es una propiedad deseable, ya que indica que el estimador es óptimo en términos de precisión</a:t>
            </a:r>
          </a:p>
        </p:txBody>
      </p:sp>
      <p:sp>
        <p:nvSpPr>
          <p:cNvPr id="4" name="Slide Number Placeholder 3"/>
          <p:cNvSpPr>
            <a:spLocks noGrp="1"/>
          </p:cNvSpPr>
          <p:nvPr>
            <p:ph type="sldNum" sz="quarter" idx="5"/>
          </p:nvPr>
        </p:nvSpPr>
        <p:spPr/>
        <p:txBody>
          <a:bodyPr/>
          <a:lstStyle/>
          <a:p>
            <a:fld id="{ECECFD69-5CF0-4C25-BF49-DC0CB7221DAA}" type="slidenum">
              <a:rPr lang="es-MX" smtClean="0"/>
              <a:t>5</a:t>
            </a:fld>
            <a:endParaRPr lang="es-MX"/>
          </a:p>
        </p:txBody>
      </p:sp>
    </p:spTree>
    <p:extLst>
      <p:ext uri="{BB962C8B-B14F-4D97-AF65-F5344CB8AC3E}">
        <p14:creationId xmlns:p14="http://schemas.microsoft.com/office/powerpoint/2010/main" val="386709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ECECFD69-5CF0-4C25-BF49-DC0CB7221DAA}" type="slidenum">
              <a:rPr lang="es-MX" smtClean="0"/>
              <a:t>6</a:t>
            </a:fld>
            <a:endParaRPr lang="es-MX"/>
          </a:p>
        </p:txBody>
      </p:sp>
    </p:spTree>
    <p:extLst>
      <p:ext uri="{BB962C8B-B14F-4D97-AF65-F5344CB8AC3E}">
        <p14:creationId xmlns:p14="http://schemas.microsoft.com/office/powerpoint/2010/main" val="3154366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ECECFD69-5CF0-4C25-BF49-DC0CB7221DAA}" type="slidenum">
              <a:rPr lang="es-MX" smtClean="0"/>
              <a:t>7</a:t>
            </a:fld>
            <a:endParaRPr lang="es-MX"/>
          </a:p>
        </p:txBody>
      </p:sp>
    </p:spTree>
    <p:extLst>
      <p:ext uri="{BB962C8B-B14F-4D97-AF65-F5344CB8AC3E}">
        <p14:creationId xmlns:p14="http://schemas.microsoft.com/office/powerpoint/2010/main" val="1048938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ECECFD69-5CF0-4C25-BF49-DC0CB7221DAA}" type="slidenum">
              <a:rPr lang="es-MX" smtClean="0"/>
              <a:t>8</a:t>
            </a:fld>
            <a:endParaRPr lang="es-MX"/>
          </a:p>
        </p:txBody>
      </p:sp>
    </p:spTree>
    <p:extLst>
      <p:ext uri="{BB962C8B-B14F-4D97-AF65-F5344CB8AC3E}">
        <p14:creationId xmlns:p14="http://schemas.microsoft.com/office/powerpoint/2010/main" val="618487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ECECFD69-5CF0-4C25-BF49-DC0CB7221DAA}" type="slidenum">
              <a:rPr lang="es-MX" smtClean="0"/>
              <a:t>9</a:t>
            </a:fld>
            <a:endParaRPr lang="es-MX"/>
          </a:p>
        </p:txBody>
      </p:sp>
    </p:spTree>
    <p:extLst>
      <p:ext uri="{BB962C8B-B14F-4D97-AF65-F5344CB8AC3E}">
        <p14:creationId xmlns:p14="http://schemas.microsoft.com/office/powerpoint/2010/main" val="2045773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11/28/2023</a:t>
            </a:fld>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151109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3636942-C211-4B28-8DBD-C953E00AF71B}" type="datetime1">
              <a:rPr lang="en-US" smtClean="0"/>
              <a:t>11/28/2023</a:t>
            </a:fld>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9054184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E8D12A6-918A-48BD-8CB9-CA713993B0EA}" type="datetime1">
              <a:rPr lang="en-US" smtClean="0"/>
              <a:t>11/28/2023</a:t>
            </a:fld>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57280716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11/28/2023</a:t>
            </a:fld>
            <a:endParaRPr lang="en-US" dirty="0"/>
          </a:p>
        </p:txBody>
      </p:sp>
      <p:sp>
        <p:nvSpPr>
          <p:cNvPr id="6" name="Footer Placeholder 5"/>
          <p:cNvSpPr>
            <a:spLocks noGrp="1"/>
          </p:cNvSpPr>
          <p:nvPr>
            <p:ph type="ftr" sz="quarter" idx="11"/>
          </p:nvPr>
        </p:nvSpPr>
        <p:spPr>
          <a:xfrm>
            <a:off x="3686185" y="6459785"/>
            <a:ext cx="4822804" cy="365125"/>
          </a:xfrm>
          <a:prstGeom prst="rect">
            <a:avLst/>
          </a:prstGeom>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6677445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5" name="Rectangle 4"/>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3636942-C211-4B28-8DBD-C953E00AF71B}" type="datetime1">
              <a:rPr lang="en-US" smtClean="0"/>
              <a:t>11/28/2023</a:t>
            </a:fld>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
        <p:nvSpPr>
          <p:cNvPr id="2" name="Content Placeholder 2">
            <a:extLst>
              <a:ext uri="{FF2B5EF4-FFF2-40B4-BE49-F238E27FC236}">
                <a16:creationId xmlns:a16="http://schemas.microsoft.com/office/drawing/2014/main" id="{929EC248-1E63-0D8F-89BE-A49FA646F018}"/>
              </a:ext>
            </a:extLst>
          </p:cNvPr>
          <p:cNvSpPr>
            <a:spLocks noGrp="1"/>
          </p:cNvSpPr>
          <p:nvPr>
            <p:ph idx="1" hasCustomPrompt="1"/>
          </p:nvPr>
        </p:nvSpPr>
        <p:spPr>
          <a:xfrm>
            <a:off x="1961383" y="1519724"/>
            <a:ext cx="9163983" cy="4712626"/>
          </a:xfrm>
          <a:prstGeom prst="rect">
            <a:avLst/>
          </a:prstGeom>
        </p:spPr>
        <p:txBody>
          <a:bodyPr/>
          <a:lstStyle>
            <a:lvl1pPr marL="182880" indent="-182880">
              <a:lnSpc>
                <a:spcPct val="100000"/>
              </a:lnSpc>
              <a:spcBef>
                <a:spcPts val="2000"/>
              </a:spcBef>
              <a:buClr>
                <a:schemeClr val="accent1"/>
              </a:buClr>
              <a:buFont typeface="System Font Regular"/>
              <a:buChar char="+"/>
              <a:defRPr sz="1800">
                <a:solidFill>
                  <a:schemeClr val="tx1"/>
                </a:solidFill>
              </a:defRPr>
            </a:lvl1pPr>
            <a:lvl2pPr marL="365760" indent="-182880">
              <a:lnSpc>
                <a:spcPct val="100000"/>
              </a:lnSpc>
              <a:spcBef>
                <a:spcPts val="800"/>
              </a:spcBef>
              <a:buClr>
                <a:schemeClr val="tx1"/>
              </a:buClr>
              <a:buFont typeface="Arial" panose="020B0604020202020204" pitchFamily="34" charset="0"/>
              <a:buChar char="•"/>
              <a:defRPr sz="1600">
                <a:solidFill>
                  <a:schemeClr val="tx1"/>
                </a:solidFill>
              </a:defRPr>
            </a:lvl2pPr>
            <a:lvl3pPr marL="548640" indent="-182880">
              <a:lnSpc>
                <a:spcPct val="100000"/>
              </a:lnSpc>
              <a:spcBef>
                <a:spcPts val="800"/>
              </a:spcBef>
              <a:buClrTx/>
              <a:buFont typeface="Arial" panose="020B0604020202020204" pitchFamily="34" charset="0"/>
              <a:buChar char="›"/>
              <a:defRPr sz="1600">
                <a:solidFill>
                  <a:schemeClr val="tx1"/>
                </a:solidFill>
              </a:defRPr>
            </a:lvl3pPr>
            <a:lvl4pPr marL="731520" indent="-182880">
              <a:lnSpc>
                <a:spcPct val="100000"/>
              </a:lnSpc>
              <a:spcBef>
                <a:spcPts val="800"/>
              </a:spcBef>
              <a:buClrTx/>
              <a:buFont typeface="Arial" panose="020B0604020202020204" pitchFamily="34" charset="0"/>
              <a:buChar char="»"/>
              <a:defRPr sz="1600">
                <a:solidFill>
                  <a:schemeClr val="tx1"/>
                </a:solidFill>
              </a:defRPr>
            </a:lvl4pPr>
            <a:lvl5pPr marL="914400" indent="-182880">
              <a:lnSpc>
                <a:spcPct val="100000"/>
              </a:lnSpc>
              <a:spcBef>
                <a:spcPts val="800"/>
              </a:spcBef>
              <a:buClrTx/>
              <a:buSzPct val="75000"/>
              <a:buFont typeface="Wingdings" panose="05000000000000000000" pitchFamily="2" charset="2"/>
              <a:buChar char="§"/>
              <a:defRPr sz="1600">
                <a:solidFill>
                  <a:schemeClr val="tx1"/>
                </a:solidFill>
              </a:defRPr>
            </a:lvl5pPr>
          </a:lstStyle>
          <a:p>
            <a:pPr lvl="0"/>
            <a:r>
              <a:rPr lang="en-US" dirty="0"/>
              <a:t>Arial 18pt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a:p>
            <a:pPr lvl="0"/>
            <a:r>
              <a:rPr lang="en-US" dirty="0"/>
              <a:t>Arial 18pt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3" name="Title 3">
            <a:extLst>
              <a:ext uri="{FF2B5EF4-FFF2-40B4-BE49-F238E27FC236}">
                <a16:creationId xmlns:a16="http://schemas.microsoft.com/office/drawing/2014/main" id="{480DD1E1-A9D0-8D4C-1C5C-41D1AA2CBE8F}"/>
              </a:ext>
            </a:extLst>
          </p:cNvPr>
          <p:cNvSpPr>
            <a:spLocks noGrp="1"/>
          </p:cNvSpPr>
          <p:nvPr>
            <p:ph type="title" hasCustomPrompt="1"/>
          </p:nvPr>
        </p:nvSpPr>
        <p:spPr>
          <a:xfrm>
            <a:off x="1962418" y="823398"/>
            <a:ext cx="9163983" cy="594360"/>
          </a:xfrm>
          <a:prstGeom prst="rect">
            <a:avLst/>
          </a:prstGeom>
        </p:spPr>
        <p:txBody>
          <a:bodyPr anchor="ctr"/>
          <a:lstStyle>
            <a:lvl1pPr>
              <a:defRPr sz="3200" b="1">
                <a:solidFill>
                  <a:schemeClr val="accent1"/>
                </a:solidFill>
              </a:defRPr>
            </a:lvl1pPr>
          </a:lstStyle>
          <a:p>
            <a:r>
              <a:rPr lang="en-US" dirty="0"/>
              <a:t>Table of contents or Agenda</a:t>
            </a:r>
          </a:p>
        </p:txBody>
      </p:sp>
      <p:grpSp>
        <p:nvGrpSpPr>
          <p:cNvPr id="4" name="Group 3">
            <a:extLst>
              <a:ext uri="{FF2B5EF4-FFF2-40B4-BE49-F238E27FC236}">
                <a16:creationId xmlns:a16="http://schemas.microsoft.com/office/drawing/2014/main" id="{6DC8091D-EB19-6B3B-F401-081037AD616E}"/>
              </a:ext>
            </a:extLst>
          </p:cNvPr>
          <p:cNvGrpSpPr/>
          <p:nvPr userDrawn="1"/>
        </p:nvGrpSpPr>
        <p:grpSpPr>
          <a:xfrm>
            <a:off x="-1" y="260324"/>
            <a:ext cx="1250388" cy="1575820"/>
            <a:chOff x="-1" y="260324"/>
            <a:chExt cx="1250388" cy="1575820"/>
          </a:xfrm>
          <a:solidFill>
            <a:schemeClr val="accent1"/>
          </a:solidFill>
        </p:grpSpPr>
        <p:grpSp>
          <p:nvGrpSpPr>
            <p:cNvPr id="8" name="Group 7">
              <a:extLst>
                <a:ext uri="{FF2B5EF4-FFF2-40B4-BE49-F238E27FC236}">
                  <a16:creationId xmlns:a16="http://schemas.microsoft.com/office/drawing/2014/main" id="{90DBA13D-05DD-CB60-E116-B67CD338A65D}"/>
                </a:ext>
              </a:extLst>
            </p:cNvPr>
            <p:cNvGrpSpPr/>
            <p:nvPr/>
          </p:nvGrpSpPr>
          <p:grpSpPr>
            <a:xfrm>
              <a:off x="686264" y="1652391"/>
              <a:ext cx="564123" cy="183753"/>
              <a:chOff x="876236" y="5534957"/>
              <a:chExt cx="1674271" cy="545364"/>
            </a:xfrm>
            <a:grpFill/>
          </p:grpSpPr>
          <p:sp>
            <p:nvSpPr>
              <p:cNvPr id="31" name="Rectangle 30">
                <a:extLst>
                  <a:ext uri="{FF2B5EF4-FFF2-40B4-BE49-F238E27FC236}">
                    <a16:creationId xmlns:a16="http://schemas.microsoft.com/office/drawing/2014/main" id="{0D63A9C6-A544-2EFF-6632-1CAB69929B0D}"/>
                  </a:ext>
                </a:extLst>
              </p:cNvPr>
              <p:cNvSpPr/>
              <p:nvPr/>
            </p:nvSpPr>
            <p:spPr>
              <a:xfrm>
                <a:off x="1154393" y="5534957"/>
                <a:ext cx="1117582" cy="5453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32" name="Oval 31">
                <a:extLst>
                  <a:ext uri="{FF2B5EF4-FFF2-40B4-BE49-F238E27FC236}">
                    <a16:creationId xmlns:a16="http://schemas.microsoft.com/office/drawing/2014/main" id="{78FBE0B3-AEF6-72C9-7E83-224448740048}"/>
                  </a:ext>
                </a:extLst>
              </p:cNvPr>
              <p:cNvSpPr/>
              <p:nvPr/>
            </p:nvSpPr>
            <p:spPr>
              <a:xfrm>
                <a:off x="2005143" y="5534957"/>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33" name="Oval 32">
                <a:extLst>
                  <a:ext uri="{FF2B5EF4-FFF2-40B4-BE49-F238E27FC236}">
                    <a16:creationId xmlns:a16="http://schemas.microsoft.com/office/drawing/2014/main" id="{4F76B84C-82E9-054F-6633-BFBBFC96F290}"/>
                  </a:ext>
                </a:extLst>
              </p:cNvPr>
              <p:cNvSpPr/>
              <p:nvPr/>
            </p:nvSpPr>
            <p:spPr>
              <a:xfrm>
                <a:off x="876236" y="5534957"/>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grpSp>
          <p:nvGrpSpPr>
            <p:cNvPr id="10" name="Group 9">
              <a:extLst>
                <a:ext uri="{FF2B5EF4-FFF2-40B4-BE49-F238E27FC236}">
                  <a16:creationId xmlns:a16="http://schemas.microsoft.com/office/drawing/2014/main" id="{04BE2EFC-304A-18F9-AC5E-CAB01A464C59}"/>
                </a:ext>
              </a:extLst>
            </p:cNvPr>
            <p:cNvGrpSpPr/>
            <p:nvPr/>
          </p:nvGrpSpPr>
          <p:grpSpPr>
            <a:xfrm>
              <a:off x="864211" y="1304375"/>
              <a:ext cx="386176" cy="183753"/>
              <a:chOff x="1404367" y="4502072"/>
              <a:chExt cx="1146140" cy="545364"/>
            </a:xfrm>
            <a:grpFill/>
          </p:grpSpPr>
          <p:sp>
            <p:nvSpPr>
              <p:cNvPr id="28" name="Rectangle 27">
                <a:extLst>
                  <a:ext uri="{FF2B5EF4-FFF2-40B4-BE49-F238E27FC236}">
                    <a16:creationId xmlns:a16="http://schemas.microsoft.com/office/drawing/2014/main" id="{03B8CA97-B73F-868B-4640-415A9F658B11}"/>
                  </a:ext>
                </a:extLst>
              </p:cNvPr>
              <p:cNvSpPr/>
              <p:nvPr/>
            </p:nvSpPr>
            <p:spPr>
              <a:xfrm>
                <a:off x="1682197" y="4502072"/>
                <a:ext cx="589775" cy="5453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29" name="Oval 28">
                <a:extLst>
                  <a:ext uri="{FF2B5EF4-FFF2-40B4-BE49-F238E27FC236}">
                    <a16:creationId xmlns:a16="http://schemas.microsoft.com/office/drawing/2014/main" id="{A00FD0AF-6564-F381-8F12-C77AC88208B6}"/>
                  </a:ext>
                </a:extLst>
              </p:cNvPr>
              <p:cNvSpPr/>
              <p:nvPr/>
            </p:nvSpPr>
            <p:spPr>
              <a:xfrm>
                <a:off x="2005143" y="4502072"/>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30" name="Oval 29">
                <a:extLst>
                  <a:ext uri="{FF2B5EF4-FFF2-40B4-BE49-F238E27FC236}">
                    <a16:creationId xmlns:a16="http://schemas.microsoft.com/office/drawing/2014/main" id="{ACB9ACCC-B13D-57AA-1FB3-029C7B95517A}"/>
                  </a:ext>
                </a:extLst>
              </p:cNvPr>
              <p:cNvSpPr/>
              <p:nvPr/>
            </p:nvSpPr>
            <p:spPr>
              <a:xfrm>
                <a:off x="1404367" y="4502072"/>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grpSp>
          <p:nvGrpSpPr>
            <p:cNvPr id="11" name="Group 10">
              <a:extLst>
                <a:ext uri="{FF2B5EF4-FFF2-40B4-BE49-F238E27FC236}">
                  <a16:creationId xmlns:a16="http://schemas.microsoft.com/office/drawing/2014/main" id="{9E4C0E64-5955-7A7F-1624-6F3E85A007B5}"/>
                </a:ext>
              </a:extLst>
            </p:cNvPr>
            <p:cNvGrpSpPr/>
            <p:nvPr/>
          </p:nvGrpSpPr>
          <p:grpSpPr>
            <a:xfrm>
              <a:off x="917753" y="956358"/>
              <a:ext cx="332634" cy="183753"/>
              <a:chOff x="1560101" y="3469185"/>
              <a:chExt cx="987231" cy="545364"/>
            </a:xfrm>
            <a:grpFill/>
          </p:grpSpPr>
          <p:sp>
            <p:nvSpPr>
              <p:cNvPr id="25" name="Oval 24">
                <a:extLst>
                  <a:ext uri="{FF2B5EF4-FFF2-40B4-BE49-F238E27FC236}">
                    <a16:creationId xmlns:a16="http://schemas.microsoft.com/office/drawing/2014/main" id="{24A98399-77ED-28EE-D228-D97D4FC88925}"/>
                  </a:ext>
                </a:extLst>
              </p:cNvPr>
              <p:cNvSpPr/>
              <p:nvPr/>
            </p:nvSpPr>
            <p:spPr>
              <a:xfrm>
                <a:off x="1560101" y="3469185"/>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26" name="Rectangle 25">
                <a:extLst>
                  <a:ext uri="{FF2B5EF4-FFF2-40B4-BE49-F238E27FC236}">
                    <a16:creationId xmlns:a16="http://schemas.microsoft.com/office/drawing/2014/main" id="{2B2983DB-3268-CDE9-F08F-24645A1ACF45}"/>
                  </a:ext>
                </a:extLst>
              </p:cNvPr>
              <p:cNvSpPr/>
              <p:nvPr/>
            </p:nvSpPr>
            <p:spPr>
              <a:xfrm>
                <a:off x="1825936" y="3469185"/>
                <a:ext cx="446037" cy="5453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27" name="Oval 26">
                <a:extLst>
                  <a:ext uri="{FF2B5EF4-FFF2-40B4-BE49-F238E27FC236}">
                    <a16:creationId xmlns:a16="http://schemas.microsoft.com/office/drawing/2014/main" id="{B068134D-B657-8AB0-CE73-375D84BE0734}"/>
                  </a:ext>
                </a:extLst>
              </p:cNvPr>
              <p:cNvSpPr/>
              <p:nvPr/>
            </p:nvSpPr>
            <p:spPr>
              <a:xfrm>
                <a:off x="2001968" y="3469185"/>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grpSp>
          <p:nvGrpSpPr>
            <p:cNvPr id="12" name="Group 11">
              <a:extLst>
                <a:ext uri="{FF2B5EF4-FFF2-40B4-BE49-F238E27FC236}">
                  <a16:creationId xmlns:a16="http://schemas.microsoft.com/office/drawing/2014/main" id="{B6C09D5C-8198-F59D-918C-09F8DFBC5CC5}"/>
                </a:ext>
              </a:extLst>
            </p:cNvPr>
            <p:cNvGrpSpPr/>
            <p:nvPr/>
          </p:nvGrpSpPr>
          <p:grpSpPr>
            <a:xfrm>
              <a:off x="868078" y="608341"/>
              <a:ext cx="382309" cy="183753"/>
              <a:chOff x="1415887" y="2436300"/>
              <a:chExt cx="1134663" cy="545364"/>
            </a:xfrm>
            <a:grpFill/>
          </p:grpSpPr>
          <p:sp>
            <p:nvSpPr>
              <p:cNvPr id="22" name="Oval 21">
                <a:extLst>
                  <a:ext uri="{FF2B5EF4-FFF2-40B4-BE49-F238E27FC236}">
                    <a16:creationId xmlns:a16="http://schemas.microsoft.com/office/drawing/2014/main" id="{73BE5C1F-2F82-30C1-1223-A586BEEBE7BF}"/>
                  </a:ext>
                </a:extLst>
              </p:cNvPr>
              <p:cNvSpPr/>
              <p:nvPr/>
            </p:nvSpPr>
            <p:spPr>
              <a:xfrm>
                <a:off x="2005186" y="2436300"/>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23" name="Oval 22">
                <a:extLst>
                  <a:ext uri="{FF2B5EF4-FFF2-40B4-BE49-F238E27FC236}">
                    <a16:creationId xmlns:a16="http://schemas.microsoft.com/office/drawing/2014/main" id="{C5985006-D8D1-EE86-6899-51909F4CE77A}"/>
                  </a:ext>
                </a:extLst>
              </p:cNvPr>
              <p:cNvSpPr/>
              <p:nvPr/>
            </p:nvSpPr>
            <p:spPr>
              <a:xfrm>
                <a:off x="1415887" y="2436300"/>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24" name="Rectangle 23">
                <a:extLst>
                  <a:ext uri="{FF2B5EF4-FFF2-40B4-BE49-F238E27FC236}">
                    <a16:creationId xmlns:a16="http://schemas.microsoft.com/office/drawing/2014/main" id="{A99B67D5-FAC3-D4FC-75BF-8062618D05E1}"/>
                  </a:ext>
                </a:extLst>
              </p:cNvPr>
              <p:cNvSpPr/>
              <p:nvPr/>
            </p:nvSpPr>
            <p:spPr>
              <a:xfrm>
                <a:off x="1682240" y="2436300"/>
                <a:ext cx="589731" cy="5453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grpSp>
          <p:nvGrpSpPr>
            <p:cNvPr id="13" name="Group 12">
              <a:extLst>
                <a:ext uri="{FF2B5EF4-FFF2-40B4-BE49-F238E27FC236}">
                  <a16:creationId xmlns:a16="http://schemas.microsoft.com/office/drawing/2014/main" id="{ADA91A2C-F3FB-CCD2-6EA5-DDE6756CA2EF}"/>
                </a:ext>
              </a:extLst>
            </p:cNvPr>
            <p:cNvGrpSpPr/>
            <p:nvPr/>
          </p:nvGrpSpPr>
          <p:grpSpPr>
            <a:xfrm>
              <a:off x="693506" y="260324"/>
              <a:ext cx="556881" cy="183753"/>
              <a:chOff x="898206" y="1403413"/>
              <a:chExt cx="1652778" cy="545364"/>
            </a:xfrm>
            <a:grpFill/>
          </p:grpSpPr>
          <p:sp>
            <p:nvSpPr>
              <p:cNvPr id="19" name="Oval 18">
                <a:extLst>
                  <a:ext uri="{FF2B5EF4-FFF2-40B4-BE49-F238E27FC236}">
                    <a16:creationId xmlns:a16="http://schemas.microsoft.com/office/drawing/2014/main" id="{310F603E-265F-161F-B74F-DF9187A412E0}"/>
                  </a:ext>
                </a:extLst>
              </p:cNvPr>
              <p:cNvSpPr/>
              <p:nvPr/>
            </p:nvSpPr>
            <p:spPr>
              <a:xfrm>
                <a:off x="2005620" y="1403413"/>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20" name="Oval 19">
                <a:extLst>
                  <a:ext uri="{FF2B5EF4-FFF2-40B4-BE49-F238E27FC236}">
                    <a16:creationId xmlns:a16="http://schemas.microsoft.com/office/drawing/2014/main" id="{B638528D-3602-B3F8-2B08-4B601F48027F}"/>
                  </a:ext>
                </a:extLst>
              </p:cNvPr>
              <p:cNvSpPr/>
              <p:nvPr/>
            </p:nvSpPr>
            <p:spPr>
              <a:xfrm>
                <a:off x="898206" y="1403413"/>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21" name="Rectangle 20">
                <a:extLst>
                  <a:ext uri="{FF2B5EF4-FFF2-40B4-BE49-F238E27FC236}">
                    <a16:creationId xmlns:a16="http://schemas.microsoft.com/office/drawing/2014/main" id="{6DAF5BF1-2F32-873D-8EC8-652FF6A4B284}"/>
                  </a:ext>
                </a:extLst>
              </p:cNvPr>
              <p:cNvSpPr/>
              <p:nvPr/>
            </p:nvSpPr>
            <p:spPr>
              <a:xfrm>
                <a:off x="1164538" y="1403413"/>
                <a:ext cx="1117581" cy="5453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sp>
          <p:nvSpPr>
            <p:cNvPr id="14" name="Freeform: Shape 13">
              <a:extLst>
                <a:ext uri="{FF2B5EF4-FFF2-40B4-BE49-F238E27FC236}">
                  <a16:creationId xmlns:a16="http://schemas.microsoft.com/office/drawing/2014/main" id="{5E25C7DB-2A56-09E6-C092-11B29E0DA770}"/>
                </a:ext>
              </a:extLst>
            </p:cNvPr>
            <p:cNvSpPr/>
            <p:nvPr/>
          </p:nvSpPr>
          <p:spPr>
            <a:xfrm>
              <a:off x="0" y="260324"/>
              <a:ext cx="550424" cy="183006"/>
            </a:xfrm>
            <a:custGeom>
              <a:avLst/>
              <a:gdLst>
                <a:gd name="connsiteX0" fmla="*/ 0 w 550424"/>
                <a:gd name="connsiteY0" fmla="*/ 0 h 183006"/>
                <a:gd name="connsiteX1" fmla="*/ 456956 w 550424"/>
                <a:gd name="connsiteY1" fmla="*/ 0 h 183006"/>
                <a:gd name="connsiteX2" fmla="*/ 456956 w 550424"/>
                <a:gd name="connsiteY2" fmla="*/ 397 h 183006"/>
                <a:gd name="connsiteX3" fmla="*/ 458921 w 550424"/>
                <a:gd name="connsiteY3" fmla="*/ 0 h 183006"/>
                <a:gd name="connsiteX4" fmla="*/ 550424 w 550424"/>
                <a:gd name="connsiteY4" fmla="*/ 91503 h 183006"/>
                <a:gd name="connsiteX5" fmla="*/ 458921 w 550424"/>
                <a:gd name="connsiteY5" fmla="*/ 183006 h 183006"/>
                <a:gd name="connsiteX6" fmla="*/ 456956 w 550424"/>
                <a:gd name="connsiteY6" fmla="*/ 182609 h 183006"/>
                <a:gd name="connsiteX7" fmla="*/ 456956 w 550424"/>
                <a:gd name="connsiteY7" fmla="*/ 183006 h 183006"/>
                <a:gd name="connsiteX8" fmla="*/ 0 w 550424"/>
                <a:gd name="connsiteY8" fmla="*/ 183006 h 183006"/>
                <a:gd name="connsiteX9" fmla="*/ 0 w 550424"/>
                <a:gd name="connsiteY9" fmla="*/ 0 h 183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0424" h="183006">
                  <a:moveTo>
                    <a:pt x="0" y="0"/>
                  </a:moveTo>
                  <a:lnTo>
                    <a:pt x="456956" y="0"/>
                  </a:lnTo>
                  <a:lnTo>
                    <a:pt x="456956" y="397"/>
                  </a:lnTo>
                  <a:lnTo>
                    <a:pt x="458921" y="0"/>
                  </a:lnTo>
                  <a:cubicBezTo>
                    <a:pt x="509457" y="0"/>
                    <a:pt x="550424" y="40967"/>
                    <a:pt x="550424" y="91503"/>
                  </a:cubicBezTo>
                  <a:cubicBezTo>
                    <a:pt x="550424" y="142039"/>
                    <a:pt x="509457" y="183006"/>
                    <a:pt x="458921" y="183006"/>
                  </a:cubicBezTo>
                  <a:lnTo>
                    <a:pt x="456956" y="182609"/>
                  </a:lnTo>
                  <a:lnTo>
                    <a:pt x="456956" y="183006"/>
                  </a:lnTo>
                  <a:lnTo>
                    <a:pt x="0" y="18300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15" name="Freeform: Shape 14">
              <a:extLst>
                <a:ext uri="{FF2B5EF4-FFF2-40B4-BE49-F238E27FC236}">
                  <a16:creationId xmlns:a16="http://schemas.microsoft.com/office/drawing/2014/main" id="{3700B858-DD35-3CBB-EA1F-A9C10429BAAE}"/>
                </a:ext>
              </a:extLst>
            </p:cNvPr>
            <p:cNvSpPr/>
            <p:nvPr/>
          </p:nvSpPr>
          <p:spPr>
            <a:xfrm>
              <a:off x="-1" y="608341"/>
              <a:ext cx="733596" cy="182880"/>
            </a:xfrm>
            <a:custGeom>
              <a:avLst/>
              <a:gdLst>
                <a:gd name="connsiteX0" fmla="*/ 0 w 733596"/>
                <a:gd name="connsiteY0" fmla="*/ 0 h 182880"/>
                <a:gd name="connsiteX1" fmla="*/ 642156 w 733596"/>
                <a:gd name="connsiteY1" fmla="*/ 0 h 182880"/>
                <a:gd name="connsiteX2" fmla="*/ 733596 w 733596"/>
                <a:gd name="connsiteY2" fmla="*/ 91440 h 182880"/>
                <a:gd name="connsiteX3" fmla="*/ 642156 w 733596"/>
                <a:gd name="connsiteY3" fmla="*/ 182880 h 182880"/>
                <a:gd name="connsiteX4" fmla="*/ 0 w 733596"/>
                <a:gd name="connsiteY4" fmla="*/ 182880 h 182880"/>
                <a:gd name="connsiteX5" fmla="*/ 0 w 733596"/>
                <a:gd name="connsiteY5" fmla="*/ 0 h 18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3596" h="182880">
                  <a:moveTo>
                    <a:pt x="0" y="0"/>
                  </a:moveTo>
                  <a:lnTo>
                    <a:pt x="642156" y="0"/>
                  </a:lnTo>
                  <a:cubicBezTo>
                    <a:pt x="692657" y="0"/>
                    <a:pt x="733596" y="40939"/>
                    <a:pt x="733596" y="91440"/>
                  </a:cubicBezTo>
                  <a:cubicBezTo>
                    <a:pt x="733596" y="141941"/>
                    <a:pt x="692657" y="182880"/>
                    <a:pt x="642156" y="182880"/>
                  </a:cubicBezTo>
                  <a:lnTo>
                    <a:pt x="0" y="18288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16" name="Freeform: Shape 15">
              <a:extLst>
                <a:ext uri="{FF2B5EF4-FFF2-40B4-BE49-F238E27FC236}">
                  <a16:creationId xmlns:a16="http://schemas.microsoft.com/office/drawing/2014/main" id="{628B6B63-4A14-8E58-0F26-09B0C7554B0D}"/>
                </a:ext>
              </a:extLst>
            </p:cNvPr>
            <p:cNvSpPr/>
            <p:nvPr/>
          </p:nvSpPr>
          <p:spPr>
            <a:xfrm>
              <a:off x="0" y="952508"/>
              <a:ext cx="786403" cy="183006"/>
            </a:xfrm>
            <a:custGeom>
              <a:avLst/>
              <a:gdLst>
                <a:gd name="connsiteX0" fmla="*/ 0 w 786403"/>
                <a:gd name="connsiteY0" fmla="*/ 0 h 183006"/>
                <a:gd name="connsiteX1" fmla="*/ 692936 w 786403"/>
                <a:gd name="connsiteY1" fmla="*/ 0 h 183006"/>
                <a:gd name="connsiteX2" fmla="*/ 692936 w 786403"/>
                <a:gd name="connsiteY2" fmla="*/ 397 h 183006"/>
                <a:gd name="connsiteX3" fmla="*/ 694900 w 786403"/>
                <a:gd name="connsiteY3" fmla="*/ 0 h 183006"/>
                <a:gd name="connsiteX4" fmla="*/ 786403 w 786403"/>
                <a:gd name="connsiteY4" fmla="*/ 91503 h 183006"/>
                <a:gd name="connsiteX5" fmla="*/ 694900 w 786403"/>
                <a:gd name="connsiteY5" fmla="*/ 183006 h 183006"/>
                <a:gd name="connsiteX6" fmla="*/ 692936 w 786403"/>
                <a:gd name="connsiteY6" fmla="*/ 182610 h 183006"/>
                <a:gd name="connsiteX7" fmla="*/ 692936 w 786403"/>
                <a:gd name="connsiteY7" fmla="*/ 183006 h 183006"/>
                <a:gd name="connsiteX8" fmla="*/ 0 w 786403"/>
                <a:gd name="connsiteY8" fmla="*/ 183006 h 183006"/>
                <a:gd name="connsiteX9" fmla="*/ 0 w 786403"/>
                <a:gd name="connsiteY9" fmla="*/ 0 h 183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6403" h="183006">
                  <a:moveTo>
                    <a:pt x="0" y="0"/>
                  </a:moveTo>
                  <a:lnTo>
                    <a:pt x="692936" y="0"/>
                  </a:lnTo>
                  <a:lnTo>
                    <a:pt x="692936" y="397"/>
                  </a:lnTo>
                  <a:lnTo>
                    <a:pt x="694900" y="0"/>
                  </a:lnTo>
                  <a:cubicBezTo>
                    <a:pt x="745436" y="0"/>
                    <a:pt x="786403" y="40967"/>
                    <a:pt x="786403" y="91503"/>
                  </a:cubicBezTo>
                  <a:cubicBezTo>
                    <a:pt x="786403" y="142039"/>
                    <a:pt x="745436" y="183006"/>
                    <a:pt x="694900" y="183006"/>
                  </a:cubicBezTo>
                  <a:lnTo>
                    <a:pt x="692936" y="182610"/>
                  </a:lnTo>
                  <a:lnTo>
                    <a:pt x="692936" y="183006"/>
                  </a:lnTo>
                  <a:lnTo>
                    <a:pt x="0" y="18300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17" name="Freeform: Shape 16">
              <a:extLst>
                <a:ext uri="{FF2B5EF4-FFF2-40B4-BE49-F238E27FC236}">
                  <a16:creationId xmlns:a16="http://schemas.microsoft.com/office/drawing/2014/main" id="{623001FB-F6DE-7B58-A8A4-0331E804A308}"/>
                </a:ext>
              </a:extLst>
            </p:cNvPr>
            <p:cNvSpPr/>
            <p:nvPr/>
          </p:nvSpPr>
          <p:spPr>
            <a:xfrm>
              <a:off x="-1" y="1304902"/>
              <a:ext cx="733596" cy="182880"/>
            </a:xfrm>
            <a:custGeom>
              <a:avLst/>
              <a:gdLst>
                <a:gd name="connsiteX0" fmla="*/ 0 w 733596"/>
                <a:gd name="connsiteY0" fmla="*/ 0 h 182880"/>
                <a:gd name="connsiteX1" fmla="*/ 642156 w 733596"/>
                <a:gd name="connsiteY1" fmla="*/ 0 h 182880"/>
                <a:gd name="connsiteX2" fmla="*/ 733596 w 733596"/>
                <a:gd name="connsiteY2" fmla="*/ 91440 h 182880"/>
                <a:gd name="connsiteX3" fmla="*/ 642156 w 733596"/>
                <a:gd name="connsiteY3" fmla="*/ 182880 h 182880"/>
                <a:gd name="connsiteX4" fmla="*/ 0 w 733596"/>
                <a:gd name="connsiteY4" fmla="*/ 182880 h 182880"/>
                <a:gd name="connsiteX5" fmla="*/ 0 w 733596"/>
                <a:gd name="connsiteY5" fmla="*/ 0 h 18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3596" h="182880">
                  <a:moveTo>
                    <a:pt x="0" y="0"/>
                  </a:moveTo>
                  <a:lnTo>
                    <a:pt x="642156" y="0"/>
                  </a:lnTo>
                  <a:cubicBezTo>
                    <a:pt x="692657" y="0"/>
                    <a:pt x="733596" y="40939"/>
                    <a:pt x="733596" y="91440"/>
                  </a:cubicBezTo>
                  <a:cubicBezTo>
                    <a:pt x="733596" y="141941"/>
                    <a:pt x="692657" y="182880"/>
                    <a:pt x="642156" y="182880"/>
                  </a:cubicBezTo>
                  <a:lnTo>
                    <a:pt x="0" y="18288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18" name="Freeform: Shape 17">
              <a:extLst>
                <a:ext uri="{FF2B5EF4-FFF2-40B4-BE49-F238E27FC236}">
                  <a16:creationId xmlns:a16="http://schemas.microsoft.com/office/drawing/2014/main" id="{BA0E79E2-F2DE-70B9-558A-D8E8AA6B7C64}"/>
                </a:ext>
              </a:extLst>
            </p:cNvPr>
            <p:cNvSpPr/>
            <p:nvPr/>
          </p:nvSpPr>
          <p:spPr>
            <a:xfrm>
              <a:off x="0" y="1649603"/>
              <a:ext cx="550424" cy="183006"/>
            </a:xfrm>
            <a:custGeom>
              <a:avLst/>
              <a:gdLst>
                <a:gd name="connsiteX0" fmla="*/ 0 w 550424"/>
                <a:gd name="connsiteY0" fmla="*/ 0 h 183006"/>
                <a:gd name="connsiteX1" fmla="*/ 456956 w 550424"/>
                <a:gd name="connsiteY1" fmla="*/ 0 h 183006"/>
                <a:gd name="connsiteX2" fmla="*/ 456956 w 550424"/>
                <a:gd name="connsiteY2" fmla="*/ 397 h 183006"/>
                <a:gd name="connsiteX3" fmla="*/ 458921 w 550424"/>
                <a:gd name="connsiteY3" fmla="*/ 0 h 183006"/>
                <a:gd name="connsiteX4" fmla="*/ 550424 w 550424"/>
                <a:gd name="connsiteY4" fmla="*/ 91503 h 183006"/>
                <a:gd name="connsiteX5" fmla="*/ 458921 w 550424"/>
                <a:gd name="connsiteY5" fmla="*/ 183006 h 183006"/>
                <a:gd name="connsiteX6" fmla="*/ 456956 w 550424"/>
                <a:gd name="connsiteY6" fmla="*/ 182609 h 183006"/>
                <a:gd name="connsiteX7" fmla="*/ 456956 w 550424"/>
                <a:gd name="connsiteY7" fmla="*/ 183006 h 183006"/>
                <a:gd name="connsiteX8" fmla="*/ 0 w 550424"/>
                <a:gd name="connsiteY8" fmla="*/ 183006 h 183006"/>
                <a:gd name="connsiteX9" fmla="*/ 0 w 550424"/>
                <a:gd name="connsiteY9" fmla="*/ 0 h 183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0424" h="183006">
                  <a:moveTo>
                    <a:pt x="0" y="0"/>
                  </a:moveTo>
                  <a:lnTo>
                    <a:pt x="456956" y="0"/>
                  </a:lnTo>
                  <a:lnTo>
                    <a:pt x="456956" y="397"/>
                  </a:lnTo>
                  <a:lnTo>
                    <a:pt x="458921" y="0"/>
                  </a:lnTo>
                  <a:cubicBezTo>
                    <a:pt x="509457" y="0"/>
                    <a:pt x="550424" y="40967"/>
                    <a:pt x="550424" y="91503"/>
                  </a:cubicBezTo>
                  <a:cubicBezTo>
                    <a:pt x="550424" y="142039"/>
                    <a:pt x="509457" y="183006"/>
                    <a:pt x="458921" y="183006"/>
                  </a:cubicBezTo>
                  <a:lnTo>
                    <a:pt x="456956" y="182609"/>
                  </a:lnTo>
                  <a:lnTo>
                    <a:pt x="456956" y="183006"/>
                  </a:lnTo>
                  <a:lnTo>
                    <a:pt x="0" y="18300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spTree>
    <p:extLst>
      <p:ext uri="{BB962C8B-B14F-4D97-AF65-F5344CB8AC3E}">
        <p14:creationId xmlns:p14="http://schemas.microsoft.com/office/powerpoint/2010/main" val="113866182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6FA2B21-3FCD-4721-B95C-427943F61125}" type="datetime1">
              <a:rPr lang="en-US" smtClean="0"/>
              <a:t>11/28/2023</a:t>
            </a:fld>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4B7E4EF-A1BD-40F4-AB7B-04F084DD991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2288244"/>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8" r:id="rId3"/>
    <p:sldLayoutId id="2147483669" r:id="rId4"/>
    <p:sldLayoutId id="2147483673" r:id="rId5"/>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3.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png"/><Relationship Id="rId5" Type="http://schemas.openxmlformats.org/officeDocument/2006/relationships/slideLayout" Target="../slideLayouts/slideLayout2.xml"/><Relationship Id="rId4"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2FF3C-AA1F-6F81-ED78-EFB6E35DD2E5}"/>
              </a:ext>
            </a:extLst>
          </p:cNvPr>
          <p:cNvSpPr>
            <a:spLocks noGrp="1"/>
          </p:cNvSpPr>
          <p:nvPr>
            <p:ph type="ctrTitle"/>
          </p:nvPr>
        </p:nvSpPr>
        <p:spPr>
          <a:xfrm>
            <a:off x="2976880" y="639097"/>
            <a:ext cx="9215120" cy="3686015"/>
          </a:xfrm>
        </p:spPr>
        <p:txBody>
          <a:bodyPr>
            <a:normAutofit/>
          </a:bodyPr>
          <a:lstStyle/>
          <a:p>
            <a:pPr rtl="0">
              <a:spcBef>
                <a:spcPts val="1200"/>
              </a:spcBef>
              <a:spcAft>
                <a:spcPts val="0"/>
              </a:spcAft>
            </a:pPr>
            <a:r>
              <a:rPr lang="en-US" sz="3000" b="1" dirty="0">
                <a:latin typeface="Arial" panose="020B0604020202020204" pitchFamily="34" charset="0"/>
              </a:rPr>
              <a:t>UNAM</a:t>
            </a:r>
            <a:br>
              <a:rPr lang="en-US" sz="3000" b="1" dirty="0">
                <a:latin typeface="Arial" panose="020B0604020202020204" pitchFamily="34" charset="0"/>
              </a:rPr>
            </a:br>
            <a:r>
              <a:rPr lang="en-US" sz="3000" b="1" dirty="0" err="1">
                <a:latin typeface="Arial" panose="020B0604020202020204" pitchFamily="34" charset="0"/>
              </a:rPr>
              <a:t>Posgrado</a:t>
            </a:r>
            <a:r>
              <a:rPr lang="en-US" sz="3000" b="1" dirty="0">
                <a:latin typeface="Arial" panose="020B0604020202020204" pitchFamily="34" charset="0"/>
              </a:rPr>
              <a:t> </a:t>
            </a:r>
            <a:r>
              <a:rPr lang="en-US" sz="3000" b="1" dirty="0" err="1">
                <a:latin typeface="Arial" panose="020B0604020202020204" pitchFamily="34" charset="0"/>
              </a:rPr>
              <a:t>en</a:t>
            </a:r>
            <a:r>
              <a:rPr lang="en-US" sz="3000" b="1" dirty="0">
                <a:latin typeface="Arial" panose="020B0604020202020204" pitchFamily="34" charset="0"/>
              </a:rPr>
              <a:t> </a:t>
            </a:r>
            <a:r>
              <a:rPr lang="en-US" sz="3000" b="1" dirty="0" err="1">
                <a:latin typeface="Arial" panose="020B0604020202020204" pitchFamily="34" charset="0"/>
              </a:rPr>
              <a:t>Ingeniería</a:t>
            </a:r>
            <a:br>
              <a:rPr lang="es-ES" sz="3000" b="1" dirty="0">
                <a:latin typeface="Arial" panose="020B0604020202020204" pitchFamily="34" charset="0"/>
              </a:rPr>
            </a:br>
            <a:r>
              <a:rPr lang="es-ES" sz="3000" b="1" dirty="0">
                <a:latin typeface="Arial" panose="020B0604020202020204" pitchFamily="34" charset="0"/>
              </a:rPr>
              <a:t>Aplicación de Modelos Lineales Generalizados </a:t>
            </a:r>
            <a:br>
              <a:rPr lang="es-ES" sz="3000" b="1" dirty="0">
                <a:latin typeface="Arial" panose="020B0604020202020204" pitchFamily="34" charset="0"/>
              </a:rPr>
            </a:br>
            <a:r>
              <a:rPr lang="es-ES" sz="3000" b="1" dirty="0">
                <a:latin typeface="Arial" panose="020B0604020202020204" pitchFamily="34" charset="0"/>
              </a:rPr>
              <a:t>Dr. </a:t>
            </a:r>
            <a:r>
              <a:rPr lang="es-ES" sz="3000" b="1" dirty="0" err="1">
                <a:latin typeface="Arial" panose="020B0604020202020204" pitchFamily="34" charset="0"/>
              </a:rPr>
              <a:t>Wulfrano</a:t>
            </a:r>
            <a:r>
              <a:rPr lang="es-ES" sz="3000" b="1" dirty="0">
                <a:latin typeface="Arial" panose="020B0604020202020204" pitchFamily="34" charset="0"/>
              </a:rPr>
              <a:t> </a:t>
            </a:r>
            <a:r>
              <a:rPr lang="es-ES" sz="3000" b="1" dirty="0" err="1">
                <a:latin typeface="Arial" panose="020B0604020202020204" pitchFamily="34" charset="0"/>
              </a:rPr>
              <a:t>Gomez</a:t>
            </a:r>
            <a:r>
              <a:rPr lang="es-ES" sz="3000" b="1" dirty="0">
                <a:latin typeface="Arial" panose="020B0604020202020204" pitchFamily="34" charset="0"/>
              </a:rPr>
              <a:t> G.</a:t>
            </a:r>
            <a:br>
              <a:rPr lang="es-ES" sz="3000" b="1" dirty="0">
                <a:latin typeface="Arial" panose="020B0604020202020204" pitchFamily="34" charset="0"/>
              </a:rPr>
            </a:br>
            <a:r>
              <a:rPr lang="es-ES" sz="3000" b="1" dirty="0">
                <a:latin typeface="Arial" panose="020B0604020202020204" pitchFamily="34" charset="0"/>
              </a:rPr>
              <a:t>Nov de 2023</a:t>
            </a:r>
            <a:br>
              <a:rPr lang="en-US" sz="3200" b="1" dirty="0">
                <a:latin typeface="Arial" panose="020B0604020202020204" pitchFamily="34" charset="0"/>
              </a:rPr>
            </a:br>
            <a:br>
              <a:rPr lang="en-US" sz="3200" b="1" dirty="0">
                <a:latin typeface="Arial" panose="020B0604020202020204" pitchFamily="34" charset="0"/>
              </a:rPr>
            </a:br>
            <a:br>
              <a:rPr lang="en-US" sz="3200" b="1" dirty="0">
                <a:latin typeface="Arial" panose="020B0604020202020204" pitchFamily="34" charset="0"/>
              </a:rPr>
            </a:br>
            <a:endParaRPr lang="es-MX" sz="3200" dirty="0"/>
          </a:p>
        </p:txBody>
      </p:sp>
      <p:pic>
        <p:nvPicPr>
          <p:cNvPr id="1026" name="Picture 2" descr="Logo&#10;&#10;Description automatically generated">
            <a:extLst>
              <a:ext uri="{FF2B5EF4-FFF2-40B4-BE49-F238E27FC236}">
                <a16:creationId xmlns:a16="http://schemas.microsoft.com/office/drawing/2014/main" id="{52E463EF-7116-926F-94C8-F8FD833C688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2454" y="1078322"/>
            <a:ext cx="2183629" cy="244664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8A099B3-2AD6-1711-94C0-5223B22B0A28}"/>
              </a:ext>
            </a:extLst>
          </p:cNvPr>
          <p:cNvSpPr txBox="1"/>
          <p:nvPr/>
        </p:nvSpPr>
        <p:spPr>
          <a:xfrm>
            <a:off x="5313682" y="3982166"/>
            <a:ext cx="3128212" cy="800219"/>
          </a:xfrm>
          <a:prstGeom prst="rect">
            <a:avLst/>
          </a:prstGeom>
          <a:noFill/>
        </p:spPr>
        <p:txBody>
          <a:bodyPr wrap="square">
            <a:spAutoFit/>
          </a:bodyPr>
          <a:lstStyle/>
          <a:p>
            <a:pPr marL="0" marR="0" lvl="0" indent="0" algn="ctr" defTabSz="457200" rtl="0" eaLnBrk="1" fontAlgn="auto" latinLnBrk="0" hangingPunct="1">
              <a:lnSpc>
                <a:spcPct val="100000"/>
              </a:lnSpc>
              <a:spcBef>
                <a:spcPts val="1200"/>
              </a:spcBef>
              <a:spcAft>
                <a:spcPts val="0"/>
              </a:spcAft>
              <a:buClrTx/>
              <a:buSzTx/>
              <a:buFontTx/>
              <a:buNone/>
              <a:tabLst/>
              <a:defRPr/>
            </a:pPr>
            <a:r>
              <a:rPr kumimoji="0" lang="es-MX" sz="18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PRESENTA:</a:t>
            </a:r>
            <a:endParaRPr kumimoji="0" lang="es-MX"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1200"/>
              </a:spcBef>
              <a:spcAft>
                <a:spcPts val="0"/>
              </a:spcAft>
              <a:buClrTx/>
              <a:buSzTx/>
              <a:buFontTx/>
              <a:buNone/>
              <a:tabLst/>
              <a:defRPr/>
            </a:pPr>
            <a:r>
              <a:rPr kumimoji="0" lang="es-MX" sz="18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Sergio Ibarra Ramírez</a:t>
            </a:r>
          </a:p>
        </p:txBody>
      </p:sp>
    </p:spTree>
    <p:extLst>
      <p:ext uri="{BB962C8B-B14F-4D97-AF65-F5344CB8AC3E}">
        <p14:creationId xmlns:p14="http://schemas.microsoft.com/office/powerpoint/2010/main" val="3956310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8E8B3A7-75E5-356B-5185-B1FBE395BE94}"/>
              </a:ext>
            </a:extLst>
          </p:cNvPr>
          <p:cNvSpPr>
            <a:spLocks noGrp="1"/>
          </p:cNvSpPr>
          <p:nvPr>
            <p:ph idx="1"/>
          </p:nvPr>
        </p:nvSpPr>
        <p:spPr>
          <a:xfrm>
            <a:off x="1869943" y="1620061"/>
            <a:ext cx="9163983" cy="3894732"/>
          </a:xfrm>
        </p:spPr>
        <p:txBody>
          <a:bodyPr tIns="0" bIns="0"/>
          <a:lstStyle/>
          <a:p>
            <a:r>
              <a:rPr lang="en-US" dirty="0" err="1">
                <a:solidFill>
                  <a:srgbClr val="373A3C"/>
                </a:solidFill>
                <a:latin typeface="-apple-system"/>
              </a:rPr>
              <a:t>Esquema</a:t>
            </a:r>
            <a:r>
              <a:rPr lang="en-US" dirty="0">
                <a:solidFill>
                  <a:srgbClr val="373A3C"/>
                </a:solidFill>
                <a:latin typeface="-apple-system"/>
              </a:rPr>
              <a:t> General del Proyecto </a:t>
            </a:r>
          </a:p>
          <a:p>
            <a:r>
              <a:rPr lang="es-ES" b="0" i="0" dirty="0" err="1">
                <a:solidFill>
                  <a:srgbClr val="373A3C"/>
                </a:solidFill>
                <a:effectLst/>
                <a:latin typeface="-apple-system"/>
              </a:rPr>
              <a:t>Pre-análisis</a:t>
            </a:r>
            <a:r>
              <a:rPr lang="es-ES" b="0" i="0" dirty="0">
                <a:solidFill>
                  <a:srgbClr val="373A3C"/>
                </a:solidFill>
                <a:effectLst/>
                <a:latin typeface="-apple-system"/>
              </a:rPr>
              <a:t> de datos</a:t>
            </a:r>
            <a:endParaRPr lang="en-US" dirty="0"/>
          </a:p>
          <a:p>
            <a:r>
              <a:rPr lang="es-MX" dirty="0">
                <a:solidFill>
                  <a:srgbClr val="373A3C"/>
                </a:solidFill>
                <a:latin typeface="-apple-system"/>
              </a:rPr>
              <a:t> </a:t>
            </a:r>
            <a:r>
              <a:rPr lang="en-US" dirty="0">
                <a:solidFill>
                  <a:srgbClr val="373A3C"/>
                </a:solidFill>
                <a:latin typeface="-apple-system"/>
              </a:rPr>
              <a:t>El </a:t>
            </a:r>
            <a:r>
              <a:rPr lang="en-US" dirty="0" err="1">
                <a:solidFill>
                  <a:srgbClr val="373A3C"/>
                </a:solidFill>
                <a:latin typeface="-apple-system"/>
              </a:rPr>
              <a:t>modelo</a:t>
            </a:r>
            <a:r>
              <a:rPr lang="en-US" dirty="0">
                <a:solidFill>
                  <a:srgbClr val="373A3C"/>
                </a:solidFill>
                <a:latin typeface="-apple-system"/>
              </a:rPr>
              <a:t> de </a:t>
            </a:r>
            <a:r>
              <a:rPr lang="en-US" dirty="0" err="1">
                <a:solidFill>
                  <a:srgbClr val="373A3C"/>
                </a:solidFill>
                <a:latin typeface="-apple-system"/>
              </a:rPr>
              <a:t>Mínimos</a:t>
            </a:r>
            <a:r>
              <a:rPr lang="en-US" dirty="0">
                <a:solidFill>
                  <a:srgbClr val="373A3C"/>
                </a:solidFill>
                <a:latin typeface="-apple-system"/>
              </a:rPr>
              <a:t> </a:t>
            </a:r>
            <a:r>
              <a:rPr lang="en-US" dirty="0" err="1">
                <a:solidFill>
                  <a:srgbClr val="373A3C"/>
                </a:solidFill>
                <a:latin typeface="-apple-system"/>
              </a:rPr>
              <a:t>Cuadrados</a:t>
            </a:r>
            <a:r>
              <a:rPr lang="en-US" dirty="0">
                <a:solidFill>
                  <a:srgbClr val="373A3C"/>
                </a:solidFill>
                <a:latin typeface="-apple-system"/>
              </a:rPr>
              <a:t> </a:t>
            </a:r>
            <a:r>
              <a:rPr lang="en-US" dirty="0" err="1">
                <a:solidFill>
                  <a:srgbClr val="373A3C"/>
                </a:solidFill>
                <a:latin typeface="-apple-system"/>
              </a:rPr>
              <a:t>Ordinarios</a:t>
            </a:r>
            <a:r>
              <a:rPr lang="en-US" dirty="0">
                <a:solidFill>
                  <a:srgbClr val="373A3C"/>
                </a:solidFill>
                <a:latin typeface="-apple-system"/>
              </a:rPr>
              <a:t> (MCO)</a:t>
            </a:r>
          </a:p>
          <a:p>
            <a:r>
              <a:rPr lang="en-US" dirty="0" err="1">
                <a:solidFill>
                  <a:srgbClr val="373A3C"/>
                </a:solidFill>
                <a:latin typeface="-apple-system"/>
              </a:rPr>
              <a:t>Aplicación</a:t>
            </a:r>
            <a:r>
              <a:rPr lang="en-US" dirty="0">
                <a:solidFill>
                  <a:srgbClr val="373A3C"/>
                </a:solidFill>
                <a:latin typeface="-apple-system"/>
              </a:rPr>
              <a:t> del </a:t>
            </a:r>
            <a:r>
              <a:rPr lang="en-US" dirty="0" err="1">
                <a:solidFill>
                  <a:srgbClr val="373A3C"/>
                </a:solidFill>
                <a:latin typeface="-apple-system"/>
              </a:rPr>
              <a:t>modelo</a:t>
            </a:r>
            <a:r>
              <a:rPr lang="en-US" dirty="0">
                <a:solidFill>
                  <a:srgbClr val="373A3C"/>
                </a:solidFill>
                <a:latin typeface="-apple-system"/>
              </a:rPr>
              <a:t> de </a:t>
            </a:r>
            <a:r>
              <a:rPr lang="en-US" dirty="0" err="1">
                <a:solidFill>
                  <a:srgbClr val="373A3C"/>
                </a:solidFill>
                <a:latin typeface="-apple-system"/>
              </a:rPr>
              <a:t>Mínimos</a:t>
            </a:r>
            <a:r>
              <a:rPr lang="en-US" dirty="0">
                <a:solidFill>
                  <a:srgbClr val="373A3C"/>
                </a:solidFill>
                <a:latin typeface="-apple-system"/>
              </a:rPr>
              <a:t> </a:t>
            </a:r>
            <a:r>
              <a:rPr lang="en-US" dirty="0" err="1">
                <a:solidFill>
                  <a:srgbClr val="373A3C"/>
                </a:solidFill>
                <a:latin typeface="-apple-system"/>
              </a:rPr>
              <a:t>Cuadrados</a:t>
            </a:r>
            <a:r>
              <a:rPr lang="en-US" dirty="0">
                <a:solidFill>
                  <a:srgbClr val="373A3C"/>
                </a:solidFill>
                <a:latin typeface="-apple-system"/>
              </a:rPr>
              <a:t> </a:t>
            </a:r>
            <a:r>
              <a:rPr lang="en-US" dirty="0" err="1">
                <a:solidFill>
                  <a:srgbClr val="373A3C"/>
                </a:solidFill>
                <a:latin typeface="-apple-system"/>
              </a:rPr>
              <a:t>Ordinarios</a:t>
            </a:r>
            <a:r>
              <a:rPr lang="en-US" dirty="0">
                <a:solidFill>
                  <a:srgbClr val="373A3C"/>
                </a:solidFill>
                <a:latin typeface="-apple-system"/>
              </a:rPr>
              <a:t> (MCO1)</a:t>
            </a:r>
            <a:endParaRPr lang="es-MX" dirty="0">
              <a:solidFill>
                <a:srgbClr val="373A3C"/>
              </a:solidFill>
              <a:latin typeface="-apple-system"/>
            </a:endParaRPr>
          </a:p>
          <a:p>
            <a:r>
              <a:rPr lang="en-US" dirty="0" err="1">
                <a:solidFill>
                  <a:srgbClr val="373A3C"/>
                </a:solidFill>
                <a:latin typeface="-apple-system"/>
              </a:rPr>
              <a:t>Aplicación</a:t>
            </a:r>
            <a:r>
              <a:rPr lang="en-US" dirty="0">
                <a:solidFill>
                  <a:srgbClr val="373A3C"/>
                </a:solidFill>
                <a:latin typeface="-apple-system"/>
              </a:rPr>
              <a:t> del </a:t>
            </a:r>
            <a:r>
              <a:rPr lang="en-US" dirty="0" err="1">
                <a:solidFill>
                  <a:srgbClr val="373A3C"/>
                </a:solidFill>
                <a:latin typeface="-apple-system"/>
              </a:rPr>
              <a:t>modelo</a:t>
            </a:r>
            <a:r>
              <a:rPr lang="en-US" dirty="0">
                <a:solidFill>
                  <a:srgbClr val="373A3C"/>
                </a:solidFill>
                <a:latin typeface="-apple-system"/>
              </a:rPr>
              <a:t> de </a:t>
            </a:r>
            <a:r>
              <a:rPr lang="en-US" dirty="0" err="1">
                <a:solidFill>
                  <a:srgbClr val="373A3C"/>
                </a:solidFill>
                <a:latin typeface="-apple-system"/>
              </a:rPr>
              <a:t>Mínimos</a:t>
            </a:r>
            <a:r>
              <a:rPr lang="en-US" dirty="0">
                <a:solidFill>
                  <a:srgbClr val="373A3C"/>
                </a:solidFill>
                <a:latin typeface="-apple-system"/>
              </a:rPr>
              <a:t> </a:t>
            </a:r>
            <a:r>
              <a:rPr lang="en-US" dirty="0" err="1">
                <a:solidFill>
                  <a:srgbClr val="373A3C"/>
                </a:solidFill>
                <a:latin typeface="-apple-system"/>
              </a:rPr>
              <a:t>Cuadrados</a:t>
            </a:r>
            <a:r>
              <a:rPr lang="en-US" dirty="0">
                <a:solidFill>
                  <a:srgbClr val="373A3C"/>
                </a:solidFill>
                <a:latin typeface="-apple-system"/>
              </a:rPr>
              <a:t> </a:t>
            </a:r>
            <a:r>
              <a:rPr lang="en-US" dirty="0" err="1">
                <a:solidFill>
                  <a:srgbClr val="373A3C"/>
                </a:solidFill>
                <a:latin typeface="-apple-system"/>
              </a:rPr>
              <a:t>Ordinarios</a:t>
            </a:r>
            <a:r>
              <a:rPr lang="en-US" dirty="0">
                <a:solidFill>
                  <a:srgbClr val="373A3C"/>
                </a:solidFill>
                <a:latin typeface="-apple-system"/>
              </a:rPr>
              <a:t> (MCO2)</a:t>
            </a:r>
            <a:endParaRPr lang="es-MX" dirty="0">
              <a:solidFill>
                <a:srgbClr val="373A3C"/>
              </a:solidFill>
              <a:latin typeface="-apple-system"/>
            </a:endParaRPr>
          </a:p>
          <a:p>
            <a:endParaRPr lang="es-MX" dirty="0"/>
          </a:p>
        </p:txBody>
      </p:sp>
      <p:sp>
        <p:nvSpPr>
          <p:cNvPr id="3" name="Title 2">
            <a:extLst>
              <a:ext uri="{FF2B5EF4-FFF2-40B4-BE49-F238E27FC236}">
                <a16:creationId xmlns:a16="http://schemas.microsoft.com/office/drawing/2014/main" id="{D26D1585-9349-AE17-E53B-07054B3B3416}"/>
              </a:ext>
            </a:extLst>
          </p:cNvPr>
          <p:cNvSpPr>
            <a:spLocks noGrp="1"/>
          </p:cNvSpPr>
          <p:nvPr>
            <p:ph type="title"/>
          </p:nvPr>
        </p:nvSpPr>
        <p:spPr/>
        <p:txBody>
          <a:bodyPr/>
          <a:lstStyle/>
          <a:p>
            <a:r>
              <a:rPr lang="en-US" dirty="0" err="1"/>
              <a:t>Contenido</a:t>
            </a:r>
            <a:endParaRPr lang="es-MX" dirty="0"/>
          </a:p>
        </p:txBody>
      </p:sp>
    </p:spTree>
    <p:extLst>
      <p:ext uri="{BB962C8B-B14F-4D97-AF65-F5344CB8AC3E}">
        <p14:creationId xmlns:p14="http://schemas.microsoft.com/office/powerpoint/2010/main" val="310360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9163983"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b="1" dirty="0" err="1">
                <a:solidFill>
                  <a:schemeClr val="accent1"/>
                </a:solidFill>
              </a:rPr>
              <a:t>Esquema</a:t>
            </a:r>
            <a:r>
              <a:rPr lang="en-US" sz="3200" b="1" dirty="0">
                <a:solidFill>
                  <a:schemeClr val="accent1"/>
                </a:solidFill>
              </a:rPr>
              <a:t> del </a:t>
            </a:r>
            <a:r>
              <a:rPr lang="en-US" sz="3200" b="1" dirty="0" err="1">
                <a:solidFill>
                  <a:schemeClr val="accent1"/>
                </a:solidFill>
              </a:rPr>
              <a:t>proyecto</a:t>
            </a:r>
            <a:endParaRPr lang="es-MX" sz="3200" b="1" dirty="0">
              <a:solidFill>
                <a:schemeClr val="accent1"/>
              </a:solidFill>
            </a:endParaRPr>
          </a:p>
        </p:txBody>
      </p:sp>
      <p:sp>
        <p:nvSpPr>
          <p:cNvPr id="8" name="Chevron 45">
            <a:extLst>
              <a:ext uri="{FF2B5EF4-FFF2-40B4-BE49-F238E27FC236}">
                <a16:creationId xmlns:a16="http://schemas.microsoft.com/office/drawing/2014/main" id="{9495E45E-AEFF-7676-4142-E41D795FD66A}"/>
              </a:ext>
            </a:extLst>
          </p:cNvPr>
          <p:cNvSpPr/>
          <p:nvPr/>
        </p:nvSpPr>
        <p:spPr>
          <a:xfrm>
            <a:off x="4335042" y="2677270"/>
            <a:ext cx="307827" cy="1695968"/>
          </a:xfrm>
          <a:prstGeom prst="chevron">
            <a:avLst>
              <a:gd name="adj" fmla="val 773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9" name="TextBox 8">
            <a:extLst>
              <a:ext uri="{FF2B5EF4-FFF2-40B4-BE49-F238E27FC236}">
                <a16:creationId xmlns:a16="http://schemas.microsoft.com/office/drawing/2014/main" id="{1E414D17-6DEE-7EF4-E04C-FA9F5966F502}"/>
              </a:ext>
            </a:extLst>
          </p:cNvPr>
          <p:cNvSpPr txBox="1"/>
          <p:nvPr/>
        </p:nvSpPr>
        <p:spPr>
          <a:xfrm>
            <a:off x="704631" y="1370246"/>
            <a:ext cx="3522823" cy="3518912"/>
          </a:xfrm>
          <a:prstGeom prst="rect">
            <a:avLst/>
          </a:prstGeom>
          <a:noFill/>
        </p:spPr>
        <p:txBody>
          <a:bodyPr wrap="square" rtlCol="0">
            <a:spAutoFit/>
          </a:bodyPr>
          <a:lstStyle/>
          <a:p>
            <a:pPr algn="ctr">
              <a:spcAft>
                <a:spcPts val="1400"/>
              </a:spcAft>
            </a:pPr>
            <a:r>
              <a:rPr lang="es-MX" sz="1400" b="1" dirty="0"/>
              <a:t>Recolección y análisis previo de Información:</a:t>
            </a:r>
          </a:p>
          <a:p>
            <a:pPr algn="ctr"/>
            <a:endParaRPr lang="es-MX" sz="1400" b="1" dirty="0"/>
          </a:p>
          <a:p>
            <a:pPr marL="361950"/>
            <a:r>
              <a:rPr lang="es-MX" sz="1300" dirty="0"/>
              <a:t>Información sobre sueldos (</a:t>
            </a:r>
            <a:r>
              <a:rPr lang="es-MX" sz="1300" dirty="0" err="1"/>
              <a:t>wage</a:t>
            </a:r>
            <a:r>
              <a:rPr lang="es-MX" sz="1300" dirty="0"/>
              <a:t>) como función de variables sociodemográficas  http://www.principlesofeconometrics.com/poe5/data/csv/cps5_small.csv</a:t>
            </a:r>
          </a:p>
          <a:p>
            <a:pPr marL="361950">
              <a:spcAft>
                <a:spcPts val="1400"/>
              </a:spcAft>
            </a:pPr>
            <a:endParaRPr lang="es-MX" sz="1300" dirty="0"/>
          </a:p>
          <a:p>
            <a:pPr marL="361950">
              <a:spcAft>
                <a:spcPts val="1400"/>
              </a:spcAft>
            </a:pPr>
            <a:endParaRPr lang="es-MX" sz="1300" dirty="0"/>
          </a:p>
          <a:p>
            <a:pPr marL="361950">
              <a:spcAft>
                <a:spcPts val="1400"/>
              </a:spcAft>
            </a:pPr>
            <a:r>
              <a:rPr lang="es-MX" sz="1300" dirty="0"/>
              <a:t>Proceso de  </a:t>
            </a:r>
            <a:r>
              <a:rPr lang="es-MX" sz="1300" dirty="0" err="1"/>
              <a:t>pre-análisis</a:t>
            </a:r>
            <a:r>
              <a:rPr lang="es-MX" sz="1300" dirty="0"/>
              <a:t> de datos:</a:t>
            </a:r>
          </a:p>
          <a:p>
            <a:pPr marL="533400" indent="-171450">
              <a:spcAft>
                <a:spcPts val="600"/>
              </a:spcAft>
              <a:buFont typeface="Wingdings" panose="05000000000000000000" pitchFamily="2" charset="2"/>
              <a:buChar char="Ø"/>
            </a:pPr>
            <a:r>
              <a:rPr lang="es-MX" sz="1300" dirty="0"/>
              <a:t>Análisis de relación entre variables predictoras</a:t>
            </a:r>
          </a:p>
          <a:p>
            <a:pPr marL="533400" indent="-171450">
              <a:spcAft>
                <a:spcPts val="600"/>
              </a:spcAft>
              <a:buFont typeface="Wingdings" panose="05000000000000000000" pitchFamily="2" charset="2"/>
              <a:buChar char="Ø"/>
            </a:pPr>
            <a:r>
              <a:rPr lang="es-MX" sz="1300" dirty="0"/>
              <a:t>Identificación y tratamiento de </a:t>
            </a:r>
            <a:r>
              <a:rPr lang="es-MX" sz="1300" i="1" dirty="0" err="1"/>
              <a:t>outliers</a:t>
            </a:r>
            <a:r>
              <a:rPr lang="es-MX" sz="1300" i="1" dirty="0"/>
              <a:t> </a:t>
            </a:r>
            <a:r>
              <a:rPr lang="es-MX" sz="1300" dirty="0"/>
              <a:t>y datos faltantes</a:t>
            </a:r>
          </a:p>
        </p:txBody>
      </p:sp>
      <p:sp>
        <p:nvSpPr>
          <p:cNvPr id="28" name="Rectangle 27">
            <a:extLst>
              <a:ext uri="{FF2B5EF4-FFF2-40B4-BE49-F238E27FC236}">
                <a16:creationId xmlns:a16="http://schemas.microsoft.com/office/drawing/2014/main" id="{B264B13D-E240-D1FF-2B08-93038C49857A}"/>
              </a:ext>
            </a:extLst>
          </p:cNvPr>
          <p:cNvSpPr/>
          <p:nvPr/>
        </p:nvSpPr>
        <p:spPr>
          <a:xfrm>
            <a:off x="4813093" y="1376392"/>
            <a:ext cx="3522824" cy="307777"/>
          </a:xfrm>
          <a:prstGeom prst="rect">
            <a:avLst/>
          </a:prstGeom>
        </p:spPr>
        <p:txBody>
          <a:bodyPr wrap="none">
            <a:spAutoFit/>
          </a:bodyPr>
          <a:lstStyle/>
          <a:p>
            <a:pPr lvl="0">
              <a:spcAft>
                <a:spcPts val="1400"/>
              </a:spcAft>
            </a:pPr>
            <a:r>
              <a:rPr lang="es-MX" sz="1400" b="1" dirty="0"/>
              <a:t>Desarrollo y evaluación de Modelos Lineales </a:t>
            </a:r>
          </a:p>
        </p:txBody>
      </p:sp>
      <p:sp>
        <p:nvSpPr>
          <p:cNvPr id="29" name="Rectangle 28">
            <a:extLst>
              <a:ext uri="{FF2B5EF4-FFF2-40B4-BE49-F238E27FC236}">
                <a16:creationId xmlns:a16="http://schemas.microsoft.com/office/drawing/2014/main" id="{DFFE2D5B-CAA1-3624-6737-32F70D2615FB}"/>
              </a:ext>
            </a:extLst>
          </p:cNvPr>
          <p:cNvSpPr/>
          <p:nvPr/>
        </p:nvSpPr>
        <p:spPr>
          <a:xfrm>
            <a:off x="9360720" y="1349056"/>
            <a:ext cx="2652784" cy="523220"/>
          </a:xfrm>
          <a:prstGeom prst="rect">
            <a:avLst/>
          </a:prstGeom>
        </p:spPr>
        <p:txBody>
          <a:bodyPr wrap="none">
            <a:spAutoFit/>
          </a:bodyPr>
          <a:lstStyle/>
          <a:p>
            <a:pPr lvl="0"/>
            <a:r>
              <a:rPr lang="es-MX" sz="1400" b="1" dirty="0"/>
              <a:t>Comparación entre modelos y</a:t>
            </a:r>
          </a:p>
          <a:p>
            <a:pPr lvl="0"/>
            <a:r>
              <a:rPr lang="es-MX" sz="1400" b="1" dirty="0"/>
              <a:t>Análisis de resultados </a:t>
            </a:r>
          </a:p>
        </p:txBody>
      </p:sp>
      <p:sp>
        <p:nvSpPr>
          <p:cNvPr id="39" name="Chevron 70">
            <a:extLst>
              <a:ext uri="{FF2B5EF4-FFF2-40B4-BE49-F238E27FC236}">
                <a16:creationId xmlns:a16="http://schemas.microsoft.com/office/drawing/2014/main" id="{E81BA8DF-E0DB-5712-ECF0-E511953786FF}"/>
              </a:ext>
            </a:extLst>
          </p:cNvPr>
          <p:cNvSpPr/>
          <p:nvPr/>
        </p:nvSpPr>
        <p:spPr>
          <a:xfrm>
            <a:off x="8916862" y="2677270"/>
            <a:ext cx="307827" cy="1695968"/>
          </a:xfrm>
          <a:prstGeom prst="chevron">
            <a:avLst>
              <a:gd name="adj" fmla="val 773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55" name="Rectangle 5">
            <a:extLst>
              <a:ext uri="{FF2B5EF4-FFF2-40B4-BE49-F238E27FC236}">
                <a16:creationId xmlns:a16="http://schemas.microsoft.com/office/drawing/2014/main" id="{433A1128-80F9-B2CF-8DE7-AE7CD3EB3ADA}"/>
              </a:ext>
            </a:extLst>
          </p:cNvPr>
          <p:cNvSpPr>
            <a:spLocks noChangeArrowheads="1"/>
          </p:cNvSpPr>
          <p:nvPr>
            <p:custDataLst>
              <p:tags r:id="rId1"/>
            </p:custDataLst>
          </p:nvPr>
        </p:nvSpPr>
        <p:spPr bwMode="auto">
          <a:xfrm>
            <a:off x="5070535" y="1817929"/>
            <a:ext cx="3325389" cy="483155"/>
          </a:xfrm>
          <a:prstGeom prst="rect">
            <a:avLst/>
          </a:prstGeom>
          <a:solidFill>
            <a:srgbClr val="FF6699"/>
          </a:solidFill>
          <a:ln w="9525" cap="flat" cmpd="sng" algn="ctr">
            <a:noFill/>
            <a:prstDash val="solid"/>
          </a:ln>
          <a:effectLst/>
        </p:spPr>
        <p:txBody>
          <a:bodyPr lIns="91431" tIns="45717" rIns="91431" bIns="45717" anchor="ctr"/>
          <a:lstStyle/>
          <a:p>
            <a:pPr algn="ctr">
              <a:defRPr/>
            </a:pPr>
            <a:r>
              <a:rPr lang="es-MX" sz="1100" b="1" kern="0" dirty="0">
                <a:solidFill>
                  <a:srgbClr val="FFFFFF"/>
                </a:solidFill>
                <a:cs typeface="Arial" pitchFamily="34" charset="0"/>
              </a:rPr>
              <a:t>Desarrollo del modelo de Mínimos Cuadrados Ordinarios (MCO)</a:t>
            </a:r>
          </a:p>
        </p:txBody>
      </p:sp>
      <p:cxnSp>
        <p:nvCxnSpPr>
          <p:cNvPr id="60" name="Straight Arrow Connector 59">
            <a:extLst>
              <a:ext uri="{FF2B5EF4-FFF2-40B4-BE49-F238E27FC236}">
                <a16:creationId xmlns:a16="http://schemas.microsoft.com/office/drawing/2014/main" id="{7B38E54B-1FD8-242C-1E6E-8441A66A9B16}"/>
              </a:ext>
            </a:extLst>
          </p:cNvPr>
          <p:cNvCxnSpPr>
            <a:cxnSpLocks/>
          </p:cNvCxnSpPr>
          <p:nvPr/>
        </p:nvCxnSpPr>
        <p:spPr>
          <a:xfrm>
            <a:off x="6698877" y="2321927"/>
            <a:ext cx="1" cy="3521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76" name="Straight Arrow Connector 3075">
            <a:extLst>
              <a:ext uri="{FF2B5EF4-FFF2-40B4-BE49-F238E27FC236}">
                <a16:creationId xmlns:a16="http://schemas.microsoft.com/office/drawing/2014/main" id="{F9EBC4C0-B38D-180C-4D11-5DF381A5A24B}"/>
              </a:ext>
            </a:extLst>
          </p:cNvPr>
          <p:cNvCxnSpPr>
            <a:cxnSpLocks/>
          </p:cNvCxnSpPr>
          <p:nvPr/>
        </p:nvCxnSpPr>
        <p:spPr>
          <a:xfrm>
            <a:off x="6698877" y="3235634"/>
            <a:ext cx="1" cy="3521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78" name="Straight Arrow Connector 3077">
            <a:extLst>
              <a:ext uri="{FF2B5EF4-FFF2-40B4-BE49-F238E27FC236}">
                <a16:creationId xmlns:a16="http://schemas.microsoft.com/office/drawing/2014/main" id="{CD75F003-E4EC-1978-298B-046C1DC152E2}"/>
              </a:ext>
            </a:extLst>
          </p:cNvPr>
          <p:cNvCxnSpPr>
            <a:cxnSpLocks/>
          </p:cNvCxnSpPr>
          <p:nvPr/>
        </p:nvCxnSpPr>
        <p:spPr>
          <a:xfrm>
            <a:off x="6698877" y="4106669"/>
            <a:ext cx="1" cy="3521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87" name="TextBox 3086">
            <a:extLst>
              <a:ext uri="{FF2B5EF4-FFF2-40B4-BE49-F238E27FC236}">
                <a16:creationId xmlns:a16="http://schemas.microsoft.com/office/drawing/2014/main" id="{5BF5667D-53A3-C77A-C425-2D3F52A18087}"/>
              </a:ext>
            </a:extLst>
          </p:cNvPr>
          <p:cNvSpPr txBox="1"/>
          <p:nvPr/>
        </p:nvSpPr>
        <p:spPr>
          <a:xfrm>
            <a:off x="9610076" y="2326484"/>
            <a:ext cx="2198793" cy="646331"/>
          </a:xfrm>
          <a:prstGeom prst="rect">
            <a:avLst/>
          </a:prstGeom>
          <a:noFill/>
        </p:spPr>
        <p:txBody>
          <a:bodyPr wrap="square">
            <a:spAutoFit/>
          </a:bodyPr>
          <a:lstStyle/>
          <a:p>
            <a:r>
              <a:rPr lang="es-MX" sz="1200" dirty="0"/>
              <a:t>Evaluación de las diferentes métricas para los modelos propuestos: </a:t>
            </a:r>
          </a:p>
        </p:txBody>
      </p:sp>
      <p:sp>
        <p:nvSpPr>
          <p:cNvPr id="2" name="Rectangle 5">
            <a:extLst>
              <a:ext uri="{FF2B5EF4-FFF2-40B4-BE49-F238E27FC236}">
                <a16:creationId xmlns:a16="http://schemas.microsoft.com/office/drawing/2014/main" id="{6F191CE9-5FA9-41CC-DD43-08A9B012893B}"/>
              </a:ext>
            </a:extLst>
          </p:cNvPr>
          <p:cNvSpPr>
            <a:spLocks noChangeArrowheads="1"/>
          </p:cNvSpPr>
          <p:nvPr>
            <p:custDataLst>
              <p:tags r:id="rId2"/>
            </p:custDataLst>
          </p:nvPr>
        </p:nvSpPr>
        <p:spPr bwMode="auto">
          <a:xfrm>
            <a:off x="5070535" y="2731976"/>
            <a:ext cx="3325389" cy="483155"/>
          </a:xfrm>
          <a:prstGeom prst="rect">
            <a:avLst/>
          </a:prstGeom>
          <a:solidFill>
            <a:srgbClr val="FF6699"/>
          </a:solidFill>
          <a:ln w="9525" cap="flat" cmpd="sng" algn="ctr">
            <a:noFill/>
            <a:prstDash val="solid"/>
          </a:ln>
          <a:effectLst/>
        </p:spPr>
        <p:txBody>
          <a:bodyPr lIns="91431" tIns="45717" rIns="91431" bIns="45717" anchor="ctr"/>
          <a:lstStyle/>
          <a:p>
            <a:pPr algn="ctr">
              <a:defRPr/>
            </a:pPr>
            <a:r>
              <a:rPr lang="es-MX" sz="1100" b="1" kern="0" dirty="0">
                <a:solidFill>
                  <a:srgbClr val="FFFFFF"/>
                </a:solidFill>
                <a:cs typeface="Arial" pitchFamily="34" charset="0"/>
              </a:rPr>
              <a:t>Evaluación de los supuestos sobre los errores del MCO (Normalidad, Homocedasticidad, No Correlación)</a:t>
            </a:r>
          </a:p>
        </p:txBody>
      </p:sp>
      <p:pic>
        <p:nvPicPr>
          <p:cNvPr id="10" name="Picture 9">
            <a:extLst>
              <a:ext uri="{FF2B5EF4-FFF2-40B4-BE49-F238E27FC236}">
                <a16:creationId xmlns:a16="http://schemas.microsoft.com/office/drawing/2014/main" id="{125F18A9-CB66-B791-D8BD-6ABA49BB8A2A}"/>
              </a:ext>
            </a:extLst>
          </p:cNvPr>
          <p:cNvPicPr>
            <a:picLocks noChangeAspect="1"/>
          </p:cNvPicPr>
          <p:nvPr/>
        </p:nvPicPr>
        <p:blipFill rotWithShape="1">
          <a:blip r:embed="rId6"/>
          <a:srcRect l="11649" r="11512" b="14982"/>
          <a:stretch/>
        </p:blipFill>
        <p:spPr>
          <a:xfrm>
            <a:off x="383127" y="2312770"/>
            <a:ext cx="520143" cy="575503"/>
          </a:xfrm>
          <a:prstGeom prst="rect">
            <a:avLst/>
          </a:prstGeom>
        </p:spPr>
      </p:pic>
      <p:pic>
        <p:nvPicPr>
          <p:cNvPr id="12" name="Picture 11">
            <a:extLst>
              <a:ext uri="{FF2B5EF4-FFF2-40B4-BE49-F238E27FC236}">
                <a16:creationId xmlns:a16="http://schemas.microsoft.com/office/drawing/2014/main" id="{1640684D-0047-8AC5-7F0E-60B02C825635}"/>
              </a:ext>
            </a:extLst>
          </p:cNvPr>
          <p:cNvPicPr>
            <a:picLocks noChangeAspect="1"/>
          </p:cNvPicPr>
          <p:nvPr/>
        </p:nvPicPr>
        <p:blipFill>
          <a:blip r:embed="rId7"/>
          <a:stretch>
            <a:fillRect/>
          </a:stretch>
        </p:blipFill>
        <p:spPr>
          <a:xfrm>
            <a:off x="346129" y="4104818"/>
            <a:ext cx="635727" cy="392335"/>
          </a:xfrm>
          <a:prstGeom prst="rect">
            <a:avLst/>
          </a:prstGeom>
        </p:spPr>
      </p:pic>
      <p:sp>
        <p:nvSpPr>
          <p:cNvPr id="14" name="Rectangle 5">
            <a:extLst>
              <a:ext uri="{FF2B5EF4-FFF2-40B4-BE49-F238E27FC236}">
                <a16:creationId xmlns:a16="http://schemas.microsoft.com/office/drawing/2014/main" id="{CC3F7933-631C-807F-8997-6DFA61C64EF5}"/>
              </a:ext>
            </a:extLst>
          </p:cNvPr>
          <p:cNvSpPr>
            <a:spLocks noChangeArrowheads="1"/>
          </p:cNvSpPr>
          <p:nvPr>
            <p:custDataLst>
              <p:tags r:id="rId3"/>
            </p:custDataLst>
          </p:nvPr>
        </p:nvSpPr>
        <p:spPr bwMode="auto">
          <a:xfrm>
            <a:off x="5093394" y="3605914"/>
            <a:ext cx="3325389" cy="483155"/>
          </a:xfrm>
          <a:prstGeom prst="rect">
            <a:avLst/>
          </a:prstGeom>
          <a:solidFill>
            <a:srgbClr val="FF6699"/>
          </a:solidFill>
          <a:ln w="9525" cap="flat" cmpd="sng" algn="ctr">
            <a:noFill/>
            <a:prstDash val="solid"/>
          </a:ln>
          <a:effectLst/>
        </p:spPr>
        <p:txBody>
          <a:bodyPr lIns="91431" tIns="45717" rIns="91431" bIns="45717" anchor="ctr"/>
          <a:lstStyle/>
          <a:p>
            <a:pPr algn="ctr">
              <a:defRPr/>
            </a:pPr>
            <a:r>
              <a:rPr lang="es-MX" sz="1100" b="1" kern="0" dirty="0">
                <a:solidFill>
                  <a:srgbClr val="FFFFFF"/>
                </a:solidFill>
                <a:cs typeface="Arial" pitchFamily="34" charset="0"/>
              </a:rPr>
              <a:t>Corrección de posible no normalidad en los errores llevando a cabo transformación de </a:t>
            </a:r>
            <a:r>
              <a:rPr lang="es-MX" sz="1100" b="1" kern="0" dirty="0" err="1">
                <a:solidFill>
                  <a:srgbClr val="FFFFFF"/>
                </a:solidFill>
                <a:cs typeface="Arial" pitchFamily="34" charset="0"/>
              </a:rPr>
              <a:t>varribales</a:t>
            </a:r>
            <a:r>
              <a:rPr lang="es-MX" sz="1100" b="1" kern="0" dirty="0">
                <a:solidFill>
                  <a:srgbClr val="FFFFFF"/>
                </a:solidFill>
                <a:cs typeface="Arial" pitchFamily="34" charset="0"/>
              </a:rPr>
              <a:t> </a:t>
            </a:r>
          </a:p>
        </p:txBody>
      </p:sp>
      <p:sp>
        <p:nvSpPr>
          <p:cNvPr id="15" name="Rectangle 5">
            <a:extLst>
              <a:ext uri="{FF2B5EF4-FFF2-40B4-BE49-F238E27FC236}">
                <a16:creationId xmlns:a16="http://schemas.microsoft.com/office/drawing/2014/main" id="{C5D89045-AFBC-B147-13CC-58A4A66AE58C}"/>
              </a:ext>
            </a:extLst>
          </p:cNvPr>
          <p:cNvSpPr>
            <a:spLocks noChangeArrowheads="1"/>
          </p:cNvSpPr>
          <p:nvPr>
            <p:custDataLst>
              <p:tags r:id="rId4"/>
            </p:custDataLst>
          </p:nvPr>
        </p:nvSpPr>
        <p:spPr bwMode="auto">
          <a:xfrm>
            <a:off x="5070535" y="4519961"/>
            <a:ext cx="3325389" cy="483155"/>
          </a:xfrm>
          <a:prstGeom prst="rect">
            <a:avLst/>
          </a:prstGeom>
          <a:solidFill>
            <a:srgbClr val="FF6699"/>
          </a:solidFill>
          <a:ln w="9525" cap="flat" cmpd="sng" algn="ctr">
            <a:noFill/>
            <a:prstDash val="solid"/>
          </a:ln>
          <a:effectLst/>
        </p:spPr>
        <p:txBody>
          <a:bodyPr lIns="91431" tIns="45717" rIns="91431" bIns="45717" anchor="ctr"/>
          <a:lstStyle/>
          <a:p>
            <a:pPr algn="ctr">
              <a:defRPr/>
            </a:pPr>
            <a:r>
              <a:rPr lang="es-MX" sz="1100" b="1" kern="0" dirty="0">
                <a:solidFill>
                  <a:srgbClr val="FFFFFF"/>
                </a:solidFill>
                <a:cs typeface="Arial" pitchFamily="34" charset="0"/>
              </a:rPr>
              <a:t>Modificación del MCO para contemplar posible </a:t>
            </a:r>
            <a:r>
              <a:rPr lang="es-MX" sz="1100" b="1" kern="0" dirty="0" err="1">
                <a:solidFill>
                  <a:srgbClr val="FFFFFF"/>
                </a:solidFill>
                <a:cs typeface="Arial" pitchFamily="34" charset="0"/>
              </a:rPr>
              <a:t>heterocedaticidad</a:t>
            </a:r>
            <a:r>
              <a:rPr lang="es-MX" sz="1100" b="1" kern="0" dirty="0">
                <a:solidFill>
                  <a:srgbClr val="FFFFFF"/>
                </a:solidFill>
                <a:cs typeface="Arial" pitchFamily="34" charset="0"/>
              </a:rPr>
              <a:t> o correlación de errores</a:t>
            </a:r>
          </a:p>
        </p:txBody>
      </p:sp>
      <p:sp>
        <p:nvSpPr>
          <p:cNvPr id="16" name="TextBox 15">
            <a:extLst>
              <a:ext uri="{FF2B5EF4-FFF2-40B4-BE49-F238E27FC236}">
                <a16:creationId xmlns:a16="http://schemas.microsoft.com/office/drawing/2014/main" id="{4FA6C013-26DF-1615-D8B4-CE185A340C6A}"/>
              </a:ext>
            </a:extLst>
          </p:cNvPr>
          <p:cNvSpPr txBox="1"/>
          <p:nvPr/>
        </p:nvSpPr>
        <p:spPr>
          <a:xfrm>
            <a:off x="9610076" y="3282748"/>
            <a:ext cx="2198793" cy="707886"/>
          </a:xfrm>
          <a:prstGeom prst="rect">
            <a:avLst/>
          </a:prstGeom>
          <a:noFill/>
        </p:spPr>
        <p:txBody>
          <a:bodyPr wrap="square">
            <a:spAutoFit/>
          </a:bodyPr>
          <a:lstStyle/>
          <a:p>
            <a:r>
              <a:rPr lang="es-ES" sz="1200" dirty="0"/>
              <a:t>Coeficiente de determinación ajustado </a:t>
            </a:r>
          </a:p>
          <a:p>
            <a:r>
              <a:rPr lang="es-ES" sz="1600" dirty="0"/>
              <a:t>R</a:t>
            </a:r>
            <a:r>
              <a:rPr lang="es-ES" sz="1600" baseline="30000" dirty="0"/>
              <a:t>^2</a:t>
            </a:r>
          </a:p>
        </p:txBody>
      </p:sp>
      <p:sp>
        <p:nvSpPr>
          <p:cNvPr id="17" name="TextBox 16">
            <a:extLst>
              <a:ext uri="{FF2B5EF4-FFF2-40B4-BE49-F238E27FC236}">
                <a16:creationId xmlns:a16="http://schemas.microsoft.com/office/drawing/2014/main" id="{4D92E4BD-1427-9E79-7C98-1F435FD5CA84}"/>
              </a:ext>
            </a:extLst>
          </p:cNvPr>
          <p:cNvSpPr txBox="1"/>
          <p:nvPr/>
        </p:nvSpPr>
        <p:spPr>
          <a:xfrm>
            <a:off x="9647078" y="4229757"/>
            <a:ext cx="2301081" cy="523220"/>
          </a:xfrm>
          <a:prstGeom prst="rect">
            <a:avLst/>
          </a:prstGeom>
          <a:noFill/>
        </p:spPr>
        <p:txBody>
          <a:bodyPr wrap="square">
            <a:spAutoFit/>
          </a:bodyPr>
          <a:lstStyle/>
          <a:p>
            <a:r>
              <a:rPr lang="es-ES" sz="1200" dirty="0"/>
              <a:t>Error Porcentaje Medio Absoluto </a:t>
            </a:r>
          </a:p>
          <a:p>
            <a:r>
              <a:rPr lang="es-ES" sz="1600" dirty="0"/>
              <a:t>MAPE</a:t>
            </a:r>
            <a:endParaRPr lang="es-ES" sz="1600" baseline="30000" dirty="0"/>
          </a:p>
        </p:txBody>
      </p:sp>
      <p:sp>
        <p:nvSpPr>
          <p:cNvPr id="18" name="TextBox 17">
            <a:extLst>
              <a:ext uri="{FF2B5EF4-FFF2-40B4-BE49-F238E27FC236}">
                <a16:creationId xmlns:a16="http://schemas.microsoft.com/office/drawing/2014/main" id="{65B4F0EB-FD54-D953-A38D-96774629E231}"/>
              </a:ext>
            </a:extLst>
          </p:cNvPr>
          <p:cNvSpPr txBox="1"/>
          <p:nvPr/>
        </p:nvSpPr>
        <p:spPr>
          <a:xfrm>
            <a:off x="9666921" y="4883276"/>
            <a:ext cx="2301081" cy="523220"/>
          </a:xfrm>
          <a:prstGeom prst="rect">
            <a:avLst/>
          </a:prstGeom>
          <a:noFill/>
        </p:spPr>
        <p:txBody>
          <a:bodyPr wrap="square">
            <a:spAutoFit/>
          </a:bodyPr>
          <a:lstStyle/>
          <a:p>
            <a:r>
              <a:rPr lang="es-ES" sz="1200" dirty="0" err="1"/>
              <a:t>Raiz</a:t>
            </a:r>
            <a:r>
              <a:rPr lang="es-ES" sz="1200" dirty="0"/>
              <a:t> del Error Cuadrático Medio</a:t>
            </a:r>
          </a:p>
          <a:p>
            <a:r>
              <a:rPr lang="es-ES" sz="1600" dirty="0"/>
              <a:t>RMSE</a:t>
            </a:r>
            <a:endParaRPr lang="es-ES" sz="1600" baseline="30000" dirty="0"/>
          </a:p>
        </p:txBody>
      </p:sp>
    </p:spTree>
    <p:extLst>
      <p:ext uri="{BB962C8B-B14F-4D97-AF65-F5344CB8AC3E}">
        <p14:creationId xmlns:p14="http://schemas.microsoft.com/office/powerpoint/2010/main" val="2157688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9163983"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3200" b="1" dirty="0" err="1">
                <a:solidFill>
                  <a:schemeClr val="accent1"/>
                </a:solidFill>
              </a:rPr>
              <a:t>Pre-análisis</a:t>
            </a:r>
            <a:r>
              <a:rPr lang="es-ES" sz="3200" b="1" dirty="0">
                <a:solidFill>
                  <a:schemeClr val="accent1"/>
                </a:solidFill>
              </a:rPr>
              <a:t> de datos</a:t>
            </a:r>
            <a:endParaRPr lang="en-US" sz="3200" b="1" dirty="0">
              <a:solidFill>
                <a:schemeClr val="accent1"/>
              </a:solidFill>
            </a:endParaRPr>
          </a:p>
          <a:p>
            <a:endParaRPr lang="es-MX" sz="3200" b="1" dirty="0">
              <a:solidFill>
                <a:schemeClr val="accent1"/>
              </a:solidFill>
            </a:endParaRPr>
          </a:p>
        </p:txBody>
      </p:sp>
      <p:pic>
        <p:nvPicPr>
          <p:cNvPr id="3" name="Picture 2">
            <a:extLst>
              <a:ext uri="{FF2B5EF4-FFF2-40B4-BE49-F238E27FC236}">
                <a16:creationId xmlns:a16="http://schemas.microsoft.com/office/drawing/2014/main" id="{CF5950E2-60CF-83E7-5893-4B181EE0E516}"/>
              </a:ext>
            </a:extLst>
          </p:cNvPr>
          <p:cNvPicPr>
            <a:picLocks noChangeAspect="1"/>
          </p:cNvPicPr>
          <p:nvPr/>
        </p:nvPicPr>
        <p:blipFill>
          <a:blip r:embed="rId3"/>
          <a:stretch>
            <a:fillRect/>
          </a:stretch>
        </p:blipFill>
        <p:spPr>
          <a:xfrm>
            <a:off x="794766" y="711039"/>
            <a:ext cx="4880025" cy="2169322"/>
          </a:xfrm>
          <a:prstGeom prst="rect">
            <a:avLst/>
          </a:prstGeom>
        </p:spPr>
      </p:pic>
      <p:sp>
        <p:nvSpPr>
          <p:cNvPr id="6" name="TextBox 5">
            <a:extLst>
              <a:ext uri="{FF2B5EF4-FFF2-40B4-BE49-F238E27FC236}">
                <a16:creationId xmlns:a16="http://schemas.microsoft.com/office/drawing/2014/main" id="{CE95A707-E120-11E9-A134-0A917424A737}"/>
              </a:ext>
            </a:extLst>
          </p:cNvPr>
          <p:cNvSpPr txBox="1"/>
          <p:nvPr/>
        </p:nvSpPr>
        <p:spPr>
          <a:xfrm>
            <a:off x="6141720" y="467149"/>
            <a:ext cx="5538901" cy="2462213"/>
          </a:xfrm>
          <a:prstGeom prst="rect">
            <a:avLst/>
          </a:prstGeom>
          <a:noFill/>
        </p:spPr>
        <p:txBody>
          <a:bodyPr wrap="square">
            <a:spAutoFit/>
          </a:bodyPr>
          <a:lstStyle/>
          <a:p>
            <a:r>
              <a:rPr lang="es-MX" sz="1400" b="1" dirty="0"/>
              <a:t>Definiciones de variables: </a:t>
            </a:r>
          </a:p>
          <a:p>
            <a:pPr marL="285750" indent="-285750">
              <a:buFont typeface="Arial" panose="020B0604020202020204" pitchFamily="34" charset="0"/>
              <a:buChar char="•"/>
            </a:pPr>
            <a:r>
              <a:rPr lang="es-MX" sz="1400" dirty="0" err="1"/>
              <a:t>black</a:t>
            </a:r>
            <a:r>
              <a:rPr lang="es-MX" sz="1400" dirty="0"/>
              <a:t> - = 1 si el encuestado se clasifica como raza negra </a:t>
            </a:r>
            <a:r>
              <a:rPr lang="es-MX" sz="1400" dirty="0" err="1"/>
              <a:t>educ</a:t>
            </a:r>
            <a:r>
              <a:rPr lang="es-MX" sz="1400" dirty="0"/>
              <a:t> - años de educación </a:t>
            </a:r>
          </a:p>
          <a:p>
            <a:pPr marL="285750" indent="-285750">
              <a:buFont typeface="Arial" panose="020B0604020202020204" pitchFamily="34" charset="0"/>
              <a:buChar char="•"/>
            </a:pPr>
            <a:r>
              <a:rPr lang="es-MX" sz="1400" dirty="0" err="1"/>
              <a:t>exper</a:t>
            </a:r>
            <a:r>
              <a:rPr lang="es-MX" sz="1400" dirty="0"/>
              <a:t> - experiencia potencial = edad - educación - 6 </a:t>
            </a:r>
            <a:r>
              <a:rPr lang="es-MX" sz="1400" dirty="0" err="1"/>
              <a:t>faminc</a:t>
            </a:r>
            <a:r>
              <a:rPr lang="es-MX" sz="1400" dirty="0"/>
              <a:t> - otros ingresos familiares, </a:t>
            </a:r>
          </a:p>
          <a:p>
            <a:pPr marL="285750" indent="-285750">
              <a:buFont typeface="Arial" panose="020B0604020202020204" pitchFamily="34" charset="0"/>
              <a:buChar char="•"/>
            </a:pPr>
            <a:r>
              <a:rPr lang="es-MX" sz="1400" dirty="0" err="1"/>
              <a:t>female</a:t>
            </a:r>
            <a:r>
              <a:rPr lang="es-MX" sz="1400" dirty="0"/>
              <a:t> - = 1 si es mujer</a:t>
            </a:r>
          </a:p>
          <a:p>
            <a:pPr marL="285750" indent="-285750">
              <a:buFont typeface="Arial" panose="020B0604020202020204" pitchFamily="34" charset="0"/>
              <a:buChar char="•"/>
            </a:pPr>
            <a:r>
              <a:rPr lang="es-MX" sz="1400" dirty="0"/>
              <a:t>metro - = 1 si se encuentra en un área metropolitana</a:t>
            </a:r>
          </a:p>
          <a:p>
            <a:pPr marL="285750" indent="-285750">
              <a:buFont typeface="Arial" panose="020B0604020202020204" pitchFamily="34" charset="0"/>
              <a:buChar char="•"/>
            </a:pPr>
            <a:r>
              <a:rPr lang="es-MX" sz="1400" dirty="0" err="1"/>
              <a:t>midwest</a:t>
            </a:r>
            <a:r>
              <a:rPr lang="es-MX" sz="1400" dirty="0"/>
              <a:t> - = 1 si es región del medio oeste</a:t>
            </a:r>
          </a:p>
          <a:p>
            <a:pPr marL="285750" indent="-285750">
              <a:buFont typeface="Arial" panose="020B0604020202020204" pitchFamily="34" charset="0"/>
              <a:buChar char="•"/>
            </a:pPr>
            <a:r>
              <a:rPr lang="es-MX" sz="1400" dirty="0" err="1"/>
              <a:t>south</a:t>
            </a:r>
            <a:r>
              <a:rPr lang="es-MX" sz="1400" dirty="0"/>
              <a:t> - = 1 si es región sur</a:t>
            </a:r>
          </a:p>
          <a:p>
            <a:pPr marL="285750" indent="-285750">
              <a:buFont typeface="Arial" panose="020B0604020202020204" pitchFamily="34" charset="0"/>
              <a:buChar char="•"/>
            </a:pPr>
            <a:r>
              <a:rPr lang="es-MX" sz="1400" dirty="0" err="1"/>
              <a:t>west</a:t>
            </a:r>
            <a:r>
              <a:rPr lang="es-MX" sz="1400" dirty="0"/>
              <a:t> - = 1 si es región oeste</a:t>
            </a:r>
          </a:p>
          <a:p>
            <a:pPr marL="285750" indent="-285750">
              <a:buFont typeface="Arial" panose="020B0604020202020204" pitchFamily="34" charset="0"/>
              <a:buChar char="•"/>
            </a:pPr>
            <a:r>
              <a:rPr lang="es-MX" sz="1400" dirty="0" err="1"/>
              <a:t>wage</a:t>
            </a:r>
            <a:r>
              <a:rPr lang="es-MX" sz="1400" dirty="0"/>
              <a:t> - ingresos por hora</a:t>
            </a:r>
          </a:p>
        </p:txBody>
      </p:sp>
      <p:pic>
        <p:nvPicPr>
          <p:cNvPr id="8" name="Picture 7">
            <a:extLst>
              <a:ext uri="{FF2B5EF4-FFF2-40B4-BE49-F238E27FC236}">
                <a16:creationId xmlns:a16="http://schemas.microsoft.com/office/drawing/2014/main" id="{3178B1B2-7677-A521-0D8D-CDD1EC2BE44A}"/>
              </a:ext>
            </a:extLst>
          </p:cNvPr>
          <p:cNvPicPr>
            <a:picLocks noChangeAspect="1"/>
          </p:cNvPicPr>
          <p:nvPr/>
        </p:nvPicPr>
        <p:blipFill rotWithShape="1">
          <a:blip r:embed="rId4"/>
          <a:srcRect l="984"/>
          <a:stretch/>
        </p:blipFill>
        <p:spPr>
          <a:xfrm>
            <a:off x="813456" y="3405514"/>
            <a:ext cx="4915144" cy="2874209"/>
          </a:xfrm>
          <a:prstGeom prst="rect">
            <a:avLst/>
          </a:prstGeom>
        </p:spPr>
      </p:pic>
      <p:pic>
        <p:nvPicPr>
          <p:cNvPr id="10" name="Picture 9">
            <a:extLst>
              <a:ext uri="{FF2B5EF4-FFF2-40B4-BE49-F238E27FC236}">
                <a16:creationId xmlns:a16="http://schemas.microsoft.com/office/drawing/2014/main" id="{45C2477A-53EC-5BEA-9B85-CA6C398D7319}"/>
              </a:ext>
            </a:extLst>
          </p:cNvPr>
          <p:cNvPicPr>
            <a:picLocks noChangeAspect="1"/>
          </p:cNvPicPr>
          <p:nvPr/>
        </p:nvPicPr>
        <p:blipFill>
          <a:blip r:embed="rId5"/>
          <a:stretch>
            <a:fillRect/>
          </a:stretch>
        </p:blipFill>
        <p:spPr>
          <a:xfrm>
            <a:off x="6719034" y="3055697"/>
            <a:ext cx="3851711" cy="3154238"/>
          </a:xfrm>
          <a:prstGeom prst="rect">
            <a:avLst/>
          </a:prstGeom>
        </p:spPr>
      </p:pic>
    </p:spTree>
    <p:extLst>
      <p:ext uri="{BB962C8B-B14F-4D97-AF65-F5344CB8AC3E}">
        <p14:creationId xmlns:p14="http://schemas.microsoft.com/office/powerpoint/2010/main" val="2500856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9163983"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b="1" dirty="0">
                <a:solidFill>
                  <a:schemeClr val="accent1"/>
                </a:solidFill>
              </a:rPr>
              <a:t>El </a:t>
            </a:r>
            <a:r>
              <a:rPr lang="en-US" sz="3200" b="1" dirty="0" err="1">
                <a:solidFill>
                  <a:schemeClr val="accent1"/>
                </a:solidFill>
              </a:rPr>
              <a:t>modelo</a:t>
            </a:r>
            <a:r>
              <a:rPr lang="en-US" sz="3200" b="1" dirty="0">
                <a:solidFill>
                  <a:schemeClr val="accent1"/>
                </a:solidFill>
              </a:rPr>
              <a:t> de </a:t>
            </a:r>
            <a:r>
              <a:rPr lang="en-US" sz="3200" b="1" dirty="0" err="1">
                <a:solidFill>
                  <a:schemeClr val="accent1"/>
                </a:solidFill>
              </a:rPr>
              <a:t>Mínimos</a:t>
            </a:r>
            <a:r>
              <a:rPr lang="en-US" sz="3200" b="1" dirty="0">
                <a:solidFill>
                  <a:schemeClr val="accent1"/>
                </a:solidFill>
              </a:rPr>
              <a:t> </a:t>
            </a:r>
            <a:r>
              <a:rPr lang="en-US" sz="3200" b="1" dirty="0" err="1">
                <a:solidFill>
                  <a:schemeClr val="accent1"/>
                </a:solidFill>
              </a:rPr>
              <a:t>Cuadrados</a:t>
            </a:r>
            <a:r>
              <a:rPr lang="en-US" sz="3200" b="1" dirty="0">
                <a:solidFill>
                  <a:schemeClr val="accent1"/>
                </a:solidFill>
              </a:rPr>
              <a:t> </a:t>
            </a:r>
            <a:r>
              <a:rPr lang="en-US" sz="3200" b="1" dirty="0" err="1">
                <a:solidFill>
                  <a:schemeClr val="accent1"/>
                </a:solidFill>
              </a:rPr>
              <a:t>Ordinarios</a:t>
            </a:r>
            <a:r>
              <a:rPr lang="en-US" sz="3200" b="1" dirty="0">
                <a:solidFill>
                  <a:schemeClr val="accent1"/>
                </a:solidFill>
              </a:rPr>
              <a:t> (MCO)</a:t>
            </a:r>
            <a:endParaRPr lang="es-MX" sz="3200" b="1" dirty="0">
              <a:solidFill>
                <a:schemeClr val="accent1"/>
              </a:solidFill>
            </a:endParaRPr>
          </a:p>
        </p:txBody>
      </p:sp>
      <p:sp>
        <p:nvSpPr>
          <p:cNvPr id="3" name="Rectangle 1">
            <a:extLst>
              <a:ext uri="{FF2B5EF4-FFF2-40B4-BE49-F238E27FC236}">
                <a16:creationId xmlns:a16="http://schemas.microsoft.com/office/drawing/2014/main" id="{28850D6C-48F6-59F3-5015-F241C38CF4EB}"/>
              </a:ext>
            </a:extLst>
          </p:cNvPr>
          <p:cNvSpPr>
            <a:spLocks noChangeArrowheads="1"/>
          </p:cNvSpPr>
          <p:nvPr/>
        </p:nvSpPr>
        <p:spPr bwMode="auto">
          <a:xfrm>
            <a:off x="436232" y="971040"/>
            <a:ext cx="9571368" cy="7745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63480" rIns="9144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400" b="0" i="0" u="none" strike="noStrike" cap="none" normalizeH="0" baseline="0" dirty="0">
                <a:ln>
                  <a:noFill/>
                </a:ln>
                <a:solidFill>
                  <a:srgbClr val="333333"/>
                </a:solidFill>
                <a:effectLst/>
                <a:latin typeface="+mn-lt"/>
              </a:rPr>
              <a:t>El modelo General Lineal Simple o Modelo de Mínimos Cuadrados Ordinarios</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400" b="0" i="0" u="none" strike="noStrike" cap="none" normalizeH="0" baseline="0" dirty="0">
                <a:ln>
                  <a:noFill/>
                </a:ln>
                <a:solidFill>
                  <a:srgbClr val="333333"/>
                </a:solidFill>
                <a:effectLst/>
                <a:latin typeface="+mn-lt"/>
              </a:rPr>
              <a:t>Consideremos al modelo de regresión lineal simple o modelo de Mínimos Cuadrados Ordinarios (OMS </a:t>
            </a:r>
            <a:r>
              <a:rPr kumimoji="0" lang="es-MX" altLang="es-MX" sz="1400" b="0" i="0" u="none" strike="noStrike" cap="none" normalizeH="0" baseline="0" dirty="0" err="1">
                <a:ln>
                  <a:noFill/>
                </a:ln>
                <a:solidFill>
                  <a:srgbClr val="333333"/>
                </a:solidFill>
                <a:effectLst/>
                <a:latin typeface="+mn-lt"/>
              </a:rPr>
              <a:t>ó</a:t>
            </a:r>
            <a:r>
              <a:rPr kumimoji="0" lang="es-MX" altLang="es-MX" sz="1400" b="0" i="0" u="none" strike="noStrike" cap="none" normalizeH="0" baseline="0" dirty="0">
                <a:ln>
                  <a:noFill/>
                </a:ln>
                <a:solidFill>
                  <a:srgbClr val="333333"/>
                </a:solidFill>
                <a:effectLst/>
                <a:latin typeface="+mn-lt"/>
              </a:rPr>
              <a:t> MCO) como:</a:t>
            </a:r>
            <a:endParaRPr kumimoji="0" lang="es-MX" altLang="es-MX" sz="1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400" b="1" i="0" u="none" strike="noStrike" cap="none" normalizeH="0" baseline="0" dirty="0">
                <a:ln>
                  <a:noFill/>
                </a:ln>
                <a:solidFill>
                  <a:srgbClr val="333333"/>
                </a:solidFill>
                <a:effectLst/>
                <a:latin typeface="+mn-lt"/>
              </a:rPr>
              <a:t>Y=Xβ+ε</a:t>
            </a:r>
            <a:endParaRPr kumimoji="0" lang="es-MX" altLang="es-MX" sz="1400" b="1" i="0" u="none" strike="noStrike" cap="none" normalizeH="0" baseline="0" dirty="0">
              <a:ln>
                <a:noFill/>
              </a:ln>
              <a:solidFill>
                <a:schemeClr val="tx1"/>
              </a:solidFill>
              <a:effectLst/>
              <a:latin typeface="+mn-lt"/>
            </a:endParaRPr>
          </a:p>
        </p:txBody>
      </p:sp>
      <p:sp>
        <p:nvSpPr>
          <p:cNvPr id="5" name="Rectangle 2">
            <a:extLst>
              <a:ext uri="{FF2B5EF4-FFF2-40B4-BE49-F238E27FC236}">
                <a16:creationId xmlns:a16="http://schemas.microsoft.com/office/drawing/2014/main" id="{287087FB-333F-6D84-651B-017DC3405F63}"/>
              </a:ext>
            </a:extLst>
          </p:cNvPr>
          <p:cNvSpPr>
            <a:spLocks noChangeArrowheads="1"/>
          </p:cNvSpPr>
          <p:nvPr/>
        </p:nvSpPr>
        <p:spPr bwMode="auto">
          <a:xfrm>
            <a:off x="436232" y="1745571"/>
            <a:ext cx="6343947" cy="18517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63480" rIns="9144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400" b="0" i="0" u="none" strike="noStrike" cap="none" normalizeH="0" baseline="0" dirty="0">
                <a:ln>
                  <a:noFill/>
                </a:ln>
                <a:solidFill>
                  <a:srgbClr val="333333"/>
                </a:solidFill>
                <a:effectLst/>
                <a:latin typeface="+mn-lt"/>
              </a:rPr>
              <a:t>Donde:</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400" b="0" i="0" u="none" strike="noStrike" cap="none" normalizeH="0" baseline="0" dirty="0">
                <a:ln>
                  <a:noFill/>
                </a:ln>
                <a:solidFill>
                  <a:srgbClr val="333333"/>
                </a:solidFill>
                <a:effectLst/>
                <a:latin typeface="+mn-lt"/>
              </a:rPr>
              <a:t>Y: Vector de valores estimados</a:t>
            </a:r>
            <a:br>
              <a:rPr kumimoji="0" lang="es-MX" altLang="es-MX" sz="1400" b="0" i="0" u="none" strike="noStrike" cap="none" normalizeH="0" baseline="0" dirty="0">
                <a:ln>
                  <a:noFill/>
                </a:ln>
                <a:solidFill>
                  <a:srgbClr val="333333"/>
                </a:solidFill>
                <a:effectLst/>
                <a:latin typeface="+mn-lt"/>
              </a:rPr>
            </a:br>
            <a:r>
              <a:rPr kumimoji="0" lang="es-MX" altLang="es-MX" sz="1400" b="0" i="0" u="none" strike="noStrike" cap="none" normalizeH="0" baseline="0" dirty="0">
                <a:ln>
                  <a:noFill/>
                </a:ln>
                <a:solidFill>
                  <a:srgbClr val="333333"/>
                </a:solidFill>
                <a:effectLst/>
                <a:latin typeface="+mn-lt"/>
              </a:rPr>
              <a:t>X: Matriz ampliada de valores de las variables independientes xi</a:t>
            </a:r>
            <a:br>
              <a:rPr kumimoji="0" lang="es-MX" altLang="es-MX" sz="1400" b="0" i="0" u="none" strike="noStrike" cap="none" normalizeH="0" baseline="0" dirty="0">
                <a:ln>
                  <a:noFill/>
                </a:ln>
                <a:solidFill>
                  <a:srgbClr val="333333"/>
                </a:solidFill>
                <a:effectLst/>
                <a:latin typeface="+mn-lt"/>
              </a:rPr>
            </a:br>
            <a:r>
              <a:rPr kumimoji="0" lang="es-MX" altLang="es-MX" sz="1400" b="0" i="0" u="none" strike="noStrike" cap="none" normalizeH="0" baseline="0" dirty="0">
                <a:ln>
                  <a:noFill/>
                </a:ln>
                <a:solidFill>
                  <a:srgbClr val="333333"/>
                </a:solidFill>
                <a:effectLst/>
                <a:latin typeface="+mn-lt"/>
              </a:rPr>
              <a:t>β: Vector de estimadores de máxima verosimilitud calculado con el modelo MCO</a:t>
            </a:r>
            <a:endParaRPr kumimoji="0" lang="es-MX" altLang="es-MX" sz="1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400" b="1" i="0" u="none" strike="noStrike" cap="none" normalizeH="0" baseline="0" dirty="0">
                <a:ln>
                  <a:noFill/>
                </a:ln>
                <a:solidFill>
                  <a:srgbClr val="333333"/>
                </a:solidFill>
                <a:effectLst/>
                <a:latin typeface="+mn-lt"/>
              </a:rPr>
              <a:t>El cual asume:</a:t>
            </a:r>
            <a:endParaRPr kumimoji="0" lang="es-MX" altLang="es-MX" sz="1400" b="1"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400" b="1" i="0" u="none" strike="noStrike" cap="none" normalizeH="0" baseline="0" dirty="0">
                <a:ln>
                  <a:noFill/>
                </a:ln>
                <a:solidFill>
                  <a:srgbClr val="333333"/>
                </a:solidFill>
                <a:effectLst/>
                <a:latin typeface="+mn-lt"/>
              </a:rPr>
              <a:t>Y|X∼N(μ(X),σ</a:t>
            </a:r>
            <a:r>
              <a:rPr kumimoji="0" lang="es-MX" altLang="es-MX" sz="1400" b="1" i="0" u="none" strike="noStrike" cap="none" normalizeH="0" baseline="30000" dirty="0">
                <a:ln>
                  <a:noFill/>
                </a:ln>
                <a:solidFill>
                  <a:srgbClr val="333333"/>
                </a:solidFill>
                <a:effectLst/>
                <a:latin typeface="+mn-lt"/>
              </a:rPr>
              <a:t>2</a:t>
            </a:r>
            <a:r>
              <a:rPr kumimoji="0" lang="es-MX" altLang="es-MX" sz="1400" b="1" i="0" u="none" strike="noStrike" cap="none" normalizeH="0" baseline="0" dirty="0">
                <a:ln>
                  <a:noFill/>
                </a:ln>
                <a:solidFill>
                  <a:srgbClr val="333333"/>
                </a:solidFill>
                <a:effectLst/>
                <a:latin typeface="+mn-lt"/>
              </a:rPr>
              <a:t>I)</a:t>
            </a:r>
            <a:endParaRPr kumimoji="0" lang="es-MX" altLang="es-MX" sz="1400" b="1"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400" b="0" i="0" u="none" strike="noStrike" cap="none" normalizeH="0" baseline="0" dirty="0">
                <a:ln>
                  <a:noFill/>
                </a:ln>
                <a:solidFill>
                  <a:schemeClr val="tx1"/>
                </a:solidFill>
                <a:effectLst/>
                <a:latin typeface="+mn-lt"/>
              </a:rPr>
            </a:br>
            <a:endParaRPr kumimoji="0" lang="es-MX" altLang="es-MX" sz="1400" b="0" i="0" u="none" strike="noStrike" cap="none" normalizeH="0" baseline="0" dirty="0">
              <a:ln>
                <a:noFill/>
              </a:ln>
              <a:solidFill>
                <a:schemeClr val="tx1"/>
              </a:solidFill>
              <a:effectLst/>
              <a:latin typeface="+mn-lt"/>
            </a:endParaRPr>
          </a:p>
        </p:txBody>
      </p:sp>
      <p:pic>
        <p:nvPicPr>
          <p:cNvPr id="6" name="Picture 5">
            <a:extLst>
              <a:ext uri="{FF2B5EF4-FFF2-40B4-BE49-F238E27FC236}">
                <a16:creationId xmlns:a16="http://schemas.microsoft.com/office/drawing/2014/main" id="{0CB149E8-C833-344F-EF96-2571370EEF18}"/>
              </a:ext>
            </a:extLst>
          </p:cNvPr>
          <p:cNvPicPr>
            <a:picLocks noChangeAspect="1"/>
          </p:cNvPicPr>
          <p:nvPr/>
        </p:nvPicPr>
        <p:blipFill>
          <a:blip r:embed="rId3"/>
          <a:stretch>
            <a:fillRect/>
          </a:stretch>
        </p:blipFill>
        <p:spPr>
          <a:xfrm>
            <a:off x="415588" y="3464263"/>
            <a:ext cx="5640342" cy="2422697"/>
          </a:xfrm>
          <a:prstGeom prst="rect">
            <a:avLst/>
          </a:prstGeom>
        </p:spPr>
      </p:pic>
      <p:pic>
        <p:nvPicPr>
          <p:cNvPr id="8" name="Picture 7">
            <a:extLst>
              <a:ext uri="{FF2B5EF4-FFF2-40B4-BE49-F238E27FC236}">
                <a16:creationId xmlns:a16="http://schemas.microsoft.com/office/drawing/2014/main" id="{31249019-2777-166B-C273-92409CFA72B7}"/>
              </a:ext>
            </a:extLst>
          </p:cNvPr>
          <p:cNvPicPr>
            <a:picLocks noChangeAspect="1"/>
          </p:cNvPicPr>
          <p:nvPr/>
        </p:nvPicPr>
        <p:blipFill>
          <a:blip r:embed="rId4"/>
          <a:stretch>
            <a:fillRect/>
          </a:stretch>
        </p:blipFill>
        <p:spPr>
          <a:xfrm>
            <a:off x="6322078" y="3479900"/>
            <a:ext cx="5545372" cy="2407059"/>
          </a:xfrm>
          <a:prstGeom prst="rect">
            <a:avLst/>
          </a:prstGeom>
        </p:spPr>
      </p:pic>
      <p:pic>
        <p:nvPicPr>
          <p:cNvPr id="12" name="Picture 11">
            <a:extLst>
              <a:ext uri="{FF2B5EF4-FFF2-40B4-BE49-F238E27FC236}">
                <a16:creationId xmlns:a16="http://schemas.microsoft.com/office/drawing/2014/main" id="{286F9150-DA4F-E06A-776C-E3CA7FEBCF89}"/>
              </a:ext>
            </a:extLst>
          </p:cNvPr>
          <p:cNvPicPr>
            <a:picLocks noChangeAspect="1"/>
          </p:cNvPicPr>
          <p:nvPr/>
        </p:nvPicPr>
        <p:blipFill>
          <a:blip r:embed="rId5"/>
          <a:stretch>
            <a:fillRect/>
          </a:stretch>
        </p:blipFill>
        <p:spPr>
          <a:xfrm>
            <a:off x="7473849" y="2109771"/>
            <a:ext cx="2324301" cy="502964"/>
          </a:xfrm>
          <a:prstGeom prst="rect">
            <a:avLst/>
          </a:prstGeom>
        </p:spPr>
      </p:pic>
    </p:spTree>
    <p:extLst>
      <p:ext uri="{BB962C8B-B14F-4D97-AF65-F5344CB8AC3E}">
        <p14:creationId xmlns:p14="http://schemas.microsoft.com/office/powerpoint/2010/main" val="999813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10228562"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b="1" dirty="0" err="1">
                <a:solidFill>
                  <a:schemeClr val="accent1"/>
                </a:solidFill>
              </a:rPr>
              <a:t>Aplicación</a:t>
            </a:r>
            <a:r>
              <a:rPr lang="en-US" sz="3200" b="1" dirty="0">
                <a:solidFill>
                  <a:schemeClr val="accent1"/>
                </a:solidFill>
              </a:rPr>
              <a:t> del </a:t>
            </a:r>
            <a:r>
              <a:rPr lang="en-US" sz="3200" b="1" dirty="0" err="1">
                <a:solidFill>
                  <a:schemeClr val="accent1"/>
                </a:solidFill>
              </a:rPr>
              <a:t>modelo</a:t>
            </a:r>
            <a:r>
              <a:rPr lang="en-US" sz="3200" b="1" dirty="0">
                <a:solidFill>
                  <a:schemeClr val="accent1"/>
                </a:solidFill>
              </a:rPr>
              <a:t> de </a:t>
            </a:r>
            <a:r>
              <a:rPr lang="en-US" sz="3200" b="1" dirty="0" err="1">
                <a:solidFill>
                  <a:schemeClr val="accent1"/>
                </a:solidFill>
              </a:rPr>
              <a:t>Mínimos</a:t>
            </a:r>
            <a:r>
              <a:rPr lang="en-US" sz="3200" b="1" dirty="0">
                <a:solidFill>
                  <a:schemeClr val="accent1"/>
                </a:solidFill>
              </a:rPr>
              <a:t> </a:t>
            </a:r>
            <a:r>
              <a:rPr lang="en-US" sz="3200" b="1" dirty="0" err="1">
                <a:solidFill>
                  <a:schemeClr val="accent1"/>
                </a:solidFill>
              </a:rPr>
              <a:t>Cuadrados</a:t>
            </a:r>
            <a:r>
              <a:rPr lang="en-US" sz="3200" b="1" dirty="0">
                <a:solidFill>
                  <a:schemeClr val="accent1"/>
                </a:solidFill>
              </a:rPr>
              <a:t> </a:t>
            </a:r>
            <a:r>
              <a:rPr lang="en-US" sz="3200" b="1" dirty="0" err="1">
                <a:solidFill>
                  <a:schemeClr val="accent1"/>
                </a:solidFill>
              </a:rPr>
              <a:t>Ordinarios</a:t>
            </a:r>
            <a:r>
              <a:rPr lang="en-US" sz="3200" b="1" dirty="0">
                <a:solidFill>
                  <a:schemeClr val="accent1"/>
                </a:solidFill>
              </a:rPr>
              <a:t> (MCO1)</a:t>
            </a:r>
            <a:endParaRPr lang="es-MX" sz="3200" b="1" dirty="0">
              <a:solidFill>
                <a:schemeClr val="accent1"/>
              </a:solidFill>
            </a:endParaRPr>
          </a:p>
        </p:txBody>
      </p:sp>
      <p:sp>
        <p:nvSpPr>
          <p:cNvPr id="2" name="Rectangle 1">
            <a:extLst>
              <a:ext uri="{FF2B5EF4-FFF2-40B4-BE49-F238E27FC236}">
                <a16:creationId xmlns:a16="http://schemas.microsoft.com/office/drawing/2014/main" id="{54127534-65DD-4883-5AB0-6E65F62F36BE}"/>
              </a:ext>
            </a:extLst>
          </p:cNvPr>
          <p:cNvSpPr>
            <a:spLocks noChangeArrowheads="1"/>
          </p:cNvSpPr>
          <p:nvPr/>
        </p:nvSpPr>
        <p:spPr bwMode="auto">
          <a:xfrm>
            <a:off x="670560" y="1093031"/>
            <a:ext cx="10228562" cy="618098"/>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200" b="0" i="0" u="none" strike="noStrike" cap="none" normalizeH="0" baseline="0" dirty="0">
                <a:ln>
                  <a:noFill/>
                </a:ln>
                <a:solidFill>
                  <a:srgbClr val="333333"/>
                </a:solidFill>
                <a:effectLst/>
              </a:rPr>
              <a:t>olm_model1_wage_train_data &lt;- lm(</a:t>
            </a:r>
            <a:r>
              <a:rPr kumimoji="0" lang="es-MX" altLang="es-MX" sz="1200" b="0" i="0" u="none" strike="noStrike" cap="none" normalizeH="0" baseline="0" dirty="0" err="1">
                <a:ln>
                  <a:noFill/>
                </a:ln>
                <a:solidFill>
                  <a:srgbClr val="333333"/>
                </a:solidFill>
                <a:effectLst/>
              </a:rPr>
              <a:t>wage</a:t>
            </a:r>
            <a:r>
              <a:rPr kumimoji="0" lang="es-MX" altLang="es-MX" sz="1200" b="0" i="0" u="none" strike="noStrike" cap="none" normalizeH="0" baseline="0" dirty="0">
                <a:ln>
                  <a:noFill/>
                </a:ln>
                <a:solidFill>
                  <a:srgbClr val="333333"/>
                </a:solidFill>
                <a:effectLst/>
              </a:rPr>
              <a:t> ~ </a:t>
            </a:r>
            <a:r>
              <a:rPr kumimoji="0" lang="es-MX" altLang="es-MX" sz="1200" b="0" i="0" u="none" strike="noStrike" cap="none" normalizeH="0" baseline="0" dirty="0" err="1">
                <a:ln>
                  <a:noFill/>
                </a:ln>
                <a:solidFill>
                  <a:srgbClr val="333333"/>
                </a:solidFill>
                <a:effectLst/>
              </a:rPr>
              <a:t>black+educ+exper+faminc+female+metro+midwest+south</a:t>
            </a:r>
            <a:r>
              <a:rPr kumimoji="0" lang="es-MX" altLang="es-MX" sz="1200" b="0" i="0" u="none" strike="noStrike" cap="none" normalizeH="0" baseline="0" dirty="0">
                <a:ln>
                  <a:noFill/>
                </a:ln>
                <a:solidFill>
                  <a:srgbClr val="333333"/>
                </a:solidFill>
                <a:effectLst/>
              </a:rPr>
              <a:t>, data = </a:t>
            </a:r>
            <a:r>
              <a:rPr kumimoji="0" lang="es-MX" altLang="es-MX" sz="1200" b="0" i="0" u="none" strike="noStrike" cap="none" normalizeH="0" baseline="0" dirty="0" err="1">
                <a:ln>
                  <a:noFill/>
                </a:ln>
                <a:solidFill>
                  <a:srgbClr val="333333"/>
                </a:solidFill>
                <a:effectLst/>
              </a:rPr>
              <a:t>wage_train_data</a:t>
            </a:r>
            <a:r>
              <a:rPr kumimoji="0" lang="es-MX" altLang="es-MX" sz="1200" b="0" i="0" u="none" strike="noStrike" cap="none" normalizeH="0" baseline="0" dirty="0">
                <a:ln>
                  <a:noFill/>
                </a:ln>
                <a:solidFill>
                  <a:srgbClr val="333333"/>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s-MX" altLang="es-MX" sz="1200" dirty="0">
              <a:solidFill>
                <a:srgbClr val="333333"/>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200" b="0" i="0" u="none" strike="noStrike" cap="none" normalizeH="0" baseline="0" dirty="0" err="1">
                <a:ln>
                  <a:noFill/>
                </a:ln>
                <a:solidFill>
                  <a:srgbClr val="333333"/>
                </a:solidFill>
                <a:effectLst/>
              </a:rPr>
              <a:t>summary</a:t>
            </a:r>
            <a:r>
              <a:rPr kumimoji="0" lang="es-MX" altLang="es-MX" sz="1200" b="0" i="0" u="none" strike="noStrike" cap="none" normalizeH="0" baseline="0" dirty="0">
                <a:ln>
                  <a:noFill/>
                </a:ln>
                <a:solidFill>
                  <a:srgbClr val="333333"/>
                </a:solidFill>
                <a:effectLst/>
              </a:rPr>
              <a:t>(olm_model1_wage_train_data)</a:t>
            </a:r>
            <a:r>
              <a:rPr kumimoji="0" lang="es-MX" altLang="es-MX" sz="1200" b="0" i="0" u="none" strike="noStrike" cap="none" normalizeH="0" baseline="0" dirty="0">
                <a:ln>
                  <a:noFill/>
                </a:ln>
                <a:solidFill>
                  <a:schemeClr val="tx1"/>
                </a:solidFill>
                <a:effectLst/>
              </a:rPr>
              <a:t> </a:t>
            </a:r>
          </a:p>
        </p:txBody>
      </p:sp>
      <p:pic>
        <p:nvPicPr>
          <p:cNvPr id="9" name="Picture 8">
            <a:extLst>
              <a:ext uri="{FF2B5EF4-FFF2-40B4-BE49-F238E27FC236}">
                <a16:creationId xmlns:a16="http://schemas.microsoft.com/office/drawing/2014/main" id="{6EE77CB9-AB59-C67B-08E1-379461969FFF}"/>
              </a:ext>
            </a:extLst>
          </p:cNvPr>
          <p:cNvPicPr>
            <a:picLocks noChangeAspect="1"/>
          </p:cNvPicPr>
          <p:nvPr/>
        </p:nvPicPr>
        <p:blipFill rotWithShape="1">
          <a:blip r:embed="rId3"/>
          <a:srcRect r="40138"/>
          <a:stretch/>
        </p:blipFill>
        <p:spPr>
          <a:xfrm>
            <a:off x="225099" y="2439885"/>
            <a:ext cx="2960061" cy="3037835"/>
          </a:xfrm>
          <a:prstGeom prst="rect">
            <a:avLst/>
          </a:prstGeom>
        </p:spPr>
      </p:pic>
      <p:sp>
        <p:nvSpPr>
          <p:cNvPr id="13" name="TextBox 12">
            <a:extLst>
              <a:ext uri="{FF2B5EF4-FFF2-40B4-BE49-F238E27FC236}">
                <a16:creationId xmlns:a16="http://schemas.microsoft.com/office/drawing/2014/main" id="{73172C9F-7223-A1C7-E269-684F2C2010B4}"/>
              </a:ext>
            </a:extLst>
          </p:cNvPr>
          <p:cNvSpPr txBox="1"/>
          <p:nvPr/>
        </p:nvSpPr>
        <p:spPr>
          <a:xfrm>
            <a:off x="3592830" y="2551301"/>
            <a:ext cx="7962900" cy="3046988"/>
          </a:xfrm>
          <a:prstGeom prst="rect">
            <a:avLst/>
          </a:prstGeom>
          <a:noFill/>
        </p:spPr>
        <p:txBody>
          <a:bodyPr wrap="square">
            <a:spAutoFit/>
          </a:bodyPr>
          <a:lstStyle/>
          <a:p>
            <a:pPr algn="l"/>
            <a:r>
              <a:rPr lang="es-MX" sz="1200" b="0" i="0" dirty="0">
                <a:solidFill>
                  <a:srgbClr val="333333"/>
                </a:solidFill>
                <a:effectLst/>
                <a:latin typeface="Helvetica Neue"/>
              </a:rPr>
              <a:t>Según el modelo estimado MCO1, se observa lo siguiente:</a:t>
            </a:r>
          </a:p>
          <a:p>
            <a:pPr marL="171450" indent="-171450" algn="l">
              <a:buFont typeface="Arial" panose="020B0604020202020204" pitchFamily="34" charset="0"/>
              <a:buChar char="•"/>
            </a:pPr>
            <a:r>
              <a:rPr lang="es-MX" sz="1200" b="0" i="0" dirty="0">
                <a:solidFill>
                  <a:srgbClr val="333333"/>
                </a:solidFill>
                <a:effectLst/>
                <a:latin typeface="Helvetica Neue"/>
              </a:rPr>
              <a:t>Los coeficientes son los esperados para las variables “</a:t>
            </a:r>
            <a:r>
              <a:rPr lang="es-MX" sz="1200" b="0" i="0" dirty="0" err="1">
                <a:solidFill>
                  <a:srgbClr val="333333"/>
                </a:solidFill>
                <a:effectLst/>
                <a:latin typeface="Helvetica Neue"/>
              </a:rPr>
              <a:t>educ</a:t>
            </a:r>
            <a:r>
              <a:rPr lang="es-MX" sz="1200" b="0" i="0" dirty="0">
                <a:solidFill>
                  <a:srgbClr val="333333"/>
                </a:solidFill>
                <a:effectLst/>
                <a:latin typeface="Helvetica Neue"/>
              </a:rPr>
              <a:t>”, “</a:t>
            </a:r>
            <a:r>
              <a:rPr lang="es-MX" sz="1200" b="0" i="0" dirty="0" err="1">
                <a:solidFill>
                  <a:srgbClr val="333333"/>
                </a:solidFill>
                <a:effectLst/>
                <a:latin typeface="Helvetica Neue"/>
              </a:rPr>
              <a:t>exper</a:t>
            </a:r>
            <a:r>
              <a:rPr lang="es-MX" sz="1200" b="0" i="0" dirty="0">
                <a:solidFill>
                  <a:srgbClr val="333333"/>
                </a:solidFill>
                <a:effectLst/>
                <a:latin typeface="Helvetica Neue"/>
              </a:rPr>
              <a:t>”: - Un año más de educación representa en promedio 2.54 más de ganancia - Un año más de experiencia representa en promedio 0.19 más de ganancia</a:t>
            </a:r>
          </a:p>
          <a:p>
            <a:pPr marL="171450" indent="-171450" algn="l">
              <a:buFont typeface="Arial" panose="020B0604020202020204" pitchFamily="34" charset="0"/>
              <a:buChar char="•"/>
            </a:pPr>
            <a:r>
              <a:rPr lang="es-MX" sz="1200" b="0" i="0" dirty="0">
                <a:solidFill>
                  <a:srgbClr val="333333"/>
                </a:solidFill>
                <a:effectLst/>
                <a:latin typeface="Helvetica Neue"/>
              </a:rPr>
              <a:t>El coeficiente de la variable “metro” también es el esperado: - Vivir en un área metropolitana representa en promedio 3.48 más de ganancia con respecto a no vivir en un área metropolitana</a:t>
            </a:r>
          </a:p>
          <a:p>
            <a:pPr marL="171450" indent="-171450" algn="l">
              <a:buFont typeface="Arial" panose="020B0604020202020204" pitchFamily="34" charset="0"/>
              <a:buChar char="•"/>
            </a:pPr>
            <a:r>
              <a:rPr lang="es-MX" sz="1200" b="0" i="0" dirty="0">
                <a:solidFill>
                  <a:srgbClr val="333333"/>
                </a:solidFill>
                <a:effectLst/>
                <a:latin typeface="Helvetica Neue"/>
              </a:rPr>
              <a:t>Para los coeficientes regionales de las variables “</a:t>
            </a:r>
            <a:r>
              <a:rPr lang="es-MX" sz="1200" b="0" i="0" dirty="0" err="1">
                <a:solidFill>
                  <a:srgbClr val="333333"/>
                </a:solidFill>
                <a:effectLst/>
                <a:latin typeface="Helvetica Neue"/>
              </a:rPr>
              <a:t>west</a:t>
            </a:r>
            <a:r>
              <a:rPr lang="es-MX" sz="1200" b="0" i="0" dirty="0">
                <a:solidFill>
                  <a:srgbClr val="333333"/>
                </a:solidFill>
                <a:effectLst/>
                <a:latin typeface="Helvetica Neue"/>
              </a:rPr>
              <a:t>” y “</a:t>
            </a:r>
            <a:r>
              <a:rPr lang="es-MX" sz="1200" b="0" i="0" dirty="0" err="1">
                <a:solidFill>
                  <a:srgbClr val="333333"/>
                </a:solidFill>
                <a:effectLst/>
                <a:latin typeface="Helvetica Neue"/>
              </a:rPr>
              <a:t>midwest</a:t>
            </a:r>
            <a:r>
              <a:rPr lang="es-MX" sz="1200" b="0" i="0" dirty="0">
                <a:solidFill>
                  <a:srgbClr val="333333"/>
                </a:solidFill>
                <a:effectLst/>
                <a:latin typeface="Helvetica Neue"/>
              </a:rPr>
              <a:t>”, dado que solo una de ellas es significativa o “linealmente independiente”, el programa tomó solo una de ellas en la ecuación lineal del modelo MCO. - Vivir en un área “</a:t>
            </a:r>
            <a:r>
              <a:rPr lang="es-MX" sz="1200" b="0" i="0" dirty="0" err="1">
                <a:solidFill>
                  <a:srgbClr val="333333"/>
                </a:solidFill>
                <a:effectLst/>
                <a:latin typeface="Helvetica Neue"/>
              </a:rPr>
              <a:t>west</a:t>
            </a:r>
            <a:r>
              <a:rPr lang="es-MX" sz="1200" b="0" i="0" dirty="0">
                <a:solidFill>
                  <a:srgbClr val="333333"/>
                </a:solidFill>
                <a:effectLst/>
                <a:latin typeface="Helvetica Neue"/>
              </a:rPr>
              <a:t>” o “</a:t>
            </a:r>
            <a:r>
              <a:rPr lang="es-MX" sz="1200" b="0" i="0" dirty="0" err="1">
                <a:solidFill>
                  <a:srgbClr val="333333"/>
                </a:solidFill>
                <a:effectLst/>
                <a:latin typeface="Helvetica Neue"/>
              </a:rPr>
              <a:t>midwest</a:t>
            </a:r>
            <a:r>
              <a:rPr lang="es-MX" sz="1200" b="0" i="0" dirty="0">
                <a:solidFill>
                  <a:srgbClr val="333333"/>
                </a:solidFill>
                <a:effectLst/>
                <a:latin typeface="Helvetica Neue"/>
              </a:rPr>
              <a:t>” representa en promedio 1.4 menos de ganancia con respecto a no vivir en un área “</a:t>
            </a:r>
            <a:r>
              <a:rPr lang="es-MX" sz="1200" b="0" i="0" dirty="0" err="1">
                <a:solidFill>
                  <a:srgbClr val="333333"/>
                </a:solidFill>
                <a:effectLst/>
                <a:latin typeface="Helvetica Neue"/>
              </a:rPr>
              <a:t>west</a:t>
            </a:r>
            <a:r>
              <a:rPr lang="es-MX" sz="1200" b="0" i="0" dirty="0">
                <a:solidFill>
                  <a:srgbClr val="333333"/>
                </a:solidFill>
                <a:effectLst/>
                <a:latin typeface="Helvetica Neue"/>
              </a:rPr>
              <a:t>” o “</a:t>
            </a:r>
            <a:r>
              <a:rPr lang="es-MX" sz="1200" b="0" i="0" dirty="0" err="1">
                <a:solidFill>
                  <a:srgbClr val="333333"/>
                </a:solidFill>
                <a:effectLst/>
                <a:latin typeface="Helvetica Neue"/>
              </a:rPr>
              <a:t>midwest</a:t>
            </a:r>
            <a:r>
              <a:rPr lang="es-MX" sz="1200" b="0" i="0" dirty="0">
                <a:solidFill>
                  <a:srgbClr val="333333"/>
                </a:solidFill>
                <a:effectLst/>
                <a:latin typeface="Helvetica Neue"/>
              </a:rPr>
              <a:t>”</a:t>
            </a:r>
          </a:p>
          <a:p>
            <a:pPr marL="171450" indent="-171450" algn="l">
              <a:buFont typeface="Arial" panose="020B0604020202020204" pitchFamily="34" charset="0"/>
              <a:buChar char="•"/>
            </a:pPr>
            <a:r>
              <a:rPr lang="es-MX" sz="1200" b="0" i="0" dirty="0">
                <a:solidFill>
                  <a:srgbClr val="333333"/>
                </a:solidFill>
                <a:effectLst/>
                <a:latin typeface="Helvetica Neue"/>
              </a:rPr>
              <a:t>Para los coeficientes regionales de la variable “</a:t>
            </a:r>
            <a:r>
              <a:rPr lang="es-MX" sz="1200" b="0" i="0" dirty="0" err="1">
                <a:solidFill>
                  <a:srgbClr val="333333"/>
                </a:solidFill>
                <a:effectLst/>
                <a:latin typeface="Helvetica Neue"/>
              </a:rPr>
              <a:t>south</a:t>
            </a:r>
            <a:r>
              <a:rPr lang="es-MX" sz="1200" b="0" i="0" dirty="0">
                <a:solidFill>
                  <a:srgbClr val="333333"/>
                </a:solidFill>
                <a:effectLst/>
                <a:latin typeface="Helvetica Neue"/>
              </a:rPr>
              <a:t>” - Vivir en un área “</a:t>
            </a:r>
            <a:r>
              <a:rPr lang="es-MX" sz="1200" b="0" i="0" dirty="0" err="1">
                <a:solidFill>
                  <a:srgbClr val="333333"/>
                </a:solidFill>
                <a:effectLst/>
                <a:latin typeface="Helvetica Neue"/>
              </a:rPr>
              <a:t>south</a:t>
            </a:r>
            <a:r>
              <a:rPr lang="es-MX" sz="1200" b="0" i="0" dirty="0">
                <a:solidFill>
                  <a:srgbClr val="333333"/>
                </a:solidFill>
                <a:effectLst/>
                <a:latin typeface="Helvetica Neue"/>
              </a:rPr>
              <a:t>” representa en promedio 1.22 menos de ganancia con respecto a no vivir en un área “</a:t>
            </a:r>
            <a:r>
              <a:rPr lang="es-MX" sz="1200" b="0" i="0" dirty="0" err="1">
                <a:solidFill>
                  <a:srgbClr val="333333"/>
                </a:solidFill>
                <a:effectLst/>
                <a:latin typeface="Helvetica Neue"/>
              </a:rPr>
              <a:t>south</a:t>
            </a:r>
            <a:r>
              <a:rPr lang="es-MX" sz="1200" b="0" i="0" dirty="0">
                <a:solidFill>
                  <a:srgbClr val="333333"/>
                </a:solidFill>
                <a:effectLst/>
                <a:latin typeface="Helvetica Neue"/>
              </a:rPr>
              <a:t>”</a:t>
            </a:r>
          </a:p>
          <a:p>
            <a:pPr marL="171450" indent="-171450" algn="l">
              <a:buFont typeface="Arial" panose="020B0604020202020204" pitchFamily="34" charset="0"/>
              <a:buChar char="•"/>
            </a:pPr>
            <a:r>
              <a:rPr lang="es-MX" sz="1200" b="0" i="0" dirty="0">
                <a:solidFill>
                  <a:srgbClr val="333333"/>
                </a:solidFill>
                <a:effectLst/>
                <a:latin typeface="Helvetica Neue"/>
              </a:rPr>
              <a:t>El signo del coeficiente de la variable “</a:t>
            </a:r>
            <a:r>
              <a:rPr lang="es-MX" sz="1200" b="0" i="0" dirty="0" err="1">
                <a:solidFill>
                  <a:srgbClr val="333333"/>
                </a:solidFill>
                <a:effectLst/>
                <a:latin typeface="Helvetica Neue"/>
              </a:rPr>
              <a:t>female</a:t>
            </a:r>
            <a:r>
              <a:rPr lang="es-MX" sz="1200" b="0" i="0" dirty="0">
                <a:solidFill>
                  <a:srgbClr val="333333"/>
                </a:solidFill>
                <a:effectLst/>
                <a:latin typeface="Helvetica Neue"/>
              </a:rPr>
              <a:t>” es negativo y significativo, lo que indica una posible discriminación en la fuerza laboral (cabe recalcar que este es solo el modelo inicial, por lo que aún no podemos estar seguros). - Ser “</a:t>
            </a:r>
            <a:r>
              <a:rPr lang="es-MX" sz="1200" b="0" i="0" dirty="0" err="1">
                <a:solidFill>
                  <a:srgbClr val="333333"/>
                </a:solidFill>
                <a:effectLst/>
                <a:latin typeface="Helvetica Neue"/>
              </a:rPr>
              <a:t>Female</a:t>
            </a:r>
            <a:r>
              <a:rPr lang="es-MX" sz="1200" b="0" i="0" dirty="0">
                <a:solidFill>
                  <a:srgbClr val="333333"/>
                </a:solidFill>
                <a:effectLst/>
                <a:latin typeface="Helvetica Neue"/>
              </a:rPr>
              <a:t>” representa en promedio 5.7 menos de ganancia con respecto a no ser “</a:t>
            </a:r>
            <a:r>
              <a:rPr lang="es-MX" sz="1200" b="0" i="0" dirty="0" err="1">
                <a:solidFill>
                  <a:srgbClr val="333333"/>
                </a:solidFill>
                <a:effectLst/>
                <a:latin typeface="Helvetica Neue"/>
              </a:rPr>
              <a:t>Female</a:t>
            </a:r>
            <a:r>
              <a:rPr lang="es-MX" sz="1200" b="0" i="0" dirty="0">
                <a:solidFill>
                  <a:srgbClr val="333333"/>
                </a:solidFill>
                <a:effectLst/>
                <a:latin typeface="Helvetica Neue"/>
              </a:rPr>
              <a:t>”</a:t>
            </a:r>
          </a:p>
          <a:p>
            <a:pPr marL="171450" indent="-171450" algn="l">
              <a:buFont typeface="Arial" panose="020B0604020202020204" pitchFamily="34" charset="0"/>
              <a:buChar char="•"/>
            </a:pPr>
            <a:r>
              <a:rPr lang="es-MX" sz="1200" b="0" i="0" dirty="0">
                <a:solidFill>
                  <a:srgbClr val="333333"/>
                </a:solidFill>
                <a:effectLst/>
                <a:latin typeface="Helvetica Neue"/>
              </a:rPr>
              <a:t>El signo del coeficiente de la variable “</a:t>
            </a:r>
            <a:r>
              <a:rPr lang="es-MX" sz="1200" b="0" i="0" dirty="0" err="1">
                <a:solidFill>
                  <a:srgbClr val="333333"/>
                </a:solidFill>
                <a:effectLst/>
                <a:latin typeface="Helvetica Neue"/>
              </a:rPr>
              <a:t>black</a:t>
            </a:r>
            <a:r>
              <a:rPr lang="es-MX" sz="1200" b="0" i="0" dirty="0">
                <a:solidFill>
                  <a:srgbClr val="333333"/>
                </a:solidFill>
                <a:effectLst/>
                <a:latin typeface="Helvetica Neue"/>
              </a:rPr>
              <a:t>” es negativo, pero no tan grande como </a:t>
            </a:r>
            <a:r>
              <a:rPr lang="es-MX" sz="1200" b="0" i="0" dirty="0" err="1">
                <a:solidFill>
                  <a:srgbClr val="333333"/>
                </a:solidFill>
                <a:effectLst/>
                <a:latin typeface="Helvetica Neue"/>
              </a:rPr>
              <a:t>Female</a:t>
            </a:r>
            <a:r>
              <a:rPr lang="es-MX" sz="1200" b="0" i="0" dirty="0">
                <a:solidFill>
                  <a:srgbClr val="333333"/>
                </a:solidFill>
                <a:effectLst/>
                <a:latin typeface="Helvetica Neue"/>
              </a:rPr>
              <a:t> - Ser “Black” representa en promedio 1.14 menos de ganancia con respecto a no ser “Black”</a:t>
            </a:r>
          </a:p>
        </p:txBody>
      </p:sp>
      <p:sp>
        <p:nvSpPr>
          <p:cNvPr id="15" name="TextBox 14">
            <a:extLst>
              <a:ext uri="{FF2B5EF4-FFF2-40B4-BE49-F238E27FC236}">
                <a16:creationId xmlns:a16="http://schemas.microsoft.com/office/drawing/2014/main" id="{9CCF5528-3098-E970-B9AD-C58D2B5A845E}"/>
              </a:ext>
            </a:extLst>
          </p:cNvPr>
          <p:cNvSpPr txBox="1"/>
          <p:nvPr/>
        </p:nvSpPr>
        <p:spPr>
          <a:xfrm>
            <a:off x="56319" y="1927150"/>
            <a:ext cx="12376560" cy="485598"/>
          </a:xfrm>
          <a:prstGeom prst="rect">
            <a:avLst/>
          </a:prstGeom>
          <a:noFill/>
        </p:spPr>
        <p:txBody>
          <a:bodyPr wrap="square">
            <a:spAutoFit/>
          </a:bodyPr>
          <a:lstStyle/>
          <a:p>
            <a:r>
              <a:rPr lang="es-MX" sz="1800" b="0" i="0" u="none" strike="noStrike" kern="1200" dirty="0" err="1">
                <a:solidFill>
                  <a:schemeClr val="dk1"/>
                </a:solidFill>
                <a:effectLst/>
                <a:latin typeface="+mn-lt"/>
                <a:ea typeface="+mn-ea"/>
                <a:cs typeface="+mn-cs"/>
              </a:rPr>
              <a:t>wagei</a:t>
            </a:r>
            <a:r>
              <a:rPr lang="es-MX" sz="1800" b="0" i="0" u="none" strike="noStrike" kern="1200" dirty="0">
                <a:solidFill>
                  <a:schemeClr val="dk1"/>
                </a:solidFill>
                <a:effectLst/>
                <a:latin typeface="+mn-lt"/>
                <a:ea typeface="+mn-ea"/>
                <a:cs typeface="+mn-cs"/>
              </a:rPr>
              <a:t>=−17.98−1.14∗blacki+2.54∗educi+0.19∗experi+0.00005∗faminci−5.74∗femalei+3.48∗metroi−1.45∗midwesti−1.22∗southi+</a:t>
            </a:r>
            <a:r>
              <a:rPr lang="el-GR" sz="1800" b="0" i="0" u="none" strike="noStrike" kern="1200" dirty="0">
                <a:solidFill>
                  <a:schemeClr val="dk1"/>
                </a:solidFill>
                <a:effectLst/>
                <a:latin typeface="+mn-lt"/>
                <a:ea typeface="+mn-ea"/>
                <a:cs typeface="+mn-cs"/>
              </a:rPr>
              <a:t>ε</a:t>
            </a:r>
            <a:r>
              <a:rPr lang="es-MX" sz="1800" b="0" i="0" u="none" strike="noStrike" kern="1200" dirty="0">
                <a:solidFill>
                  <a:schemeClr val="dk1"/>
                </a:solidFill>
                <a:effectLst/>
                <a:latin typeface="+mn-lt"/>
                <a:ea typeface="+mn-ea"/>
                <a:cs typeface="+mn-cs"/>
              </a:rPr>
              <a:t>i</a:t>
            </a:r>
            <a:endParaRPr lang="es-MX" sz="1800" dirty="0"/>
          </a:p>
        </p:txBody>
      </p:sp>
    </p:spTree>
    <p:extLst>
      <p:ext uri="{BB962C8B-B14F-4D97-AF65-F5344CB8AC3E}">
        <p14:creationId xmlns:p14="http://schemas.microsoft.com/office/powerpoint/2010/main" val="643616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10228562"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b="1" dirty="0" err="1">
                <a:solidFill>
                  <a:schemeClr val="accent1"/>
                </a:solidFill>
              </a:rPr>
              <a:t>Aplicación</a:t>
            </a:r>
            <a:r>
              <a:rPr lang="en-US" sz="3200" b="1" dirty="0">
                <a:solidFill>
                  <a:schemeClr val="accent1"/>
                </a:solidFill>
              </a:rPr>
              <a:t> del </a:t>
            </a:r>
            <a:r>
              <a:rPr lang="en-US" sz="3200" b="1" dirty="0" err="1">
                <a:solidFill>
                  <a:schemeClr val="accent1"/>
                </a:solidFill>
              </a:rPr>
              <a:t>modelo</a:t>
            </a:r>
            <a:r>
              <a:rPr lang="en-US" sz="3200" b="1" dirty="0">
                <a:solidFill>
                  <a:schemeClr val="accent1"/>
                </a:solidFill>
              </a:rPr>
              <a:t> de </a:t>
            </a:r>
            <a:r>
              <a:rPr lang="en-US" sz="3200" b="1" dirty="0" err="1">
                <a:solidFill>
                  <a:schemeClr val="accent1"/>
                </a:solidFill>
              </a:rPr>
              <a:t>Mínimos</a:t>
            </a:r>
            <a:r>
              <a:rPr lang="en-US" sz="3200" b="1" dirty="0">
                <a:solidFill>
                  <a:schemeClr val="accent1"/>
                </a:solidFill>
              </a:rPr>
              <a:t> </a:t>
            </a:r>
            <a:r>
              <a:rPr lang="en-US" sz="3200" b="1" dirty="0" err="1">
                <a:solidFill>
                  <a:schemeClr val="accent1"/>
                </a:solidFill>
              </a:rPr>
              <a:t>Cuadrados</a:t>
            </a:r>
            <a:r>
              <a:rPr lang="en-US" sz="3200" b="1" dirty="0">
                <a:solidFill>
                  <a:schemeClr val="accent1"/>
                </a:solidFill>
              </a:rPr>
              <a:t> </a:t>
            </a:r>
            <a:r>
              <a:rPr lang="en-US" sz="3200" b="1" dirty="0" err="1">
                <a:solidFill>
                  <a:schemeClr val="accent1"/>
                </a:solidFill>
              </a:rPr>
              <a:t>Ordinarios</a:t>
            </a:r>
            <a:r>
              <a:rPr lang="en-US" sz="3200" b="1" dirty="0">
                <a:solidFill>
                  <a:schemeClr val="accent1"/>
                </a:solidFill>
              </a:rPr>
              <a:t> (MCO2)</a:t>
            </a:r>
            <a:endParaRPr lang="es-MX" sz="3200" b="1" dirty="0">
              <a:solidFill>
                <a:schemeClr val="accent1"/>
              </a:solidFill>
            </a:endParaRPr>
          </a:p>
        </p:txBody>
      </p:sp>
      <p:sp>
        <p:nvSpPr>
          <p:cNvPr id="3" name="TextBox 2">
            <a:extLst>
              <a:ext uri="{FF2B5EF4-FFF2-40B4-BE49-F238E27FC236}">
                <a16:creationId xmlns:a16="http://schemas.microsoft.com/office/drawing/2014/main" id="{5E532800-B3ED-4623-23DE-9E6F29C42DA1}"/>
              </a:ext>
            </a:extLst>
          </p:cNvPr>
          <p:cNvSpPr txBox="1"/>
          <p:nvPr/>
        </p:nvSpPr>
        <p:spPr>
          <a:xfrm>
            <a:off x="0" y="648407"/>
            <a:ext cx="12376560" cy="369332"/>
          </a:xfrm>
          <a:prstGeom prst="rect">
            <a:avLst/>
          </a:prstGeom>
          <a:noFill/>
        </p:spPr>
        <p:txBody>
          <a:bodyPr wrap="square">
            <a:spAutoFit/>
          </a:bodyPr>
          <a:lstStyle/>
          <a:p>
            <a:r>
              <a:rPr lang="es-ES" sz="1800" b="0" i="0" u="none" strike="noStrike" kern="1200" dirty="0">
                <a:solidFill>
                  <a:schemeClr val="dk1"/>
                </a:solidFill>
                <a:effectLst/>
                <a:latin typeface="+mn-lt"/>
                <a:ea typeface="+mn-ea"/>
                <a:cs typeface="+mn-cs"/>
              </a:rPr>
              <a:t>Se decidió correr un nuevo modelo de MCO pero tomando en cuenta solo a las variables significativas del MCO1 </a:t>
            </a:r>
            <a:endParaRPr lang="es-MX" sz="1800" dirty="0"/>
          </a:p>
        </p:txBody>
      </p:sp>
    </p:spTree>
    <p:extLst>
      <p:ext uri="{BB962C8B-B14F-4D97-AF65-F5344CB8AC3E}">
        <p14:creationId xmlns:p14="http://schemas.microsoft.com/office/powerpoint/2010/main" val="1255830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10228562"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b="1" dirty="0" err="1">
                <a:solidFill>
                  <a:schemeClr val="accent1"/>
                </a:solidFill>
              </a:rPr>
              <a:t>Aplicación</a:t>
            </a:r>
            <a:r>
              <a:rPr lang="en-US" sz="3200" b="1" dirty="0">
                <a:solidFill>
                  <a:schemeClr val="accent1"/>
                </a:solidFill>
              </a:rPr>
              <a:t> del </a:t>
            </a:r>
            <a:r>
              <a:rPr lang="en-US" sz="3200" b="1" dirty="0" err="1">
                <a:solidFill>
                  <a:schemeClr val="accent1"/>
                </a:solidFill>
              </a:rPr>
              <a:t>modelo</a:t>
            </a:r>
            <a:r>
              <a:rPr lang="en-US" sz="3200" b="1" dirty="0">
                <a:solidFill>
                  <a:schemeClr val="accent1"/>
                </a:solidFill>
              </a:rPr>
              <a:t> de </a:t>
            </a:r>
            <a:r>
              <a:rPr lang="en-US" sz="3200" b="1" dirty="0" err="1">
                <a:solidFill>
                  <a:schemeClr val="accent1"/>
                </a:solidFill>
              </a:rPr>
              <a:t>Mínimos</a:t>
            </a:r>
            <a:r>
              <a:rPr lang="en-US" sz="3200" b="1" dirty="0">
                <a:solidFill>
                  <a:schemeClr val="accent1"/>
                </a:solidFill>
              </a:rPr>
              <a:t> </a:t>
            </a:r>
            <a:r>
              <a:rPr lang="en-US" sz="3200" b="1" dirty="0" err="1">
                <a:solidFill>
                  <a:schemeClr val="accent1"/>
                </a:solidFill>
              </a:rPr>
              <a:t>Cuadrados</a:t>
            </a:r>
            <a:r>
              <a:rPr lang="en-US" sz="3200" b="1" dirty="0">
                <a:solidFill>
                  <a:schemeClr val="accent1"/>
                </a:solidFill>
              </a:rPr>
              <a:t> </a:t>
            </a:r>
            <a:r>
              <a:rPr lang="en-US" sz="3200" b="1" dirty="0" err="1">
                <a:solidFill>
                  <a:schemeClr val="accent1"/>
                </a:solidFill>
              </a:rPr>
              <a:t>Ordinarios</a:t>
            </a:r>
            <a:r>
              <a:rPr lang="en-US" sz="3200" b="1" dirty="0">
                <a:solidFill>
                  <a:schemeClr val="accent1"/>
                </a:solidFill>
              </a:rPr>
              <a:t> (MCO3)</a:t>
            </a:r>
            <a:endParaRPr lang="es-MX" sz="3200" b="1" dirty="0">
              <a:solidFill>
                <a:schemeClr val="accent1"/>
              </a:solidFill>
            </a:endParaRPr>
          </a:p>
        </p:txBody>
      </p:sp>
      <p:sp>
        <p:nvSpPr>
          <p:cNvPr id="3" name="TextBox 2">
            <a:extLst>
              <a:ext uri="{FF2B5EF4-FFF2-40B4-BE49-F238E27FC236}">
                <a16:creationId xmlns:a16="http://schemas.microsoft.com/office/drawing/2014/main" id="{5E532800-B3ED-4623-23DE-9E6F29C42DA1}"/>
              </a:ext>
            </a:extLst>
          </p:cNvPr>
          <p:cNvSpPr txBox="1"/>
          <p:nvPr/>
        </p:nvSpPr>
        <p:spPr>
          <a:xfrm>
            <a:off x="0" y="648407"/>
            <a:ext cx="12376560" cy="369332"/>
          </a:xfrm>
          <a:prstGeom prst="rect">
            <a:avLst/>
          </a:prstGeom>
          <a:noFill/>
        </p:spPr>
        <p:txBody>
          <a:bodyPr wrap="square">
            <a:spAutoFit/>
          </a:bodyPr>
          <a:lstStyle/>
          <a:p>
            <a:r>
              <a:rPr lang="es-ES" sz="1800" b="0" i="0" u="none" strike="noStrike" kern="1200" dirty="0">
                <a:solidFill>
                  <a:schemeClr val="dk1"/>
                </a:solidFill>
                <a:effectLst/>
                <a:latin typeface="+mn-lt"/>
                <a:ea typeface="+mn-ea"/>
                <a:cs typeface="+mn-cs"/>
              </a:rPr>
              <a:t>Se decidió correr un nuevo modelo de MCO pero tomando en cuenta solo a las variables significativas del MCO1 + Log(</a:t>
            </a:r>
            <a:r>
              <a:rPr lang="es-ES" sz="1800" b="0" i="0" u="none" strike="noStrike" kern="1200" dirty="0" err="1">
                <a:solidFill>
                  <a:schemeClr val="dk1"/>
                </a:solidFill>
                <a:effectLst/>
                <a:latin typeface="+mn-lt"/>
                <a:ea typeface="+mn-ea"/>
                <a:cs typeface="+mn-cs"/>
              </a:rPr>
              <a:t>Wage</a:t>
            </a:r>
            <a:r>
              <a:rPr lang="es-ES" sz="1800" b="0" i="0" u="none" strike="noStrike" kern="1200" dirty="0">
                <a:solidFill>
                  <a:schemeClr val="dk1"/>
                </a:solidFill>
                <a:effectLst/>
                <a:latin typeface="+mn-lt"/>
                <a:ea typeface="+mn-ea"/>
                <a:cs typeface="+mn-cs"/>
              </a:rPr>
              <a:t>) </a:t>
            </a:r>
            <a:endParaRPr lang="es-MX" sz="1800" dirty="0"/>
          </a:p>
        </p:txBody>
      </p:sp>
    </p:spTree>
    <p:extLst>
      <p:ext uri="{BB962C8B-B14F-4D97-AF65-F5344CB8AC3E}">
        <p14:creationId xmlns:p14="http://schemas.microsoft.com/office/powerpoint/2010/main" val="693509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10228562"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b="1" dirty="0" err="1">
                <a:solidFill>
                  <a:schemeClr val="accent1"/>
                </a:solidFill>
              </a:rPr>
              <a:t>Resultados</a:t>
            </a:r>
            <a:r>
              <a:rPr lang="en-US" sz="3200" b="1" dirty="0">
                <a:solidFill>
                  <a:schemeClr val="accent1"/>
                </a:solidFill>
              </a:rPr>
              <a:t> (al </a:t>
            </a:r>
            <a:r>
              <a:rPr lang="en-US" sz="3200" b="1" dirty="0" err="1">
                <a:solidFill>
                  <a:schemeClr val="accent1"/>
                </a:solidFill>
              </a:rPr>
              <a:t>momento</a:t>
            </a:r>
            <a:r>
              <a:rPr lang="en-US" sz="3200" b="1" dirty="0">
                <a:solidFill>
                  <a:schemeClr val="accent1"/>
                </a:solidFill>
              </a:rPr>
              <a:t>) </a:t>
            </a:r>
            <a:endParaRPr lang="es-MX" sz="3200" b="1" dirty="0">
              <a:solidFill>
                <a:schemeClr val="accent1"/>
              </a:solidFill>
            </a:endParaRPr>
          </a:p>
        </p:txBody>
      </p:sp>
      <p:graphicFrame>
        <p:nvGraphicFramePr>
          <p:cNvPr id="3" name="Table 2">
            <a:extLst>
              <a:ext uri="{FF2B5EF4-FFF2-40B4-BE49-F238E27FC236}">
                <a16:creationId xmlns:a16="http://schemas.microsoft.com/office/drawing/2014/main" id="{BE83A8EB-4B5C-BC26-67D2-4F627995C958}"/>
              </a:ext>
            </a:extLst>
          </p:cNvPr>
          <p:cNvGraphicFramePr>
            <a:graphicFrameLocks noGrp="1"/>
          </p:cNvGraphicFramePr>
          <p:nvPr>
            <p:extLst>
              <p:ext uri="{D42A27DB-BD31-4B8C-83A1-F6EECF244321}">
                <p14:modId xmlns:p14="http://schemas.microsoft.com/office/powerpoint/2010/main" val="2605607253"/>
              </p:ext>
            </p:extLst>
          </p:nvPr>
        </p:nvGraphicFramePr>
        <p:xfrm>
          <a:off x="510558" y="1428326"/>
          <a:ext cx="10953733" cy="3373120"/>
        </p:xfrm>
        <a:graphic>
          <a:graphicData uri="http://schemas.openxmlformats.org/drawingml/2006/table">
            <a:tbl>
              <a:tblPr firstRow="1" bandRow="1">
                <a:tableStyleId>{5C22544A-7EE6-4342-B048-85BDC9FD1C3A}</a:tableStyleId>
              </a:tblPr>
              <a:tblGrid>
                <a:gridCol w="1125773">
                  <a:extLst>
                    <a:ext uri="{9D8B030D-6E8A-4147-A177-3AD203B41FA5}">
                      <a16:colId xmlns:a16="http://schemas.microsoft.com/office/drawing/2014/main" val="3632679776"/>
                    </a:ext>
                  </a:extLst>
                </a:gridCol>
                <a:gridCol w="1125773">
                  <a:extLst>
                    <a:ext uri="{9D8B030D-6E8A-4147-A177-3AD203B41FA5}">
                      <a16:colId xmlns:a16="http://schemas.microsoft.com/office/drawing/2014/main" val="2374456308"/>
                    </a:ext>
                  </a:extLst>
                </a:gridCol>
                <a:gridCol w="2869848">
                  <a:extLst>
                    <a:ext uri="{9D8B030D-6E8A-4147-A177-3AD203B41FA5}">
                      <a16:colId xmlns:a16="http://schemas.microsoft.com/office/drawing/2014/main" val="2939646644"/>
                    </a:ext>
                  </a:extLst>
                </a:gridCol>
                <a:gridCol w="1012688">
                  <a:extLst>
                    <a:ext uri="{9D8B030D-6E8A-4147-A177-3AD203B41FA5}">
                      <a16:colId xmlns:a16="http://schemas.microsoft.com/office/drawing/2014/main" val="2571014697"/>
                    </a:ext>
                  </a:extLst>
                </a:gridCol>
                <a:gridCol w="2939198">
                  <a:extLst>
                    <a:ext uri="{9D8B030D-6E8A-4147-A177-3AD203B41FA5}">
                      <a16:colId xmlns:a16="http://schemas.microsoft.com/office/drawing/2014/main" val="1706982618"/>
                    </a:ext>
                  </a:extLst>
                </a:gridCol>
                <a:gridCol w="902825">
                  <a:extLst>
                    <a:ext uri="{9D8B030D-6E8A-4147-A177-3AD203B41FA5}">
                      <a16:colId xmlns:a16="http://schemas.microsoft.com/office/drawing/2014/main" val="2881931664"/>
                    </a:ext>
                  </a:extLst>
                </a:gridCol>
                <a:gridCol w="977628">
                  <a:extLst>
                    <a:ext uri="{9D8B030D-6E8A-4147-A177-3AD203B41FA5}">
                      <a16:colId xmlns:a16="http://schemas.microsoft.com/office/drawing/2014/main" val="4073485697"/>
                    </a:ext>
                  </a:extLst>
                </a:gridCol>
              </a:tblGrid>
              <a:tr h="370840">
                <a:tc>
                  <a:txBody>
                    <a:bodyPr/>
                    <a:lstStyle/>
                    <a:p>
                      <a:pPr algn="ctr"/>
                      <a:r>
                        <a:rPr lang="es-ES" sz="1600" dirty="0"/>
                        <a:t>Modelo</a:t>
                      </a:r>
                      <a:endParaRPr lang="es-MX" sz="1600" dirty="0"/>
                    </a:p>
                  </a:txBody>
                  <a:tcPr>
                    <a:lnB w="12700" cap="flat" cmpd="sng" algn="ctr">
                      <a:solidFill>
                        <a:schemeClr val="tx1"/>
                      </a:solidFill>
                      <a:prstDash val="solid"/>
                      <a:round/>
                      <a:headEnd type="none" w="med" len="med"/>
                      <a:tailEnd type="none" w="med" len="med"/>
                    </a:lnB>
                    <a:solidFill>
                      <a:schemeClr val="tx1"/>
                    </a:solidFill>
                  </a:tcPr>
                </a:tc>
                <a:tc>
                  <a:txBody>
                    <a:bodyPr/>
                    <a:lstStyle/>
                    <a:p>
                      <a:pPr algn="ctr"/>
                      <a:r>
                        <a:rPr lang="es-ES" sz="1600" dirty="0"/>
                        <a:t>Tipo</a:t>
                      </a:r>
                      <a:endParaRPr lang="es-MX" sz="1600" dirty="0"/>
                    </a:p>
                  </a:txBody>
                  <a:tcPr>
                    <a:lnB w="12700" cap="flat" cmpd="sng" algn="ctr">
                      <a:solidFill>
                        <a:schemeClr val="tx1"/>
                      </a:solidFill>
                      <a:prstDash val="solid"/>
                      <a:round/>
                      <a:headEnd type="none" w="med" len="med"/>
                      <a:tailEnd type="none" w="med" len="med"/>
                    </a:lnB>
                    <a:solidFill>
                      <a:schemeClr val="tx1"/>
                    </a:solidFill>
                  </a:tcPr>
                </a:tc>
                <a:tc>
                  <a:txBody>
                    <a:bodyPr/>
                    <a:lstStyle/>
                    <a:p>
                      <a:pPr algn="ctr"/>
                      <a:r>
                        <a:rPr lang="es-ES" sz="1600" dirty="0"/>
                        <a:t>Ecuación</a:t>
                      </a:r>
                      <a:endParaRPr lang="es-MX" sz="1600" dirty="0"/>
                    </a:p>
                  </a:txBody>
                  <a:tcPr>
                    <a:lnB w="12700" cap="flat" cmpd="sng" algn="ctr">
                      <a:solidFill>
                        <a:schemeClr val="tx1"/>
                      </a:solidFill>
                      <a:prstDash val="solid"/>
                      <a:round/>
                      <a:headEnd type="none" w="med" len="med"/>
                      <a:tailEnd type="none" w="med" len="med"/>
                    </a:lnB>
                    <a:solidFill>
                      <a:schemeClr val="tx1"/>
                    </a:solidFill>
                  </a:tcPr>
                </a:tc>
                <a:tc>
                  <a:txBody>
                    <a:bodyPr/>
                    <a:lstStyle/>
                    <a:p>
                      <a:pPr algn="ctr"/>
                      <a:r>
                        <a:rPr lang="es-ES" sz="1600" dirty="0"/>
                        <a:t>R</a:t>
                      </a:r>
                      <a:r>
                        <a:rPr lang="en-US" sz="1600" dirty="0"/>
                        <a:t>^2(adj)</a:t>
                      </a:r>
                      <a:endParaRPr lang="es-MX" sz="1600" dirty="0"/>
                    </a:p>
                  </a:txBody>
                  <a:tcPr>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1600" dirty="0" err="1"/>
                        <a:t>Observaciones</a:t>
                      </a:r>
                      <a:r>
                        <a:rPr lang="en-US" sz="1600" dirty="0"/>
                        <a:t> </a:t>
                      </a:r>
                      <a:endParaRPr lang="es-MX" sz="1600" dirty="0"/>
                    </a:p>
                  </a:txBody>
                  <a:tcPr>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1600" dirty="0"/>
                        <a:t>MAPE</a:t>
                      </a:r>
                      <a:endParaRPr lang="es-MX" sz="1600" dirty="0"/>
                    </a:p>
                  </a:txBody>
                  <a:tcPr>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1600" dirty="0"/>
                        <a:t>RMSE</a:t>
                      </a:r>
                      <a:endParaRPr lang="es-MX" sz="1600" dirty="0"/>
                    </a:p>
                  </a:txBody>
                  <a:tcPr>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47149874"/>
                  </a:ext>
                </a:extLst>
              </a:tr>
              <a:tr h="370840">
                <a:tc>
                  <a:txBody>
                    <a:bodyPr/>
                    <a:lstStyle/>
                    <a:p>
                      <a:r>
                        <a:rPr lang="en-US" sz="1400" dirty="0"/>
                        <a:t>MCO1</a:t>
                      </a:r>
                      <a:endParaRPr lang="es-MX"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400" dirty="0"/>
                        <a:t>OLS</a:t>
                      </a:r>
                      <a:endParaRPr lang="es-MX"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MX" sz="1400" b="0" i="0" u="none" strike="noStrike" kern="1200" dirty="0" err="1">
                          <a:solidFill>
                            <a:schemeClr val="dk1"/>
                          </a:solidFill>
                          <a:effectLst/>
                          <a:latin typeface="+mn-lt"/>
                          <a:ea typeface="+mn-ea"/>
                          <a:cs typeface="+mn-cs"/>
                        </a:rPr>
                        <a:t>wagei</a:t>
                      </a:r>
                      <a:r>
                        <a:rPr lang="es-MX" sz="1400" b="0" i="0" u="none" strike="noStrike" kern="1200" dirty="0">
                          <a:solidFill>
                            <a:schemeClr val="dk1"/>
                          </a:solidFill>
                          <a:effectLst/>
                          <a:latin typeface="+mn-lt"/>
                          <a:ea typeface="+mn-ea"/>
                          <a:cs typeface="+mn-cs"/>
                        </a:rPr>
                        <a:t>=−17.98−1.14∗blacki+2.54∗educi+0.19∗experi+0.00005∗faminci−5.74∗femalei+3.48∗metroi−1.45∗midwesti−1.22∗southi+</a:t>
                      </a:r>
                      <a:r>
                        <a:rPr lang="el-GR" sz="1400" b="0" i="0" u="none" strike="noStrike" kern="1200" dirty="0">
                          <a:solidFill>
                            <a:schemeClr val="dk1"/>
                          </a:solidFill>
                          <a:effectLst/>
                          <a:latin typeface="+mn-lt"/>
                          <a:ea typeface="+mn-ea"/>
                          <a:cs typeface="+mn-cs"/>
                        </a:rPr>
                        <a:t>ε</a:t>
                      </a:r>
                      <a:r>
                        <a:rPr lang="es-MX" sz="1400" b="0" i="0" u="none" strike="noStrike" kern="1200" dirty="0">
                          <a:solidFill>
                            <a:schemeClr val="dk1"/>
                          </a:solidFill>
                          <a:effectLst/>
                          <a:latin typeface="+mn-lt"/>
                          <a:ea typeface="+mn-ea"/>
                          <a:cs typeface="+mn-cs"/>
                        </a:rPr>
                        <a:t>i</a:t>
                      </a:r>
                      <a:endParaRPr lang="es-MX"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ES" sz="1400" dirty="0"/>
                        <a:t>0.27</a:t>
                      </a:r>
                      <a:endParaRPr lang="es-MX"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400" dirty="0"/>
                        <a:t>Las variables black, Midwest </a:t>
                      </a:r>
                      <a:r>
                        <a:rPr lang="es-ES" sz="1400" dirty="0"/>
                        <a:t>&amp; </a:t>
                      </a:r>
                      <a:r>
                        <a:rPr lang="es-ES" sz="1400" dirty="0" err="1"/>
                        <a:t>south</a:t>
                      </a:r>
                      <a:r>
                        <a:rPr lang="es-ES" sz="1400" dirty="0"/>
                        <a:t> no son significativas </a:t>
                      </a:r>
                      <a:endParaRPr lang="es-MX"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s-MX"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s-MX"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927469552"/>
                  </a:ext>
                </a:extLst>
              </a:tr>
              <a:tr h="370840">
                <a:tc>
                  <a:txBody>
                    <a:bodyPr/>
                    <a:lstStyle/>
                    <a:p>
                      <a:r>
                        <a:rPr lang="en-US" sz="1400" dirty="0"/>
                        <a:t>MCO2</a:t>
                      </a:r>
                      <a:endParaRPr lang="es-MX"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400" dirty="0"/>
                        <a:t>OLS</a:t>
                      </a:r>
                      <a:endParaRPr lang="es-MX"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MX" sz="1400" b="0" i="0" u="none" strike="noStrike" kern="1200" dirty="0" err="1">
                          <a:solidFill>
                            <a:schemeClr val="dk1"/>
                          </a:solidFill>
                          <a:effectLst/>
                          <a:latin typeface="+mn-lt"/>
                          <a:ea typeface="+mn-ea"/>
                          <a:cs typeface="+mn-cs"/>
                        </a:rPr>
                        <a:t>wagei</a:t>
                      </a:r>
                      <a:r>
                        <a:rPr lang="es-MX" sz="1400" b="0" i="0" u="none" strike="noStrike" kern="1200" dirty="0">
                          <a:solidFill>
                            <a:schemeClr val="dk1"/>
                          </a:solidFill>
                          <a:effectLst/>
                          <a:latin typeface="+mn-lt"/>
                          <a:ea typeface="+mn-ea"/>
                          <a:cs typeface="+mn-cs"/>
                        </a:rPr>
                        <a:t>=−17.98−1.14∗blacki+2.54∗educi+0.19∗experi+0.00005∗faminci−5.74∗femalei+3.48∗metroi−1.45∗midwesti−1.22∗southi+</a:t>
                      </a:r>
                      <a:r>
                        <a:rPr lang="el-GR" sz="1400" b="0" i="0" u="none" strike="noStrike" kern="1200" dirty="0">
                          <a:solidFill>
                            <a:schemeClr val="dk1"/>
                          </a:solidFill>
                          <a:effectLst/>
                          <a:latin typeface="+mn-lt"/>
                          <a:ea typeface="+mn-ea"/>
                          <a:cs typeface="+mn-cs"/>
                        </a:rPr>
                        <a:t>ε</a:t>
                      </a:r>
                      <a:r>
                        <a:rPr lang="es-MX" sz="1400" b="0" i="0" u="none" strike="noStrike" kern="1200" dirty="0">
                          <a:solidFill>
                            <a:schemeClr val="dk1"/>
                          </a:solidFill>
                          <a:effectLst/>
                          <a:latin typeface="+mn-lt"/>
                          <a:ea typeface="+mn-ea"/>
                          <a:cs typeface="+mn-cs"/>
                        </a:rPr>
                        <a:t>i</a:t>
                      </a:r>
                      <a:endParaRPr lang="es-MX"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ES" sz="1400" dirty="0"/>
                        <a:t>0.27</a:t>
                      </a:r>
                      <a:endParaRPr lang="es-MX"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400" dirty="0"/>
                        <a:t>Las variables black, Midwest </a:t>
                      </a:r>
                      <a:r>
                        <a:rPr lang="es-ES" sz="1400" dirty="0"/>
                        <a:t>&amp; </a:t>
                      </a:r>
                      <a:r>
                        <a:rPr lang="es-ES" sz="1400" dirty="0" err="1"/>
                        <a:t>south</a:t>
                      </a:r>
                      <a:r>
                        <a:rPr lang="es-ES" sz="1400" dirty="0"/>
                        <a:t> no son significativas </a:t>
                      </a:r>
                      <a:endParaRPr lang="es-MX"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432259154"/>
                  </a:ext>
                </a:extLst>
              </a:tr>
              <a:tr h="370840">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5994737"/>
                  </a:ext>
                </a:extLst>
              </a:tr>
              <a:tr h="370840">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738788230"/>
                  </a:ext>
                </a:extLst>
              </a:tr>
              <a:tr h="370840">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79690470"/>
                  </a:ext>
                </a:extLst>
              </a:tr>
            </a:tbl>
          </a:graphicData>
        </a:graphic>
      </p:graphicFrame>
    </p:spTree>
    <p:extLst>
      <p:ext uri="{BB962C8B-B14F-4D97-AF65-F5344CB8AC3E}">
        <p14:creationId xmlns:p14="http://schemas.microsoft.com/office/powerpoint/2010/main" val="14590965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t45isn7WJkagLqsrMTs1Y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t45isn7WJkagLqsrMTs1Y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t45isn7WJkagLqsrMTs1Y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t45isn7WJkagLqsrMTs1Yg"/>
</p:tagLst>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TotalTime>
  <Words>1198</Words>
  <Application>Microsoft Office PowerPoint</Application>
  <PresentationFormat>Widescreen</PresentationFormat>
  <Paragraphs>94</Paragraphs>
  <Slides>9</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-apple-system</vt:lpstr>
      <vt:lpstr>Arial</vt:lpstr>
      <vt:lpstr>Calibri</vt:lpstr>
      <vt:lpstr>Calibri Light</vt:lpstr>
      <vt:lpstr>Helvetica Neue</vt:lpstr>
      <vt:lpstr>System Font Regular</vt:lpstr>
      <vt:lpstr>Wingdings</vt:lpstr>
      <vt:lpstr>Retrospect</vt:lpstr>
      <vt:lpstr>UNAM Posgrado en Ingeniería Aplicación de Modelos Lineales Generalizados  Dr. Wulfrano Gomez G. Nov de 2023   </vt:lpstr>
      <vt:lpstr>Contenido</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Diplomado en Ciencia de Datos  UNAM Propuesta de Proyecto Final Agosto de 2023</dc:title>
  <dc:creator>Sergio Ibarra</dc:creator>
  <cp:lastModifiedBy>Sergio Ibarra</cp:lastModifiedBy>
  <cp:revision>59</cp:revision>
  <dcterms:created xsi:type="dcterms:W3CDTF">2023-08-25T18:15:54Z</dcterms:created>
  <dcterms:modified xsi:type="dcterms:W3CDTF">2023-11-28T06:45:55Z</dcterms:modified>
</cp:coreProperties>
</file>