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90" autoAdjust="0"/>
  </p:normalViewPr>
  <p:slideViewPr>
    <p:cSldViewPr snapToGrid="0" showGuides="1">
      <p:cViewPr varScale="1">
        <p:scale>
          <a:sx n="67" d="100"/>
          <a:sy n="67" d="100"/>
        </p:scale>
        <p:origin x="1421" y="58"/>
      </p:cViewPr>
      <p:guideLst>
        <p:guide orient="horz" pos="2136"/>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79378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36134"/>
            <a:ext cx="9255321" cy="441453"/>
          </a:xfrm>
          <a:prstGeom prst="rect">
            <a:avLst/>
          </a:prstGeom>
          <a:noFill/>
        </p:spPr>
        <p:txBody>
          <a:bodyPr wrap="square">
            <a:spAutoFit/>
          </a:bodyPr>
          <a:lstStyle/>
          <a:p>
            <a:pPr algn="ctr"/>
            <a:r>
              <a:rPr lang="es-MX" b="0" i="0" u="none" strike="noStrike" dirty="0">
                <a:solidFill>
                  <a:srgbClr val="333333"/>
                </a:solidFill>
                <a:effectLst/>
                <a:latin typeface="MathJax_Math-italic"/>
              </a:rPr>
              <a:t>log</a:t>
            </a:r>
            <a:r>
              <a:rPr lang="es-MX" b="0" i="0" u="none" strike="noStrike" dirty="0">
                <a:solidFill>
                  <a:srgbClr val="333333"/>
                </a:solidFill>
                <a:effectLst/>
                <a:latin typeface="MathJax_Main"/>
              </a:rPr>
              <a:t>(</a:t>
            </a:r>
            <a:r>
              <a:rPr lang="es-MX" b="0" i="0" u="none" strike="noStrike" dirty="0" err="1">
                <a:solidFill>
                  <a:srgbClr val="333333"/>
                </a:solidFill>
                <a:effectLst/>
                <a:latin typeface="MathJax_Math-italic"/>
              </a:rPr>
              <a:t>wagei</a:t>
            </a:r>
            <a:r>
              <a:rPr lang="es-MX" b="0" i="0" u="none" strike="noStrike" dirty="0">
                <a:solidFill>
                  <a:srgbClr val="333333"/>
                </a:solidFill>
                <a:effectLst/>
                <a:latin typeface="MathJax_Main"/>
              </a:rPr>
              <a:t>)=1.27+0.11∗</a:t>
            </a:r>
            <a:r>
              <a:rPr lang="es-MX" b="0" i="0" u="none" strike="noStrike" dirty="0">
                <a:solidFill>
                  <a:srgbClr val="333333"/>
                </a:solidFill>
                <a:effectLst/>
                <a:latin typeface="MathJax_Math-italic"/>
              </a:rPr>
              <a:t>educi</a:t>
            </a:r>
            <a:r>
              <a:rPr lang="es-MX" b="0" i="0" u="none" strike="noStrike" dirty="0">
                <a:solidFill>
                  <a:srgbClr val="333333"/>
                </a:solidFill>
                <a:effectLst/>
                <a:latin typeface="MathJax_Main"/>
              </a:rPr>
              <a:t>+0.008∗</a:t>
            </a:r>
            <a:r>
              <a:rPr lang="es-MX" b="0" i="0" u="none" strike="noStrike" dirty="0">
                <a:solidFill>
                  <a:srgbClr val="333333"/>
                </a:solidFill>
                <a:effectLst/>
                <a:latin typeface="MathJax_Math-italic"/>
              </a:rPr>
              <a:t>experi</a:t>
            </a:r>
            <a:r>
              <a:rPr lang="es-MX" b="0" i="0" u="none" strike="noStrike" dirty="0">
                <a:solidFill>
                  <a:srgbClr val="333333"/>
                </a:solidFill>
                <a:effectLst/>
                <a:latin typeface="MathJax_Main"/>
              </a:rPr>
              <a:t>+0.000007∗</a:t>
            </a:r>
            <a:r>
              <a:rPr lang="es-MX" b="0" i="0" u="none" strike="noStrike" dirty="0">
                <a:solidFill>
                  <a:srgbClr val="333333"/>
                </a:solidFill>
                <a:effectLst/>
                <a:latin typeface="MathJax_Math-italic"/>
              </a:rPr>
              <a:t>faminci</a:t>
            </a:r>
            <a:r>
              <a:rPr lang="es-MX" b="0" i="0" u="none" strike="noStrike" dirty="0">
                <a:solidFill>
                  <a:srgbClr val="333333"/>
                </a:solidFill>
                <a:effectLst/>
                <a:latin typeface="MathJax_Main"/>
              </a:rPr>
              <a:t>−0.22∗</a:t>
            </a:r>
            <a:r>
              <a:rPr lang="es-MX" b="0" i="0" u="none" strike="noStrike" dirty="0">
                <a:solidFill>
                  <a:srgbClr val="333333"/>
                </a:solidFill>
                <a:effectLst/>
                <a:latin typeface="MathJax_Math-italic"/>
              </a:rPr>
              <a:t>femalei</a:t>
            </a:r>
            <a:r>
              <a:rPr lang="es-MX" b="0" i="0" u="none" strike="noStrike" dirty="0">
                <a:solidFill>
                  <a:srgbClr val="333333"/>
                </a:solidFill>
                <a:effectLst/>
                <a:latin typeface="MathJax_Main"/>
              </a:rPr>
              <a:t>+0.13∗</a:t>
            </a:r>
            <a:r>
              <a:rPr lang="es-MX" b="0" i="0" u="none" strike="noStrike" dirty="0">
                <a:solidFill>
                  <a:srgbClr val="333333"/>
                </a:solidFill>
                <a:effectLst/>
                <a:latin typeface="MathJax_Math-italic"/>
              </a:rPr>
              <a:t>metroi</a:t>
            </a:r>
            <a:r>
              <a:rPr lang="es-MX" b="0" i="0" u="none" strike="noStrike" dirty="0">
                <a:solidFill>
                  <a:srgbClr val="333333"/>
                </a:solidFill>
                <a:effectLst/>
                <a:latin typeface="MathJax_Main"/>
              </a:rPr>
              <a:t>+</a:t>
            </a:r>
            <a:r>
              <a:rPr lang="el-GR" b="0" i="0" u="none" strike="noStrike" dirty="0">
                <a:solidFill>
                  <a:srgbClr val="333333"/>
                </a:solidFill>
                <a:effectLst/>
                <a:latin typeface="MathJax_Math-italic"/>
              </a:rPr>
              <a:t>ε</a:t>
            </a:r>
            <a:r>
              <a:rPr lang="es-MX" b="0" i="0" u="none" strike="noStrike" dirty="0">
                <a:solidFill>
                  <a:srgbClr val="333333"/>
                </a:solidFill>
                <a:effectLst/>
                <a:latin typeface="MathJax_Math-italic"/>
              </a:rPr>
              <a:t>i</a:t>
            </a:r>
            <a:br>
              <a:rPr lang="es-MX" dirty="0"/>
            </a:br>
            <a:endParaRPr lang="es-MX"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Tree>
    <p:extLst>
      <p:ext uri="{BB962C8B-B14F-4D97-AF65-F5344CB8AC3E}">
        <p14:creationId xmlns:p14="http://schemas.microsoft.com/office/powerpoint/2010/main" val="69350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1794510" y="3676388"/>
            <a:ext cx="8435635"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spTree>
    <p:extLst>
      <p:ext uri="{BB962C8B-B14F-4D97-AF65-F5344CB8AC3E}">
        <p14:creationId xmlns:p14="http://schemas.microsoft.com/office/powerpoint/2010/main" val="41512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2023259725"/>
              </p:ext>
            </p:extLst>
          </p:nvPr>
        </p:nvGraphicFramePr>
        <p:xfrm>
          <a:off x="510558" y="1428326"/>
          <a:ext cx="10953733" cy="3159760"/>
        </p:xfrm>
        <a:graphic>
          <a:graphicData uri="http://schemas.openxmlformats.org/drawingml/2006/table">
            <a:tbl>
              <a:tblPr firstRow="1" bandRow="1">
                <a:tableStyleId>{5C22544A-7EE6-4342-B048-85BDC9FD1C3A}</a:tableStyleId>
              </a:tblPr>
              <a:tblGrid>
                <a:gridCol w="1125773">
                  <a:extLst>
                    <a:ext uri="{9D8B030D-6E8A-4147-A177-3AD203B41FA5}">
                      <a16:colId xmlns:a16="http://schemas.microsoft.com/office/drawing/2014/main" val="3632679776"/>
                    </a:ext>
                  </a:extLst>
                </a:gridCol>
                <a:gridCol w="1125773">
                  <a:extLst>
                    <a:ext uri="{9D8B030D-6E8A-4147-A177-3AD203B41FA5}">
                      <a16:colId xmlns:a16="http://schemas.microsoft.com/office/drawing/2014/main" val="2374456308"/>
                    </a:ext>
                  </a:extLst>
                </a:gridCol>
                <a:gridCol w="2869848">
                  <a:extLst>
                    <a:ext uri="{9D8B030D-6E8A-4147-A177-3AD203B41FA5}">
                      <a16:colId xmlns:a16="http://schemas.microsoft.com/office/drawing/2014/main" val="2939646644"/>
                    </a:ext>
                  </a:extLst>
                </a:gridCol>
                <a:gridCol w="1012688">
                  <a:extLst>
                    <a:ext uri="{9D8B030D-6E8A-4147-A177-3AD203B41FA5}">
                      <a16:colId xmlns:a16="http://schemas.microsoft.com/office/drawing/2014/main" val="2571014697"/>
                    </a:ext>
                  </a:extLst>
                </a:gridCol>
                <a:gridCol w="2939198">
                  <a:extLst>
                    <a:ext uri="{9D8B030D-6E8A-4147-A177-3AD203B41FA5}">
                      <a16:colId xmlns:a16="http://schemas.microsoft.com/office/drawing/2014/main" val="1706982618"/>
                    </a:ext>
                  </a:extLst>
                </a:gridCol>
                <a:gridCol w="902825">
                  <a:extLst>
                    <a:ext uri="{9D8B030D-6E8A-4147-A177-3AD203B41FA5}">
                      <a16:colId xmlns:a16="http://schemas.microsoft.com/office/drawing/2014/main" val="2881931664"/>
                    </a:ext>
                  </a:extLst>
                </a:gridCol>
                <a:gridCol w="977628">
                  <a:extLst>
                    <a:ext uri="{9D8B030D-6E8A-4147-A177-3AD203B41FA5}">
                      <a16:colId xmlns:a16="http://schemas.microsoft.com/office/drawing/2014/main" val="4073485697"/>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RMSE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t>MCO1</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OLS</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mn-lt"/>
                          <a:ea typeface="+mn-ea"/>
                          <a:cs typeface="+mn-cs"/>
                        </a:rPr>
                        <a:t>wagei</a:t>
                      </a:r>
                      <a:r>
                        <a:rPr lang="es-MX" sz="1400" b="0" i="0" u="none" strike="noStrike" kern="1200" dirty="0">
                          <a:solidFill>
                            <a:schemeClr val="dk1"/>
                          </a:solidFill>
                          <a:effectLst/>
                          <a:latin typeface="+mn-lt"/>
                          <a:ea typeface="+mn-ea"/>
                          <a:cs typeface="+mn-cs"/>
                        </a:rPr>
                        <a:t>=−17.98−1.14∗blacki+2.54∗educi+0.19∗experi+0.00005∗faminci−5.74∗femalei+3.48∗metroi−1.45∗midwesti−1.22∗southi+</a:t>
                      </a:r>
                      <a:r>
                        <a:rPr lang="el-GR" sz="1400" b="0" i="0" u="none" strike="noStrike" kern="1200" dirty="0">
                          <a:solidFill>
                            <a:schemeClr val="dk1"/>
                          </a:solidFill>
                          <a:effectLst/>
                          <a:latin typeface="+mn-lt"/>
                          <a:ea typeface="+mn-ea"/>
                          <a:cs typeface="+mn-cs"/>
                        </a:rPr>
                        <a:t>ε</a:t>
                      </a:r>
                      <a:r>
                        <a:rPr lang="es-MX" sz="1400" b="0" i="0" u="none" strike="noStrike" kern="1200" dirty="0">
                          <a:solidFill>
                            <a:schemeClr val="dk1"/>
                          </a:solidFill>
                          <a:effectLst/>
                          <a:latin typeface="+mn-lt"/>
                          <a:ea typeface="+mn-ea"/>
                          <a:cs typeface="+mn-cs"/>
                        </a:rPr>
                        <a:t>i</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t>0.27</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Las variables black, Midwest </a:t>
                      </a:r>
                      <a:r>
                        <a:rPr lang="es-ES" sz="1400" dirty="0"/>
                        <a:t>&amp; </a:t>
                      </a:r>
                      <a:r>
                        <a:rPr lang="es-ES" sz="1400" dirty="0" err="1"/>
                        <a:t>south</a:t>
                      </a:r>
                      <a:r>
                        <a:rPr lang="es-ES" sz="1400" dirty="0"/>
                        <a:t> no son significativas </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t>MCO2</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OLS</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t>wagei</a:t>
                      </a:r>
                      <a:r>
                        <a:rPr lang="es-MX" sz="1400" dirty="0"/>
                        <a:t>=−19.27+2.55∗educi+0.19∗experi+0.00005∗faminci−5.90∗femalei+3.68∗metroi+</a:t>
                      </a:r>
                      <a:r>
                        <a:rPr lang="el-GR" sz="1400" dirty="0"/>
                        <a:t>ε</a:t>
                      </a:r>
                      <a:r>
                        <a:rPr lang="es-MX" sz="1400"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t>0.27</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Las variables black, Midwest </a:t>
                      </a:r>
                      <a:r>
                        <a:rPr lang="es-ES" sz="1400" dirty="0"/>
                        <a:t>&amp; </a:t>
                      </a:r>
                      <a:r>
                        <a:rPr lang="es-ES" sz="1400" dirty="0" err="1"/>
                        <a:t>south</a:t>
                      </a:r>
                      <a:r>
                        <a:rPr lang="es-ES" sz="1400" dirty="0"/>
                        <a:t> no son significativas + No normalidad de los errores!! </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8788230"/>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79690470"/>
                  </a:ext>
                </a:extLst>
              </a:tr>
            </a:tbl>
          </a:graphicData>
        </a:graphic>
      </p:graphicFrame>
    </p:spTree>
    <p:extLst>
      <p:ext uri="{BB962C8B-B14F-4D97-AF65-F5344CB8AC3E}">
        <p14:creationId xmlns:p14="http://schemas.microsoft.com/office/powerpoint/2010/main" val="14590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spTree>
    <p:extLst>
      <p:ext uri="{BB962C8B-B14F-4D97-AF65-F5344CB8AC3E}">
        <p14:creationId xmlns:p14="http://schemas.microsoft.com/office/powerpoint/2010/main" val="222272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144353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Los </a:t>
            </a:r>
            <a:r>
              <a:rPr lang="en-US" sz="4800" dirty="0" err="1">
                <a:solidFill>
                  <a:srgbClr val="373A3C"/>
                </a:solidFill>
                <a:latin typeface="Arial" panose="020B0604020202020204" pitchFamily="34" charset="0"/>
                <a:cs typeface="Arial" panose="020B0604020202020204" pitchFamily="34" charset="0"/>
              </a:rPr>
              <a:t>coeficientes</a:t>
            </a:r>
            <a:r>
              <a:rPr lang="en-US"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800" dirty="0" err="1">
                <a:solidFill>
                  <a:srgbClr val="373A3C"/>
                </a:solidFill>
                <a:latin typeface="Arial" panose="020B0604020202020204" pitchFamily="34" charset="0"/>
                <a:cs typeface="Arial" panose="020B0604020202020204" pitchFamily="34" charset="0"/>
              </a:rPr>
              <a:t>insesgados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consistentes</a:t>
            </a:r>
            <a:r>
              <a:rPr lang="en-US" sz="4800" dirty="0">
                <a:solidFill>
                  <a:srgbClr val="373A3C"/>
                </a:solidFill>
                <a:latin typeface="Arial" panose="020B0604020202020204" pitchFamily="34" charset="0"/>
                <a:cs typeface="Arial" panose="020B0604020202020204" pitchFamily="34" charset="0"/>
              </a:rPr>
              <a:t> y </a:t>
            </a:r>
            <a:r>
              <a:rPr lang="en-US" sz="4800" dirty="0" err="1">
                <a:solidFill>
                  <a:srgbClr val="373A3C"/>
                </a:solidFill>
                <a:latin typeface="Arial" panose="020B0604020202020204" pitchFamily="34" charset="0"/>
                <a:cs typeface="Arial" panose="020B0604020202020204" pitchFamily="34" charset="0"/>
              </a:rPr>
              <a:t>eficientes</a:t>
            </a:r>
            <a:r>
              <a:rPr lang="en-US" sz="4800" dirty="0">
                <a:solidFill>
                  <a:srgbClr val="373A3C"/>
                </a:solidFill>
                <a:latin typeface="Arial" panose="020B0604020202020204" pitchFamily="34" charset="0"/>
                <a:cs typeface="Arial" panose="020B0604020202020204" pitchFamily="34" charset="0"/>
              </a:rPr>
              <a:t> </a:t>
            </a: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mj-lt"/>
            </a:endParaRPr>
          </a:p>
          <a:p>
            <a:endParaRPr lang="en-US" sz="4800" dirty="0">
              <a:solidFill>
                <a:srgbClr val="373A3C"/>
              </a:solidFill>
              <a:latin typeface="+mj-lt"/>
            </a:endParaRPr>
          </a:p>
          <a:p>
            <a:pPr marL="182880" lvl="1" indent="0">
              <a:buNone/>
            </a:pPr>
            <a:endParaRPr lang="en-US" sz="1800" dirty="0">
              <a:solidFill>
                <a:srgbClr val="373A3C"/>
              </a:solidFill>
              <a:latin typeface="-apple-system"/>
            </a:endParaRPr>
          </a:p>
          <a:p>
            <a:pPr marL="182880" lvl="1" indent="0">
              <a:buNone/>
            </a:pPr>
            <a:endParaRPr lang="en-US" sz="1800" dirty="0">
              <a:solidFill>
                <a:srgbClr val="373A3C"/>
              </a:solidFill>
              <a:latin typeface="-apple-system"/>
            </a:endParaRPr>
          </a:p>
          <a:p>
            <a:pPr marL="182880" lvl="1" indent="0">
              <a:buNone/>
            </a:pPr>
            <a:endParaRPr lang="es-MX" dirty="0">
              <a:solidFill>
                <a:schemeClr val="tx1">
                  <a:lumMod val="95000"/>
                  <a:lumOff val="5000"/>
                </a:schemeClr>
              </a:solidFill>
            </a:endParaRPr>
          </a:p>
          <a:p>
            <a:pPr lvl="1"/>
            <a:endParaRPr lang="es-MX" dirty="0">
              <a:solidFill>
                <a:schemeClr val="tx1">
                  <a:lumMod val="95000"/>
                  <a:lumOff val="5000"/>
                </a:schemeClr>
              </a:solidFill>
            </a:endParaRPr>
          </a:p>
          <a:p>
            <a:pPr lvl="1"/>
            <a:endParaRPr lang="es-MX" dirty="0">
              <a:solidFill>
                <a:schemeClr val="tx1">
                  <a:lumMod val="95000"/>
                  <a:lumOff val="5000"/>
                </a:schemeClr>
              </a:solidFill>
            </a:endParaRPr>
          </a:p>
          <a:p>
            <a:endParaRPr lang="es-MX" dirty="0"/>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como 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18" name="TextBox 17">
            <a:extLst>
              <a:ext uri="{FF2B5EF4-FFF2-40B4-BE49-F238E27FC236}">
                <a16:creationId xmlns:a16="http://schemas.microsoft.com/office/drawing/2014/main" id="{65B4F0EB-FD54-D953-A38D-96774629E231}"/>
              </a:ext>
            </a:extLst>
          </p:cNvPr>
          <p:cNvSpPr txBox="1"/>
          <p:nvPr/>
        </p:nvSpPr>
        <p:spPr>
          <a:xfrm>
            <a:off x="9666921" y="4730876"/>
            <a:ext cx="2301081" cy="523220"/>
          </a:xfrm>
          <a:prstGeom prst="rect">
            <a:avLst/>
          </a:prstGeom>
          <a:noFill/>
        </p:spPr>
        <p:txBody>
          <a:bodyPr wrap="square">
            <a:spAutoFit/>
          </a:bodyPr>
          <a:lstStyle/>
          <a:p>
            <a:r>
              <a:rPr lang="es-ES" sz="1200" dirty="0" err="1"/>
              <a:t>Raiz</a:t>
            </a:r>
            <a:r>
              <a:rPr lang="es-ES" sz="1200" dirty="0"/>
              <a:t> del Error Cuadrático Medio</a:t>
            </a:r>
          </a:p>
          <a:p>
            <a:r>
              <a:rPr lang="es-ES" sz="1600" dirty="0"/>
              <a:t>RMSE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potencial = edad - educación - 6 </a:t>
            </a: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971040"/>
            <a:ext cx="9571368"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El modelo General Lineal Simple o Modelo de Mínimos Cuadrados Ordinarios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745571"/>
            <a:ext cx="6343947"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El cual asume:</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Y|X∼N(μ(X),σ</a:t>
            </a:r>
            <a:r>
              <a:rPr kumimoji="0" lang="es-MX" altLang="es-MX" sz="1400" b="1" i="0" u="none" strike="noStrike" cap="none" normalizeH="0" baseline="30000" dirty="0">
                <a:ln>
                  <a:noFill/>
                </a:ln>
                <a:solidFill>
                  <a:srgbClr val="333333"/>
                </a:solidFill>
                <a:effectLst/>
                <a:latin typeface="+mn-lt"/>
              </a:rPr>
              <a:t>2</a:t>
            </a:r>
            <a:r>
              <a:rPr kumimoji="0" lang="es-MX" altLang="es-MX" sz="1400" b="1" i="0" u="none" strike="noStrike" cap="none" normalizeH="0" baseline="0" dirty="0">
                <a:ln>
                  <a:noFill/>
                </a:ln>
                <a:solidFill>
                  <a:srgbClr val="333333"/>
                </a:solidFill>
                <a:effectLst/>
                <a:latin typeface="+mn-lt"/>
              </a:rPr>
              <a:t>I)</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551301"/>
            <a:ext cx="7962900" cy="3046988"/>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marL="171450" indent="-171450" algn="l">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dirty="0" err="1">
                <a:solidFill>
                  <a:srgbClr val="333333"/>
                </a:solidFill>
                <a:effectLst/>
                <a:latin typeface="Helvetica Neue"/>
              </a:rPr>
              <a:t>educ</a:t>
            </a:r>
            <a:r>
              <a:rPr lang="es-MX" sz="1200" b="0" i="0" dirty="0">
                <a:solidFill>
                  <a:srgbClr val="333333"/>
                </a:solidFill>
                <a:effectLst/>
                <a:latin typeface="Helvetica Neue"/>
              </a:rPr>
              <a:t>”, “</a:t>
            </a:r>
            <a:r>
              <a:rPr lang="es-MX" sz="1200" b="0" i="0" dirty="0" err="1">
                <a:solidFill>
                  <a:srgbClr val="333333"/>
                </a:solidFill>
                <a:effectLst/>
                <a:latin typeface="Helvetica Neue"/>
              </a:rPr>
              <a:t>exper</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buFont typeface="Arial" panose="020B0604020202020204" pitchFamily="34" charset="0"/>
              <a:buChar char="•"/>
            </a:pPr>
            <a:r>
              <a:rPr lang="es-MX" sz="1200" b="0" i="0" dirty="0">
                <a:solidFill>
                  <a:srgbClr val="333333"/>
                </a:solidFill>
                <a:effectLst/>
                <a:latin typeface="Helvetica Neue"/>
              </a:rPr>
              <a:t>El coeficiente de la variable “metro” también es el esperado: - Vivir en un área metropolitana representa en promedio 3.48 más de ganancia con respecto a no vivir en un área metropolitana</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dirty="0" err="1">
                <a:solidFill>
                  <a:srgbClr val="333333"/>
                </a:solidFill>
                <a:effectLst/>
                <a:latin typeface="Helvetica Neue"/>
              </a:rPr>
              <a:t>west</a:t>
            </a:r>
            <a:r>
              <a:rPr lang="es-MX" sz="1200" b="0" i="0" dirty="0">
                <a:solidFill>
                  <a:srgbClr val="333333"/>
                </a:solidFill>
                <a:effectLst/>
                <a:latin typeface="Helvetica Neue"/>
              </a:rPr>
              <a:t>” y “</a:t>
            </a:r>
            <a:r>
              <a:rPr lang="es-MX" sz="1200" b="0" i="0" dirty="0" err="1">
                <a:solidFill>
                  <a:srgbClr val="333333"/>
                </a:solidFill>
                <a:effectLst/>
                <a:latin typeface="Helvetica Neue"/>
              </a:rPr>
              <a:t>midwest</a:t>
            </a:r>
            <a:r>
              <a:rPr lang="es-MX" sz="1200" b="0" i="0" dirty="0">
                <a:solidFill>
                  <a:srgbClr val="333333"/>
                </a:solidFill>
                <a:effectLst/>
                <a:latin typeface="Helvetica Neue"/>
              </a:rPr>
              <a:t>”, 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dirty="0" err="1">
                <a:solidFill>
                  <a:srgbClr val="333333"/>
                </a:solidFill>
                <a:effectLst/>
                <a:latin typeface="Helvetica Neue"/>
              </a:rPr>
              <a:t>south</a:t>
            </a:r>
            <a:r>
              <a:rPr lang="es-MX" sz="1200" b="0" i="0" dirty="0">
                <a:solidFill>
                  <a:srgbClr val="333333"/>
                </a:solidFill>
                <a:effectLst/>
                <a:latin typeface="Helvetica Neue"/>
              </a:rPr>
              <a:t>” -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female</a:t>
            </a:r>
            <a:r>
              <a:rPr lang="es-MX" sz="1200" b="0" i="0" dirty="0">
                <a:solidFill>
                  <a:srgbClr val="333333"/>
                </a:solidFill>
                <a:effectLst/>
                <a:latin typeface="Helvetica Neue"/>
              </a:rPr>
              <a:t>” 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black</a:t>
            </a:r>
            <a:r>
              <a:rPr lang="es-MX" sz="1200" b="0" i="0" dirty="0">
                <a:solidFill>
                  <a:srgbClr val="333333"/>
                </a:solidFill>
                <a:effectLst/>
                <a:latin typeface="Helvetica Neue"/>
              </a:rPr>
              <a:t>” 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92715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3065395"/>
            <a:ext cx="4573334" cy="2003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78745"/>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81919" y="1445654"/>
            <a:ext cx="6241384" cy="4792829"/>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117217" y="1295130"/>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de los error del modelo MCO2</a:t>
            </a:r>
          </a:p>
        </p:txBody>
      </p:sp>
    </p:spTree>
    <p:extLst>
      <p:ext uri="{BB962C8B-B14F-4D97-AF65-F5344CB8AC3E}">
        <p14:creationId xmlns:p14="http://schemas.microsoft.com/office/powerpoint/2010/main" val="28813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1894</Words>
  <Application>Microsoft Office PowerPoint</Application>
  <PresentationFormat>Widescreen</PresentationFormat>
  <Paragraphs>148</Paragraphs>
  <Slides>13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98</cp:revision>
  <dcterms:created xsi:type="dcterms:W3CDTF">2023-08-25T18:15:54Z</dcterms:created>
  <dcterms:modified xsi:type="dcterms:W3CDTF">2023-11-28T08:07:01Z</dcterms:modified>
</cp:coreProperties>
</file>