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5873" r:id="rId2"/>
    <p:sldId id="5875" r:id="rId3"/>
    <p:sldId id="5879" r:id="rId4"/>
    <p:sldId id="5881" r:id="rId5"/>
    <p:sldId id="5880" r:id="rId6"/>
    <p:sldId id="5882" r:id="rId7"/>
    <p:sldId id="5885" r:id="rId8"/>
    <p:sldId id="5887" r:id="rId9"/>
    <p:sldId id="5888" r:id="rId10"/>
    <p:sldId id="5886" r:id="rId11"/>
    <p:sldId id="5889" r:id="rId12"/>
    <p:sldId id="5883" r:id="rId13"/>
    <p:sldId id="5890" r:id="rId14"/>
    <p:sldId id="5891" r:id="rId15"/>
    <p:sldId id="5893" r:id="rId16"/>
    <p:sldId id="5895" r:id="rId17"/>
    <p:sldId id="5894" r:id="rId18"/>
    <p:sldId id="5899" r:id="rId19"/>
    <p:sldId id="5892" r:id="rId20"/>
    <p:sldId id="5898" r:id="rId2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23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7BD7"/>
    <a:srgbClr val="7030A0"/>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85490" autoAdjust="0"/>
  </p:normalViewPr>
  <p:slideViewPr>
    <p:cSldViewPr snapToGrid="0" showGuides="1">
      <p:cViewPr varScale="1">
        <p:scale>
          <a:sx n="67" d="100"/>
          <a:sy n="67" d="100"/>
        </p:scale>
        <p:origin x="1421" y="58"/>
      </p:cViewPr>
      <p:guideLst>
        <p:guide orient="horz" pos="2112"/>
        <p:guide pos="23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3F07F-0782-4A5D-9DE6-4B439A9337B6}" type="datetimeFigureOut">
              <a:rPr lang="es-MX" smtClean="0"/>
              <a:t>28/11/2023</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ECFD69-5CF0-4C25-BF49-DC0CB7221DAA}" type="slidenum">
              <a:rPr lang="es-MX" smtClean="0"/>
              <a:t>‹#›</a:t>
            </a:fld>
            <a:endParaRPr lang="es-MX"/>
          </a:p>
        </p:txBody>
      </p:sp>
    </p:spTree>
    <p:extLst>
      <p:ext uri="{BB962C8B-B14F-4D97-AF65-F5344CB8AC3E}">
        <p14:creationId xmlns:p14="http://schemas.microsoft.com/office/powerpoint/2010/main" val="2849301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a:t>
            </a:fld>
            <a:endParaRPr lang="es-MX"/>
          </a:p>
        </p:txBody>
      </p:sp>
    </p:spTree>
    <p:extLst>
      <p:ext uri="{BB962C8B-B14F-4D97-AF65-F5344CB8AC3E}">
        <p14:creationId xmlns:p14="http://schemas.microsoft.com/office/powerpoint/2010/main" val="2047911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12</a:t>
            </a:fld>
            <a:endParaRPr lang="es-MX"/>
          </a:p>
        </p:txBody>
      </p:sp>
    </p:spTree>
    <p:extLst>
      <p:ext uri="{BB962C8B-B14F-4D97-AF65-F5344CB8AC3E}">
        <p14:creationId xmlns:p14="http://schemas.microsoft.com/office/powerpoint/2010/main" val="2045773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13</a:t>
            </a:fld>
            <a:endParaRPr lang="es-MX"/>
          </a:p>
        </p:txBody>
      </p:sp>
    </p:spTree>
    <p:extLst>
      <p:ext uri="{BB962C8B-B14F-4D97-AF65-F5344CB8AC3E}">
        <p14:creationId xmlns:p14="http://schemas.microsoft.com/office/powerpoint/2010/main" val="2034917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14</a:t>
            </a:fld>
            <a:endParaRPr lang="es-MX"/>
          </a:p>
        </p:txBody>
      </p:sp>
    </p:spTree>
    <p:extLst>
      <p:ext uri="{BB962C8B-B14F-4D97-AF65-F5344CB8AC3E}">
        <p14:creationId xmlns:p14="http://schemas.microsoft.com/office/powerpoint/2010/main" val="4127443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15</a:t>
            </a:fld>
            <a:endParaRPr lang="es-MX"/>
          </a:p>
        </p:txBody>
      </p:sp>
    </p:spTree>
    <p:extLst>
      <p:ext uri="{BB962C8B-B14F-4D97-AF65-F5344CB8AC3E}">
        <p14:creationId xmlns:p14="http://schemas.microsoft.com/office/powerpoint/2010/main" val="1248528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16</a:t>
            </a:fld>
            <a:endParaRPr lang="es-MX"/>
          </a:p>
        </p:txBody>
      </p:sp>
    </p:spTree>
    <p:extLst>
      <p:ext uri="{BB962C8B-B14F-4D97-AF65-F5344CB8AC3E}">
        <p14:creationId xmlns:p14="http://schemas.microsoft.com/office/powerpoint/2010/main" val="96170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17</a:t>
            </a:fld>
            <a:endParaRPr lang="es-MX"/>
          </a:p>
        </p:txBody>
      </p:sp>
    </p:spTree>
    <p:extLst>
      <p:ext uri="{BB962C8B-B14F-4D97-AF65-F5344CB8AC3E}">
        <p14:creationId xmlns:p14="http://schemas.microsoft.com/office/powerpoint/2010/main" val="3932159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18</a:t>
            </a:fld>
            <a:endParaRPr lang="es-MX"/>
          </a:p>
        </p:txBody>
      </p:sp>
    </p:spTree>
    <p:extLst>
      <p:ext uri="{BB962C8B-B14F-4D97-AF65-F5344CB8AC3E}">
        <p14:creationId xmlns:p14="http://schemas.microsoft.com/office/powerpoint/2010/main" val="2993556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19</a:t>
            </a:fld>
            <a:endParaRPr lang="es-MX"/>
          </a:p>
        </p:txBody>
      </p:sp>
    </p:spTree>
    <p:extLst>
      <p:ext uri="{BB962C8B-B14F-4D97-AF65-F5344CB8AC3E}">
        <p14:creationId xmlns:p14="http://schemas.microsoft.com/office/powerpoint/2010/main" val="215743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20</a:t>
            </a:fld>
            <a:endParaRPr lang="es-MX"/>
          </a:p>
        </p:txBody>
      </p:sp>
    </p:spTree>
    <p:extLst>
      <p:ext uri="{BB962C8B-B14F-4D97-AF65-F5344CB8AC3E}">
        <p14:creationId xmlns:p14="http://schemas.microsoft.com/office/powerpoint/2010/main" val="807499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4</a:t>
            </a:fld>
            <a:endParaRPr lang="es-MX"/>
          </a:p>
        </p:txBody>
      </p:sp>
    </p:spTree>
    <p:extLst>
      <p:ext uri="{BB962C8B-B14F-4D97-AF65-F5344CB8AC3E}">
        <p14:creationId xmlns:p14="http://schemas.microsoft.com/office/powerpoint/2010/main" val="1369009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err="1"/>
              <a:t>Ins</a:t>
            </a:r>
            <a:r>
              <a:rPr lang="es-MX" dirty="0"/>
              <a:t> sesgado: Un estimador se considera insesgado si su valor esperado es igual al parámetro que está estimando. Es decir, en promedio, el estimador no sobreestima ni subestima el parámetro. Un estimador insesgado es deseable porque tiende a acercarse al valor real del parámetro a medida que el tamaño de la muestra aumenta</a:t>
            </a:r>
          </a:p>
          <a:p>
            <a:r>
              <a:rPr lang="es-MX" dirty="0"/>
              <a:t>Consistente: Un estimador se considera consistente si converge al valor del parámetro que está estimando a medida que el tamaño de la muestra tiende a infinito. En otras palabras, a medida que se tienen más datos, el estimador se vuelve cada vez más preciso y se acerca al valor real del parámetro. La consistencia es una propiedad importante, ya que garantiza que el estimador producirá resultados confiables a medida que se aumenta el tamaño de la muestra</a:t>
            </a:r>
          </a:p>
          <a:p>
            <a:r>
              <a:rPr lang="es-MX" dirty="0"/>
              <a:t>.Eficiente: Un estimador se considera eficiente si tiene la varianza más pequeña entre todos los estimadores insesgados. En otras palabras, un estimador eficiente produce estimaciones precisas con una dispersión mínima alrededor del valor real del parámetro. La eficiencia es una propiedad deseable, ya que indica que el estimador es óptimo en términos de precisión</a:t>
            </a:r>
          </a:p>
        </p:txBody>
      </p:sp>
      <p:sp>
        <p:nvSpPr>
          <p:cNvPr id="4" name="Slide Number Placeholder 3"/>
          <p:cNvSpPr>
            <a:spLocks noGrp="1"/>
          </p:cNvSpPr>
          <p:nvPr>
            <p:ph type="sldNum" sz="quarter" idx="5"/>
          </p:nvPr>
        </p:nvSpPr>
        <p:spPr/>
        <p:txBody>
          <a:bodyPr/>
          <a:lstStyle/>
          <a:p>
            <a:fld id="{ECECFD69-5CF0-4C25-BF49-DC0CB7221DAA}" type="slidenum">
              <a:rPr lang="es-MX" smtClean="0"/>
              <a:t>5</a:t>
            </a:fld>
            <a:endParaRPr lang="es-MX"/>
          </a:p>
        </p:txBody>
      </p:sp>
    </p:spTree>
    <p:extLst>
      <p:ext uri="{BB962C8B-B14F-4D97-AF65-F5344CB8AC3E}">
        <p14:creationId xmlns:p14="http://schemas.microsoft.com/office/powerpoint/2010/main" val="386709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6</a:t>
            </a:fld>
            <a:endParaRPr lang="es-MX"/>
          </a:p>
        </p:txBody>
      </p:sp>
    </p:spTree>
    <p:extLst>
      <p:ext uri="{BB962C8B-B14F-4D97-AF65-F5344CB8AC3E}">
        <p14:creationId xmlns:p14="http://schemas.microsoft.com/office/powerpoint/2010/main" val="3154366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7</a:t>
            </a:fld>
            <a:endParaRPr lang="es-MX"/>
          </a:p>
        </p:txBody>
      </p:sp>
    </p:spTree>
    <p:extLst>
      <p:ext uri="{BB962C8B-B14F-4D97-AF65-F5344CB8AC3E}">
        <p14:creationId xmlns:p14="http://schemas.microsoft.com/office/powerpoint/2010/main" val="1048938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8</a:t>
            </a:fld>
            <a:endParaRPr lang="es-MX"/>
          </a:p>
        </p:txBody>
      </p:sp>
    </p:spTree>
    <p:extLst>
      <p:ext uri="{BB962C8B-B14F-4D97-AF65-F5344CB8AC3E}">
        <p14:creationId xmlns:p14="http://schemas.microsoft.com/office/powerpoint/2010/main" val="3516805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9</a:t>
            </a:fld>
            <a:endParaRPr lang="es-MX"/>
          </a:p>
        </p:txBody>
      </p:sp>
    </p:spTree>
    <p:extLst>
      <p:ext uri="{BB962C8B-B14F-4D97-AF65-F5344CB8AC3E}">
        <p14:creationId xmlns:p14="http://schemas.microsoft.com/office/powerpoint/2010/main" val="1670002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10</a:t>
            </a:fld>
            <a:endParaRPr lang="es-MX"/>
          </a:p>
        </p:txBody>
      </p:sp>
    </p:spTree>
    <p:extLst>
      <p:ext uri="{BB962C8B-B14F-4D97-AF65-F5344CB8AC3E}">
        <p14:creationId xmlns:p14="http://schemas.microsoft.com/office/powerpoint/2010/main" val="618487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11</a:t>
            </a:fld>
            <a:endParaRPr lang="es-MX"/>
          </a:p>
        </p:txBody>
      </p:sp>
    </p:spTree>
    <p:extLst>
      <p:ext uri="{BB962C8B-B14F-4D97-AF65-F5344CB8AC3E}">
        <p14:creationId xmlns:p14="http://schemas.microsoft.com/office/powerpoint/2010/main" val="1145376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11/28/2023</a:t>
            </a:fld>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51109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11/28/2023</a:t>
            </a:fld>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054184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8D12A6-918A-48BD-8CB9-CA713993B0EA}" type="datetime1">
              <a:rPr lang="en-US" smtClean="0"/>
              <a:t>11/28/2023</a:t>
            </a:fld>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57280716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11/28/2023</a:t>
            </a:fld>
            <a:endParaRPr lang="en-US" dirty="0"/>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667744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11/28/2023</a:t>
            </a:fld>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
        <p:nvSpPr>
          <p:cNvPr id="2" name="Content Placeholder 2">
            <a:extLst>
              <a:ext uri="{FF2B5EF4-FFF2-40B4-BE49-F238E27FC236}">
                <a16:creationId xmlns:a16="http://schemas.microsoft.com/office/drawing/2014/main" id="{929EC248-1E63-0D8F-89BE-A49FA646F018}"/>
              </a:ext>
            </a:extLst>
          </p:cNvPr>
          <p:cNvSpPr>
            <a:spLocks noGrp="1"/>
          </p:cNvSpPr>
          <p:nvPr>
            <p:ph idx="1" hasCustomPrompt="1"/>
          </p:nvPr>
        </p:nvSpPr>
        <p:spPr>
          <a:xfrm>
            <a:off x="1961383" y="1519724"/>
            <a:ext cx="9163983" cy="4712626"/>
          </a:xfrm>
          <a:prstGeom prst="rect">
            <a:avLst/>
          </a:prstGeom>
        </p:spPr>
        <p:txBody>
          <a:bodyPr/>
          <a:lstStyle>
            <a:lvl1pPr marL="182880" indent="-182880">
              <a:lnSpc>
                <a:spcPct val="100000"/>
              </a:lnSpc>
              <a:spcBef>
                <a:spcPts val="2000"/>
              </a:spcBef>
              <a:buClr>
                <a:schemeClr val="accent1"/>
              </a:buClr>
              <a:buFont typeface="System Font Regular"/>
              <a:buChar char="+"/>
              <a:defRPr sz="1800">
                <a:solidFill>
                  <a:schemeClr val="tx1"/>
                </a:solidFill>
              </a:defRPr>
            </a:lvl1pPr>
            <a:lvl2pPr marL="365760" indent="-182880">
              <a:lnSpc>
                <a:spcPct val="100000"/>
              </a:lnSpc>
              <a:spcBef>
                <a:spcPts val="800"/>
              </a:spcBef>
              <a:buClr>
                <a:schemeClr val="tx1"/>
              </a:buClr>
              <a:buFont typeface="Arial" panose="020B0604020202020204" pitchFamily="34" charset="0"/>
              <a:buChar char="•"/>
              <a:defRPr sz="1600">
                <a:solidFill>
                  <a:schemeClr val="tx1"/>
                </a:solidFill>
              </a:defRPr>
            </a:lvl2pPr>
            <a:lvl3pPr marL="548640" indent="-182880">
              <a:lnSpc>
                <a:spcPct val="100000"/>
              </a:lnSpc>
              <a:spcBef>
                <a:spcPts val="800"/>
              </a:spcBef>
              <a:buClrTx/>
              <a:buFont typeface="Arial" panose="020B0604020202020204" pitchFamily="34" charset="0"/>
              <a:buChar char="›"/>
              <a:defRPr sz="1600">
                <a:solidFill>
                  <a:schemeClr val="tx1"/>
                </a:solidFill>
              </a:defRPr>
            </a:lvl3pPr>
            <a:lvl4pPr marL="731520" indent="-182880">
              <a:lnSpc>
                <a:spcPct val="100000"/>
              </a:lnSpc>
              <a:spcBef>
                <a:spcPts val="800"/>
              </a:spcBef>
              <a:buClrTx/>
              <a:buFont typeface="Arial" panose="020B0604020202020204" pitchFamily="34" charset="0"/>
              <a:buChar char="»"/>
              <a:defRPr sz="1600">
                <a:solidFill>
                  <a:schemeClr val="tx1"/>
                </a:solidFill>
              </a:defRPr>
            </a:lvl4pPr>
            <a:lvl5pPr marL="914400" indent="-182880">
              <a:lnSpc>
                <a:spcPct val="100000"/>
              </a:lnSpc>
              <a:spcBef>
                <a:spcPts val="800"/>
              </a:spcBef>
              <a:buClrTx/>
              <a:buSzPct val="75000"/>
              <a:buFont typeface="Wingdings" panose="05000000000000000000" pitchFamily="2" charset="2"/>
              <a:buChar char="§"/>
              <a:defRPr sz="1600">
                <a:solidFill>
                  <a:schemeClr val="tx1"/>
                </a:solidFill>
              </a:defRPr>
            </a:lvl5pPr>
          </a:lstStyle>
          <a:p>
            <a:pPr lvl="0"/>
            <a:r>
              <a:rPr lang="en-US" dirty="0"/>
              <a:t>Arial 18pt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a:p>
            <a:pPr lvl="0"/>
            <a:r>
              <a:rPr lang="en-US" dirty="0"/>
              <a:t>Arial 18pt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3" name="Title 3">
            <a:extLst>
              <a:ext uri="{FF2B5EF4-FFF2-40B4-BE49-F238E27FC236}">
                <a16:creationId xmlns:a16="http://schemas.microsoft.com/office/drawing/2014/main" id="{480DD1E1-A9D0-8D4C-1C5C-41D1AA2CBE8F}"/>
              </a:ext>
            </a:extLst>
          </p:cNvPr>
          <p:cNvSpPr>
            <a:spLocks noGrp="1"/>
          </p:cNvSpPr>
          <p:nvPr>
            <p:ph type="title" hasCustomPrompt="1"/>
          </p:nvPr>
        </p:nvSpPr>
        <p:spPr>
          <a:xfrm>
            <a:off x="1962418" y="823398"/>
            <a:ext cx="9163983" cy="594360"/>
          </a:xfrm>
          <a:prstGeom prst="rect">
            <a:avLst/>
          </a:prstGeom>
        </p:spPr>
        <p:txBody>
          <a:bodyPr anchor="ctr"/>
          <a:lstStyle>
            <a:lvl1pPr>
              <a:defRPr sz="3200" b="1">
                <a:solidFill>
                  <a:schemeClr val="accent1"/>
                </a:solidFill>
              </a:defRPr>
            </a:lvl1pPr>
          </a:lstStyle>
          <a:p>
            <a:r>
              <a:rPr lang="en-US" dirty="0"/>
              <a:t>Table of contents or Agenda</a:t>
            </a:r>
          </a:p>
        </p:txBody>
      </p:sp>
      <p:grpSp>
        <p:nvGrpSpPr>
          <p:cNvPr id="4" name="Group 3">
            <a:extLst>
              <a:ext uri="{FF2B5EF4-FFF2-40B4-BE49-F238E27FC236}">
                <a16:creationId xmlns:a16="http://schemas.microsoft.com/office/drawing/2014/main" id="{6DC8091D-EB19-6B3B-F401-081037AD616E}"/>
              </a:ext>
            </a:extLst>
          </p:cNvPr>
          <p:cNvGrpSpPr/>
          <p:nvPr userDrawn="1"/>
        </p:nvGrpSpPr>
        <p:grpSpPr>
          <a:xfrm>
            <a:off x="-1" y="260324"/>
            <a:ext cx="1250388" cy="1575820"/>
            <a:chOff x="-1" y="260324"/>
            <a:chExt cx="1250388" cy="1575820"/>
          </a:xfrm>
          <a:solidFill>
            <a:schemeClr val="accent1"/>
          </a:solidFill>
        </p:grpSpPr>
        <p:grpSp>
          <p:nvGrpSpPr>
            <p:cNvPr id="8" name="Group 7">
              <a:extLst>
                <a:ext uri="{FF2B5EF4-FFF2-40B4-BE49-F238E27FC236}">
                  <a16:creationId xmlns:a16="http://schemas.microsoft.com/office/drawing/2014/main" id="{90DBA13D-05DD-CB60-E116-B67CD338A65D}"/>
                </a:ext>
              </a:extLst>
            </p:cNvPr>
            <p:cNvGrpSpPr/>
            <p:nvPr/>
          </p:nvGrpSpPr>
          <p:grpSpPr>
            <a:xfrm>
              <a:off x="686264" y="1652391"/>
              <a:ext cx="564123" cy="183753"/>
              <a:chOff x="876236" y="5534957"/>
              <a:chExt cx="1674271" cy="545364"/>
            </a:xfrm>
            <a:grpFill/>
          </p:grpSpPr>
          <p:sp>
            <p:nvSpPr>
              <p:cNvPr id="31" name="Rectangle 30">
                <a:extLst>
                  <a:ext uri="{FF2B5EF4-FFF2-40B4-BE49-F238E27FC236}">
                    <a16:creationId xmlns:a16="http://schemas.microsoft.com/office/drawing/2014/main" id="{0D63A9C6-A544-2EFF-6632-1CAB69929B0D}"/>
                  </a:ext>
                </a:extLst>
              </p:cNvPr>
              <p:cNvSpPr/>
              <p:nvPr/>
            </p:nvSpPr>
            <p:spPr>
              <a:xfrm>
                <a:off x="1154393" y="5534957"/>
                <a:ext cx="1117582"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32" name="Oval 31">
                <a:extLst>
                  <a:ext uri="{FF2B5EF4-FFF2-40B4-BE49-F238E27FC236}">
                    <a16:creationId xmlns:a16="http://schemas.microsoft.com/office/drawing/2014/main" id="{78FBE0B3-AEF6-72C9-7E83-224448740048}"/>
                  </a:ext>
                </a:extLst>
              </p:cNvPr>
              <p:cNvSpPr/>
              <p:nvPr/>
            </p:nvSpPr>
            <p:spPr>
              <a:xfrm>
                <a:off x="2005143" y="5534957"/>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33" name="Oval 32">
                <a:extLst>
                  <a:ext uri="{FF2B5EF4-FFF2-40B4-BE49-F238E27FC236}">
                    <a16:creationId xmlns:a16="http://schemas.microsoft.com/office/drawing/2014/main" id="{4F76B84C-82E9-054F-6633-BFBBFC96F290}"/>
                  </a:ext>
                </a:extLst>
              </p:cNvPr>
              <p:cNvSpPr/>
              <p:nvPr/>
            </p:nvSpPr>
            <p:spPr>
              <a:xfrm>
                <a:off x="876236" y="5534957"/>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10" name="Group 9">
              <a:extLst>
                <a:ext uri="{FF2B5EF4-FFF2-40B4-BE49-F238E27FC236}">
                  <a16:creationId xmlns:a16="http://schemas.microsoft.com/office/drawing/2014/main" id="{04BE2EFC-304A-18F9-AC5E-CAB01A464C59}"/>
                </a:ext>
              </a:extLst>
            </p:cNvPr>
            <p:cNvGrpSpPr/>
            <p:nvPr/>
          </p:nvGrpSpPr>
          <p:grpSpPr>
            <a:xfrm>
              <a:off x="864211" y="1304375"/>
              <a:ext cx="386176" cy="183753"/>
              <a:chOff x="1404367" y="4502072"/>
              <a:chExt cx="1146140" cy="545364"/>
            </a:xfrm>
            <a:grpFill/>
          </p:grpSpPr>
          <p:sp>
            <p:nvSpPr>
              <p:cNvPr id="28" name="Rectangle 27">
                <a:extLst>
                  <a:ext uri="{FF2B5EF4-FFF2-40B4-BE49-F238E27FC236}">
                    <a16:creationId xmlns:a16="http://schemas.microsoft.com/office/drawing/2014/main" id="{03B8CA97-B73F-868B-4640-415A9F658B11}"/>
                  </a:ext>
                </a:extLst>
              </p:cNvPr>
              <p:cNvSpPr/>
              <p:nvPr/>
            </p:nvSpPr>
            <p:spPr>
              <a:xfrm>
                <a:off x="1682197" y="4502072"/>
                <a:ext cx="589775"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9" name="Oval 28">
                <a:extLst>
                  <a:ext uri="{FF2B5EF4-FFF2-40B4-BE49-F238E27FC236}">
                    <a16:creationId xmlns:a16="http://schemas.microsoft.com/office/drawing/2014/main" id="{A00FD0AF-6564-F381-8F12-C77AC88208B6}"/>
                  </a:ext>
                </a:extLst>
              </p:cNvPr>
              <p:cNvSpPr/>
              <p:nvPr/>
            </p:nvSpPr>
            <p:spPr>
              <a:xfrm>
                <a:off x="2005143" y="4502072"/>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30" name="Oval 29">
                <a:extLst>
                  <a:ext uri="{FF2B5EF4-FFF2-40B4-BE49-F238E27FC236}">
                    <a16:creationId xmlns:a16="http://schemas.microsoft.com/office/drawing/2014/main" id="{ACB9ACCC-B13D-57AA-1FB3-029C7B95517A}"/>
                  </a:ext>
                </a:extLst>
              </p:cNvPr>
              <p:cNvSpPr/>
              <p:nvPr/>
            </p:nvSpPr>
            <p:spPr>
              <a:xfrm>
                <a:off x="1404367" y="4502072"/>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11" name="Group 10">
              <a:extLst>
                <a:ext uri="{FF2B5EF4-FFF2-40B4-BE49-F238E27FC236}">
                  <a16:creationId xmlns:a16="http://schemas.microsoft.com/office/drawing/2014/main" id="{9E4C0E64-5955-7A7F-1624-6F3E85A007B5}"/>
                </a:ext>
              </a:extLst>
            </p:cNvPr>
            <p:cNvGrpSpPr/>
            <p:nvPr/>
          </p:nvGrpSpPr>
          <p:grpSpPr>
            <a:xfrm>
              <a:off x="917753" y="956358"/>
              <a:ext cx="332634" cy="183753"/>
              <a:chOff x="1560101" y="3469185"/>
              <a:chExt cx="987231" cy="545364"/>
            </a:xfrm>
            <a:grpFill/>
          </p:grpSpPr>
          <p:sp>
            <p:nvSpPr>
              <p:cNvPr id="25" name="Oval 24">
                <a:extLst>
                  <a:ext uri="{FF2B5EF4-FFF2-40B4-BE49-F238E27FC236}">
                    <a16:creationId xmlns:a16="http://schemas.microsoft.com/office/drawing/2014/main" id="{24A98399-77ED-28EE-D228-D97D4FC88925}"/>
                  </a:ext>
                </a:extLst>
              </p:cNvPr>
              <p:cNvSpPr/>
              <p:nvPr/>
            </p:nvSpPr>
            <p:spPr>
              <a:xfrm>
                <a:off x="1560101" y="3469185"/>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6" name="Rectangle 25">
                <a:extLst>
                  <a:ext uri="{FF2B5EF4-FFF2-40B4-BE49-F238E27FC236}">
                    <a16:creationId xmlns:a16="http://schemas.microsoft.com/office/drawing/2014/main" id="{2B2983DB-3268-CDE9-F08F-24645A1ACF45}"/>
                  </a:ext>
                </a:extLst>
              </p:cNvPr>
              <p:cNvSpPr/>
              <p:nvPr/>
            </p:nvSpPr>
            <p:spPr>
              <a:xfrm>
                <a:off x="1825936" y="3469185"/>
                <a:ext cx="446037"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7" name="Oval 26">
                <a:extLst>
                  <a:ext uri="{FF2B5EF4-FFF2-40B4-BE49-F238E27FC236}">
                    <a16:creationId xmlns:a16="http://schemas.microsoft.com/office/drawing/2014/main" id="{B068134D-B657-8AB0-CE73-375D84BE0734}"/>
                  </a:ext>
                </a:extLst>
              </p:cNvPr>
              <p:cNvSpPr/>
              <p:nvPr/>
            </p:nvSpPr>
            <p:spPr>
              <a:xfrm>
                <a:off x="2001968" y="3469185"/>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12" name="Group 11">
              <a:extLst>
                <a:ext uri="{FF2B5EF4-FFF2-40B4-BE49-F238E27FC236}">
                  <a16:creationId xmlns:a16="http://schemas.microsoft.com/office/drawing/2014/main" id="{B6C09D5C-8198-F59D-918C-09F8DFBC5CC5}"/>
                </a:ext>
              </a:extLst>
            </p:cNvPr>
            <p:cNvGrpSpPr/>
            <p:nvPr/>
          </p:nvGrpSpPr>
          <p:grpSpPr>
            <a:xfrm>
              <a:off x="868078" y="608341"/>
              <a:ext cx="382309" cy="183753"/>
              <a:chOff x="1415887" y="2436300"/>
              <a:chExt cx="1134663" cy="545364"/>
            </a:xfrm>
            <a:grpFill/>
          </p:grpSpPr>
          <p:sp>
            <p:nvSpPr>
              <p:cNvPr id="22" name="Oval 21">
                <a:extLst>
                  <a:ext uri="{FF2B5EF4-FFF2-40B4-BE49-F238E27FC236}">
                    <a16:creationId xmlns:a16="http://schemas.microsoft.com/office/drawing/2014/main" id="{73BE5C1F-2F82-30C1-1223-A586BEEBE7BF}"/>
                  </a:ext>
                </a:extLst>
              </p:cNvPr>
              <p:cNvSpPr/>
              <p:nvPr/>
            </p:nvSpPr>
            <p:spPr>
              <a:xfrm>
                <a:off x="2005186" y="2436300"/>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3" name="Oval 22">
                <a:extLst>
                  <a:ext uri="{FF2B5EF4-FFF2-40B4-BE49-F238E27FC236}">
                    <a16:creationId xmlns:a16="http://schemas.microsoft.com/office/drawing/2014/main" id="{C5985006-D8D1-EE86-6899-51909F4CE77A}"/>
                  </a:ext>
                </a:extLst>
              </p:cNvPr>
              <p:cNvSpPr/>
              <p:nvPr/>
            </p:nvSpPr>
            <p:spPr>
              <a:xfrm>
                <a:off x="1415887" y="2436300"/>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4" name="Rectangle 23">
                <a:extLst>
                  <a:ext uri="{FF2B5EF4-FFF2-40B4-BE49-F238E27FC236}">
                    <a16:creationId xmlns:a16="http://schemas.microsoft.com/office/drawing/2014/main" id="{A99B67D5-FAC3-D4FC-75BF-8062618D05E1}"/>
                  </a:ext>
                </a:extLst>
              </p:cNvPr>
              <p:cNvSpPr/>
              <p:nvPr/>
            </p:nvSpPr>
            <p:spPr>
              <a:xfrm>
                <a:off x="1682240" y="2436300"/>
                <a:ext cx="589731"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13" name="Group 12">
              <a:extLst>
                <a:ext uri="{FF2B5EF4-FFF2-40B4-BE49-F238E27FC236}">
                  <a16:creationId xmlns:a16="http://schemas.microsoft.com/office/drawing/2014/main" id="{ADA91A2C-F3FB-CCD2-6EA5-DDE6756CA2EF}"/>
                </a:ext>
              </a:extLst>
            </p:cNvPr>
            <p:cNvGrpSpPr/>
            <p:nvPr/>
          </p:nvGrpSpPr>
          <p:grpSpPr>
            <a:xfrm>
              <a:off x="693506" y="260324"/>
              <a:ext cx="556881" cy="183753"/>
              <a:chOff x="898206" y="1403413"/>
              <a:chExt cx="1652778" cy="545364"/>
            </a:xfrm>
            <a:grpFill/>
          </p:grpSpPr>
          <p:sp>
            <p:nvSpPr>
              <p:cNvPr id="19" name="Oval 18">
                <a:extLst>
                  <a:ext uri="{FF2B5EF4-FFF2-40B4-BE49-F238E27FC236}">
                    <a16:creationId xmlns:a16="http://schemas.microsoft.com/office/drawing/2014/main" id="{310F603E-265F-161F-B74F-DF9187A412E0}"/>
                  </a:ext>
                </a:extLst>
              </p:cNvPr>
              <p:cNvSpPr/>
              <p:nvPr/>
            </p:nvSpPr>
            <p:spPr>
              <a:xfrm>
                <a:off x="2005620" y="1403413"/>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0" name="Oval 19">
                <a:extLst>
                  <a:ext uri="{FF2B5EF4-FFF2-40B4-BE49-F238E27FC236}">
                    <a16:creationId xmlns:a16="http://schemas.microsoft.com/office/drawing/2014/main" id="{B638528D-3602-B3F8-2B08-4B601F48027F}"/>
                  </a:ext>
                </a:extLst>
              </p:cNvPr>
              <p:cNvSpPr/>
              <p:nvPr/>
            </p:nvSpPr>
            <p:spPr>
              <a:xfrm>
                <a:off x="898206" y="1403413"/>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1" name="Rectangle 20">
                <a:extLst>
                  <a:ext uri="{FF2B5EF4-FFF2-40B4-BE49-F238E27FC236}">
                    <a16:creationId xmlns:a16="http://schemas.microsoft.com/office/drawing/2014/main" id="{6DAF5BF1-2F32-873D-8EC8-652FF6A4B284}"/>
                  </a:ext>
                </a:extLst>
              </p:cNvPr>
              <p:cNvSpPr/>
              <p:nvPr/>
            </p:nvSpPr>
            <p:spPr>
              <a:xfrm>
                <a:off x="1164538" y="1403413"/>
                <a:ext cx="1117581"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sp>
          <p:nvSpPr>
            <p:cNvPr id="14" name="Freeform: Shape 13">
              <a:extLst>
                <a:ext uri="{FF2B5EF4-FFF2-40B4-BE49-F238E27FC236}">
                  <a16:creationId xmlns:a16="http://schemas.microsoft.com/office/drawing/2014/main" id="{5E25C7DB-2A56-09E6-C092-11B29E0DA770}"/>
                </a:ext>
              </a:extLst>
            </p:cNvPr>
            <p:cNvSpPr/>
            <p:nvPr/>
          </p:nvSpPr>
          <p:spPr>
            <a:xfrm>
              <a:off x="0" y="260324"/>
              <a:ext cx="550424" cy="183006"/>
            </a:xfrm>
            <a:custGeom>
              <a:avLst/>
              <a:gdLst>
                <a:gd name="connsiteX0" fmla="*/ 0 w 550424"/>
                <a:gd name="connsiteY0" fmla="*/ 0 h 183006"/>
                <a:gd name="connsiteX1" fmla="*/ 456956 w 550424"/>
                <a:gd name="connsiteY1" fmla="*/ 0 h 183006"/>
                <a:gd name="connsiteX2" fmla="*/ 456956 w 550424"/>
                <a:gd name="connsiteY2" fmla="*/ 397 h 183006"/>
                <a:gd name="connsiteX3" fmla="*/ 458921 w 550424"/>
                <a:gd name="connsiteY3" fmla="*/ 0 h 183006"/>
                <a:gd name="connsiteX4" fmla="*/ 550424 w 550424"/>
                <a:gd name="connsiteY4" fmla="*/ 91503 h 183006"/>
                <a:gd name="connsiteX5" fmla="*/ 458921 w 550424"/>
                <a:gd name="connsiteY5" fmla="*/ 183006 h 183006"/>
                <a:gd name="connsiteX6" fmla="*/ 456956 w 550424"/>
                <a:gd name="connsiteY6" fmla="*/ 182609 h 183006"/>
                <a:gd name="connsiteX7" fmla="*/ 456956 w 550424"/>
                <a:gd name="connsiteY7" fmla="*/ 183006 h 183006"/>
                <a:gd name="connsiteX8" fmla="*/ 0 w 550424"/>
                <a:gd name="connsiteY8" fmla="*/ 183006 h 183006"/>
                <a:gd name="connsiteX9" fmla="*/ 0 w 550424"/>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424" h="183006">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5" name="Freeform: Shape 14">
              <a:extLst>
                <a:ext uri="{FF2B5EF4-FFF2-40B4-BE49-F238E27FC236}">
                  <a16:creationId xmlns:a16="http://schemas.microsoft.com/office/drawing/2014/main" id="{3700B858-DD35-3CBB-EA1F-A9C10429BAAE}"/>
                </a:ext>
              </a:extLst>
            </p:cNvPr>
            <p:cNvSpPr/>
            <p:nvPr/>
          </p:nvSpPr>
          <p:spPr>
            <a:xfrm>
              <a:off x="-1" y="608341"/>
              <a:ext cx="733596" cy="182880"/>
            </a:xfrm>
            <a:custGeom>
              <a:avLst/>
              <a:gdLst>
                <a:gd name="connsiteX0" fmla="*/ 0 w 733596"/>
                <a:gd name="connsiteY0" fmla="*/ 0 h 182880"/>
                <a:gd name="connsiteX1" fmla="*/ 642156 w 733596"/>
                <a:gd name="connsiteY1" fmla="*/ 0 h 182880"/>
                <a:gd name="connsiteX2" fmla="*/ 733596 w 733596"/>
                <a:gd name="connsiteY2" fmla="*/ 91440 h 182880"/>
                <a:gd name="connsiteX3" fmla="*/ 642156 w 733596"/>
                <a:gd name="connsiteY3" fmla="*/ 182880 h 182880"/>
                <a:gd name="connsiteX4" fmla="*/ 0 w 733596"/>
                <a:gd name="connsiteY4" fmla="*/ 182880 h 182880"/>
                <a:gd name="connsiteX5" fmla="*/ 0 w 733596"/>
                <a:gd name="connsiteY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3596" h="18288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6" name="Freeform: Shape 15">
              <a:extLst>
                <a:ext uri="{FF2B5EF4-FFF2-40B4-BE49-F238E27FC236}">
                  <a16:creationId xmlns:a16="http://schemas.microsoft.com/office/drawing/2014/main" id="{628B6B63-4A14-8E58-0F26-09B0C7554B0D}"/>
                </a:ext>
              </a:extLst>
            </p:cNvPr>
            <p:cNvSpPr/>
            <p:nvPr/>
          </p:nvSpPr>
          <p:spPr>
            <a:xfrm>
              <a:off x="0" y="952508"/>
              <a:ext cx="786403" cy="183006"/>
            </a:xfrm>
            <a:custGeom>
              <a:avLst/>
              <a:gdLst>
                <a:gd name="connsiteX0" fmla="*/ 0 w 786403"/>
                <a:gd name="connsiteY0" fmla="*/ 0 h 183006"/>
                <a:gd name="connsiteX1" fmla="*/ 692936 w 786403"/>
                <a:gd name="connsiteY1" fmla="*/ 0 h 183006"/>
                <a:gd name="connsiteX2" fmla="*/ 692936 w 786403"/>
                <a:gd name="connsiteY2" fmla="*/ 397 h 183006"/>
                <a:gd name="connsiteX3" fmla="*/ 694900 w 786403"/>
                <a:gd name="connsiteY3" fmla="*/ 0 h 183006"/>
                <a:gd name="connsiteX4" fmla="*/ 786403 w 786403"/>
                <a:gd name="connsiteY4" fmla="*/ 91503 h 183006"/>
                <a:gd name="connsiteX5" fmla="*/ 694900 w 786403"/>
                <a:gd name="connsiteY5" fmla="*/ 183006 h 183006"/>
                <a:gd name="connsiteX6" fmla="*/ 692936 w 786403"/>
                <a:gd name="connsiteY6" fmla="*/ 182610 h 183006"/>
                <a:gd name="connsiteX7" fmla="*/ 692936 w 786403"/>
                <a:gd name="connsiteY7" fmla="*/ 183006 h 183006"/>
                <a:gd name="connsiteX8" fmla="*/ 0 w 786403"/>
                <a:gd name="connsiteY8" fmla="*/ 183006 h 183006"/>
                <a:gd name="connsiteX9" fmla="*/ 0 w 786403"/>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6403" h="183006">
                  <a:moveTo>
                    <a:pt x="0" y="0"/>
                  </a:moveTo>
                  <a:lnTo>
                    <a:pt x="692936" y="0"/>
                  </a:lnTo>
                  <a:lnTo>
                    <a:pt x="692936" y="397"/>
                  </a:lnTo>
                  <a:lnTo>
                    <a:pt x="694900" y="0"/>
                  </a:lnTo>
                  <a:cubicBezTo>
                    <a:pt x="745436" y="0"/>
                    <a:pt x="786403" y="40967"/>
                    <a:pt x="786403" y="91503"/>
                  </a:cubicBezTo>
                  <a:cubicBezTo>
                    <a:pt x="786403" y="142039"/>
                    <a:pt x="745436" y="183006"/>
                    <a:pt x="694900" y="183006"/>
                  </a:cubicBezTo>
                  <a:lnTo>
                    <a:pt x="692936" y="182610"/>
                  </a:lnTo>
                  <a:lnTo>
                    <a:pt x="69293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7" name="Freeform: Shape 16">
              <a:extLst>
                <a:ext uri="{FF2B5EF4-FFF2-40B4-BE49-F238E27FC236}">
                  <a16:creationId xmlns:a16="http://schemas.microsoft.com/office/drawing/2014/main" id="{623001FB-F6DE-7B58-A8A4-0331E804A308}"/>
                </a:ext>
              </a:extLst>
            </p:cNvPr>
            <p:cNvSpPr/>
            <p:nvPr/>
          </p:nvSpPr>
          <p:spPr>
            <a:xfrm>
              <a:off x="-1" y="1304902"/>
              <a:ext cx="733596" cy="182880"/>
            </a:xfrm>
            <a:custGeom>
              <a:avLst/>
              <a:gdLst>
                <a:gd name="connsiteX0" fmla="*/ 0 w 733596"/>
                <a:gd name="connsiteY0" fmla="*/ 0 h 182880"/>
                <a:gd name="connsiteX1" fmla="*/ 642156 w 733596"/>
                <a:gd name="connsiteY1" fmla="*/ 0 h 182880"/>
                <a:gd name="connsiteX2" fmla="*/ 733596 w 733596"/>
                <a:gd name="connsiteY2" fmla="*/ 91440 h 182880"/>
                <a:gd name="connsiteX3" fmla="*/ 642156 w 733596"/>
                <a:gd name="connsiteY3" fmla="*/ 182880 h 182880"/>
                <a:gd name="connsiteX4" fmla="*/ 0 w 733596"/>
                <a:gd name="connsiteY4" fmla="*/ 182880 h 182880"/>
                <a:gd name="connsiteX5" fmla="*/ 0 w 733596"/>
                <a:gd name="connsiteY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3596" h="18288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8" name="Freeform: Shape 17">
              <a:extLst>
                <a:ext uri="{FF2B5EF4-FFF2-40B4-BE49-F238E27FC236}">
                  <a16:creationId xmlns:a16="http://schemas.microsoft.com/office/drawing/2014/main" id="{BA0E79E2-F2DE-70B9-558A-D8E8AA6B7C64}"/>
                </a:ext>
              </a:extLst>
            </p:cNvPr>
            <p:cNvSpPr/>
            <p:nvPr/>
          </p:nvSpPr>
          <p:spPr>
            <a:xfrm>
              <a:off x="0" y="1649603"/>
              <a:ext cx="550424" cy="183006"/>
            </a:xfrm>
            <a:custGeom>
              <a:avLst/>
              <a:gdLst>
                <a:gd name="connsiteX0" fmla="*/ 0 w 550424"/>
                <a:gd name="connsiteY0" fmla="*/ 0 h 183006"/>
                <a:gd name="connsiteX1" fmla="*/ 456956 w 550424"/>
                <a:gd name="connsiteY1" fmla="*/ 0 h 183006"/>
                <a:gd name="connsiteX2" fmla="*/ 456956 w 550424"/>
                <a:gd name="connsiteY2" fmla="*/ 397 h 183006"/>
                <a:gd name="connsiteX3" fmla="*/ 458921 w 550424"/>
                <a:gd name="connsiteY3" fmla="*/ 0 h 183006"/>
                <a:gd name="connsiteX4" fmla="*/ 550424 w 550424"/>
                <a:gd name="connsiteY4" fmla="*/ 91503 h 183006"/>
                <a:gd name="connsiteX5" fmla="*/ 458921 w 550424"/>
                <a:gd name="connsiteY5" fmla="*/ 183006 h 183006"/>
                <a:gd name="connsiteX6" fmla="*/ 456956 w 550424"/>
                <a:gd name="connsiteY6" fmla="*/ 182609 h 183006"/>
                <a:gd name="connsiteX7" fmla="*/ 456956 w 550424"/>
                <a:gd name="connsiteY7" fmla="*/ 183006 h 183006"/>
                <a:gd name="connsiteX8" fmla="*/ 0 w 550424"/>
                <a:gd name="connsiteY8" fmla="*/ 183006 h 183006"/>
                <a:gd name="connsiteX9" fmla="*/ 0 w 550424"/>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424" h="183006">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spTree>
    <p:extLst>
      <p:ext uri="{BB962C8B-B14F-4D97-AF65-F5344CB8AC3E}">
        <p14:creationId xmlns:p14="http://schemas.microsoft.com/office/powerpoint/2010/main" val="11386618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FA2B21-3FCD-4721-B95C-427943F61125}" type="datetime1">
              <a:rPr lang="en-US" smtClean="0"/>
              <a:t>11/28/2023</a:t>
            </a:fld>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288244"/>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8" r:id="rId3"/>
    <p:sldLayoutId id="2147483669" r:id="rId4"/>
    <p:sldLayoutId id="2147483673" r:id="rId5"/>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xml"/><Relationship Id="rId7"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FF3C-AA1F-6F81-ED78-EFB6E35DD2E5}"/>
              </a:ext>
            </a:extLst>
          </p:cNvPr>
          <p:cNvSpPr>
            <a:spLocks noGrp="1"/>
          </p:cNvSpPr>
          <p:nvPr>
            <p:ph type="ctrTitle"/>
          </p:nvPr>
        </p:nvSpPr>
        <p:spPr>
          <a:xfrm>
            <a:off x="2976880" y="639097"/>
            <a:ext cx="9215120" cy="3686015"/>
          </a:xfrm>
        </p:spPr>
        <p:txBody>
          <a:bodyPr>
            <a:normAutofit/>
          </a:bodyPr>
          <a:lstStyle/>
          <a:p>
            <a:pPr rtl="0">
              <a:spcBef>
                <a:spcPts val="1200"/>
              </a:spcBef>
              <a:spcAft>
                <a:spcPts val="0"/>
              </a:spcAft>
            </a:pPr>
            <a:r>
              <a:rPr lang="en-US" sz="3000" b="1" dirty="0">
                <a:latin typeface="Arial" panose="020B0604020202020204" pitchFamily="34" charset="0"/>
              </a:rPr>
              <a:t>UNAM</a:t>
            </a:r>
            <a:br>
              <a:rPr lang="en-US" sz="3000" b="1" dirty="0">
                <a:latin typeface="Arial" panose="020B0604020202020204" pitchFamily="34" charset="0"/>
              </a:rPr>
            </a:br>
            <a:r>
              <a:rPr lang="en-US" sz="3000" b="1" dirty="0" err="1">
                <a:latin typeface="Arial" panose="020B0604020202020204" pitchFamily="34" charset="0"/>
              </a:rPr>
              <a:t>Posgrado</a:t>
            </a:r>
            <a:r>
              <a:rPr lang="en-US" sz="3000" b="1" dirty="0">
                <a:latin typeface="Arial" panose="020B0604020202020204" pitchFamily="34" charset="0"/>
              </a:rPr>
              <a:t> </a:t>
            </a:r>
            <a:r>
              <a:rPr lang="en-US" sz="3000" b="1" dirty="0" err="1">
                <a:latin typeface="Arial" panose="020B0604020202020204" pitchFamily="34" charset="0"/>
              </a:rPr>
              <a:t>en</a:t>
            </a:r>
            <a:r>
              <a:rPr lang="en-US" sz="3000" b="1" dirty="0">
                <a:latin typeface="Arial" panose="020B0604020202020204" pitchFamily="34" charset="0"/>
              </a:rPr>
              <a:t> </a:t>
            </a:r>
            <a:r>
              <a:rPr lang="en-US" sz="3000" b="1" dirty="0" err="1">
                <a:latin typeface="Arial" panose="020B0604020202020204" pitchFamily="34" charset="0"/>
              </a:rPr>
              <a:t>Ingeniería</a:t>
            </a:r>
            <a:br>
              <a:rPr lang="es-ES" sz="3000" b="1" dirty="0">
                <a:latin typeface="Arial" panose="020B0604020202020204" pitchFamily="34" charset="0"/>
              </a:rPr>
            </a:br>
            <a:r>
              <a:rPr lang="es-ES" sz="3000" b="1" dirty="0">
                <a:latin typeface="Arial" panose="020B0604020202020204" pitchFamily="34" charset="0"/>
              </a:rPr>
              <a:t>Aplicación de Modelos Lineales Generalizados </a:t>
            </a:r>
            <a:br>
              <a:rPr lang="es-ES" sz="3000" b="1" dirty="0">
                <a:latin typeface="Arial" panose="020B0604020202020204" pitchFamily="34" charset="0"/>
              </a:rPr>
            </a:br>
            <a:r>
              <a:rPr lang="es-ES" sz="3000" b="1" dirty="0">
                <a:latin typeface="Arial" panose="020B0604020202020204" pitchFamily="34" charset="0"/>
              </a:rPr>
              <a:t>Dr. </a:t>
            </a:r>
            <a:r>
              <a:rPr lang="es-ES" sz="3000" b="1" dirty="0" err="1">
                <a:latin typeface="Arial" panose="020B0604020202020204" pitchFamily="34" charset="0"/>
              </a:rPr>
              <a:t>Wulfrano</a:t>
            </a:r>
            <a:r>
              <a:rPr lang="es-ES" sz="3000" b="1" dirty="0">
                <a:latin typeface="Arial" panose="020B0604020202020204" pitchFamily="34" charset="0"/>
              </a:rPr>
              <a:t> </a:t>
            </a:r>
            <a:r>
              <a:rPr lang="es-ES" sz="3000" b="1" dirty="0" err="1">
                <a:latin typeface="Arial" panose="020B0604020202020204" pitchFamily="34" charset="0"/>
              </a:rPr>
              <a:t>Gomez</a:t>
            </a:r>
            <a:r>
              <a:rPr lang="es-ES" sz="3000" b="1" dirty="0">
                <a:latin typeface="Arial" panose="020B0604020202020204" pitchFamily="34" charset="0"/>
              </a:rPr>
              <a:t> G.</a:t>
            </a:r>
            <a:br>
              <a:rPr lang="es-ES" sz="3000" b="1" dirty="0">
                <a:latin typeface="Arial" panose="020B0604020202020204" pitchFamily="34" charset="0"/>
              </a:rPr>
            </a:br>
            <a:r>
              <a:rPr lang="es-ES" sz="3000" b="1" dirty="0">
                <a:latin typeface="Arial" panose="020B0604020202020204" pitchFamily="34" charset="0"/>
              </a:rPr>
              <a:t>Nov de 2023</a:t>
            </a:r>
            <a:br>
              <a:rPr lang="en-US" sz="3200" b="1" dirty="0">
                <a:latin typeface="Arial" panose="020B0604020202020204" pitchFamily="34" charset="0"/>
              </a:rPr>
            </a:br>
            <a:br>
              <a:rPr lang="en-US" sz="3200" b="1" dirty="0">
                <a:latin typeface="Arial" panose="020B0604020202020204" pitchFamily="34" charset="0"/>
              </a:rPr>
            </a:br>
            <a:br>
              <a:rPr lang="en-US" sz="3200" b="1" dirty="0">
                <a:latin typeface="Arial" panose="020B0604020202020204" pitchFamily="34" charset="0"/>
              </a:rPr>
            </a:br>
            <a:endParaRPr lang="es-MX" sz="3200" dirty="0"/>
          </a:p>
        </p:txBody>
      </p:sp>
      <p:pic>
        <p:nvPicPr>
          <p:cNvPr id="1026" name="Picture 2" descr="Logo&#10;&#10;Description automatically generated">
            <a:extLst>
              <a:ext uri="{FF2B5EF4-FFF2-40B4-BE49-F238E27FC236}">
                <a16:creationId xmlns:a16="http://schemas.microsoft.com/office/drawing/2014/main" id="{52E463EF-7116-926F-94C8-F8FD833C688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2454" y="1078322"/>
            <a:ext cx="2183629" cy="24466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8A099B3-2AD6-1711-94C0-5223B22B0A28}"/>
              </a:ext>
            </a:extLst>
          </p:cNvPr>
          <p:cNvSpPr txBox="1"/>
          <p:nvPr/>
        </p:nvSpPr>
        <p:spPr>
          <a:xfrm>
            <a:off x="5313682" y="3982166"/>
            <a:ext cx="3128212" cy="800219"/>
          </a:xfrm>
          <a:prstGeom prst="rect">
            <a:avLst/>
          </a:prstGeom>
          <a:noFill/>
        </p:spPr>
        <p:txBody>
          <a:bodyPr wrap="square">
            <a:spAutoFit/>
          </a:bodyPr>
          <a:lstStyle/>
          <a:p>
            <a:pPr marL="0" marR="0" lvl="0" indent="0" algn="ctr" defTabSz="457200" rtl="0" eaLnBrk="1" fontAlgn="auto" latinLnBrk="0" hangingPunct="1">
              <a:lnSpc>
                <a:spcPct val="100000"/>
              </a:lnSpc>
              <a:spcBef>
                <a:spcPts val="1200"/>
              </a:spcBef>
              <a:spcAft>
                <a:spcPts val="0"/>
              </a:spcAft>
              <a:buClrTx/>
              <a:buSzTx/>
              <a:buFontTx/>
              <a:buNone/>
              <a:tabLst/>
              <a:defRPr/>
            </a:pPr>
            <a:r>
              <a:rPr kumimoji="0" lang="es-MX"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PRESENTA:</a:t>
            </a:r>
            <a:endParaRPr kumimoji="0" lang="es-MX"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1200"/>
              </a:spcBef>
              <a:spcAft>
                <a:spcPts val="0"/>
              </a:spcAft>
              <a:buClrTx/>
              <a:buSzTx/>
              <a:buFontTx/>
              <a:buNone/>
              <a:tabLst/>
              <a:defRPr/>
            </a:pPr>
            <a:r>
              <a:rPr kumimoji="0" lang="es-MX"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Sergio Ibarra Ramírez</a:t>
            </a:r>
          </a:p>
        </p:txBody>
      </p:sp>
    </p:spTree>
    <p:extLst>
      <p:ext uri="{BB962C8B-B14F-4D97-AF65-F5344CB8AC3E}">
        <p14:creationId xmlns:p14="http://schemas.microsoft.com/office/powerpoint/2010/main" val="3956310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Aplicación</a:t>
            </a:r>
            <a:r>
              <a:rPr lang="en-US" sz="3200" b="1" dirty="0">
                <a:solidFill>
                  <a:schemeClr val="accent1"/>
                </a:solidFill>
              </a:rPr>
              <a:t> del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Ordinarios</a:t>
            </a:r>
            <a:r>
              <a:rPr lang="en-US" sz="3200" b="1" dirty="0">
                <a:solidFill>
                  <a:schemeClr val="accent1"/>
                </a:solidFill>
              </a:rPr>
              <a:t> (MCO3)</a:t>
            </a:r>
            <a:endParaRPr lang="es-MX" sz="3200" b="1" dirty="0">
              <a:solidFill>
                <a:schemeClr val="accent1"/>
              </a:solidFill>
            </a:endParaRPr>
          </a:p>
        </p:txBody>
      </p:sp>
      <p:sp>
        <p:nvSpPr>
          <p:cNvPr id="3" name="TextBox 2">
            <a:extLst>
              <a:ext uri="{FF2B5EF4-FFF2-40B4-BE49-F238E27FC236}">
                <a16:creationId xmlns:a16="http://schemas.microsoft.com/office/drawing/2014/main" id="{5E532800-B3ED-4623-23DE-9E6F29C42DA1}"/>
              </a:ext>
            </a:extLst>
          </p:cNvPr>
          <p:cNvSpPr txBox="1"/>
          <p:nvPr/>
        </p:nvSpPr>
        <p:spPr>
          <a:xfrm>
            <a:off x="0" y="689047"/>
            <a:ext cx="12192000" cy="646331"/>
          </a:xfrm>
          <a:prstGeom prst="rect">
            <a:avLst/>
          </a:prstGeom>
          <a:noFill/>
        </p:spPr>
        <p:txBody>
          <a:bodyPr wrap="square">
            <a:spAutoFit/>
          </a:bodyPr>
          <a:lstStyle/>
          <a:p>
            <a:r>
              <a:rPr lang="es-ES" sz="1800" b="0" i="0" u="none" strike="noStrike" kern="1200" dirty="0">
                <a:solidFill>
                  <a:schemeClr val="dk1"/>
                </a:solidFill>
                <a:effectLst/>
                <a:latin typeface="+mn-lt"/>
                <a:ea typeface="+mn-ea"/>
                <a:cs typeface="+mn-cs"/>
              </a:rPr>
              <a:t>Se decidió correr un nuevo modelo de MCO pero tomando en cuenta solo a las variables significativas del MCO1 + Log(</a:t>
            </a:r>
            <a:r>
              <a:rPr lang="es-ES" sz="1800" b="0" i="0" u="none" strike="noStrike" kern="1200" dirty="0" err="1">
                <a:solidFill>
                  <a:schemeClr val="dk1"/>
                </a:solidFill>
                <a:effectLst/>
                <a:latin typeface="+mn-lt"/>
                <a:ea typeface="+mn-ea"/>
                <a:cs typeface="+mn-cs"/>
              </a:rPr>
              <a:t>Wage</a:t>
            </a:r>
            <a:r>
              <a:rPr lang="es-ES" sz="1800" b="0" i="0" u="none" strike="noStrike" kern="1200" dirty="0">
                <a:solidFill>
                  <a:schemeClr val="dk1"/>
                </a:solidFill>
                <a:effectLst/>
                <a:latin typeface="+mn-lt"/>
                <a:ea typeface="+mn-ea"/>
                <a:cs typeface="+mn-cs"/>
              </a:rPr>
              <a:t>) </a:t>
            </a:r>
          </a:p>
          <a:p>
            <a:r>
              <a:rPr lang="es-ES" dirty="0">
                <a:solidFill>
                  <a:schemeClr val="dk1"/>
                </a:solidFill>
              </a:rPr>
              <a:t>Como método de corrección de la NO normalidad de los errores del MCO2</a:t>
            </a:r>
            <a:r>
              <a:rPr lang="es-ES" sz="1800" b="0" i="0" u="none" strike="noStrike" kern="1200" dirty="0">
                <a:solidFill>
                  <a:schemeClr val="dk1"/>
                </a:solidFill>
                <a:effectLst/>
                <a:latin typeface="+mn-lt"/>
                <a:ea typeface="+mn-ea"/>
                <a:cs typeface="+mn-cs"/>
              </a:rPr>
              <a:t> </a:t>
            </a:r>
            <a:endParaRPr lang="es-MX" sz="1800" dirty="0"/>
          </a:p>
        </p:txBody>
      </p:sp>
      <p:sp>
        <p:nvSpPr>
          <p:cNvPr id="2" name="Rectangle 1">
            <a:extLst>
              <a:ext uri="{FF2B5EF4-FFF2-40B4-BE49-F238E27FC236}">
                <a16:creationId xmlns:a16="http://schemas.microsoft.com/office/drawing/2014/main" id="{7353D332-B2E6-A989-E2C5-F1FAEB42CBC4}"/>
              </a:ext>
            </a:extLst>
          </p:cNvPr>
          <p:cNvSpPr>
            <a:spLocks noChangeArrowheads="1"/>
          </p:cNvSpPr>
          <p:nvPr/>
        </p:nvSpPr>
        <p:spPr bwMode="auto">
          <a:xfrm>
            <a:off x="670560" y="1362075"/>
            <a:ext cx="10228562" cy="81605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a:solidFill>
                  <a:srgbClr val="333333"/>
                </a:solidFill>
              </a:rPr>
              <a:t>olm_model3_wage_train_data &lt;- lm(log(</a:t>
            </a:r>
            <a:r>
              <a:rPr lang="es-MX" altLang="es-MX" sz="1200" dirty="0" err="1">
                <a:solidFill>
                  <a:srgbClr val="333333"/>
                </a:solidFill>
              </a:rPr>
              <a:t>wage</a:t>
            </a:r>
            <a:r>
              <a:rPr lang="es-MX" altLang="es-MX" sz="1200" dirty="0">
                <a:solidFill>
                  <a:srgbClr val="333333"/>
                </a:solidFill>
              </a:rPr>
              <a:t>) ~ </a:t>
            </a:r>
            <a:r>
              <a:rPr lang="es-MX" altLang="es-MX" sz="1200" dirty="0" err="1">
                <a:solidFill>
                  <a:srgbClr val="333333"/>
                </a:solidFill>
              </a:rPr>
              <a:t>educ+exper+faminc+female+metro</a:t>
            </a:r>
            <a:r>
              <a:rPr lang="es-MX" altLang="es-MX" sz="1200" dirty="0">
                <a:solidFill>
                  <a:srgbClr val="333333"/>
                </a:solidFill>
              </a:rPr>
              <a:t>, data = </a:t>
            </a:r>
            <a:r>
              <a:rPr lang="es-MX" altLang="es-MX" sz="1200" dirty="0" err="1">
                <a:solidFill>
                  <a:srgbClr val="333333"/>
                </a:solidFill>
              </a:rPr>
              <a:t>wage_train_data</a:t>
            </a:r>
            <a:r>
              <a:rPr lang="es-MX" altLang="es-MX" sz="1200" dirty="0">
                <a:solidFill>
                  <a:srgbClr val="333333"/>
                </a:solidFill>
              </a:rPr>
              <a:t>)</a:t>
            </a:r>
          </a:p>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err="1">
                <a:solidFill>
                  <a:srgbClr val="333333"/>
                </a:solidFill>
              </a:rPr>
              <a:t>summary</a:t>
            </a:r>
            <a:r>
              <a:rPr lang="es-MX" altLang="es-MX" sz="1200" dirty="0">
                <a:solidFill>
                  <a:srgbClr val="333333"/>
                </a:solidFill>
              </a:rPr>
              <a:t>(olm_model3_wage_train_data)</a:t>
            </a:r>
          </a:p>
          <a:p>
            <a:pPr eaLnBrk="0" fontAlgn="base" hangingPunct="0">
              <a:spcBef>
                <a:spcPct val="0"/>
              </a:spcBef>
              <a:spcAft>
                <a:spcPct val="0"/>
              </a:spcAft>
            </a:pPr>
            <a:endParaRPr lang="es-MX" altLang="es-MX" sz="1200" dirty="0">
              <a:solidFill>
                <a:srgbClr val="333333"/>
              </a:solidFill>
            </a:endParaRPr>
          </a:p>
        </p:txBody>
      </p:sp>
      <p:pic>
        <p:nvPicPr>
          <p:cNvPr id="7" name="Picture 6">
            <a:extLst>
              <a:ext uri="{FF2B5EF4-FFF2-40B4-BE49-F238E27FC236}">
                <a16:creationId xmlns:a16="http://schemas.microsoft.com/office/drawing/2014/main" id="{50078E9B-2A10-D1FD-455F-CB428FABEFF3}"/>
              </a:ext>
            </a:extLst>
          </p:cNvPr>
          <p:cNvPicPr>
            <a:picLocks noChangeAspect="1"/>
          </p:cNvPicPr>
          <p:nvPr/>
        </p:nvPicPr>
        <p:blipFill>
          <a:blip r:embed="rId3"/>
          <a:stretch>
            <a:fillRect/>
          </a:stretch>
        </p:blipFill>
        <p:spPr>
          <a:xfrm>
            <a:off x="314243" y="3052662"/>
            <a:ext cx="3674740" cy="3003294"/>
          </a:xfrm>
          <a:prstGeom prst="rect">
            <a:avLst/>
          </a:prstGeom>
        </p:spPr>
      </p:pic>
      <p:sp>
        <p:nvSpPr>
          <p:cNvPr id="8" name="TextBox 7">
            <a:extLst>
              <a:ext uri="{FF2B5EF4-FFF2-40B4-BE49-F238E27FC236}">
                <a16:creationId xmlns:a16="http://schemas.microsoft.com/office/drawing/2014/main" id="{26E26FC4-2307-5AF5-DD2B-E15A7C502859}"/>
              </a:ext>
            </a:extLst>
          </p:cNvPr>
          <p:cNvSpPr txBox="1"/>
          <p:nvPr/>
        </p:nvSpPr>
        <p:spPr>
          <a:xfrm>
            <a:off x="1474075" y="2896658"/>
            <a:ext cx="8927785" cy="401321"/>
          </a:xfrm>
          <a:prstGeom prst="rect">
            <a:avLst/>
          </a:prstGeom>
          <a:noFill/>
        </p:spPr>
        <p:txBody>
          <a:bodyPr wrap="square">
            <a:spAutoFit/>
          </a:bodyPr>
          <a:lstStyle>
            <a:defPPr>
              <a:defRPr lang="es-MX"/>
            </a:defPPr>
            <a:lvl1pPr>
              <a:defRPr b="0" i="0" u="none" strike="noStrike">
                <a:solidFill>
                  <a:schemeClr val="bg1">
                    <a:lumMod val="75000"/>
                  </a:schemeClr>
                </a:solidFill>
                <a:effectLst/>
              </a:defRPr>
            </a:lvl1pPr>
          </a:lstStyle>
          <a:p>
            <a:pPr algn="ctr"/>
            <a:r>
              <a:rPr lang="es-MX" dirty="0" err="1"/>
              <a:t>wagei</a:t>
            </a:r>
            <a:r>
              <a:rPr lang="es-MX" dirty="0"/>
              <a:t>=−19.27+2.55∗educi+0.19∗experi+0.00005∗faminci−5.90∗femalei+3.68∗metroi+</a:t>
            </a:r>
            <a:r>
              <a:rPr lang="el-GR" dirty="0"/>
              <a:t>ε</a:t>
            </a:r>
            <a:r>
              <a:rPr lang="es-MX" dirty="0"/>
              <a:t>i</a:t>
            </a:r>
            <a:br>
              <a:rPr lang="es-MX" dirty="0"/>
            </a:br>
            <a:endParaRPr lang="es-MX" dirty="0"/>
          </a:p>
        </p:txBody>
      </p:sp>
      <p:sp>
        <p:nvSpPr>
          <p:cNvPr id="9" name="TextBox 8">
            <a:extLst>
              <a:ext uri="{FF2B5EF4-FFF2-40B4-BE49-F238E27FC236}">
                <a16:creationId xmlns:a16="http://schemas.microsoft.com/office/drawing/2014/main" id="{A934369F-209E-5102-C70E-D5E3CBF787B2}"/>
              </a:ext>
            </a:extLst>
          </p:cNvPr>
          <p:cNvSpPr txBox="1"/>
          <p:nvPr/>
        </p:nvSpPr>
        <p:spPr>
          <a:xfrm>
            <a:off x="66479" y="2467129"/>
            <a:ext cx="12376560" cy="369332"/>
          </a:xfrm>
          <a:prstGeom prst="rect">
            <a:avLst/>
          </a:prstGeom>
          <a:noFill/>
        </p:spPr>
        <p:txBody>
          <a:bodyPr wrap="square">
            <a:spAutoFit/>
          </a:bodyPr>
          <a:lstStyle/>
          <a:p>
            <a:r>
              <a:rPr lang="es-MX" sz="1800" b="0" i="0" u="none" strike="noStrike" kern="1200" dirty="0" err="1">
                <a:solidFill>
                  <a:schemeClr val="bg1">
                    <a:lumMod val="75000"/>
                  </a:schemeClr>
                </a:solidFill>
                <a:effectLst/>
                <a:latin typeface="+mn-lt"/>
                <a:ea typeface="+mn-ea"/>
                <a:cs typeface="+mn-cs"/>
              </a:rPr>
              <a:t>wagei</a:t>
            </a:r>
            <a:r>
              <a:rPr lang="es-MX" sz="1800" b="0" i="0" u="none" strike="noStrike" kern="1200" dirty="0">
                <a:solidFill>
                  <a:schemeClr val="bg1">
                    <a:lumMod val="75000"/>
                  </a:schemeClr>
                </a:solidFill>
                <a:effectLst/>
                <a:latin typeface="+mn-lt"/>
                <a:ea typeface="+mn-ea"/>
                <a:cs typeface="+mn-cs"/>
              </a:rPr>
              <a:t>=−17.98−1.14∗blacki+2.54∗educi+0.19∗experi+0.00005∗faminci−5.74∗femalei+3.48∗metroi−1.45∗midwesti−1.22∗southi+</a:t>
            </a:r>
            <a:r>
              <a:rPr lang="el-GR" sz="1800" b="0" i="0" u="none" strike="noStrike" kern="1200" dirty="0">
                <a:solidFill>
                  <a:schemeClr val="bg1">
                    <a:lumMod val="75000"/>
                  </a:schemeClr>
                </a:solidFill>
                <a:effectLst/>
                <a:latin typeface="+mn-lt"/>
                <a:ea typeface="+mn-ea"/>
                <a:cs typeface="+mn-cs"/>
              </a:rPr>
              <a:t>ε</a:t>
            </a:r>
            <a:r>
              <a:rPr lang="es-MX" sz="1800" b="0" i="0" u="none" strike="noStrike" kern="1200" dirty="0">
                <a:solidFill>
                  <a:schemeClr val="bg1">
                    <a:lumMod val="75000"/>
                  </a:schemeClr>
                </a:solidFill>
                <a:effectLst/>
                <a:latin typeface="+mn-lt"/>
                <a:ea typeface="+mn-ea"/>
                <a:cs typeface="+mn-cs"/>
              </a:rPr>
              <a:t>i</a:t>
            </a:r>
            <a:endParaRPr lang="es-MX" sz="1800" dirty="0">
              <a:solidFill>
                <a:schemeClr val="bg1">
                  <a:lumMod val="75000"/>
                </a:schemeClr>
              </a:solidFill>
            </a:endParaRPr>
          </a:p>
        </p:txBody>
      </p:sp>
      <p:sp>
        <p:nvSpPr>
          <p:cNvPr id="12" name="TextBox 11">
            <a:extLst>
              <a:ext uri="{FF2B5EF4-FFF2-40B4-BE49-F238E27FC236}">
                <a16:creationId xmlns:a16="http://schemas.microsoft.com/office/drawing/2014/main" id="{82DE68C4-422B-F63B-E465-4B72F1C65E8B}"/>
              </a:ext>
            </a:extLst>
          </p:cNvPr>
          <p:cNvSpPr txBox="1"/>
          <p:nvPr/>
        </p:nvSpPr>
        <p:spPr>
          <a:xfrm>
            <a:off x="1627098" y="2159350"/>
            <a:ext cx="9255321" cy="485598"/>
          </a:xfrm>
          <a:prstGeom prst="rect">
            <a:avLst/>
          </a:prstGeom>
          <a:noFill/>
        </p:spPr>
        <p:txBody>
          <a:bodyPr wrap="square">
            <a:spAutoFit/>
          </a:bodyPr>
          <a:lstStyle/>
          <a:p>
            <a:pPr algn="ctr"/>
            <a:r>
              <a:rPr lang="es-MX" b="1" i="0" u="none" strike="noStrike" dirty="0">
                <a:solidFill>
                  <a:srgbClr val="333333"/>
                </a:solidFill>
                <a:effectLst/>
                <a:latin typeface="MathJax_Math-italic"/>
              </a:rPr>
              <a:t>log</a:t>
            </a:r>
            <a:r>
              <a:rPr lang="es-MX" b="1" i="0" u="none" strike="noStrike" dirty="0">
                <a:solidFill>
                  <a:srgbClr val="333333"/>
                </a:solidFill>
                <a:effectLst/>
                <a:latin typeface="MathJax_Main"/>
              </a:rPr>
              <a:t>(</a:t>
            </a:r>
            <a:r>
              <a:rPr lang="es-MX" b="1" i="0" u="none" strike="noStrike" dirty="0" err="1">
                <a:solidFill>
                  <a:srgbClr val="333333"/>
                </a:solidFill>
                <a:effectLst/>
                <a:latin typeface="MathJax_Math-italic"/>
              </a:rPr>
              <a:t>wagei</a:t>
            </a:r>
            <a:r>
              <a:rPr lang="es-MX" b="1" i="0" u="none" strike="noStrike" dirty="0">
                <a:solidFill>
                  <a:srgbClr val="333333"/>
                </a:solidFill>
                <a:effectLst/>
                <a:latin typeface="MathJax_Main"/>
              </a:rPr>
              <a:t>)=1.27+0.11∗</a:t>
            </a:r>
            <a:r>
              <a:rPr lang="es-MX" b="1" i="0" u="none" strike="noStrike" dirty="0">
                <a:solidFill>
                  <a:srgbClr val="333333"/>
                </a:solidFill>
                <a:effectLst/>
                <a:latin typeface="MathJax_Math-italic"/>
              </a:rPr>
              <a:t>educi</a:t>
            </a:r>
            <a:r>
              <a:rPr lang="es-MX" b="1" i="0" u="none" strike="noStrike" dirty="0">
                <a:solidFill>
                  <a:srgbClr val="333333"/>
                </a:solidFill>
                <a:effectLst/>
                <a:latin typeface="MathJax_Main"/>
              </a:rPr>
              <a:t>+0.008∗</a:t>
            </a:r>
            <a:r>
              <a:rPr lang="es-MX" b="1" i="0" u="none" strike="noStrike" dirty="0">
                <a:solidFill>
                  <a:srgbClr val="333333"/>
                </a:solidFill>
                <a:effectLst/>
                <a:latin typeface="MathJax_Math-italic"/>
              </a:rPr>
              <a:t>experi</a:t>
            </a:r>
            <a:r>
              <a:rPr lang="es-MX" b="1" i="0" u="none" strike="noStrike" dirty="0">
                <a:solidFill>
                  <a:srgbClr val="333333"/>
                </a:solidFill>
                <a:effectLst/>
                <a:latin typeface="MathJax_Main"/>
              </a:rPr>
              <a:t>+0.000007∗</a:t>
            </a:r>
            <a:r>
              <a:rPr lang="es-MX" b="1" i="0" u="none" strike="noStrike" dirty="0">
                <a:solidFill>
                  <a:srgbClr val="333333"/>
                </a:solidFill>
                <a:effectLst/>
                <a:latin typeface="MathJax_Math-italic"/>
              </a:rPr>
              <a:t>faminci</a:t>
            </a:r>
            <a:r>
              <a:rPr lang="es-MX" b="1" i="0" u="none" strike="noStrike" dirty="0">
                <a:solidFill>
                  <a:srgbClr val="333333"/>
                </a:solidFill>
                <a:effectLst/>
                <a:latin typeface="MathJax_Main"/>
              </a:rPr>
              <a:t>−0.22∗</a:t>
            </a:r>
            <a:r>
              <a:rPr lang="es-MX" b="1" i="0" u="none" strike="noStrike" dirty="0">
                <a:solidFill>
                  <a:srgbClr val="333333"/>
                </a:solidFill>
                <a:effectLst/>
                <a:latin typeface="MathJax_Math-italic"/>
              </a:rPr>
              <a:t>femalei</a:t>
            </a:r>
            <a:r>
              <a:rPr lang="es-MX" b="1" i="0" u="none" strike="noStrike" dirty="0">
                <a:solidFill>
                  <a:srgbClr val="333333"/>
                </a:solidFill>
                <a:effectLst/>
                <a:latin typeface="MathJax_Main"/>
              </a:rPr>
              <a:t>+0.13∗</a:t>
            </a:r>
            <a:r>
              <a:rPr lang="es-MX" b="1" i="0" u="none" strike="noStrike" dirty="0">
                <a:solidFill>
                  <a:srgbClr val="333333"/>
                </a:solidFill>
                <a:effectLst/>
                <a:latin typeface="MathJax_Math-italic"/>
              </a:rPr>
              <a:t>metroi</a:t>
            </a:r>
            <a:r>
              <a:rPr lang="es-MX" b="1" i="0" u="none" strike="noStrike" dirty="0">
                <a:solidFill>
                  <a:srgbClr val="333333"/>
                </a:solidFill>
                <a:effectLst/>
                <a:latin typeface="MathJax_Main"/>
              </a:rPr>
              <a:t>+</a:t>
            </a:r>
            <a:r>
              <a:rPr lang="el-GR" b="1" i="0" u="none" strike="noStrike" dirty="0">
                <a:solidFill>
                  <a:srgbClr val="333333"/>
                </a:solidFill>
                <a:effectLst/>
                <a:latin typeface="MathJax_Math-italic"/>
              </a:rPr>
              <a:t>ε</a:t>
            </a:r>
            <a:r>
              <a:rPr lang="es-MX" b="1" i="0" u="none" strike="noStrike" dirty="0">
                <a:solidFill>
                  <a:srgbClr val="333333"/>
                </a:solidFill>
                <a:effectLst/>
                <a:latin typeface="MathJax_Math-italic"/>
              </a:rPr>
              <a:t>i</a:t>
            </a:r>
            <a:br>
              <a:rPr lang="es-MX" b="1" dirty="0"/>
            </a:br>
            <a:endParaRPr lang="es-MX" b="1" dirty="0"/>
          </a:p>
        </p:txBody>
      </p:sp>
      <p:pic>
        <p:nvPicPr>
          <p:cNvPr id="3075" name="Picture 3">
            <a:extLst>
              <a:ext uri="{FF2B5EF4-FFF2-40B4-BE49-F238E27FC236}">
                <a16:creationId xmlns:a16="http://schemas.microsoft.com/office/drawing/2014/main" id="{DE5A3C49-3AF0-9220-E807-FC50E07820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7128" y="3309884"/>
            <a:ext cx="3701678" cy="264405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a:extLst>
              <a:ext uri="{FF2B5EF4-FFF2-40B4-BE49-F238E27FC236}">
                <a16:creationId xmlns:a16="http://schemas.microsoft.com/office/drawing/2014/main" id="{7B53B837-C20D-A715-5D9D-70C9FC0DF7BA}"/>
              </a:ext>
            </a:extLst>
          </p:cNvPr>
          <p:cNvSpPr>
            <a:spLocks noChangeArrowheads="1"/>
          </p:cNvSpPr>
          <p:nvPr/>
        </p:nvSpPr>
        <p:spPr bwMode="auto">
          <a:xfrm>
            <a:off x="7886951" y="4045862"/>
            <a:ext cx="4193289" cy="11720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100000"/>
              </a:lnSpc>
              <a:spcBef>
                <a:spcPct val="0"/>
              </a:spcBef>
              <a:spcAft>
                <a:spcPct val="0"/>
              </a:spcAft>
              <a:buClrTx/>
              <a:buSzTx/>
              <a:buFontTx/>
              <a:buNone/>
              <a:tabLst/>
            </a:pPr>
            <a:r>
              <a:rPr lang="es-MX" altLang="es-MX" sz="1200" dirty="0">
                <a:solidFill>
                  <a:srgbClr val="333333"/>
                </a:solidFill>
                <a:latin typeface="Helvetica Neue"/>
              </a:rPr>
              <a:t>Se observa que:</a:t>
            </a:r>
            <a:br>
              <a:rPr lang="es-MX" altLang="es-MX" sz="1200" dirty="0">
                <a:solidFill>
                  <a:srgbClr val="333333"/>
                </a:solidFill>
                <a:latin typeface="Helvetica Neue"/>
              </a:rPr>
            </a:br>
            <a:endParaRPr lang="es-MX" altLang="es-MX" sz="1200" dirty="0">
              <a:solidFill>
                <a:srgbClr val="333333"/>
              </a:solidFill>
              <a:latin typeface="Helvetica Neue"/>
            </a:endParaRPr>
          </a:p>
          <a:p>
            <a:pPr marL="0" marR="0" lvl="0" indent="0" eaLnBrk="1" fontAlgn="base" hangingPunct="1">
              <a:lnSpc>
                <a:spcPct val="100000"/>
              </a:lnSpc>
              <a:spcBef>
                <a:spcPct val="0"/>
              </a:spcBef>
              <a:spcAft>
                <a:spcPct val="0"/>
              </a:spcAft>
              <a:buClrTx/>
              <a:buSzTx/>
              <a:buFontTx/>
              <a:buChar char="•"/>
              <a:tabLst/>
            </a:pPr>
            <a:r>
              <a:rPr lang="es-MX" altLang="es-MX" sz="1200" dirty="0">
                <a:solidFill>
                  <a:srgbClr val="333333"/>
                </a:solidFill>
                <a:latin typeface="Helvetica Neue"/>
              </a:rPr>
              <a:t>El valor de los  coeficiente se ajusto a la escala </a:t>
            </a:r>
            <a:r>
              <a:rPr lang="es-MX" altLang="es-MX" sz="1200" dirty="0" err="1">
                <a:solidFill>
                  <a:srgbClr val="333333"/>
                </a:solidFill>
                <a:latin typeface="Helvetica Neue"/>
              </a:rPr>
              <a:t>logaritmica</a:t>
            </a:r>
            <a:endParaRPr lang="es-MX" altLang="es-MX" sz="1200" dirty="0">
              <a:solidFill>
                <a:srgbClr val="333333"/>
              </a:solidFill>
              <a:latin typeface="Helvetica Neue"/>
            </a:endParaRPr>
          </a:p>
          <a:p>
            <a:pPr marL="0" marR="0" lvl="0" indent="0" eaLnBrk="1" fontAlgn="base" hangingPunct="1">
              <a:lnSpc>
                <a:spcPct val="100000"/>
              </a:lnSpc>
              <a:spcBef>
                <a:spcPct val="0"/>
              </a:spcBef>
              <a:spcAft>
                <a:spcPct val="0"/>
              </a:spcAft>
              <a:buClrTx/>
              <a:buSzTx/>
              <a:buFontTx/>
              <a:buChar char="•"/>
              <a:tabLst/>
            </a:pPr>
            <a:r>
              <a:rPr lang="es-MX" altLang="es-MX" sz="1200" dirty="0">
                <a:solidFill>
                  <a:srgbClr val="333333"/>
                </a:solidFill>
                <a:latin typeface="Helvetica Neue"/>
              </a:rPr>
              <a:t>Los errores aparentan estar más cercanos y centrados alrededor del cero</a:t>
            </a:r>
          </a:p>
        </p:txBody>
      </p:sp>
      <p:sp>
        <p:nvSpPr>
          <p:cNvPr id="5" name="TextBox 4">
            <a:extLst>
              <a:ext uri="{FF2B5EF4-FFF2-40B4-BE49-F238E27FC236}">
                <a16:creationId xmlns:a16="http://schemas.microsoft.com/office/drawing/2014/main" id="{0761419E-5DBF-F462-3415-5ED39C57466C}"/>
              </a:ext>
            </a:extLst>
          </p:cNvPr>
          <p:cNvSpPr txBox="1"/>
          <p:nvPr/>
        </p:nvSpPr>
        <p:spPr>
          <a:xfrm>
            <a:off x="3823771" y="5845341"/>
            <a:ext cx="4925370" cy="338554"/>
          </a:xfrm>
          <a:prstGeom prst="rect">
            <a:avLst/>
          </a:prstGeom>
          <a:noFill/>
        </p:spPr>
        <p:txBody>
          <a:bodyPr wrap="square">
            <a:spAutoFit/>
          </a:bodyPr>
          <a:lstStyle/>
          <a:p>
            <a:pPr algn="l"/>
            <a:r>
              <a:rPr lang="es-MX" sz="1600" i="0" dirty="0">
                <a:solidFill>
                  <a:srgbClr val="333333"/>
                </a:solidFill>
                <a:effectLst/>
                <a:latin typeface="Helvetica Neue"/>
              </a:rPr>
              <a:t>Evaluación general de los error del modelo MCO3</a:t>
            </a:r>
          </a:p>
        </p:txBody>
      </p:sp>
    </p:spTree>
    <p:extLst>
      <p:ext uri="{BB962C8B-B14F-4D97-AF65-F5344CB8AC3E}">
        <p14:creationId xmlns:p14="http://schemas.microsoft.com/office/powerpoint/2010/main" val="69350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075"/>
                                        </p:tgtEl>
                                        <p:attrNameLst>
                                          <p:attrName>style.visibility</p:attrName>
                                        </p:attrNameLst>
                                      </p:cBhvr>
                                      <p:to>
                                        <p:strVal val="visible"/>
                                      </p:to>
                                    </p:set>
                                    <p:animEffect transition="in" filter="fade">
                                      <p:cBhvr>
                                        <p:cTn id="39" dur="1000"/>
                                        <p:tgtEl>
                                          <p:spTgt spid="3075"/>
                                        </p:tgtEl>
                                      </p:cBhvr>
                                    </p:animEffect>
                                    <p:anim calcmode="lin" valueType="num">
                                      <p:cBhvr>
                                        <p:cTn id="40" dur="1000" fill="hold"/>
                                        <p:tgtEl>
                                          <p:spTgt spid="3075"/>
                                        </p:tgtEl>
                                        <p:attrNameLst>
                                          <p:attrName>ppt_x</p:attrName>
                                        </p:attrNameLst>
                                      </p:cBhvr>
                                      <p:tavLst>
                                        <p:tav tm="0">
                                          <p:val>
                                            <p:strVal val="#ppt_x"/>
                                          </p:val>
                                        </p:tav>
                                        <p:tav tm="100000">
                                          <p:val>
                                            <p:strVal val="#ppt_x"/>
                                          </p:val>
                                        </p:tav>
                                      </p:tavLst>
                                    </p:anim>
                                    <p:anim calcmode="lin" valueType="num">
                                      <p:cBhvr>
                                        <p:cTn id="41" dur="1000" fill="hold"/>
                                        <p:tgtEl>
                                          <p:spTgt spid="307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000"/>
                                        <p:tgtEl>
                                          <p:spTgt spid="5"/>
                                        </p:tgtEl>
                                      </p:cBhvr>
                                    </p:animEffect>
                                    <p:anim calcmode="lin" valueType="num">
                                      <p:cBhvr>
                                        <p:cTn id="50" dur="1000" fill="hold"/>
                                        <p:tgtEl>
                                          <p:spTgt spid="5"/>
                                        </p:tgtEl>
                                        <p:attrNameLst>
                                          <p:attrName>ppt_x</p:attrName>
                                        </p:attrNameLst>
                                      </p:cBhvr>
                                      <p:tavLst>
                                        <p:tav tm="0">
                                          <p:val>
                                            <p:strVal val="#ppt_x"/>
                                          </p:val>
                                        </p:tav>
                                        <p:tav tm="100000">
                                          <p:val>
                                            <p:strVal val="#ppt_x"/>
                                          </p:val>
                                        </p:tav>
                                      </p:tavLst>
                                    </p:anim>
                                    <p:anim calcmode="lin" valueType="num">
                                      <p:cBhvr>
                                        <p:cTn id="5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P spid="8" grpId="0"/>
      <p:bldP spid="9" grpId="0"/>
      <p:bldP spid="12" grpId="0"/>
      <p:bldP spid="13"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sz="3200" b="1" dirty="0">
                <a:solidFill>
                  <a:schemeClr val="accent1"/>
                </a:solidFill>
              </a:rPr>
              <a:t>Pruebas de los supuestos de GAUSS- MARKOV sobre el error del </a:t>
            </a:r>
            <a:r>
              <a:rPr lang="en-US" sz="3200" b="1" dirty="0">
                <a:solidFill>
                  <a:schemeClr val="accent1"/>
                </a:solidFill>
              </a:rPr>
              <a:t>(MCO3)</a:t>
            </a:r>
            <a:endParaRPr lang="es-MX" sz="3200" b="1" dirty="0">
              <a:solidFill>
                <a:schemeClr val="accent1"/>
              </a:solidFill>
            </a:endParaRPr>
          </a:p>
        </p:txBody>
      </p:sp>
      <p:sp>
        <p:nvSpPr>
          <p:cNvPr id="8" name="TextBox 7">
            <a:extLst>
              <a:ext uri="{FF2B5EF4-FFF2-40B4-BE49-F238E27FC236}">
                <a16:creationId xmlns:a16="http://schemas.microsoft.com/office/drawing/2014/main" id="{325FC5A4-0AE9-43F6-81C3-AB39CA644031}"/>
              </a:ext>
            </a:extLst>
          </p:cNvPr>
          <p:cNvSpPr txBox="1"/>
          <p:nvPr/>
        </p:nvSpPr>
        <p:spPr>
          <a:xfrm>
            <a:off x="510558" y="640228"/>
            <a:ext cx="10802620" cy="420708"/>
          </a:xfrm>
          <a:prstGeom prst="rect">
            <a:avLst/>
          </a:prstGeom>
          <a:noFill/>
        </p:spPr>
        <p:txBody>
          <a:bodyPr wrap="square">
            <a:spAutoFit/>
          </a:bodyPr>
          <a:lstStyle>
            <a:defPPr>
              <a:defRPr lang="es-MX"/>
            </a:defPPr>
            <a:lvl1pPr>
              <a:defRPr b="0" i="0" u="none" strike="noStrike">
                <a:solidFill>
                  <a:schemeClr val="dk1"/>
                </a:solidFill>
                <a:effectLst/>
              </a:defRPr>
            </a:lvl1pPr>
          </a:lstStyle>
          <a:p>
            <a:pPr algn="ctr"/>
            <a:r>
              <a:rPr lang="es-MX" b="1" i="0" u="none" strike="noStrike" dirty="0">
                <a:solidFill>
                  <a:srgbClr val="333333"/>
                </a:solidFill>
                <a:effectLst/>
                <a:latin typeface="MathJax_Math-italic"/>
              </a:rPr>
              <a:t>log</a:t>
            </a:r>
            <a:r>
              <a:rPr lang="es-MX" b="1" i="0" u="none" strike="noStrike" dirty="0">
                <a:solidFill>
                  <a:srgbClr val="333333"/>
                </a:solidFill>
                <a:effectLst/>
                <a:latin typeface="MathJax_Main"/>
              </a:rPr>
              <a:t>(</a:t>
            </a:r>
            <a:r>
              <a:rPr lang="es-MX" b="1" i="0" u="none" strike="noStrike" dirty="0" err="1">
                <a:solidFill>
                  <a:srgbClr val="333333"/>
                </a:solidFill>
                <a:effectLst/>
                <a:latin typeface="MathJax_Math-italic"/>
              </a:rPr>
              <a:t>wagei</a:t>
            </a:r>
            <a:r>
              <a:rPr lang="es-MX" b="1" i="0" u="none" strike="noStrike" dirty="0">
                <a:solidFill>
                  <a:srgbClr val="333333"/>
                </a:solidFill>
                <a:effectLst/>
                <a:latin typeface="MathJax_Main"/>
              </a:rPr>
              <a:t>)=1.27+0.11∗</a:t>
            </a:r>
            <a:r>
              <a:rPr lang="es-MX" b="1" i="0" u="none" strike="noStrike" dirty="0">
                <a:solidFill>
                  <a:srgbClr val="333333"/>
                </a:solidFill>
                <a:effectLst/>
                <a:latin typeface="MathJax_Math-italic"/>
              </a:rPr>
              <a:t>educi</a:t>
            </a:r>
            <a:r>
              <a:rPr lang="es-MX" b="1" i="0" u="none" strike="noStrike" dirty="0">
                <a:solidFill>
                  <a:srgbClr val="333333"/>
                </a:solidFill>
                <a:effectLst/>
                <a:latin typeface="MathJax_Main"/>
              </a:rPr>
              <a:t>+0.008∗</a:t>
            </a:r>
            <a:r>
              <a:rPr lang="es-MX" b="1" i="0" u="none" strike="noStrike" dirty="0">
                <a:solidFill>
                  <a:srgbClr val="333333"/>
                </a:solidFill>
                <a:effectLst/>
                <a:latin typeface="MathJax_Math-italic"/>
              </a:rPr>
              <a:t>experi</a:t>
            </a:r>
            <a:r>
              <a:rPr lang="es-MX" b="1" i="0" u="none" strike="noStrike" dirty="0">
                <a:solidFill>
                  <a:srgbClr val="333333"/>
                </a:solidFill>
                <a:effectLst/>
                <a:latin typeface="MathJax_Main"/>
              </a:rPr>
              <a:t>+0.000007∗</a:t>
            </a:r>
            <a:r>
              <a:rPr lang="es-MX" b="1" i="0" u="none" strike="noStrike" dirty="0">
                <a:solidFill>
                  <a:srgbClr val="333333"/>
                </a:solidFill>
                <a:effectLst/>
                <a:latin typeface="MathJax_Math-italic"/>
              </a:rPr>
              <a:t>faminci</a:t>
            </a:r>
            <a:r>
              <a:rPr lang="es-MX" b="1" i="0" u="none" strike="noStrike" dirty="0">
                <a:solidFill>
                  <a:srgbClr val="333333"/>
                </a:solidFill>
                <a:effectLst/>
                <a:latin typeface="MathJax_Main"/>
              </a:rPr>
              <a:t>−0.22∗</a:t>
            </a:r>
            <a:r>
              <a:rPr lang="es-MX" b="1" i="0" u="none" strike="noStrike" dirty="0">
                <a:solidFill>
                  <a:srgbClr val="333333"/>
                </a:solidFill>
                <a:effectLst/>
                <a:latin typeface="MathJax_Math-italic"/>
              </a:rPr>
              <a:t>femalei</a:t>
            </a:r>
            <a:r>
              <a:rPr lang="es-MX" b="1" i="0" u="none" strike="noStrike" dirty="0">
                <a:solidFill>
                  <a:srgbClr val="333333"/>
                </a:solidFill>
                <a:effectLst/>
                <a:latin typeface="MathJax_Main"/>
              </a:rPr>
              <a:t>+0.13∗</a:t>
            </a:r>
            <a:r>
              <a:rPr lang="es-MX" b="1" i="0" u="none" strike="noStrike" dirty="0">
                <a:solidFill>
                  <a:srgbClr val="333333"/>
                </a:solidFill>
                <a:effectLst/>
                <a:latin typeface="MathJax_Math-italic"/>
              </a:rPr>
              <a:t>metroi</a:t>
            </a:r>
            <a:r>
              <a:rPr lang="es-MX" b="1" i="0" u="none" strike="noStrike" dirty="0">
                <a:solidFill>
                  <a:srgbClr val="333333"/>
                </a:solidFill>
                <a:effectLst/>
                <a:latin typeface="MathJax_Main"/>
              </a:rPr>
              <a:t>+</a:t>
            </a:r>
            <a:r>
              <a:rPr lang="el-GR" b="1" i="0" u="none" strike="noStrike" dirty="0">
                <a:solidFill>
                  <a:srgbClr val="333333"/>
                </a:solidFill>
                <a:effectLst/>
                <a:latin typeface="MathJax_Math-italic"/>
              </a:rPr>
              <a:t>ε</a:t>
            </a:r>
            <a:r>
              <a:rPr lang="es-MX" b="1" i="0" u="none" strike="noStrike" dirty="0">
                <a:solidFill>
                  <a:srgbClr val="333333"/>
                </a:solidFill>
                <a:effectLst/>
                <a:latin typeface="MathJax_Math-italic"/>
              </a:rPr>
              <a:t>i</a:t>
            </a:r>
            <a:br>
              <a:rPr lang="es-MX" b="1" dirty="0"/>
            </a:br>
            <a:endParaRPr lang="es-MX" b="1" dirty="0"/>
          </a:p>
          <a:p>
            <a:pPr algn="ctr"/>
            <a:br>
              <a:rPr lang="es-MX" b="1" dirty="0"/>
            </a:br>
            <a:endParaRPr lang="es-MX" b="1" dirty="0"/>
          </a:p>
        </p:txBody>
      </p:sp>
      <p:sp>
        <p:nvSpPr>
          <p:cNvPr id="3" name="TextBox 2">
            <a:extLst>
              <a:ext uri="{FF2B5EF4-FFF2-40B4-BE49-F238E27FC236}">
                <a16:creationId xmlns:a16="http://schemas.microsoft.com/office/drawing/2014/main" id="{B001D75C-1C3A-53D9-03BA-DABFE5129351}"/>
              </a:ext>
            </a:extLst>
          </p:cNvPr>
          <p:cNvSpPr txBox="1"/>
          <p:nvPr/>
        </p:nvSpPr>
        <p:spPr>
          <a:xfrm>
            <a:off x="1418747" y="1023816"/>
            <a:ext cx="3442107" cy="523220"/>
          </a:xfrm>
          <a:prstGeom prst="rect">
            <a:avLst/>
          </a:prstGeom>
          <a:noFill/>
        </p:spPr>
        <p:txBody>
          <a:bodyPr wrap="square">
            <a:spAutoFit/>
          </a:bodyPr>
          <a:lstStyle/>
          <a:p>
            <a:pPr algn="ctr"/>
            <a:r>
              <a:rPr lang="es-MX" sz="1400" b="0" i="0" dirty="0">
                <a:solidFill>
                  <a:srgbClr val="333333"/>
                </a:solidFill>
                <a:effectLst/>
                <a:latin typeface="Helvetica Neue"/>
              </a:rPr>
              <a:t>Test de Homocedasticidad de errores del modelo MCO3 (Test </a:t>
            </a:r>
            <a:r>
              <a:rPr lang="es-MX" sz="1400" b="0" i="0" dirty="0" err="1">
                <a:solidFill>
                  <a:srgbClr val="333333"/>
                </a:solidFill>
                <a:effectLst/>
                <a:latin typeface="Helvetica Neue"/>
              </a:rPr>
              <a:t>Breusch</a:t>
            </a:r>
            <a:r>
              <a:rPr lang="es-MX" sz="1400" b="0" i="0" dirty="0">
                <a:solidFill>
                  <a:srgbClr val="333333"/>
                </a:solidFill>
                <a:effectLst/>
                <a:latin typeface="Helvetica Neue"/>
              </a:rPr>
              <a:t>-Pagan)</a:t>
            </a:r>
          </a:p>
        </p:txBody>
      </p:sp>
      <p:sp>
        <p:nvSpPr>
          <p:cNvPr id="11" name="TextBox 10">
            <a:extLst>
              <a:ext uri="{FF2B5EF4-FFF2-40B4-BE49-F238E27FC236}">
                <a16:creationId xmlns:a16="http://schemas.microsoft.com/office/drawing/2014/main" id="{6A6830E7-563B-0DC6-B511-098C3A29B629}"/>
              </a:ext>
            </a:extLst>
          </p:cNvPr>
          <p:cNvSpPr txBox="1"/>
          <p:nvPr/>
        </p:nvSpPr>
        <p:spPr>
          <a:xfrm>
            <a:off x="6763638" y="1065447"/>
            <a:ext cx="4581445" cy="523220"/>
          </a:xfrm>
          <a:prstGeom prst="rect">
            <a:avLst/>
          </a:prstGeom>
          <a:noFill/>
        </p:spPr>
        <p:txBody>
          <a:bodyPr wrap="square">
            <a:spAutoFit/>
          </a:bodyPr>
          <a:lstStyle/>
          <a:p>
            <a:pPr algn="ctr"/>
            <a:r>
              <a:rPr lang="es-MX" sz="1400" b="0" i="0" dirty="0">
                <a:solidFill>
                  <a:srgbClr val="333333"/>
                </a:solidFill>
                <a:effectLst/>
                <a:latin typeface="Helvetica Neue"/>
              </a:rPr>
              <a:t>Test de Autocorrelación de Parcial errores del modelo MCO3 (Test PACF, autocorrelación de orden superior)</a:t>
            </a:r>
          </a:p>
        </p:txBody>
      </p:sp>
      <p:sp>
        <p:nvSpPr>
          <p:cNvPr id="19" name="TextBox 18">
            <a:extLst>
              <a:ext uri="{FF2B5EF4-FFF2-40B4-BE49-F238E27FC236}">
                <a16:creationId xmlns:a16="http://schemas.microsoft.com/office/drawing/2014/main" id="{B7237F52-6669-800C-4963-8368D6BC1F0E}"/>
              </a:ext>
            </a:extLst>
          </p:cNvPr>
          <p:cNvSpPr txBox="1"/>
          <p:nvPr/>
        </p:nvSpPr>
        <p:spPr>
          <a:xfrm>
            <a:off x="351679" y="3579403"/>
            <a:ext cx="6337817" cy="307777"/>
          </a:xfrm>
          <a:prstGeom prst="rect">
            <a:avLst/>
          </a:prstGeom>
          <a:noFill/>
        </p:spPr>
        <p:txBody>
          <a:bodyPr wrap="square">
            <a:spAutoFit/>
          </a:bodyPr>
          <a:lstStyle/>
          <a:p>
            <a:pPr algn="ctr"/>
            <a:r>
              <a:rPr lang="es-MX" sz="1400" b="0" i="0" dirty="0">
                <a:solidFill>
                  <a:srgbClr val="333333"/>
                </a:solidFill>
                <a:effectLst/>
                <a:latin typeface="Helvetica Neue"/>
              </a:rPr>
              <a:t>Test de Normalidad de los errores del modelo MCO3 (Test Jarque-</a:t>
            </a:r>
            <a:r>
              <a:rPr lang="es-MX" sz="1400" b="0" i="0" dirty="0" err="1">
                <a:solidFill>
                  <a:srgbClr val="333333"/>
                </a:solidFill>
                <a:effectLst/>
                <a:latin typeface="Helvetica Neue"/>
              </a:rPr>
              <a:t>Bera</a:t>
            </a:r>
            <a:r>
              <a:rPr lang="es-MX" sz="1400" b="0" i="0" dirty="0">
                <a:solidFill>
                  <a:srgbClr val="333333"/>
                </a:solidFill>
                <a:effectLst/>
                <a:latin typeface="Helvetica Neue"/>
              </a:rPr>
              <a:t>)</a:t>
            </a:r>
          </a:p>
        </p:txBody>
      </p:sp>
      <p:pic>
        <p:nvPicPr>
          <p:cNvPr id="9" name="Picture 8">
            <a:extLst>
              <a:ext uri="{FF2B5EF4-FFF2-40B4-BE49-F238E27FC236}">
                <a16:creationId xmlns:a16="http://schemas.microsoft.com/office/drawing/2014/main" id="{5C000619-B526-56D5-59B5-5ADD30DC320C}"/>
              </a:ext>
            </a:extLst>
          </p:cNvPr>
          <p:cNvPicPr>
            <a:picLocks noChangeAspect="1"/>
          </p:cNvPicPr>
          <p:nvPr/>
        </p:nvPicPr>
        <p:blipFill>
          <a:blip r:embed="rId3"/>
          <a:stretch>
            <a:fillRect/>
          </a:stretch>
        </p:blipFill>
        <p:spPr>
          <a:xfrm>
            <a:off x="447040" y="1688990"/>
            <a:ext cx="5473221" cy="1667121"/>
          </a:xfrm>
          <a:prstGeom prst="rect">
            <a:avLst/>
          </a:prstGeom>
        </p:spPr>
      </p:pic>
      <p:pic>
        <p:nvPicPr>
          <p:cNvPr id="5" name="Picture 4">
            <a:extLst>
              <a:ext uri="{FF2B5EF4-FFF2-40B4-BE49-F238E27FC236}">
                <a16:creationId xmlns:a16="http://schemas.microsoft.com/office/drawing/2014/main" id="{D01645A1-5D5B-1D9B-A585-CE0FD0CA3E4E}"/>
              </a:ext>
            </a:extLst>
          </p:cNvPr>
          <p:cNvPicPr>
            <a:picLocks noChangeAspect="1"/>
          </p:cNvPicPr>
          <p:nvPr/>
        </p:nvPicPr>
        <p:blipFill>
          <a:blip r:embed="rId4"/>
          <a:stretch>
            <a:fillRect/>
          </a:stretch>
        </p:blipFill>
        <p:spPr>
          <a:xfrm>
            <a:off x="865952" y="3984165"/>
            <a:ext cx="5309270" cy="2531823"/>
          </a:xfrm>
          <a:prstGeom prst="rect">
            <a:avLst/>
          </a:prstGeom>
        </p:spPr>
      </p:pic>
      <p:pic>
        <p:nvPicPr>
          <p:cNvPr id="7" name="Picture 6">
            <a:extLst>
              <a:ext uri="{FF2B5EF4-FFF2-40B4-BE49-F238E27FC236}">
                <a16:creationId xmlns:a16="http://schemas.microsoft.com/office/drawing/2014/main" id="{DDB6C643-288F-1F5D-AACE-48DAB8EE31AD}"/>
              </a:ext>
            </a:extLst>
          </p:cNvPr>
          <p:cNvPicPr>
            <a:picLocks noChangeAspect="1"/>
          </p:cNvPicPr>
          <p:nvPr/>
        </p:nvPicPr>
        <p:blipFill>
          <a:blip r:embed="rId5"/>
          <a:stretch>
            <a:fillRect/>
          </a:stretch>
        </p:blipFill>
        <p:spPr>
          <a:xfrm>
            <a:off x="7547005" y="1504168"/>
            <a:ext cx="3226248" cy="2843009"/>
          </a:xfrm>
          <a:prstGeom prst="rect">
            <a:avLst/>
          </a:prstGeom>
        </p:spPr>
      </p:pic>
    </p:spTree>
    <p:extLst>
      <p:ext uri="{BB962C8B-B14F-4D97-AF65-F5344CB8AC3E}">
        <p14:creationId xmlns:p14="http://schemas.microsoft.com/office/powerpoint/2010/main" val="415127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par>
                                <p:cTn id="17" presetID="2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down)">
                                      <p:cBhvr>
                                        <p:cTn id="24" dur="500"/>
                                        <p:tgtEl>
                                          <p:spTgt spid="19"/>
                                        </p:tgtEl>
                                      </p:cBhvr>
                                    </p:animEffect>
                                  </p:childTnLst>
                                </p:cTn>
                              </p:par>
                              <p:par>
                                <p:cTn id="25" presetID="22" presetClass="entr" presetSubtype="4"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11"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Resultados</a:t>
            </a:r>
            <a:r>
              <a:rPr lang="en-US" sz="3200" b="1" dirty="0">
                <a:solidFill>
                  <a:schemeClr val="accent1"/>
                </a:solidFill>
              </a:rPr>
              <a:t> de </a:t>
            </a:r>
            <a:r>
              <a:rPr lang="en-US" sz="3200" b="1" dirty="0" err="1">
                <a:solidFill>
                  <a:schemeClr val="accent1"/>
                </a:solidFill>
              </a:rPr>
              <a:t>los</a:t>
            </a:r>
            <a:r>
              <a:rPr lang="en-US" sz="3200" b="1" dirty="0">
                <a:solidFill>
                  <a:schemeClr val="accent1"/>
                </a:solidFill>
              </a:rPr>
              <a:t> MCO (al </a:t>
            </a:r>
            <a:r>
              <a:rPr lang="en-US" sz="3200" b="1" dirty="0" err="1">
                <a:solidFill>
                  <a:schemeClr val="accent1"/>
                </a:solidFill>
              </a:rPr>
              <a:t>momento</a:t>
            </a:r>
            <a:r>
              <a:rPr lang="en-US" sz="3200" b="1" dirty="0">
                <a:solidFill>
                  <a:schemeClr val="accent1"/>
                </a:solidFill>
              </a:rPr>
              <a:t>) </a:t>
            </a:r>
            <a:endParaRPr lang="es-MX" sz="3200" b="1" dirty="0">
              <a:solidFill>
                <a:schemeClr val="accent1"/>
              </a:solidFill>
            </a:endParaRPr>
          </a:p>
        </p:txBody>
      </p:sp>
      <p:graphicFrame>
        <p:nvGraphicFramePr>
          <p:cNvPr id="3" name="Table 2">
            <a:extLst>
              <a:ext uri="{FF2B5EF4-FFF2-40B4-BE49-F238E27FC236}">
                <a16:creationId xmlns:a16="http://schemas.microsoft.com/office/drawing/2014/main" id="{BE83A8EB-4B5C-BC26-67D2-4F627995C958}"/>
              </a:ext>
            </a:extLst>
          </p:cNvPr>
          <p:cNvGraphicFramePr>
            <a:graphicFrameLocks noGrp="1"/>
          </p:cNvGraphicFramePr>
          <p:nvPr>
            <p:extLst>
              <p:ext uri="{D42A27DB-BD31-4B8C-83A1-F6EECF244321}">
                <p14:modId xmlns:p14="http://schemas.microsoft.com/office/powerpoint/2010/main" val="850166139"/>
              </p:ext>
            </p:extLst>
          </p:nvPr>
        </p:nvGraphicFramePr>
        <p:xfrm>
          <a:off x="510558" y="1016846"/>
          <a:ext cx="11010882" cy="3418840"/>
        </p:xfrm>
        <a:graphic>
          <a:graphicData uri="http://schemas.openxmlformats.org/drawingml/2006/table">
            <a:tbl>
              <a:tblPr firstRow="1" bandRow="1">
                <a:tableStyleId>{5C22544A-7EE6-4342-B048-85BDC9FD1C3A}</a:tableStyleId>
              </a:tblPr>
              <a:tblGrid>
                <a:gridCol w="1242544">
                  <a:extLst>
                    <a:ext uri="{9D8B030D-6E8A-4147-A177-3AD203B41FA5}">
                      <a16:colId xmlns:a16="http://schemas.microsoft.com/office/drawing/2014/main" val="3632679776"/>
                    </a:ext>
                  </a:extLst>
                </a:gridCol>
                <a:gridCol w="1242544">
                  <a:extLst>
                    <a:ext uri="{9D8B030D-6E8A-4147-A177-3AD203B41FA5}">
                      <a16:colId xmlns:a16="http://schemas.microsoft.com/office/drawing/2014/main" val="2374456308"/>
                    </a:ext>
                  </a:extLst>
                </a:gridCol>
                <a:gridCol w="3167525">
                  <a:extLst>
                    <a:ext uri="{9D8B030D-6E8A-4147-A177-3AD203B41FA5}">
                      <a16:colId xmlns:a16="http://schemas.microsoft.com/office/drawing/2014/main" val="2939646644"/>
                    </a:ext>
                  </a:extLst>
                </a:gridCol>
                <a:gridCol w="1117730">
                  <a:extLst>
                    <a:ext uri="{9D8B030D-6E8A-4147-A177-3AD203B41FA5}">
                      <a16:colId xmlns:a16="http://schemas.microsoft.com/office/drawing/2014/main" val="2571014697"/>
                    </a:ext>
                  </a:extLst>
                </a:gridCol>
                <a:gridCol w="3244068">
                  <a:extLst>
                    <a:ext uri="{9D8B030D-6E8A-4147-A177-3AD203B41FA5}">
                      <a16:colId xmlns:a16="http://schemas.microsoft.com/office/drawing/2014/main" val="1706982618"/>
                    </a:ext>
                  </a:extLst>
                </a:gridCol>
                <a:gridCol w="996471">
                  <a:extLst>
                    <a:ext uri="{9D8B030D-6E8A-4147-A177-3AD203B41FA5}">
                      <a16:colId xmlns:a16="http://schemas.microsoft.com/office/drawing/2014/main" val="2881931664"/>
                    </a:ext>
                  </a:extLst>
                </a:gridCol>
              </a:tblGrid>
              <a:tr h="370840">
                <a:tc>
                  <a:txBody>
                    <a:bodyPr/>
                    <a:lstStyle/>
                    <a:p>
                      <a:pPr algn="ctr"/>
                      <a:r>
                        <a:rPr lang="es-ES" sz="1600" dirty="0"/>
                        <a:t>Modelo</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Tipo</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Ecuación</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R</a:t>
                      </a:r>
                      <a:r>
                        <a:rPr lang="en-US" sz="1600" dirty="0"/>
                        <a:t>^2(adj)</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600" dirty="0" err="1"/>
                        <a:t>Observaciones</a:t>
                      </a:r>
                      <a:r>
                        <a:rPr lang="en-US" sz="1600" dirty="0"/>
                        <a:t> </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600" dirty="0"/>
                        <a:t>MAPE</a:t>
                      </a:r>
                      <a:endParaRPr lang="es-MX" sz="1600" dirty="0"/>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47149874"/>
                  </a:ext>
                </a:extLst>
              </a:tr>
              <a:tr h="370840">
                <a:tc>
                  <a:txBody>
                    <a:bodyPr/>
                    <a:lstStyle/>
                    <a:p>
                      <a:r>
                        <a:rPr lang="en-US" sz="1400" dirty="0">
                          <a:latin typeface="Arial" panose="020B0604020202020204" pitchFamily="34" charset="0"/>
                          <a:cs typeface="Arial" panose="020B0604020202020204" pitchFamily="34" charset="0"/>
                        </a:rPr>
                        <a:t>MCO1</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OLS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MX" sz="1400" b="0" i="0" u="none" strike="noStrike" kern="1200" dirty="0" err="1">
                          <a:solidFill>
                            <a:schemeClr val="dk1"/>
                          </a:solidFill>
                          <a:effectLst/>
                          <a:latin typeface="Arial" panose="020B0604020202020204" pitchFamily="34" charset="0"/>
                          <a:ea typeface="+mn-ea"/>
                          <a:cs typeface="Arial" panose="020B0604020202020204" pitchFamily="34" charset="0"/>
                        </a:rPr>
                        <a:t>wagei</a:t>
                      </a:r>
                      <a:r>
                        <a:rPr lang="es-MX" sz="1400" b="0" i="0" u="none" strike="noStrike" kern="1200" dirty="0">
                          <a:solidFill>
                            <a:schemeClr val="dk1"/>
                          </a:solidFill>
                          <a:effectLst/>
                          <a:latin typeface="Arial" panose="020B0604020202020204" pitchFamily="34" charset="0"/>
                          <a:ea typeface="+mn-ea"/>
                          <a:cs typeface="Arial" panose="020B0604020202020204" pitchFamily="34" charset="0"/>
                        </a:rPr>
                        <a:t>=−17.98−1.14∗blacki+2.54∗educi+0.19∗experi+0.00005∗faminci−5.74∗femalei+3.48∗metroi−1.45∗midwesti−1.22∗southi+</a:t>
                      </a:r>
                      <a:r>
                        <a:rPr lang="el-GR" sz="1400" b="0" i="0" u="none" strike="noStrike" kern="1200" dirty="0">
                          <a:solidFill>
                            <a:schemeClr val="dk1"/>
                          </a:solidFill>
                          <a:effectLst/>
                          <a:latin typeface="Arial" panose="020B0604020202020204" pitchFamily="34" charset="0"/>
                          <a:ea typeface="+mn-ea"/>
                          <a:cs typeface="Arial" panose="020B0604020202020204" pitchFamily="34" charset="0"/>
                        </a:rPr>
                        <a:t>ε</a:t>
                      </a:r>
                      <a:r>
                        <a:rPr lang="es-MX" sz="1400" b="0" i="0" u="none" strike="noStrike" kern="1200" dirty="0">
                          <a:solidFill>
                            <a:schemeClr val="dk1"/>
                          </a:solidFill>
                          <a:effectLst/>
                          <a:latin typeface="Arial" panose="020B0604020202020204" pitchFamily="34" charset="0"/>
                          <a:ea typeface="+mn-ea"/>
                          <a:cs typeface="Arial" panose="020B0604020202020204" pitchFamily="34" charset="0"/>
                        </a:rPr>
                        <a:t>i</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0.27</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36.6%</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27469552"/>
                  </a:ext>
                </a:extLst>
              </a:tr>
              <a:tr h="370840">
                <a:tc>
                  <a:txBody>
                    <a:bodyPr/>
                    <a:lstStyle/>
                    <a:p>
                      <a:r>
                        <a:rPr lang="en-US" sz="1400" dirty="0">
                          <a:latin typeface="Arial" panose="020B0604020202020204" pitchFamily="34" charset="0"/>
                          <a:cs typeface="Arial" panose="020B0604020202020204" pitchFamily="34" charset="0"/>
                        </a:rPr>
                        <a:t>MCO2</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OLS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err="1">
                          <a:latin typeface="Arial" panose="020B0604020202020204" pitchFamily="34" charset="0"/>
                          <a:cs typeface="Arial" panose="020B0604020202020204" pitchFamily="34" charset="0"/>
                        </a:rPr>
                        <a:t>wagei</a:t>
                      </a:r>
                      <a:r>
                        <a:rPr lang="es-MX" sz="1400" dirty="0">
                          <a:latin typeface="Arial" panose="020B0604020202020204" pitchFamily="34" charset="0"/>
                          <a:cs typeface="Arial" panose="020B0604020202020204" pitchFamily="34" charset="0"/>
                        </a:rPr>
                        <a:t>=−19.27+2.55∗educi+0.19∗experi+0.00005∗faminci−5.90∗femalei+3.68∗metroi+</a:t>
                      </a:r>
                      <a:r>
                        <a:rPr lang="el-GR" sz="1400" dirty="0">
                          <a:latin typeface="Arial" panose="020B0604020202020204" pitchFamily="34" charset="0"/>
                          <a:cs typeface="Arial" panose="020B0604020202020204" pitchFamily="34" charset="0"/>
                        </a:rPr>
                        <a:t>ε</a:t>
                      </a:r>
                      <a:r>
                        <a:rPr lang="es-MX" sz="1400" dirty="0">
                          <a:latin typeface="Arial" panose="020B0604020202020204" pitchFamily="34" charset="0"/>
                          <a:cs typeface="Arial" panose="020B0604020202020204" pitchFamily="34" charset="0"/>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0.27</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p>
                    <a:p>
                      <a:r>
                        <a:rPr lang="es-ES" sz="1400" dirty="0">
                          <a:latin typeface="Arial" panose="020B0604020202020204" pitchFamily="34" charset="0"/>
                          <a:cs typeface="Arial" panose="020B0604020202020204" pitchFamily="34" charset="0"/>
                        </a:rPr>
                        <a:t>+ Heterocedasticidad de errores</a:t>
                      </a:r>
                    </a:p>
                    <a:p>
                      <a:r>
                        <a:rPr lang="es-ES" sz="1400" dirty="0">
                          <a:latin typeface="Arial" panose="020B0604020202020204" pitchFamily="34" charset="0"/>
                          <a:cs typeface="Arial" panose="020B0604020202020204" pitchFamily="34" charset="0"/>
                        </a:rPr>
                        <a:t>+ NO normalidad de los errores!! </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37.5%</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32259154"/>
                  </a:ext>
                </a:extLst>
              </a:tr>
              <a:tr h="370840">
                <a:tc>
                  <a:txBody>
                    <a:bodyPr/>
                    <a:lstStyle/>
                    <a:p>
                      <a:r>
                        <a:rPr lang="en-US" sz="1400" dirty="0">
                          <a:latin typeface="Arial" panose="020B0604020202020204" pitchFamily="34" charset="0"/>
                          <a:cs typeface="Arial" panose="020B0604020202020204" pitchFamily="34" charset="0"/>
                        </a:rPr>
                        <a:t>MCO3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OLS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b="0" i="0" u="none" strike="noStrike" dirty="0">
                          <a:solidFill>
                            <a:srgbClr val="333333"/>
                          </a:solidFill>
                          <a:effectLst/>
                          <a:latin typeface="Arial" panose="020B0604020202020204" pitchFamily="34" charset="0"/>
                          <a:cs typeface="Arial" panose="020B0604020202020204" pitchFamily="34" charset="0"/>
                        </a:rPr>
                        <a:t>log(</a:t>
                      </a:r>
                      <a:r>
                        <a:rPr lang="es-MX" sz="1400" b="0" i="0" u="none" strike="noStrike" dirty="0" err="1">
                          <a:solidFill>
                            <a:srgbClr val="333333"/>
                          </a:solidFill>
                          <a:effectLst/>
                          <a:latin typeface="Arial" panose="020B0604020202020204" pitchFamily="34" charset="0"/>
                          <a:cs typeface="Arial" panose="020B0604020202020204" pitchFamily="34" charset="0"/>
                        </a:rPr>
                        <a:t>wagei</a:t>
                      </a:r>
                      <a:r>
                        <a:rPr lang="es-MX" sz="1400" b="0" i="0" u="none" strike="noStrike" dirty="0">
                          <a:solidFill>
                            <a:srgbClr val="333333"/>
                          </a:solidFill>
                          <a:effectLst/>
                          <a:latin typeface="Arial" panose="020B0604020202020204" pitchFamily="34" charset="0"/>
                          <a:cs typeface="Arial" panose="020B0604020202020204" pitchFamily="34" charset="0"/>
                        </a:rPr>
                        <a:t>)=1.27+0.11∗educi+0.008∗experi+0.000007∗faminci−0.22∗femalei+0.13∗metroi+</a:t>
                      </a:r>
                      <a:r>
                        <a:rPr lang="el-GR" sz="1400" b="0" i="0" u="none" strike="noStrike" dirty="0">
                          <a:solidFill>
                            <a:srgbClr val="333333"/>
                          </a:solidFill>
                          <a:effectLst/>
                          <a:latin typeface="Arial" panose="020B0604020202020204" pitchFamily="34" charset="0"/>
                          <a:cs typeface="Arial" panose="020B0604020202020204" pitchFamily="34" charset="0"/>
                        </a:rPr>
                        <a:t>ε</a:t>
                      </a:r>
                      <a:r>
                        <a:rPr lang="es-MX" sz="1400" b="0" i="0" u="none" strike="noStrike" dirty="0">
                          <a:solidFill>
                            <a:srgbClr val="333333"/>
                          </a:solidFill>
                          <a:effectLst/>
                          <a:latin typeface="Arial" panose="020B0604020202020204" pitchFamily="34" charset="0"/>
                          <a:cs typeface="Arial" panose="020B0604020202020204" pitchFamily="34" charset="0"/>
                        </a:rPr>
                        <a:t>i</a:t>
                      </a:r>
                      <a:br>
                        <a:rPr lang="es-MX" sz="1400" b="0" dirty="0">
                          <a:latin typeface="Arial" panose="020B0604020202020204" pitchFamily="34" charset="0"/>
                          <a:cs typeface="Arial" panose="020B0604020202020204" pitchFamily="34" charset="0"/>
                        </a:rPr>
                      </a:br>
                      <a:endParaRPr lang="es-MX" sz="1400" b="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0.33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p>
                    <a:p>
                      <a:r>
                        <a:rPr lang="es-ES" sz="1400" dirty="0">
                          <a:latin typeface="Arial" panose="020B0604020202020204" pitchFamily="34" charset="0"/>
                          <a:cs typeface="Arial" panose="020B0604020202020204" pitchFamily="34" charset="0"/>
                        </a:rPr>
                        <a:t>+ Heterocedasticidad de errores</a:t>
                      </a:r>
                    </a:p>
                    <a:p>
                      <a:r>
                        <a:rPr lang="es-ES" sz="1400" dirty="0">
                          <a:latin typeface="Arial" panose="020B0604020202020204" pitchFamily="34" charset="0"/>
                          <a:cs typeface="Arial" panose="020B0604020202020204" pitchFamily="34" charset="0"/>
                        </a:rPr>
                        <a:t>+ Posible correlación de errores a t-5</a:t>
                      </a:r>
                    </a:p>
                    <a:p>
                      <a:r>
                        <a:rPr lang="es-ES" sz="1400" dirty="0">
                          <a:latin typeface="Arial" panose="020B0604020202020204" pitchFamily="34" charset="0"/>
                          <a:cs typeface="Arial" panose="020B0604020202020204" pitchFamily="34" charset="0"/>
                        </a:rPr>
                        <a:t>+ Normalidad de los errores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30.3%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5994737"/>
                  </a:ext>
                </a:extLst>
              </a:tr>
            </a:tbl>
          </a:graphicData>
        </a:graphic>
      </p:graphicFrame>
      <p:sp>
        <p:nvSpPr>
          <p:cNvPr id="2" name="TextBox 1">
            <a:extLst>
              <a:ext uri="{FF2B5EF4-FFF2-40B4-BE49-F238E27FC236}">
                <a16:creationId xmlns:a16="http://schemas.microsoft.com/office/drawing/2014/main" id="{332A3A77-D130-5FDA-3410-48B52FA4B330}"/>
              </a:ext>
            </a:extLst>
          </p:cNvPr>
          <p:cNvSpPr txBox="1"/>
          <p:nvPr/>
        </p:nvSpPr>
        <p:spPr>
          <a:xfrm>
            <a:off x="396240" y="4739180"/>
            <a:ext cx="11399520" cy="646331"/>
          </a:xfrm>
          <a:prstGeom prst="rect">
            <a:avLst/>
          </a:prstGeom>
          <a:noFill/>
        </p:spPr>
        <p:txBody>
          <a:bodyPr wrap="square">
            <a:spAutoFit/>
          </a:bodyPr>
          <a:lstStyle/>
          <a:p>
            <a:pPr algn="ctr"/>
            <a:r>
              <a:rPr lang="es-ES" sz="1800" dirty="0"/>
              <a:t>Recordar si no se cumplen los supuestos de Gauss </a:t>
            </a:r>
            <a:r>
              <a:rPr lang="es-ES" sz="1800" dirty="0" err="1"/>
              <a:t>Markov</a:t>
            </a:r>
            <a:r>
              <a:rPr lang="es-ES" sz="1800" dirty="0"/>
              <a:t> se dice que los coeficientes </a:t>
            </a:r>
            <a:r>
              <a:rPr lang="es-ES" sz="1800" dirty="0">
                <a:latin typeface="Cambria Math" panose="02040503050406030204" pitchFamily="18" charset="0"/>
                <a:ea typeface="Cambria Math" panose="02040503050406030204" pitchFamily="18" charset="0"/>
              </a:rPr>
              <a:t>𝜷 del modelo </a:t>
            </a:r>
            <a:r>
              <a:rPr lang="es-MX" dirty="0"/>
              <a:t>MCO3 son insesgados y consistentes, pero ineficientes, lo que conduce a resultados incorrectos para las pruebas estadísticas.</a:t>
            </a:r>
          </a:p>
        </p:txBody>
      </p:sp>
    </p:spTree>
    <p:extLst>
      <p:ext uri="{BB962C8B-B14F-4D97-AF65-F5344CB8AC3E}">
        <p14:creationId xmlns:p14="http://schemas.microsoft.com/office/powerpoint/2010/main" val="145909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200" b="1" dirty="0">
                <a:solidFill>
                  <a:schemeClr val="accent1"/>
                </a:solidFill>
              </a:rPr>
              <a:t>En el modelo de MCG la matriz de covarianza de errores no es la identidad</a:t>
            </a:r>
            <a:endParaRPr lang="es-MX" sz="3200" dirty="0">
              <a:solidFill>
                <a:schemeClr val="accent1"/>
              </a:solidFill>
            </a:endParaRPr>
          </a:p>
        </p:txBody>
      </p:sp>
      <p:pic>
        <p:nvPicPr>
          <p:cNvPr id="3" name="Picture 2">
            <a:extLst>
              <a:ext uri="{FF2B5EF4-FFF2-40B4-BE49-F238E27FC236}">
                <a16:creationId xmlns:a16="http://schemas.microsoft.com/office/drawing/2014/main" id="{170B29B2-7EF6-EE28-60D7-6F432CE06ECF}"/>
              </a:ext>
            </a:extLst>
          </p:cNvPr>
          <p:cNvPicPr>
            <a:picLocks noChangeAspect="1"/>
          </p:cNvPicPr>
          <p:nvPr/>
        </p:nvPicPr>
        <p:blipFill>
          <a:blip r:embed="rId3"/>
          <a:stretch>
            <a:fillRect/>
          </a:stretch>
        </p:blipFill>
        <p:spPr>
          <a:xfrm>
            <a:off x="91440" y="1357071"/>
            <a:ext cx="4815158" cy="4500255"/>
          </a:xfrm>
          <a:prstGeom prst="rect">
            <a:avLst/>
          </a:prstGeom>
        </p:spPr>
      </p:pic>
      <p:sp>
        <p:nvSpPr>
          <p:cNvPr id="5" name="TextBox 4">
            <a:extLst>
              <a:ext uri="{FF2B5EF4-FFF2-40B4-BE49-F238E27FC236}">
                <a16:creationId xmlns:a16="http://schemas.microsoft.com/office/drawing/2014/main" id="{8803E547-8406-71AF-96F5-678F73C7DE6F}"/>
              </a:ext>
            </a:extLst>
          </p:cNvPr>
          <p:cNvSpPr txBox="1"/>
          <p:nvPr/>
        </p:nvSpPr>
        <p:spPr>
          <a:xfrm>
            <a:off x="91440" y="710740"/>
            <a:ext cx="5140960" cy="646331"/>
          </a:xfrm>
          <a:prstGeom prst="rect">
            <a:avLst/>
          </a:prstGeom>
          <a:noFill/>
        </p:spPr>
        <p:txBody>
          <a:bodyPr wrap="square">
            <a:spAutoFit/>
          </a:bodyPr>
          <a:lstStyle/>
          <a:p>
            <a:r>
              <a:rPr lang="es-ES" sz="1800" dirty="0"/>
              <a:t>Recordar los supuestos de Gauss </a:t>
            </a:r>
            <a:r>
              <a:rPr lang="es-ES" sz="1800" dirty="0" err="1"/>
              <a:t>Markok</a:t>
            </a:r>
            <a:r>
              <a:rPr lang="es-ES" sz="1800" dirty="0"/>
              <a:t> para el caso del MCO</a:t>
            </a:r>
            <a:endParaRPr lang="es-MX" sz="1800" dirty="0"/>
          </a:p>
        </p:txBody>
      </p:sp>
      <p:sp>
        <p:nvSpPr>
          <p:cNvPr id="8" name="TextBox 7">
            <a:extLst>
              <a:ext uri="{FF2B5EF4-FFF2-40B4-BE49-F238E27FC236}">
                <a16:creationId xmlns:a16="http://schemas.microsoft.com/office/drawing/2014/main" id="{7BC94443-F41D-0A8A-8E71-49A8A51228D4}"/>
              </a:ext>
            </a:extLst>
          </p:cNvPr>
          <p:cNvSpPr txBox="1"/>
          <p:nvPr/>
        </p:nvSpPr>
        <p:spPr>
          <a:xfrm>
            <a:off x="5735608" y="791356"/>
            <a:ext cx="6167120" cy="646331"/>
          </a:xfrm>
          <a:prstGeom prst="rect">
            <a:avLst/>
          </a:prstGeom>
          <a:noFill/>
        </p:spPr>
        <p:txBody>
          <a:bodyPr wrap="square">
            <a:spAutoFit/>
          </a:bodyPr>
          <a:lstStyle/>
          <a:p>
            <a:pPr algn="ctr"/>
            <a:r>
              <a:rPr lang="es-ES" sz="1800" dirty="0"/>
              <a:t>Pero para el </a:t>
            </a:r>
            <a:r>
              <a:rPr lang="es-ES" sz="1800" dirty="0" err="1"/>
              <a:t>el</a:t>
            </a:r>
            <a:r>
              <a:rPr lang="es-ES" sz="1800" dirty="0"/>
              <a:t> caso del MCG la matriz de covarianzas no es la Identidad</a:t>
            </a:r>
            <a:endParaRPr lang="es-MX" sz="1800" dirty="0"/>
          </a:p>
        </p:txBody>
      </p:sp>
      <p:pic>
        <p:nvPicPr>
          <p:cNvPr id="10" name="Picture 9">
            <a:extLst>
              <a:ext uri="{FF2B5EF4-FFF2-40B4-BE49-F238E27FC236}">
                <a16:creationId xmlns:a16="http://schemas.microsoft.com/office/drawing/2014/main" id="{DF0775A4-9415-2B49-8AEA-4CDDBE5EFD0F}"/>
              </a:ext>
            </a:extLst>
          </p:cNvPr>
          <p:cNvPicPr>
            <a:picLocks noChangeAspect="1"/>
          </p:cNvPicPr>
          <p:nvPr/>
        </p:nvPicPr>
        <p:blipFill rotWithShape="1">
          <a:blip r:embed="rId4"/>
          <a:srcRect l="1707"/>
          <a:stretch/>
        </p:blipFill>
        <p:spPr>
          <a:xfrm>
            <a:off x="5823870" y="1722693"/>
            <a:ext cx="5985914" cy="3336414"/>
          </a:xfrm>
          <a:prstGeom prst="rect">
            <a:avLst/>
          </a:prstGeom>
        </p:spPr>
      </p:pic>
    </p:spTree>
    <p:extLst>
      <p:ext uri="{BB962C8B-B14F-4D97-AF65-F5344CB8AC3E}">
        <p14:creationId xmlns:p14="http://schemas.microsoft.com/office/powerpoint/2010/main" val="222272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200" b="1" dirty="0">
                <a:solidFill>
                  <a:schemeClr val="accent1"/>
                </a:solidFill>
              </a:rPr>
              <a:t>Se busca que los coeficientes </a:t>
            </a:r>
            <a:r>
              <a:rPr lang="es-ES" sz="3200" dirty="0">
                <a:solidFill>
                  <a:schemeClr val="accent1"/>
                </a:solidFill>
                <a:latin typeface="Cambria Math" panose="02040503050406030204" pitchFamily="18" charset="0"/>
                <a:ea typeface="Cambria Math" panose="02040503050406030204" pitchFamily="18" charset="0"/>
              </a:rPr>
              <a:t>𝜷 </a:t>
            </a:r>
            <a:r>
              <a:rPr lang="es-ES" sz="3200" b="1" dirty="0">
                <a:solidFill>
                  <a:schemeClr val="accent1"/>
                </a:solidFill>
              </a:rPr>
              <a:t>sean insesgados, consistentes y eficientes </a:t>
            </a:r>
            <a:endParaRPr lang="es-MX" sz="3200" dirty="0">
              <a:solidFill>
                <a:schemeClr val="accent1"/>
              </a:solidFill>
            </a:endParaRPr>
          </a:p>
        </p:txBody>
      </p:sp>
      <p:pic>
        <p:nvPicPr>
          <p:cNvPr id="6" name="Picture 5">
            <a:extLst>
              <a:ext uri="{FF2B5EF4-FFF2-40B4-BE49-F238E27FC236}">
                <a16:creationId xmlns:a16="http://schemas.microsoft.com/office/drawing/2014/main" id="{5ABBA73A-6C42-21A0-6A11-AD533A71BC71}"/>
              </a:ext>
            </a:extLst>
          </p:cNvPr>
          <p:cNvPicPr>
            <a:picLocks noChangeAspect="1"/>
          </p:cNvPicPr>
          <p:nvPr/>
        </p:nvPicPr>
        <p:blipFill>
          <a:blip r:embed="rId3"/>
          <a:stretch>
            <a:fillRect/>
          </a:stretch>
        </p:blipFill>
        <p:spPr>
          <a:xfrm>
            <a:off x="1581901" y="1765029"/>
            <a:ext cx="9028196" cy="3327942"/>
          </a:xfrm>
          <a:prstGeom prst="rect">
            <a:avLst/>
          </a:prstGeom>
        </p:spPr>
      </p:pic>
    </p:spTree>
    <p:extLst>
      <p:ext uri="{BB962C8B-B14F-4D97-AF65-F5344CB8AC3E}">
        <p14:creationId xmlns:p14="http://schemas.microsoft.com/office/powerpoint/2010/main" val="4035171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20519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Aplicación</a:t>
            </a:r>
            <a:r>
              <a:rPr lang="en-US" sz="3200" b="1" dirty="0">
                <a:solidFill>
                  <a:schemeClr val="accent1"/>
                </a:solidFill>
              </a:rPr>
              <a:t> del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Generalizados</a:t>
            </a:r>
            <a:r>
              <a:rPr lang="en-US" sz="3200" b="1" dirty="0">
                <a:solidFill>
                  <a:schemeClr val="accent1"/>
                </a:solidFill>
              </a:rPr>
              <a:t> (MCG1)</a:t>
            </a:r>
            <a:endParaRPr lang="es-MX" sz="3200" b="1" dirty="0">
              <a:solidFill>
                <a:schemeClr val="accent1"/>
              </a:solidFill>
            </a:endParaRPr>
          </a:p>
        </p:txBody>
      </p:sp>
      <p:sp>
        <p:nvSpPr>
          <p:cNvPr id="3" name="TextBox 2">
            <a:extLst>
              <a:ext uri="{FF2B5EF4-FFF2-40B4-BE49-F238E27FC236}">
                <a16:creationId xmlns:a16="http://schemas.microsoft.com/office/drawing/2014/main" id="{5E532800-B3ED-4623-23DE-9E6F29C42DA1}"/>
              </a:ext>
            </a:extLst>
          </p:cNvPr>
          <p:cNvSpPr txBox="1"/>
          <p:nvPr/>
        </p:nvSpPr>
        <p:spPr>
          <a:xfrm>
            <a:off x="0" y="617927"/>
            <a:ext cx="12192000" cy="369332"/>
          </a:xfrm>
          <a:prstGeom prst="rect">
            <a:avLst/>
          </a:prstGeom>
          <a:noFill/>
        </p:spPr>
        <p:txBody>
          <a:bodyPr wrap="square">
            <a:spAutoFit/>
          </a:bodyPr>
          <a:lstStyle/>
          <a:p>
            <a:r>
              <a:rPr lang="es-ES" sz="1800" b="0" i="0" u="none" strike="noStrike" kern="1200" dirty="0">
                <a:solidFill>
                  <a:schemeClr val="dk1"/>
                </a:solidFill>
                <a:effectLst/>
                <a:latin typeface="+mn-lt"/>
                <a:ea typeface="+mn-ea"/>
                <a:cs typeface="+mn-cs"/>
              </a:rPr>
              <a:t>Se decidió correr un nuevo modelo de MCG1 tomando en cuenta la posible correlación de errores a tiempo t-5</a:t>
            </a:r>
            <a:endParaRPr lang="es-MX" sz="1800" dirty="0"/>
          </a:p>
        </p:txBody>
      </p:sp>
      <p:sp>
        <p:nvSpPr>
          <p:cNvPr id="2" name="Rectangle 1">
            <a:extLst>
              <a:ext uri="{FF2B5EF4-FFF2-40B4-BE49-F238E27FC236}">
                <a16:creationId xmlns:a16="http://schemas.microsoft.com/office/drawing/2014/main" id="{7353D332-B2E6-A989-E2C5-F1FAEB42CBC4}"/>
              </a:ext>
            </a:extLst>
          </p:cNvPr>
          <p:cNvSpPr>
            <a:spLocks noChangeArrowheads="1"/>
          </p:cNvSpPr>
          <p:nvPr/>
        </p:nvSpPr>
        <p:spPr bwMode="auto">
          <a:xfrm>
            <a:off x="670560" y="922814"/>
            <a:ext cx="10228562" cy="135676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err="1">
                <a:solidFill>
                  <a:srgbClr val="333333"/>
                </a:solidFill>
              </a:rPr>
              <a:t>library</a:t>
            </a:r>
            <a:r>
              <a:rPr lang="es-MX" altLang="es-MX" sz="1200" dirty="0">
                <a:solidFill>
                  <a:srgbClr val="333333"/>
                </a:solidFill>
              </a:rPr>
              <a:t>(</a:t>
            </a:r>
            <a:r>
              <a:rPr lang="es-MX" altLang="es-MX" sz="1200" dirty="0" err="1">
                <a:solidFill>
                  <a:srgbClr val="333333"/>
                </a:solidFill>
              </a:rPr>
              <a:t>nlme</a:t>
            </a:r>
            <a:r>
              <a:rPr lang="es-MX" altLang="es-MX" sz="1200" dirty="0">
                <a:solidFill>
                  <a:srgbClr val="333333"/>
                </a:solidFill>
              </a:rPr>
              <a:t>)</a:t>
            </a:r>
          </a:p>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a:solidFill>
                  <a:srgbClr val="333333"/>
                </a:solidFill>
              </a:rPr>
              <a:t>glm_1_wage_train_data &lt;- </a:t>
            </a:r>
            <a:r>
              <a:rPr lang="es-MX" altLang="es-MX" sz="1200" dirty="0" err="1">
                <a:solidFill>
                  <a:srgbClr val="333333"/>
                </a:solidFill>
              </a:rPr>
              <a:t>gls</a:t>
            </a:r>
            <a:r>
              <a:rPr lang="es-MX" altLang="es-MX" sz="1200" dirty="0">
                <a:solidFill>
                  <a:srgbClr val="333333"/>
                </a:solidFill>
              </a:rPr>
              <a:t>(log(</a:t>
            </a:r>
            <a:r>
              <a:rPr lang="es-MX" altLang="es-MX" sz="1200" dirty="0" err="1">
                <a:solidFill>
                  <a:srgbClr val="333333"/>
                </a:solidFill>
              </a:rPr>
              <a:t>wage</a:t>
            </a:r>
            <a:r>
              <a:rPr lang="es-MX" altLang="es-MX" sz="1200" dirty="0">
                <a:solidFill>
                  <a:srgbClr val="333333"/>
                </a:solidFill>
              </a:rPr>
              <a:t>) ~ </a:t>
            </a:r>
            <a:r>
              <a:rPr lang="es-MX" altLang="es-MX" sz="1200" dirty="0" err="1">
                <a:solidFill>
                  <a:srgbClr val="333333"/>
                </a:solidFill>
              </a:rPr>
              <a:t>educ</a:t>
            </a:r>
            <a:r>
              <a:rPr lang="es-MX" altLang="es-MX" sz="1200" dirty="0">
                <a:solidFill>
                  <a:srgbClr val="333333"/>
                </a:solidFill>
              </a:rPr>
              <a:t> + </a:t>
            </a:r>
            <a:r>
              <a:rPr lang="es-MX" altLang="es-MX" sz="1200" dirty="0" err="1">
                <a:solidFill>
                  <a:srgbClr val="333333"/>
                </a:solidFill>
              </a:rPr>
              <a:t>exper</a:t>
            </a:r>
            <a:r>
              <a:rPr lang="es-MX" altLang="es-MX" sz="1200" dirty="0">
                <a:solidFill>
                  <a:srgbClr val="333333"/>
                </a:solidFill>
              </a:rPr>
              <a:t> + </a:t>
            </a:r>
            <a:r>
              <a:rPr lang="es-MX" altLang="es-MX" sz="1200" dirty="0" err="1">
                <a:solidFill>
                  <a:srgbClr val="333333"/>
                </a:solidFill>
              </a:rPr>
              <a:t>faminc</a:t>
            </a:r>
            <a:r>
              <a:rPr lang="es-MX" altLang="es-MX" sz="1200" dirty="0">
                <a:solidFill>
                  <a:srgbClr val="333333"/>
                </a:solidFill>
              </a:rPr>
              <a:t> + </a:t>
            </a:r>
            <a:r>
              <a:rPr lang="es-MX" altLang="es-MX" sz="1200" dirty="0" err="1">
                <a:solidFill>
                  <a:srgbClr val="333333"/>
                </a:solidFill>
              </a:rPr>
              <a:t>female</a:t>
            </a:r>
            <a:r>
              <a:rPr lang="es-MX" altLang="es-MX" sz="1200" dirty="0">
                <a:solidFill>
                  <a:srgbClr val="333333"/>
                </a:solidFill>
              </a:rPr>
              <a:t> + metro, </a:t>
            </a:r>
            <a:r>
              <a:rPr lang="es-MX" altLang="es-MX" sz="1200" dirty="0" err="1">
                <a:solidFill>
                  <a:srgbClr val="333333"/>
                </a:solidFill>
              </a:rPr>
              <a:t>correlation</a:t>
            </a:r>
            <a:r>
              <a:rPr lang="es-MX" altLang="es-MX" sz="1200" dirty="0">
                <a:solidFill>
                  <a:srgbClr val="333333"/>
                </a:solidFill>
              </a:rPr>
              <a:t> = </a:t>
            </a:r>
            <a:r>
              <a:rPr lang="es-MX" altLang="es-MX" sz="1200" dirty="0" err="1">
                <a:solidFill>
                  <a:srgbClr val="333333"/>
                </a:solidFill>
              </a:rPr>
              <a:t>corARMA</a:t>
            </a:r>
            <a:r>
              <a:rPr lang="es-MX" altLang="es-MX" sz="1200" dirty="0">
                <a:solidFill>
                  <a:srgbClr val="333333"/>
                </a:solidFill>
              </a:rPr>
              <a:t>(q = 5), </a:t>
            </a:r>
            <a:r>
              <a:rPr lang="es-MX" altLang="es-MX" sz="1200" dirty="0" err="1">
                <a:solidFill>
                  <a:srgbClr val="333333"/>
                </a:solidFill>
              </a:rPr>
              <a:t>method</a:t>
            </a:r>
            <a:r>
              <a:rPr lang="es-MX" altLang="es-MX" sz="1200" dirty="0">
                <a:solidFill>
                  <a:srgbClr val="333333"/>
                </a:solidFill>
              </a:rPr>
              <a:t> = "ML", data = </a:t>
            </a:r>
            <a:r>
              <a:rPr lang="es-MX" altLang="es-MX" sz="1200" dirty="0" err="1">
                <a:solidFill>
                  <a:srgbClr val="333333"/>
                </a:solidFill>
              </a:rPr>
              <a:t>wage_train_data</a:t>
            </a:r>
            <a:r>
              <a:rPr lang="es-MX" altLang="es-MX" sz="1200" dirty="0">
                <a:solidFill>
                  <a:srgbClr val="333333"/>
                </a:solidFill>
              </a:rPr>
              <a:t>)</a:t>
            </a:r>
          </a:p>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err="1">
                <a:solidFill>
                  <a:srgbClr val="333333"/>
                </a:solidFill>
              </a:rPr>
              <a:t>summary</a:t>
            </a:r>
            <a:r>
              <a:rPr lang="es-MX" altLang="es-MX" sz="1200" dirty="0">
                <a:solidFill>
                  <a:srgbClr val="333333"/>
                </a:solidFill>
              </a:rPr>
              <a:t>(glm_1_wage_train_data)</a:t>
            </a:r>
          </a:p>
          <a:p>
            <a:pPr eaLnBrk="0" fontAlgn="base" hangingPunct="0">
              <a:spcBef>
                <a:spcPct val="0"/>
              </a:spcBef>
              <a:spcAft>
                <a:spcPct val="0"/>
              </a:spcAft>
            </a:pPr>
            <a:endParaRPr lang="es-MX" altLang="es-MX" sz="1200" dirty="0">
              <a:solidFill>
                <a:srgbClr val="333333"/>
              </a:solidFill>
            </a:endParaRPr>
          </a:p>
        </p:txBody>
      </p:sp>
      <p:sp>
        <p:nvSpPr>
          <p:cNvPr id="13" name="Rectangle 3">
            <a:extLst>
              <a:ext uri="{FF2B5EF4-FFF2-40B4-BE49-F238E27FC236}">
                <a16:creationId xmlns:a16="http://schemas.microsoft.com/office/drawing/2014/main" id="{7B53B837-C20D-A715-5D9D-70C9FC0DF7BA}"/>
              </a:ext>
            </a:extLst>
          </p:cNvPr>
          <p:cNvSpPr>
            <a:spLocks noChangeArrowheads="1"/>
          </p:cNvSpPr>
          <p:nvPr/>
        </p:nvSpPr>
        <p:spPr bwMode="auto">
          <a:xfrm>
            <a:off x="9475387" y="3001732"/>
            <a:ext cx="2515127" cy="22800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100000"/>
              </a:lnSpc>
              <a:spcBef>
                <a:spcPct val="0"/>
              </a:spcBef>
              <a:spcAft>
                <a:spcPct val="0"/>
              </a:spcAft>
              <a:buClrTx/>
              <a:buSzTx/>
              <a:buFontTx/>
              <a:buNone/>
              <a:tabLst/>
            </a:pPr>
            <a:r>
              <a:rPr lang="es-MX" altLang="es-MX" sz="1200" dirty="0">
                <a:solidFill>
                  <a:srgbClr val="333333"/>
                </a:solidFill>
                <a:latin typeface="Helvetica Neue"/>
              </a:rPr>
              <a:t>Se observa que:</a:t>
            </a:r>
            <a:br>
              <a:rPr lang="es-MX" altLang="es-MX" sz="1200" dirty="0">
                <a:solidFill>
                  <a:srgbClr val="333333"/>
                </a:solidFill>
                <a:latin typeface="Helvetica Neue"/>
              </a:rPr>
            </a:br>
            <a:r>
              <a:rPr lang="es-MX" altLang="es-MX" sz="1200" dirty="0">
                <a:solidFill>
                  <a:srgbClr val="333333"/>
                </a:solidFill>
                <a:latin typeface="Helvetica Neue"/>
              </a:rPr>
              <a:t>Los residuos del modelo MCG1 son muy parecidos con los del MCO3 </a:t>
            </a:r>
          </a:p>
          <a:p>
            <a:pPr eaLnBrk="1" hangingPunct="1"/>
            <a:r>
              <a:rPr lang="es-MX" altLang="es-MX" sz="1200" dirty="0">
                <a:solidFill>
                  <a:srgbClr val="333333"/>
                </a:solidFill>
                <a:latin typeface="Helvetica Neue"/>
              </a:rPr>
              <a:t>Los errores estándar de los coeficientes del modelo MCG1 son muy parecidos con los del MCO3 por lo que quizá el haber considerado una posible correlación de errores en el t-5 no  necesariamente ayudó en mucho al modelo </a:t>
            </a:r>
          </a:p>
        </p:txBody>
      </p:sp>
      <p:sp>
        <p:nvSpPr>
          <p:cNvPr id="5" name="TextBox 4">
            <a:extLst>
              <a:ext uri="{FF2B5EF4-FFF2-40B4-BE49-F238E27FC236}">
                <a16:creationId xmlns:a16="http://schemas.microsoft.com/office/drawing/2014/main" id="{0761419E-5DBF-F462-3415-5ED39C57466C}"/>
              </a:ext>
            </a:extLst>
          </p:cNvPr>
          <p:cNvSpPr txBox="1"/>
          <p:nvPr/>
        </p:nvSpPr>
        <p:spPr>
          <a:xfrm>
            <a:off x="4214219" y="5811629"/>
            <a:ext cx="4925370" cy="338554"/>
          </a:xfrm>
          <a:prstGeom prst="rect">
            <a:avLst/>
          </a:prstGeom>
          <a:noFill/>
        </p:spPr>
        <p:txBody>
          <a:bodyPr wrap="square">
            <a:spAutoFit/>
          </a:bodyPr>
          <a:lstStyle/>
          <a:p>
            <a:pPr algn="l"/>
            <a:r>
              <a:rPr lang="es-MX" sz="1600" i="0" dirty="0">
                <a:solidFill>
                  <a:srgbClr val="333333"/>
                </a:solidFill>
                <a:effectLst/>
                <a:latin typeface="Helvetica Neue"/>
              </a:rPr>
              <a:t>Evaluación general de los error del modelo MCG1</a:t>
            </a:r>
          </a:p>
        </p:txBody>
      </p:sp>
      <p:sp>
        <p:nvSpPr>
          <p:cNvPr id="6" name="TextBox 5">
            <a:extLst>
              <a:ext uri="{FF2B5EF4-FFF2-40B4-BE49-F238E27FC236}">
                <a16:creationId xmlns:a16="http://schemas.microsoft.com/office/drawing/2014/main" id="{33C61AE2-BF59-960B-9740-FE512F4C57A6}"/>
              </a:ext>
            </a:extLst>
          </p:cNvPr>
          <p:cNvSpPr txBox="1"/>
          <p:nvPr/>
        </p:nvSpPr>
        <p:spPr>
          <a:xfrm>
            <a:off x="201486" y="2326003"/>
            <a:ext cx="11789028" cy="923330"/>
          </a:xfrm>
          <a:prstGeom prst="rect">
            <a:avLst/>
          </a:prstGeom>
          <a:noFill/>
        </p:spPr>
        <p:txBody>
          <a:bodyPr wrap="square">
            <a:spAutoFit/>
          </a:bodyPr>
          <a:lstStyle/>
          <a:p>
            <a:pPr algn="ctr"/>
            <a:r>
              <a:rPr lang="es-MX" b="1" i="0" u="none" strike="noStrike" dirty="0">
                <a:solidFill>
                  <a:srgbClr val="333333"/>
                </a:solidFill>
                <a:effectLst/>
                <a:latin typeface="MathJax_Math-italic"/>
              </a:rPr>
              <a:t>log</a:t>
            </a:r>
            <a:r>
              <a:rPr lang="es-MX" b="1" i="0" u="none" strike="noStrike" dirty="0">
                <a:solidFill>
                  <a:srgbClr val="333333"/>
                </a:solidFill>
                <a:effectLst/>
                <a:latin typeface="MathJax_Main"/>
              </a:rPr>
              <a:t>(</a:t>
            </a:r>
            <a:r>
              <a:rPr lang="es-MX" b="1" i="0" u="none" strike="noStrike" dirty="0" err="1">
                <a:solidFill>
                  <a:srgbClr val="333333"/>
                </a:solidFill>
                <a:effectLst/>
                <a:latin typeface="MathJax_Math-italic"/>
              </a:rPr>
              <a:t>wagei</a:t>
            </a:r>
            <a:r>
              <a:rPr lang="es-MX" b="1" i="0" u="none" strike="noStrike" dirty="0">
                <a:solidFill>
                  <a:srgbClr val="333333"/>
                </a:solidFill>
                <a:effectLst/>
                <a:latin typeface="MathJax_Main"/>
              </a:rPr>
              <a:t>)=1.24+0.11∗</a:t>
            </a:r>
            <a:r>
              <a:rPr lang="es-MX" b="1" i="0" u="none" strike="noStrike" dirty="0">
                <a:solidFill>
                  <a:srgbClr val="333333"/>
                </a:solidFill>
                <a:effectLst/>
                <a:latin typeface="MathJax_Math-italic"/>
              </a:rPr>
              <a:t>educi</a:t>
            </a:r>
            <a:r>
              <a:rPr lang="es-MX" b="1" i="0" u="none" strike="noStrike" dirty="0">
                <a:solidFill>
                  <a:srgbClr val="333333"/>
                </a:solidFill>
                <a:effectLst/>
                <a:latin typeface="MathJax_Main"/>
              </a:rPr>
              <a:t>+0.008∗</a:t>
            </a:r>
            <a:r>
              <a:rPr lang="es-MX" b="1" i="0" u="none" strike="noStrike" dirty="0">
                <a:solidFill>
                  <a:srgbClr val="333333"/>
                </a:solidFill>
                <a:effectLst/>
                <a:latin typeface="MathJax_Math-italic"/>
              </a:rPr>
              <a:t>experi</a:t>
            </a:r>
            <a:r>
              <a:rPr lang="es-MX" b="1" i="0" u="none" strike="noStrike" dirty="0">
                <a:solidFill>
                  <a:srgbClr val="333333"/>
                </a:solidFill>
                <a:effectLst/>
                <a:latin typeface="MathJax_Main"/>
              </a:rPr>
              <a:t>+0.000001∗</a:t>
            </a:r>
            <a:r>
              <a:rPr lang="es-MX" b="1" i="0" u="none" strike="noStrike" dirty="0">
                <a:solidFill>
                  <a:srgbClr val="333333"/>
                </a:solidFill>
                <a:effectLst/>
                <a:latin typeface="MathJax_Math-italic"/>
              </a:rPr>
              <a:t>faminci</a:t>
            </a:r>
            <a:r>
              <a:rPr lang="es-MX" b="1" i="0" u="none" strike="noStrike" dirty="0">
                <a:solidFill>
                  <a:srgbClr val="333333"/>
                </a:solidFill>
                <a:effectLst/>
                <a:latin typeface="MathJax_Main"/>
              </a:rPr>
              <a:t>−0.22∗</a:t>
            </a:r>
            <a:r>
              <a:rPr lang="es-MX" b="1" i="0" u="none" strike="noStrike" dirty="0">
                <a:solidFill>
                  <a:srgbClr val="333333"/>
                </a:solidFill>
                <a:effectLst/>
                <a:latin typeface="MathJax_Math-italic"/>
              </a:rPr>
              <a:t>femalei</a:t>
            </a:r>
            <a:r>
              <a:rPr lang="es-MX" b="1" i="0" u="none" strike="noStrike" dirty="0">
                <a:solidFill>
                  <a:srgbClr val="333333"/>
                </a:solidFill>
                <a:effectLst/>
                <a:latin typeface="MathJax_Main"/>
              </a:rPr>
              <a:t>+0.14∗</a:t>
            </a:r>
            <a:r>
              <a:rPr lang="es-MX" b="1" i="0" u="none" strike="noStrike" dirty="0">
                <a:solidFill>
                  <a:srgbClr val="333333"/>
                </a:solidFill>
                <a:effectLst/>
                <a:latin typeface="MathJax_Math-italic"/>
              </a:rPr>
              <a:t>metroi</a:t>
            </a:r>
            <a:r>
              <a:rPr lang="es-MX" b="1" i="0" u="none" strike="noStrike" dirty="0">
                <a:solidFill>
                  <a:srgbClr val="333333"/>
                </a:solidFill>
                <a:effectLst/>
                <a:latin typeface="MathJax_Main"/>
              </a:rPr>
              <a:t>−0.052∗</a:t>
            </a:r>
            <a:r>
              <a:rPr lang="el-GR" b="1" i="0" u="none" strike="noStrike" dirty="0">
                <a:solidFill>
                  <a:srgbClr val="333333"/>
                </a:solidFill>
                <a:effectLst/>
                <a:latin typeface="MathJax_Math-italic"/>
              </a:rPr>
              <a:t>θ</a:t>
            </a:r>
            <a:r>
              <a:rPr lang="el-GR" b="1" i="0" u="none" strike="noStrike" dirty="0">
                <a:solidFill>
                  <a:srgbClr val="333333"/>
                </a:solidFill>
                <a:effectLst/>
                <a:latin typeface="MathJax_Main"/>
              </a:rPr>
              <a:t>1+0.045∗</a:t>
            </a:r>
            <a:r>
              <a:rPr lang="el-GR" b="1" i="0" u="none" strike="noStrike" dirty="0">
                <a:solidFill>
                  <a:srgbClr val="333333"/>
                </a:solidFill>
                <a:effectLst/>
                <a:latin typeface="MathJax_Math-italic"/>
              </a:rPr>
              <a:t>θ</a:t>
            </a:r>
            <a:r>
              <a:rPr lang="el-GR" b="1" i="0" u="none" strike="noStrike" dirty="0">
                <a:solidFill>
                  <a:srgbClr val="333333"/>
                </a:solidFill>
                <a:effectLst/>
                <a:latin typeface="MathJax_Main"/>
              </a:rPr>
              <a:t>2+0.032∗</a:t>
            </a:r>
            <a:r>
              <a:rPr lang="el-GR" b="1" i="0" u="none" strike="noStrike" dirty="0">
                <a:solidFill>
                  <a:srgbClr val="333333"/>
                </a:solidFill>
                <a:effectLst/>
                <a:latin typeface="MathJax_Math-italic"/>
              </a:rPr>
              <a:t>θ</a:t>
            </a:r>
            <a:r>
              <a:rPr lang="el-GR" b="1" i="0" u="none" strike="noStrike" dirty="0">
                <a:solidFill>
                  <a:srgbClr val="333333"/>
                </a:solidFill>
                <a:effectLst/>
                <a:latin typeface="MathJax_Main"/>
              </a:rPr>
              <a:t>3−0.063∗</a:t>
            </a:r>
            <a:r>
              <a:rPr lang="el-GR" b="1" i="0" u="none" strike="noStrike" dirty="0">
                <a:solidFill>
                  <a:srgbClr val="333333"/>
                </a:solidFill>
                <a:effectLst/>
                <a:latin typeface="MathJax_Math-italic"/>
              </a:rPr>
              <a:t>θ</a:t>
            </a:r>
            <a:r>
              <a:rPr lang="el-GR" b="1" i="0" u="none" strike="noStrike" dirty="0">
                <a:solidFill>
                  <a:srgbClr val="333333"/>
                </a:solidFill>
                <a:effectLst/>
                <a:latin typeface="MathJax_Main"/>
              </a:rPr>
              <a:t>4−0.068∗</a:t>
            </a:r>
            <a:r>
              <a:rPr lang="el-GR" b="1" i="0" u="none" strike="noStrike" dirty="0">
                <a:solidFill>
                  <a:srgbClr val="333333"/>
                </a:solidFill>
                <a:effectLst/>
                <a:latin typeface="MathJax_Math-italic"/>
              </a:rPr>
              <a:t>θ</a:t>
            </a:r>
            <a:r>
              <a:rPr lang="el-GR" b="1" i="0" u="none" strike="noStrike" dirty="0">
                <a:solidFill>
                  <a:srgbClr val="333333"/>
                </a:solidFill>
                <a:effectLst/>
                <a:latin typeface="MathJax_Main"/>
              </a:rPr>
              <a:t>5+</a:t>
            </a:r>
            <a:r>
              <a:rPr lang="el-GR" b="1" i="0" u="none" strike="noStrike" dirty="0">
                <a:solidFill>
                  <a:srgbClr val="333333"/>
                </a:solidFill>
                <a:effectLst/>
                <a:latin typeface="MathJax_Math-italic"/>
              </a:rPr>
              <a:t>ε</a:t>
            </a:r>
            <a:r>
              <a:rPr lang="es-MX" b="1" i="0" u="none" strike="noStrike" dirty="0">
                <a:solidFill>
                  <a:srgbClr val="333333"/>
                </a:solidFill>
                <a:effectLst/>
                <a:latin typeface="MathJax_Math-italic"/>
              </a:rPr>
              <a:t>i</a:t>
            </a:r>
            <a:br>
              <a:rPr lang="es-MX" b="1" dirty="0"/>
            </a:br>
            <a:endParaRPr lang="es-MX" b="1" dirty="0"/>
          </a:p>
        </p:txBody>
      </p:sp>
      <p:pic>
        <p:nvPicPr>
          <p:cNvPr id="11" name="Picture 10">
            <a:extLst>
              <a:ext uri="{FF2B5EF4-FFF2-40B4-BE49-F238E27FC236}">
                <a16:creationId xmlns:a16="http://schemas.microsoft.com/office/drawing/2014/main" id="{4A91DC93-DEE6-0549-189C-90654BD2F038}"/>
              </a:ext>
            </a:extLst>
          </p:cNvPr>
          <p:cNvPicPr>
            <a:picLocks noChangeAspect="1"/>
          </p:cNvPicPr>
          <p:nvPr/>
        </p:nvPicPr>
        <p:blipFill rotWithShape="1">
          <a:blip r:embed="rId3"/>
          <a:srcRect t="1320"/>
          <a:stretch/>
        </p:blipFill>
        <p:spPr>
          <a:xfrm>
            <a:off x="463466" y="2776899"/>
            <a:ext cx="3600533" cy="3493519"/>
          </a:xfrm>
          <a:prstGeom prst="rect">
            <a:avLst/>
          </a:prstGeom>
        </p:spPr>
      </p:pic>
      <p:pic>
        <p:nvPicPr>
          <p:cNvPr id="19" name="Picture 18">
            <a:extLst>
              <a:ext uri="{FF2B5EF4-FFF2-40B4-BE49-F238E27FC236}">
                <a16:creationId xmlns:a16="http://schemas.microsoft.com/office/drawing/2014/main" id="{40FF59B6-88F0-D7B8-6F76-C1E345DDF376}"/>
              </a:ext>
            </a:extLst>
          </p:cNvPr>
          <p:cNvPicPr>
            <a:picLocks noChangeAspect="1"/>
          </p:cNvPicPr>
          <p:nvPr/>
        </p:nvPicPr>
        <p:blipFill>
          <a:blip r:embed="rId4"/>
          <a:stretch>
            <a:fillRect/>
          </a:stretch>
        </p:blipFill>
        <p:spPr>
          <a:xfrm>
            <a:off x="4622464" y="3164759"/>
            <a:ext cx="3888048" cy="2399480"/>
          </a:xfrm>
          <a:prstGeom prst="rect">
            <a:avLst/>
          </a:prstGeom>
        </p:spPr>
      </p:pic>
    </p:spTree>
    <p:extLst>
      <p:ext uri="{BB962C8B-B14F-4D97-AF65-F5344CB8AC3E}">
        <p14:creationId xmlns:p14="http://schemas.microsoft.com/office/powerpoint/2010/main" val="225657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par>
                                <p:cTn id="19" presetID="16" presetClass="entr" presetSubtype="21"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arn(inVertical)">
                                      <p:cBhvr>
                                        <p:cTn id="21" dur="500"/>
                                        <p:tgtEl>
                                          <p:spTgt spid="19"/>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P spid="13" grpId="0" animBg="1"/>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200" b="1" dirty="0">
                <a:solidFill>
                  <a:schemeClr val="accent1"/>
                </a:solidFill>
              </a:rPr>
              <a:t>La matriz de covarianza de errores en el modelo de MCG </a:t>
            </a:r>
            <a:endParaRPr lang="es-MX" sz="3200" dirty="0">
              <a:solidFill>
                <a:schemeClr val="accent1"/>
              </a:solidFill>
            </a:endParaRPr>
          </a:p>
        </p:txBody>
      </p:sp>
      <p:pic>
        <p:nvPicPr>
          <p:cNvPr id="6" name="Picture 5">
            <a:extLst>
              <a:ext uri="{FF2B5EF4-FFF2-40B4-BE49-F238E27FC236}">
                <a16:creationId xmlns:a16="http://schemas.microsoft.com/office/drawing/2014/main" id="{11EBFA52-A745-0A5D-606E-00196351DD83}"/>
              </a:ext>
            </a:extLst>
          </p:cNvPr>
          <p:cNvPicPr>
            <a:picLocks noChangeAspect="1"/>
          </p:cNvPicPr>
          <p:nvPr/>
        </p:nvPicPr>
        <p:blipFill>
          <a:blip r:embed="rId3"/>
          <a:stretch>
            <a:fillRect/>
          </a:stretch>
        </p:blipFill>
        <p:spPr>
          <a:xfrm>
            <a:off x="510558" y="1008467"/>
            <a:ext cx="5585442" cy="2534833"/>
          </a:xfrm>
          <a:prstGeom prst="rect">
            <a:avLst/>
          </a:prstGeom>
        </p:spPr>
      </p:pic>
      <p:pic>
        <p:nvPicPr>
          <p:cNvPr id="9" name="Picture 8">
            <a:extLst>
              <a:ext uri="{FF2B5EF4-FFF2-40B4-BE49-F238E27FC236}">
                <a16:creationId xmlns:a16="http://schemas.microsoft.com/office/drawing/2014/main" id="{54B10F76-AF20-BE3B-3B87-854D91C7226F}"/>
              </a:ext>
            </a:extLst>
          </p:cNvPr>
          <p:cNvPicPr>
            <a:picLocks noChangeAspect="1"/>
          </p:cNvPicPr>
          <p:nvPr/>
        </p:nvPicPr>
        <p:blipFill>
          <a:blip r:embed="rId4"/>
          <a:stretch>
            <a:fillRect/>
          </a:stretch>
        </p:blipFill>
        <p:spPr>
          <a:xfrm>
            <a:off x="6625067" y="1008467"/>
            <a:ext cx="5342666" cy="2534833"/>
          </a:xfrm>
          <a:prstGeom prst="rect">
            <a:avLst/>
          </a:prstGeom>
        </p:spPr>
      </p:pic>
      <p:pic>
        <p:nvPicPr>
          <p:cNvPr id="12" name="Picture 11">
            <a:extLst>
              <a:ext uri="{FF2B5EF4-FFF2-40B4-BE49-F238E27FC236}">
                <a16:creationId xmlns:a16="http://schemas.microsoft.com/office/drawing/2014/main" id="{FD74A977-C318-CC15-C539-B92795810D33}"/>
              </a:ext>
            </a:extLst>
          </p:cNvPr>
          <p:cNvPicPr>
            <a:picLocks noChangeAspect="1"/>
          </p:cNvPicPr>
          <p:nvPr/>
        </p:nvPicPr>
        <p:blipFill>
          <a:blip r:embed="rId5"/>
          <a:stretch>
            <a:fillRect/>
          </a:stretch>
        </p:blipFill>
        <p:spPr>
          <a:xfrm>
            <a:off x="3443360" y="3875431"/>
            <a:ext cx="6237849" cy="2286863"/>
          </a:xfrm>
          <a:prstGeom prst="rect">
            <a:avLst/>
          </a:prstGeom>
        </p:spPr>
      </p:pic>
    </p:spTree>
    <p:extLst>
      <p:ext uri="{BB962C8B-B14F-4D97-AF65-F5344CB8AC3E}">
        <p14:creationId xmlns:p14="http://schemas.microsoft.com/office/powerpoint/2010/main" val="317374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20519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Aplicación</a:t>
            </a:r>
            <a:r>
              <a:rPr lang="en-US" sz="3200" b="1" dirty="0">
                <a:solidFill>
                  <a:schemeClr val="accent1"/>
                </a:solidFill>
              </a:rPr>
              <a:t> del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Generalizados</a:t>
            </a:r>
            <a:r>
              <a:rPr lang="en-US" sz="3200" b="1" dirty="0">
                <a:solidFill>
                  <a:schemeClr val="accent1"/>
                </a:solidFill>
              </a:rPr>
              <a:t> (MCG2)</a:t>
            </a:r>
            <a:endParaRPr lang="es-MX" sz="3200" b="1" dirty="0">
              <a:solidFill>
                <a:schemeClr val="accent1"/>
              </a:solidFill>
            </a:endParaRPr>
          </a:p>
        </p:txBody>
      </p:sp>
      <p:sp>
        <p:nvSpPr>
          <p:cNvPr id="3" name="TextBox 2">
            <a:extLst>
              <a:ext uri="{FF2B5EF4-FFF2-40B4-BE49-F238E27FC236}">
                <a16:creationId xmlns:a16="http://schemas.microsoft.com/office/drawing/2014/main" id="{5E532800-B3ED-4623-23DE-9E6F29C42DA1}"/>
              </a:ext>
            </a:extLst>
          </p:cNvPr>
          <p:cNvSpPr txBox="1"/>
          <p:nvPr/>
        </p:nvSpPr>
        <p:spPr>
          <a:xfrm>
            <a:off x="0" y="617927"/>
            <a:ext cx="12192000" cy="369332"/>
          </a:xfrm>
          <a:prstGeom prst="rect">
            <a:avLst/>
          </a:prstGeom>
          <a:noFill/>
        </p:spPr>
        <p:txBody>
          <a:bodyPr wrap="square">
            <a:spAutoFit/>
          </a:bodyPr>
          <a:lstStyle/>
          <a:p>
            <a:r>
              <a:rPr lang="es-ES" sz="1800" b="0" i="0" u="none" strike="noStrike" kern="1200" dirty="0">
                <a:solidFill>
                  <a:schemeClr val="dk1"/>
                </a:solidFill>
                <a:effectLst/>
                <a:latin typeface="+mn-lt"/>
                <a:ea typeface="+mn-ea"/>
                <a:cs typeface="+mn-cs"/>
              </a:rPr>
              <a:t>Se decidió correr un nuevo modelo de MCG2 </a:t>
            </a:r>
            <a:r>
              <a:rPr lang="es-ES" sz="1800" b="0" i="0" u="none" strike="noStrike" kern="1200" dirty="0" err="1">
                <a:solidFill>
                  <a:schemeClr val="dk1"/>
                </a:solidFill>
                <a:effectLst/>
                <a:latin typeface="+mn-lt"/>
                <a:ea typeface="+mn-ea"/>
                <a:cs typeface="+mn-cs"/>
              </a:rPr>
              <a:t>intentaod</a:t>
            </a:r>
            <a:r>
              <a:rPr lang="es-ES" sz="1800" b="0" i="0" u="none" strike="noStrike" kern="1200" dirty="0">
                <a:solidFill>
                  <a:schemeClr val="dk1"/>
                </a:solidFill>
                <a:effectLst/>
                <a:latin typeface="+mn-lt"/>
                <a:ea typeface="+mn-ea"/>
                <a:cs typeface="+mn-cs"/>
              </a:rPr>
              <a:t> abordar además la heterocedasticidad en los errores </a:t>
            </a:r>
            <a:endParaRPr lang="es-MX" sz="1800" dirty="0"/>
          </a:p>
        </p:txBody>
      </p:sp>
      <p:sp>
        <p:nvSpPr>
          <p:cNvPr id="2" name="Rectangle 1">
            <a:extLst>
              <a:ext uri="{FF2B5EF4-FFF2-40B4-BE49-F238E27FC236}">
                <a16:creationId xmlns:a16="http://schemas.microsoft.com/office/drawing/2014/main" id="{7353D332-B2E6-A989-E2C5-F1FAEB42CBC4}"/>
              </a:ext>
            </a:extLst>
          </p:cNvPr>
          <p:cNvSpPr>
            <a:spLocks noChangeArrowheads="1"/>
          </p:cNvSpPr>
          <p:nvPr/>
        </p:nvSpPr>
        <p:spPr bwMode="auto">
          <a:xfrm>
            <a:off x="670560" y="1022146"/>
            <a:ext cx="10228562" cy="115809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a:solidFill>
                  <a:srgbClr val="333333"/>
                </a:solidFill>
              </a:rPr>
              <a:t>glm_2_2_wage_train_data &lt;- </a:t>
            </a:r>
            <a:r>
              <a:rPr lang="es-MX" altLang="es-MX" sz="1200" dirty="0" err="1">
                <a:solidFill>
                  <a:srgbClr val="333333"/>
                </a:solidFill>
              </a:rPr>
              <a:t>gls</a:t>
            </a:r>
            <a:r>
              <a:rPr lang="es-MX" altLang="es-MX" sz="1200" dirty="0">
                <a:solidFill>
                  <a:srgbClr val="333333"/>
                </a:solidFill>
              </a:rPr>
              <a:t>(log(</a:t>
            </a:r>
            <a:r>
              <a:rPr lang="es-MX" altLang="es-MX" sz="1200" dirty="0" err="1">
                <a:solidFill>
                  <a:srgbClr val="333333"/>
                </a:solidFill>
              </a:rPr>
              <a:t>fitted</a:t>
            </a:r>
            <a:r>
              <a:rPr lang="es-MX" altLang="es-MX" sz="1200" dirty="0">
                <a:solidFill>
                  <a:srgbClr val="333333"/>
                </a:solidFill>
              </a:rPr>
              <a:t>) ~ </a:t>
            </a:r>
            <a:r>
              <a:rPr lang="es-MX" altLang="es-MX" sz="1200" dirty="0" err="1">
                <a:solidFill>
                  <a:srgbClr val="333333"/>
                </a:solidFill>
              </a:rPr>
              <a:t>educ</a:t>
            </a:r>
            <a:r>
              <a:rPr lang="es-MX" altLang="es-MX" sz="1200" dirty="0">
                <a:solidFill>
                  <a:srgbClr val="333333"/>
                </a:solidFill>
              </a:rPr>
              <a:t> + </a:t>
            </a:r>
            <a:r>
              <a:rPr lang="es-MX" altLang="es-MX" sz="1200" dirty="0" err="1">
                <a:solidFill>
                  <a:srgbClr val="333333"/>
                </a:solidFill>
              </a:rPr>
              <a:t>exper</a:t>
            </a:r>
            <a:r>
              <a:rPr lang="es-MX" altLang="es-MX" sz="1200" dirty="0">
                <a:solidFill>
                  <a:srgbClr val="333333"/>
                </a:solidFill>
              </a:rPr>
              <a:t> + </a:t>
            </a:r>
            <a:r>
              <a:rPr lang="es-MX" altLang="es-MX" sz="1200" dirty="0" err="1">
                <a:solidFill>
                  <a:srgbClr val="333333"/>
                </a:solidFill>
              </a:rPr>
              <a:t>faminc</a:t>
            </a:r>
            <a:r>
              <a:rPr lang="es-MX" altLang="es-MX" sz="1200" dirty="0">
                <a:solidFill>
                  <a:srgbClr val="333333"/>
                </a:solidFill>
              </a:rPr>
              <a:t> + </a:t>
            </a:r>
            <a:r>
              <a:rPr lang="es-MX" altLang="es-MX" sz="1200" dirty="0" err="1">
                <a:solidFill>
                  <a:srgbClr val="333333"/>
                </a:solidFill>
              </a:rPr>
              <a:t>female</a:t>
            </a:r>
            <a:r>
              <a:rPr lang="es-MX" altLang="es-MX" sz="1200" dirty="0">
                <a:solidFill>
                  <a:srgbClr val="333333"/>
                </a:solidFill>
              </a:rPr>
              <a:t> + metro, </a:t>
            </a:r>
          </a:p>
          <a:p>
            <a:pPr eaLnBrk="0" fontAlgn="base" hangingPunct="0">
              <a:spcBef>
                <a:spcPct val="0"/>
              </a:spcBef>
              <a:spcAft>
                <a:spcPct val="0"/>
              </a:spcAft>
            </a:pPr>
            <a:r>
              <a:rPr lang="es-MX" altLang="es-MX" sz="1200" dirty="0">
                <a:solidFill>
                  <a:srgbClr val="333333"/>
                </a:solidFill>
              </a:rPr>
              <a:t>                                </a:t>
            </a:r>
            <a:r>
              <a:rPr lang="es-MX" altLang="es-MX" sz="1200" dirty="0" err="1">
                <a:solidFill>
                  <a:srgbClr val="333333"/>
                </a:solidFill>
              </a:rPr>
              <a:t>weights</a:t>
            </a:r>
            <a:r>
              <a:rPr lang="es-MX" altLang="es-MX" sz="1200" dirty="0">
                <a:solidFill>
                  <a:srgbClr val="333333"/>
                </a:solidFill>
              </a:rPr>
              <a:t> = </a:t>
            </a:r>
            <a:r>
              <a:rPr lang="es-MX" altLang="es-MX" sz="1200" dirty="0" err="1">
                <a:solidFill>
                  <a:srgbClr val="333333"/>
                </a:solidFill>
              </a:rPr>
              <a:t>weights_varFunc</a:t>
            </a:r>
            <a:r>
              <a:rPr lang="es-MX" altLang="es-MX" sz="1200" dirty="0">
                <a:solidFill>
                  <a:srgbClr val="333333"/>
                </a:solidFill>
              </a:rPr>
              <a:t>,</a:t>
            </a:r>
          </a:p>
          <a:p>
            <a:pPr eaLnBrk="0" fontAlgn="base" hangingPunct="0">
              <a:spcBef>
                <a:spcPct val="0"/>
              </a:spcBef>
              <a:spcAft>
                <a:spcPct val="0"/>
              </a:spcAft>
            </a:pPr>
            <a:r>
              <a:rPr lang="es-MX" altLang="es-MX" sz="1200" dirty="0">
                <a:solidFill>
                  <a:srgbClr val="333333"/>
                </a:solidFill>
              </a:rPr>
              <a:t>                                </a:t>
            </a:r>
            <a:r>
              <a:rPr lang="es-MX" altLang="es-MX" sz="1200" dirty="0" err="1">
                <a:solidFill>
                  <a:srgbClr val="333333"/>
                </a:solidFill>
              </a:rPr>
              <a:t>corARMA</a:t>
            </a:r>
            <a:r>
              <a:rPr lang="es-MX" altLang="es-MX" sz="1200" dirty="0">
                <a:solidFill>
                  <a:srgbClr val="333333"/>
                </a:solidFill>
              </a:rPr>
              <a:t>(p = 5),</a:t>
            </a:r>
          </a:p>
          <a:p>
            <a:pPr eaLnBrk="0" fontAlgn="base" hangingPunct="0">
              <a:spcBef>
                <a:spcPct val="0"/>
              </a:spcBef>
              <a:spcAft>
                <a:spcPct val="0"/>
              </a:spcAft>
            </a:pPr>
            <a:r>
              <a:rPr lang="es-MX" altLang="es-MX" sz="1200" dirty="0">
                <a:solidFill>
                  <a:srgbClr val="333333"/>
                </a:solidFill>
              </a:rPr>
              <a:t>                                </a:t>
            </a:r>
            <a:r>
              <a:rPr lang="es-MX" altLang="es-MX" sz="1200" dirty="0" err="1">
                <a:solidFill>
                  <a:srgbClr val="333333"/>
                </a:solidFill>
              </a:rPr>
              <a:t>method</a:t>
            </a:r>
            <a:r>
              <a:rPr lang="es-MX" altLang="es-MX" sz="1200" dirty="0">
                <a:solidFill>
                  <a:srgbClr val="333333"/>
                </a:solidFill>
              </a:rPr>
              <a:t> = "ML", </a:t>
            </a:r>
          </a:p>
          <a:p>
            <a:pPr eaLnBrk="0" fontAlgn="base" hangingPunct="0">
              <a:spcBef>
                <a:spcPct val="0"/>
              </a:spcBef>
              <a:spcAft>
                <a:spcPct val="0"/>
              </a:spcAft>
            </a:pPr>
            <a:r>
              <a:rPr lang="es-MX" altLang="es-MX" sz="1200" dirty="0">
                <a:solidFill>
                  <a:srgbClr val="333333"/>
                </a:solidFill>
              </a:rPr>
              <a:t>                                data = data_weighted_glm_1_wage_train_data)</a:t>
            </a:r>
          </a:p>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err="1">
                <a:solidFill>
                  <a:srgbClr val="333333"/>
                </a:solidFill>
              </a:rPr>
              <a:t>summary</a:t>
            </a:r>
            <a:r>
              <a:rPr lang="es-MX" altLang="es-MX" sz="1200" dirty="0">
                <a:solidFill>
                  <a:srgbClr val="333333"/>
                </a:solidFill>
              </a:rPr>
              <a:t>(glm_2_2_wage_train_data)</a:t>
            </a:r>
          </a:p>
        </p:txBody>
      </p:sp>
      <p:sp>
        <p:nvSpPr>
          <p:cNvPr id="13" name="Rectangle 3">
            <a:extLst>
              <a:ext uri="{FF2B5EF4-FFF2-40B4-BE49-F238E27FC236}">
                <a16:creationId xmlns:a16="http://schemas.microsoft.com/office/drawing/2014/main" id="{7B53B837-C20D-A715-5D9D-70C9FC0DF7BA}"/>
              </a:ext>
            </a:extLst>
          </p:cNvPr>
          <p:cNvSpPr>
            <a:spLocks noChangeArrowheads="1"/>
          </p:cNvSpPr>
          <p:nvPr/>
        </p:nvSpPr>
        <p:spPr bwMode="auto">
          <a:xfrm>
            <a:off x="9475387" y="3186398"/>
            <a:ext cx="2515127" cy="19107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100000"/>
              </a:lnSpc>
              <a:spcBef>
                <a:spcPct val="0"/>
              </a:spcBef>
              <a:spcAft>
                <a:spcPct val="0"/>
              </a:spcAft>
              <a:buClrTx/>
              <a:buSzTx/>
              <a:buFontTx/>
              <a:buNone/>
              <a:tabLst/>
            </a:pPr>
            <a:r>
              <a:rPr lang="es-MX" altLang="es-MX" sz="1200" dirty="0">
                <a:solidFill>
                  <a:srgbClr val="333333"/>
                </a:solidFill>
                <a:latin typeface="Helvetica Neue"/>
              </a:rPr>
              <a:t>Se observa que:</a:t>
            </a:r>
            <a:br>
              <a:rPr lang="es-MX" altLang="es-MX" sz="1200" dirty="0">
                <a:solidFill>
                  <a:srgbClr val="333333"/>
                </a:solidFill>
                <a:latin typeface="Helvetica Neue"/>
              </a:rPr>
            </a:br>
            <a:r>
              <a:rPr lang="es-MX" altLang="es-MX" sz="1200" dirty="0">
                <a:solidFill>
                  <a:srgbClr val="333333"/>
                </a:solidFill>
                <a:latin typeface="Helvetica Neue"/>
              </a:rPr>
              <a:t>Los residuos del modelo MCG2 son más cercanos a cero que los del MCG1</a:t>
            </a:r>
          </a:p>
          <a:p>
            <a:pPr eaLnBrk="1" hangingPunct="1"/>
            <a:r>
              <a:rPr lang="es-MX" altLang="es-MX" sz="1200" dirty="0">
                <a:solidFill>
                  <a:srgbClr val="333333"/>
                </a:solidFill>
                <a:latin typeface="Helvetica Neue"/>
              </a:rPr>
              <a:t>Los errores estándar de los coeficientes del modelo MCG2 son bastante más pequeños que los del MCG1 por lo que se puede decir que ayudó el hecho de incorporar la matriz de covarianza </a:t>
            </a:r>
          </a:p>
        </p:txBody>
      </p:sp>
      <p:sp>
        <p:nvSpPr>
          <p:cNvPr id="5" name="TextBox 4">
            <a:extLst>
              <a:ext uri="{FF2B5EF4-FFF2-40B4-BE49-F238E27FC236}">
                <a16:creationId xmlns:a16="http://schemas.microsoft.com/office/drawing/2014/main" id="{0761419E-5DBF-F462-3415-5ED39C57466C}"/>
              </a:ext>
            </a:extLst>
          </p:cNvPr>
          <p:cNvSpPr txBox="1"/>
          <p:nvPr/>
        </p:nvSpPr>
        <p:spPr>
          <a:xfrm>
            <a:off x="4214219" y="5811629"/>
            <a:ext cx="4925370" cy="338554"/>
          </a:xfrm>
          <a:prstGeom prst="rect">
            <a:avLst/>
          </a:prstGeom>
          <a:noFill/>
        </p:spPr>
        <p:txBody>
          <a:bodyPr wrap="square">
            <a:spAutoFit/>
          </a:bodyPr>
          <a:lstStyle/>
          <a:p>
            <a:pPr algn="l"/>
            <a:r>
              <a:rPr lang="es-MX" sz="1600" i="0" dirty="0">
                <a:solidFill>
                  <a:srgbClr val="333333"/>
                </a:solidFill>
                <a:effectLst/>
                <a:latin typeface="Helvetica Neue"/>
              </a:rPr>
              <a:t>Evaluación general de los error del modelo MCG2</a:t>
            </a:r>
          </a:p>
        </p:txBody>
      </p:sp>
      <p:sp>
        <p:nvSpPr>
          <p:cNvPr id="6" name="TextBox 5">
            <a:extLst>
              <a:ext uri="{FF2B5EF4-FFF2-40B4-BE49-F238E27FC236}">
                <a16:creationId xmlns:a16="http://schemas.microsoft.com/office/drawing/2014/main" id="{33C61AE2-BF59-960B-9740-FE512F4C57A6}"/>
              </a:ext>
            </a:extLst>
          </p:cNvPr>
          <p:cNvSpPr txBox="1"/>
          <p:nvPr/>
        </p:nvSpPr>
        <p:spPr>
          <a:xfrm>
            <a:off x="201486" y="2326003"/>
            <a:ext cx="11789028" cy="1200329"/>
          </a:xfrm>
          <a:prstGeom prst="rect">
            <a:avLst/>
          </a:prstGeom>
          <a:noFill/>
        </p:spPr>
        <p:txBody>
          <a:bodyPr wrap="square">
            <a:spAutoFit/>
          </a:bodyPr>
          <a:lstStyle/>
          <a:p>
            <a:pPr algn="ctr"/>
            <a:r>
              <a:rPr lang="es-MX" b="1" i="0" u="none" strike="noStrike" dirty="0">
                <a:solidFill>
                  <a:srgbClr val="333333"/>
                </a:solidFill>
                <a:effectLst/>
                <a:latin typeface="+mj-lt"/>
                <a:cs typeface="Arial" panose="020B0604020202020204" pitchFamily="34" charset="0"/>
              </a:rPr>
              <a:t>log(</a:t>
            </a:r>
            <a:r>
              <a:rPr lang="es-MX" b="1" i="0" u="none" strike="noStrike" dirty="0" err="1">
                <a:solidFill>
                  <a:srgbClr val="333333"/>
                </a:solidFill>
                <a:effectLst/>
                <a:latin typeface="+mj-lt"/>
                <a:cs typeface="Arial" panose="020B0604020202020204" pitchFamily="34" charset="0"/>
              </a:rPr>
              <a:t>wagei</a:t>
            </a:r>
            <a:r>
              <a:rPr lang="es-MX" b="1" i="0" u="none" strike="noStrike" dirty="0">
                <a:solidFill>
                  <a:srgbClr val="333333"/>
                </a:solidFill>
                <a:effectLst/>
                <a:latin typeface="+mj-lt"/>
                <a:cs typeface="Arial" panose="020B0604020202020204" pitchFamily="34" charset="0"/>
              </a:rPr>
              <a:t>)=0.54+0.033∗educi+0.0025∗experi+0.0000003∗faminci−0.068∗femalei+0.045∗metroi−0.030∗</a:t>
            </a:r>
            <a:r>
              <a:rPr lang="el-GR" b="1" i="0" u="none" strike="noStrike" dirty="0">
                <a:solidFill>
                  <a:srgbClr val="333333"/>
                </a:solidFill>
                <a:effectLst/>
                <a:latin typeface="+mj-lt"/>
                <a:cs typeface="Arial" panose="020B0604020202020204" pitchFamily="34" charset="0"/>
              </a:rPr>
              <a:t>θ1+0.043∗θ2+0.0021∗θ3−0.0037∗θ4−0.009∗θ5+ε</a:t>
            </a:r>
            <a:r>
              <a:rPr lang="es-MX" b="1" i="0" u="none" strike="noStrike" dirty="0">
                <a:solidFill>
                  <a:srgbClr val="333333"/>
                </a:solidFill>
                <a:effectLst/>
                <a:latin typeface="+mj-lt"/>
                <a:cs typeface="Arial" panose="020B0604020202020204" pitchFamily="34" charset="0"/>
              </a:rPr>
              <a:t>i</a:t>
            </a:r>
            <a:br>
              <a:rPr lang="es-MX" b="1" dirty="0">
                <a:latin typeface="+mj-lt"/>
                <a:cs typeface="Arial" panose="020B0604020202020204" pitchFamily="34" charset="0"/>
              </a:rPr>
            </a:br>
            <a:br>
              <a:rPr lang="es-MX" b="1" dirty="0">
                <a:latin typeface="+mj-lt"/>
                <a:cs typeface="Arial" panose="020B0604020202020204" pitchFamily="34" charset="0"/>
              </a:rPr>
            </a:br>
            <a:endParaRPr lang="es-MX" b="1" dirty="0">
              <a:latin typeface="+mj-lt"/>
              <a:cs typeface="Arial" panose="020B0604020202020204" pitchFamily="34" charset="0"/>
            </a:endParaRPr>
          </a:p>
        </p:txBody>
      </p:sp>
      <p:pic>
        <p:nvPicPr>
          <p:cNvPr id="8" name="Picture 7">
            <a:extLst>
              <a:ext uri="{FF2B5EF4-FFF2-40B4-BE49-F238E27FC236}">
                <a16:creationId xmlns:a16="http://schemas.microsoft.com/office/drawing/2014/main" id="{455C82EE-B7D7-EB96-8182-2641E00BD712}"/>
              </a:ext>
            </a:extLst>
          </p:cNvPr>
          <p:cNvPicPr>
            <a:picLocks noChangeAspect="1"/>
          </p:cNvPicPr>
          <p:nvPr/>
        </p:nvPicPr>
        <p:blipFill rotWithShape="1">
          <a:blip r:embed="rId3"/>
          <a:srcRect t="832"/>
          <a:stretch/>
        </p:blipFill>
        <p:spPr>
          <a:xfrm>
            <a:off x="670560" y="2684923"/>
            <a:ext cx="2946640" cy="3438309"/>
          </a:xfrm>
          <a:prstGeom prst="rect">
            <a:avLst/>
          </a:prstGeom>
        </p:spPr>
      </p:pic>
      <p:pic>
        <p:nvPicPr>
          <p:cNvPr id="2050" name="Picture 2">
            <a:extLst>
              <a:ext uri="{FF2B5EF4-FFF2-40B4-BE49-F238E27FC236}">
                <a16:creationId xmlns:a16="http://schemas.microsoft.com/office/drawing/2014/main" id="{407C9580-E5CD-2F18-AFEA-5EAF78BE45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0370" y="3001732"/>
            <a:ext cx="4071846" cy="290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63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par>
                                <p:cTn id="22" presetID="16" presetClass="entr" presetSubtype="21"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par>
                                <p:cTn id="25" presetID="16" presetClass="entr" presetSubtype="21" fill="hold" nodeType="withEffect">
                                  <p:stCondLst>
                                    <p:cond delay="0"/>
                                  </p:stCondLst>
                                  <p:childTnLst>
                                    <p:set>
                                      <p:cBhvr>
                                        <p:cTn id="26" dur="1" fill="hold">
                                          <p:stCondLst>
                                            <p:cond delay="0"/>
                                          </p:stCondLst>
                                        </p:cTn>
                                        <p:tgtEl>
                                          <p:spTgt spid="2050"/>
                                        </p:tgtEl>
                                        <p:attrNameLst>
                                          <p:attrName>style.visibility</p:attrName>
                                        </p:attrNameLst>
                                      </p:cBhvr>
                                      <p:to>
                                        <p:strVal val="visible"/>
                                      </p:to>
                                    </p:set>
                                    <p:animEffect transition="in" filter="barn(inVertical)">
                                      <p:cBhvr>
                                        <p:cTn id="2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P spid="13" grpId="0" animBg="1"/>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20519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Comparación</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Generalizados</a:t>
            </a:r>
            <a:r>
              <a:rPr lang="en-US" sz="3200" b="1" dirty="0">
                <a:solidFill>
                  <a:schemeClr val="accent1"/>
                </a:solidFill>
              </a:rPr>
              <a:t> (MCG1 &amp; MCG2)</a:t>
            </a:r>
            <a:endParaRPr lang="es-MX" sz="3200" b="1" dirty="0">
              <a:solidFill>
                <a:schemeClr val="accent1"/>
              </a:solidFill>
            </a:endParaRPr>
          </a:p>
        </p:txBody>
      </p:sp>
      <p:sp>
        <p:nvSpPr>
          <p:cNvPr id="6" name="TextBox 5">
            <a:extLst>
              <a:ext uri="{FF2B5EF4-FFF2-40B4-BE49-F238E27FC236}">
                <a16:creationId xmlns:a16="http://schemas.microsoft.com/office/drawing/2014/main" id="{33C61AE2-BF59-960B-9740-FE512F4C57A6}"/>
              </a:ext>
            </a:extLst>
          </p:cNvPr>
          <p:cNvSpPr txBox="1"/>
          <p:nvPr/>
        </p:nvSpPr>
        <p:spPr>
          <a:xfrm>
            <a:off x="6675297" y="1142619"/>
            <a:ext cx="5321270" cy="1089298"/>
          </a:xfrm>
          <a:prstGeom prst="rect">
            <a:avLst/>
          </a:prstGeom>
          <a:noFill/>
        </p:spPr>
        <p:txBody>
          <a:bodyPr wrap="square">
            <a:spAutoFit/>
          </a:bodyPr>
          <a:lstStyle/>
          <a:p>
            <a:pPr algn="ctr"/>
            <a:r>
              <a:rPr lang="es-MX" i="0" u="none" strike="noStrike" dirty="0">
                <a:solidFill>
                  <a:srgbClr val="333333"/>
                </a:solidFill>
                <a:effectLst/>
                <a:latin typeface="+mj-lt"/>
                <a:cs typeface="Arial" panose="020B0604020202020204" pitchFamily="34" charset="0"/>
              </a:rPr>
              <a:t>log(</a:t>
            </a:r>
            <a:r>
              <a:rPr lang="es-MX" i="0" u="none" strike="noStrike" dirty="0" err="1">
                <a:solidFill>
                  <a:srgbClr val="333333"/>
                </a:solidFill>
                <a:effectLst/>
                <a:latin typeface="+mj-lt"/>
                <a:cs typeface="Arial" panose="020B0604020202020204" pitchFamily="34" charset="0"/>
              </a:rPr>
              <a:t>wagei</a:t>
            </a:r>
            <a:r>
              <a:rPr lang="es-MX" i="0" u="none" strike="noStrike" dirty="0">
                <a:solidFill>
                  <a:srgbClr val="333333"/>
                </a:solidFill>
                <a:effectLst/>
                <a:latin typeface="+mj-lt"/>
                <a:cs typeface="Arial" panose="020B0604020202020204" pitchFamily="34" charset="0"/>
              </a:rPr>
              <a:t>)=0.54+0.033∗educi+0.0025∗experi+0.0000003∗faminci−0.068∗femalei+0.045∗metroi−0.030∗</a:t>
            </a:r>
            <a:r>
              <a:rPr lang="el-GR" i="0" u="none" strike="noStrike" dirty="0">
                <a:solidFill>
                  <a:srgbClr val="333333"/>
                </a:solidFill>
                <a:effectLst/>
                <a:latin typeface="+mj-lt"/>
                <a:cs typeface="Arial" panose="020B0604020202020204" pitchFamily="34" charset="0"/>
              </a:rPr>
              <a:t>θ1+0.043∗θ2+0.0021∗θ3−0.0037∗θ4−0.009∗θ5+ε</a:t>
            </a:r>
            <a:r>
              <a:rPr lang="es-MX" i="0" u="none" strike="noStrike" dirty="0">
                <a:solidFill>
                  <a:srgbClr val="333333"/>
                </a:solidFill>
                <a:effectLst/>
                <a:latin typeface="+mj-lt"/>
                <a:cs typeface="Arial" panose="020B0604020202020204" pitchFamily="34" charset="0"/>
              </a:rPr>
              <a:t>i</a:t>
            </a:r>
            <a:br>
              <a:rPr lang="es-MX" dirty="0">
                <a:latin typeface="+mj-lt"/>
                <a:cs typeface="Arial" panose="020B0604020202020204" pitchFamily="34" charset="0"/>
              </a:rPr>
            </a:br>
            <a:br>
              <a:rPr lang="es-MX" dirty="0">
                <a:latin typeface="+mj-lt"/>
                <a:cs typeface="Arial" panose="020B0604020202020204" pitchFamily="34" charset="0"/>
              </a:rPr>
            </a:br>
            <a:endParaRPr lang="es-MX" dirty="0">
              <a:latin typeface="+mj-lt"/>
              <a:cs typeface="Arial" panose="020B0604020202020204" pitchFamily="34" charset="0"/>
            </a:endParaRPr>
          </a:p>
        </p:txBody>
      </p:sp>
      <p:pic>
        <p:nvPicPr>
          <p:cNvPr id="8" name="Picture 7">
            <a:extLst>
              <a:ext uri="{FF2B5EF4-FFF2-40B4-BE49-F238E27FC236}">
                <a16:creationId xmlns:a16="http://schemas.microsoft.com/office/drawing/2014/main" id="{455C82EE-B7D7-EB96-8182-2641E00BD712}"/>
              </a:ext>
            </a:extLst>
          </p:cNvPr>
          <p:cNvPicPr>
            <a:picLocks noChangeAspect="1"/>
          </p:cNvPicPr>
          <p:nvPr/>
        </p:nvPicPr>
        <p:blipFill rotWithShape="1">
          <a:blip r:embed="rId3"/>
          <a:srcRect t="832"/>
          <a:stretch/>
        </p:blipFill>
        <p:spPr>
          <a:xfrm>
            <a:off x="7553215" y="2217421"/>
            <a:ext cx="3565434" cy="4005073"/>
          </a:xfrm>
          <a:prstGeom prst="rect">
            <a:avLst/>
          </a:prstGeom>
        </p:spPr>
      </p:pic>
      <p:sp>
        <p:nvSpPr>
          <p:cNvPr id="7" name="TextBox 6">
            <a:extLst>
              <a:ext uri="{FF2B5EF4-FFF2-40B4-BE49-F238E27FC236}">
                <a16:creationId xmlns:a16="http://schemas.microsoft.com/office/drawing/2014/main" id="{3ABC7DE3-A083-5313-8251-AE55EB663B2A}"/>
              </a:ext>
            </a:extLst>
          </p:cNvPr>
          <p:cNvSpPr txBox="1"/>
          <p:nvPr/>
        </p:nvSpPr>
        <p:spPr>
          <a:xfrm>
            <a:off x="1016201" y="1142619"/>
            <a:ext cx="5039803" cy="992007"/>
          </a:xfrm>
          <a:prstGeom prst="rect">
            <a:avLst/>
          </a:prstGeom>
          <a:noFill/>
        </p:spPr>
        <p:txBody>
          <a:bodyPr wrap="square">
            <a:spAutoFit/>
          </a:bodyPr>
          <a:lstStyle/>
          <a:p>
            <a:pPr algn="ctr"/>
            <a:r>
              <a:rPr lang="es-MX" i="0" u="none" strike="noStrike" dirty="0">
                <a:solidFill>
                  <a:srgbClr val="333333"/>
                </a:solidFill>
                <a:effectLst/>
                <a:latin typeface="MathJax_Math-italic"/>
              </a:rPr>
              <a:t>log</a:t>
            </a:r>
            <a:r>
              <a:rPr lang="es-MX" i="0" u="none" strike="noStrike" dirty="0">
                <a:solidFill>
                  <a:srgbClr val="333333"/>
                </a:solidFill>
                <a:effectLst/>
                <a:latin typeface="MathJax_Main"/>
              </a:rPr>
              <a:t>(</a:t>
            </a:r>
            <a:r>
              <a:rPr lang="es-MX" i="0" u="none" strike="noStrike" dirty="0" err="1">
                <a:solidFill>
                  <a:srgbClr val="333333"/>
                </a:solidFill>
                <a:effectLst/>
                <a:latin typeface="MathJax_Math-italic"/>
              </a:rPr>
              <a:t>wagei</a:t>
            </a:r>
            <a:r>
              <a:rPr lang="es-MX" i="0" u="none" strike="noStrike" dirty="0">
                <a:solidFill>
                  <a:srgbClr val="333333"/>
                </a:solidFill>
                <a:effectLst/>
                <a:latin typeface="MathJax_Main"/>
              </a:rPr>
              <a:t>)=1.24+0.11∗</a:t>
            </a:r>
            <a:r>
              <a:rPr lang="es-MX" i="0" u="none" strike="noStrike" dirty="0">
                <a:solidFill>
                  <a:srgbClr val="333333"/>
                </a:solidFill>
                <a:effectLst/>
                <a:latin typeface="MathJax_Math-italic"/>
              </a:rPr>
              <a:t>educi</a:t>
            </a:r>
            <a:r>
              <a:rPr lang="es-MX" i="0" u="none" strike="noStrike" dirty="0">
                <a:solidFill>
                  <a:srgbClr val="333333"/>
                </a:solidFill>
                <a:effectLst/>
                <a:latin typeface="MathJax_Main"/>
              </a:rPr>
              <a:t>+0.008∗</a:t>
            </a:r>
            <a:r>
              <a:rPr lang="es-MX" i="0" u="none" strike="noStrike" dirty="0">
                <a:solidFill>
                  <a:srgbClr val="333333"/>
                </a:solidFill>
                <a:effectLst/>
                <a:latin typeface="MathJax_Math-italic"/>
              </a:rPr>
              <a:t>experi</a:t>
            </a:r>
            <a:r>
              <a:rPr lang="es-MX" i="0" u="none" strike="noStrike" dirty="0">
                <a:solidFill>
                  <a:srgbClr val="333333"/>
                </a:solidFill>
                <a:effectLst/>
                <a:latin typeface="MathJax_Main"/>
              </a:rPr>
              <a:t>+0.000001∗</a:t>
            </a:r>
            <a:r>
              <a:rPr lang="es-MX" i="0" u="none" strike="noStrike" dirty="0">
                <a:solidFill>
                  <a:srgbClr val="333333"/>
                </a:solidFill>
                <a:effectLst/>
                <a:latin typeface="MathJax_Math-italic"/>
              </a:rPr>
              <a:t>faminci</a:t>
            </a:r>
            <a:r>
              <a:rPr lang="es-MX" i="0" u="none" strike="noStrike" dirty="0">
                <a:solidFill>
                  <a:srgbClr val="333333"/>
                </a:solidFill>
                <a:effectLst/>
                <a:latin typeface="MathJax_Main"/>
              </a:rPr>
              <a:t>−0.22∗</a:t>
            </a:r>
            <a:r>
              <a:rPr lang="es-MX" i="0" u="none" strike="noStrike" dirty="0">
                <a:solidFill>
                  <a:srgbClr val="333333"/>
                </a:solidFill>
                <a:effectLst/>
                <a:latin typeface="MathJax_Math-italic"/>
              </a:rPr>
              <a:t>femalei</a:t>
            </a:r>
            <a:r>
              <a:rPr lang="es-MX" i="0" u="none" strike="noStrike" dirty="0">
                <a:solidFill>
                  <a:srgbClr val="333333"/>
                </a:solidFill>
                <a:effectLst/>
                <a:latin typeface="MathJax_Main"/>
              </a:rPr>
              <a:t>+0.14∗</a:t>
            </a:r>
            <a:r>
              <a:rPr lang="es-MX" i="0" u="none" strike="noStrike" dirty="0">
                <a:solidFill>
                  <a:srgbClr val="333333"/>
                </a:solidFill>
                <a:effectLst/>
                <a:latin typeface="MathJax_Math-italic"/>
              </a:rPr>
              <a:t>metroi</a:t>
            </a:r>
            <a:r>
              <a:rPr lang="es-MX" i="0" u="none" strike="noStrike" dirty="0">
                <a:solidFill>
                  <a:srgbClr val="333333"/>
                </a:solidFill>
                <a:effectLst/>
                <a:latin typeface="MathJax_Main"/>
              </a:rPr>
              <a:t>−0.052∗</a:t>
            </a:r>
            <a:r>
              <a:rPr lang="el-GR" i="0" u="none" strike="noStrike" dirty="0">
                <a:solidFill>
                  <a:srgbClr val="333333"/>
                </a:solidFill>
                <a:effectLst/>
                <a:latin typeface="MathJax_Math-italic"/>
              </a:rPr>
              <a:t>θ</a:t>
            </a:r>
            <a:r>
              <a:rPr lang="el-GR" i="0" u="none" strike="noStrike" dirty="0">
                <a:solidFill>
                  <a:srgbClr val="333333"/>
                </a:solidFill>
                <a:effectLst/>
                <a:latin typeface="MathJax_Main"/>
              </a:rPr>
              <a:t>1+0.045∗</a:t>
            </a:r>
            <a:r>
              <a:rPr lang="el-GR" i="0" u="none" strike="noStrike" dirty="0">
                <a:solidFill>
                  <a:srgbClr val="333333"/>
                </a:solidFill>
                <a:effectLst/>
                <a:latin typeface="MathJax_Math-italic"/>
              </a:rPr>
              <a:t>θ</a:t>
            </a:r>
            <a:r>
              <a:rPr lang="el-GR" i="0" u="none" strike="noStrike" dirty="0">
                <a:solidFill>
                  <a:srgbClr val="333333"/>
                </a:solidFill>
                <a:effectLst/>
                <a:latin typeface="MathJax_Main"/>
              </a:rPr>
              <a:t>2+0.032∗</a:t>
            </a:r>
            <a:r>
              <a:rPr lang="el-GR" i="0" u="none" strike="noStrike" dirty="0">
                <a:solidFill>
                  <a:srgbClr val="333333"/>
                </a:solidFill>
                <a:effectLst/>
                <a:latin typeface="MathJax_Math-italic"/>
              </a:rPr>
              <a:t>θ</a:t>
            </a:r>
            <a:r>
              <a:rPr lang="el-GR" i="0" u="none" strike="noStrike" dirty="0">
                <a:solidFill>
                  <a:srgbClr val="333333"/>
                </a:solidFill>
                <a:effectLst/>
                <a:latin typeface="MathJax_Main"/>
              </a:rPr>
              <a:t>3−0.063∗</a:t>
            </a:r>
            <a:r>
              <a:rPr lang="el-GR" i="0" u="none" strike="noStrike" dirty="0">
                <a:solidFill>
                  <a:srgbClr val="333333"/>
                </a:solidFill>
                <a:effectLst/>
                <a:latin typeface="MathJax_Math-italic"/>
              </a:rPr>
              <a:t>θ</a:t>
            </a:r>
            <a:r>
              <a:rPr lang="el-GR" i="0" u="none" strike="noStrike" dirty="0">
                <a:solidFill>
                  <a:srgbClr val="333333"/>
                </a:solidFill>
                <a:effectLst/>
                <a:latin typeface="MathJax_Main"/>
              </a:rPr>
              <a:t>4−0.068∗</a:t>
            </a:r>
            <a:r>
              <a:rPr lang="el-GR" i="0" u="none" strike="noStrike" dirty="0">
                <a:solidFill>
                  <a:srgbClr val="333333"/>
                </a:solidFill>
                <a:effectLst/>
                <a:latin typeface="MathJax_Math-italic"/>
              </a:rPr>
              <a:t>θ</a:t>
            </a:r>
            <a:r>
              <a:rPr lang="el-GR" i="0" u="none" strike="noStrike" dirty="0">
                <a:solidFill>
                  <a:srgbClr val="333333"/>
                </a:solidFill>
                <a:effectLst/>
                <a:latin typeface="MathJax_Main"/>
              </a:rPr>
              <a:t>5+</a:t>
            </a:r>
            <a:r>
              <a:rPr lang="el-GR" i="0" u="none" strike="noStrike" dirty="0">
                <a:solidFill>
                  <a:srgbClr val="333333"/>
                </a:solidFill>
                <a:effectLst/>
                <a:latin typeface="MathJax_Math-italic"/>
              </a:rPr>
              <a:t>ε</a:t>
            </a:r>
            <a:r>
              <a:rPr lang="es-MX" i="0" u="none" strike="noStrike" dirty="0">
                <a:solidFill>
                  <a:srgbClr val="333333"/>
                </a:solidFill>
                <a:effectLst/>
                <a:latin typeface="MathJax_Math-italic"/>
              </a:rPr>
              <a:t>i</a:t>
            </a:r>
            <a:br>
              <a:rPr lang="es-MX" dirty="0"/>
            </a:br>
            <a:endParaRPr lang="es-MX" dirty="0"/>
          </a:p>
        </p:txBody>
      </p:sp>
      <p:pic>
        <p:nvPicPr>
          <p:cNvPr id="9" name="Picture 8">
            <a:extLst>
              <a:ext uri="{FF2B5EF4-FFF2-40B4-BE49-F238E27FC236}">
                <a16:creationId xmlns:a16="http://schemas.microsoft.com/office/drawing/2014/main" id="{9B218BA3-8531-3B7A-2F43-51C22DFD606B}"/>
              </a:ext>
            </a:extLst>
          </p:cNvPr>
          <p:cNvPicPr>
            <a:picLocks noChangeAspect="1"/>
          </p:cNvPicPr>
          <p:nvPr/>
        </p:nvPicPr>
        <p:blipFill rotWithShape="1">
          <a:blip r:embed="rId4"/>
          <a:srcRect t="1320"/>
          <a:stretch/>
        </p:blipFill>
        <p:spPr>
          <a:xfrm>
            <a:off x="1291974" y="2347634"/>
            <a:ext cx="4019297" cy="3899837"/>
          </a:xfrm>
          <a:prstGeom prst="rect">
            <a:avLst/>
          </a:prstGeom>
        </p:spPr>
      </p:pic>
      <p:sp>
        <p:nvSpPr>
          <p:cNvPr id="10" name="TextBox 9">
            <a:extLst>
              <a:ext uri="{FF2B5EF4-FFF2-40B4-BE49-F238E27FC236}">
                <a16:creationId xmlns:a16="http://schemas.microsoft.com/office/drawing/2014/main" id="{125C438F-3D5F-A13C-5717-D1A80CA0EB5A}"/>
              </a:ext>
            </a:extLst>
          </p:cNvPr>
          <p:cNvSpPr txBox="1"/>
          <p:nvPr/>
        </p:nvSpPr>
        <p:spPr>
          <a:xfrm>
            <a:off x="781720" y="620292"/>
            <a:ext cx="5039803" cy="430887"/>
          </a:xfrm>
          <a:prstGeom prst="rect">
            <a:avLst/>
          </a:prstGeom>
          <a:noFill/>
        </p:spPr>
        <p:txBody>
          <a:bodyPr wrap="square">
            <a:spAutoFit/>
          </a:bodyPr>
          <a:lstStyle/>
          <a:p>
            <a:pPr algn="ctr"/>
            <a:r>
              <a:rPr lang="es-ES" sz="2200" b="1" i="0" u="none" strike="noStrike" dirty="0">
                <a:solidFill>
                  <a:srgbClr val="333333"/>
                </a:solidFill>
                <a:effectLst/>
                <a:latin typeface="MathJax_Math-italic"/>
              </a:rPr>
              <a:t>MCG1</a:t>
            </a:r>
            <a:endParaRPr lang="es-MX" sz="2200" b="1" dirty="0"/>
          </a:p>
        </p:txBody>
      </p:sp>
      <p:sp>
        <p:nvSpPr>
          <p:cNvPr id="11" name="TextBox 10">
            <a:extLst>
              <a:ext uri="{FF2B5EF4-FFF2-40B4-BE49-F238E27FC236}">
                <a16:creationId xmlns:a16="http://schemas.microsoft.com/office/drawing/2014/main" id="{272C1712-3B09-0F9C-414D-FD7647444FA2}"/>
              </a:ext>
            </a:extLst>
          </p:cNvPr>
          <p:cNvSpPr txBox="1"/>
          <p:nvPr/>
        </p:nvSpPr>
        <p:spPr>
          <a:xfrm>
            <a:off x="6641639" y="620292"/>
            <a:ext cx="5039803" cy="430887"/>
          </a:xfrm>
          <a:prstGeom prst="rect">
            <a:avLst/>
          </a:prstGeom>
          <a:noFill/>
        </p:spPr>
        <p:txBody>
          <a:bodyPr wrap="square">
            <a:spAutoFit/>
          </a:bodyPr>
          <a:lstStyle/>
          <a:p>
            <a:pPr algn="ctr"/>
            <a:r>
              <a:rPr lang="es-ES" sz="2200" b="1" i="0" u="none" strike="noStrike" dirty="0">
                <a:solidFill>
                  <a:srgbClr val="333333"/>
                </a:solidFill>
                <a:effectLst/>
                <a:latin typeface="MathJax_Math-italic"/>
              </a:rPr>
              <a:t>MCG2</a:t>
            </a:r>
            <a:endParaRPr lang="es-MX" sz="2200" b="1" dirty="0"/>
          </a:p>
        </p:txBody>
      </p:sp>
    </p:spTree>
    <p:extLst>
      <p:ext uri="{BB962C8B-B14F-4D97-AF65-F5344CB8AC3E}">
        <p14:creationId xmlns:p14="http://schemas.microsoft.com/office/powerpoint/2010/main" val="277447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Resultados</a:t>
            </a:r>
            <a:r>
              <a:rPr lang="en-US" sz="3200" b="1" dirty="0">
                <a:solidFill>
                  <a:schemeClr val="accent1"/>
                </a:solidFill>
              </a:rPr>
              <a:t> de </a:t>
            </a:r>
            <a:r>
              <a:rPr lang="en-US" sz="3200" b="1" dirty="0" err="1">
                <a:solidFill>
                  <a:schemeClr val="accent1"/>
                </a:solidFill>
              </a:rPr>
              <a:t>los</a:t>
            </a:r>
            <a:r>
              <a:rPr lang="en-US" sz="3200" b="1" dirty="0">
                <a:solidFill>
                  <a:schemeClr val="accent1"/>
                </a:solidFill>
              </a:rPr>
              <a:t> MCO &amp; MCG</a:t>
            </a:r>
            <a:endParaRPr lang="es-MX" sz="3200" b="1" dirty="0">
              <a:solidFill>
                <a:schemeClr val="accent1"/>
              </a:solidFill>
            </a:endParaRPr>
          </a:p>
        </p:txBody>
      </p:sp>
      <p:graphicFrame>
        <p:nvGraphicFramePr>
          <p:cNvPr id="3" name="Table 2">
            <a:extLst>
              <a:ext uri="{FF2B5EF4-FFF2-40B4-BE49-F238E27FC236}">
                <a16:creationId xmlns:a16="http://schemas.microsoft.com/office/drawing/2014/main" id="{BE83A8EB-4B5C-BC26-67D2-4F627995C958}"/>
              </a:ext>
            </a:extLst>
          </p:cNvPr>
          <p:cNvGraphicFramePr>
            <a:graphicFrameLocks noGrp="1"/>
          </p:cNvGraphicFramePr>
          <p:nvPr>
            <p:extLst>
              <p:ext uri="{D42A27DB-BD31-4B8C-83A1-F6EECF244321}">
                <p14:modId xmlns:p14="http://schemas.microsoft.com/office/powerpoint/2010/main" val="2437239697"/>
              </p:ext>
            </p:extLst>
          </p:nvPr>
        </p:nvGraphicFramePr>
        <p:xfrm>
          <a:off x="510558" y="799676"/>
          <a:ext cx="11010882" cy="5521960"/>
        </p:xfrm>
        <a:graphic>
          <a:graphicData uri="http://schemas.openxmlformats.org/drawingml/2006/table">
            <a:tbl>
              <a:tblPr firstRow="1" bandRow="1">
                <a:tableStyleId>{5C22544A-7EE6-4342-B048-85BDC9FD1C3A}</a:tableStyleId>
              </a:tblPr>
              <a:tblGrid>
                <a:gridCol w="1242544">
                  <a:extLst>
                    <a:ext uri="{9D8B030D-6E8A-4147-A177-3AD203B41FA5}">
                      <a16:colId xmlns:a16="http://schemas.microsoft.com/office/drawing/2014/main" val="3632679776"/>
                    </a:ext>
                  </a:extLst>
                </a:gridCol>
                <a:gridCol w="1242544">
                  <a:extLst>
                    <a:ext uri="{9D8B030D-6E8A-4147-A177-3AD203B41FA5}">
                      <a16:colId xmlns:a16="http://schemas.microsoft.com/office/drawing/2014/main" val="2374456308"/>
                    </a:ext>
                  </a:extLst>
                </a:gridCol>
                <a:gridCol w="3167525">
                  <a:extLst>
                    <a:ext uri="{9D8B030D-6E8A-4147-A177-3AD203B41FA5}">
                      <a16:colId xmlns:a16="http://schemas.microsoft.com/office/drawing/2014/main" val="2939646644"/>
                    </a:ext>
                  </a:extLst>
                </a:gridCol>
                <a:gridCol w="1117730">
                  <a:extLst>
                    <a:ext uri="{9D8B030D-6E8A-4147-A177-3AD203B41FA5}">
                      <a16:colId xmlns:a16="http://schemas.microsoft.com/office/drawing/2014/main" val="2571014697"/>
                    </a:ext>
                  </a:extLst>
                </a:gridCol>
                <a:gridCol w="3244068">
                  <a:extLst>
                    <a:ext uri="{9D8B030D-6E8A-4147-A177-3AD203B41FA5}">
                      <a16:colId xmlns:a16="http://schemas.microsoft.com/office/drawing/2014/main" val="1706982618"/>
                    </a:ext>
                  </a:extLst>
                </a:gridCol>
                <a:gridCol w="996471">
                  <a:extLst>
                    <a:ext uri="{9D8B030D-6E8A-4147-A177-3AD203B41FA5}">
                      <a16:colId xmlns:a16="http://schemas.microsoft.com/office/drawing/2014/main" val="2881931664"/>
                    </a:ext>
                  </a:extLst>
                </a:gridCol>
              </a:tblGrid>
              <a:tr h="370840">
                <a:tc>
                  <a:txBody>
                    <a:bodyPr/>
                    <a:lstStyle/>
                    <a:p>
                      <a:pPr algn="ctr"/>
                      <a:r>
                        <a:rPr lang="es-ES" sz="1600" dirty="0"/>
                        <a:t>Modelo</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Tipo</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Ecuación</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R</a:t>
                      </a:r>
                      <a:r>
                        <a:rPr lang="en-US" sz="1600" dirty="0"/>
                        <a:t>^2(adj)</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600" dirty="0" err="1"/>
                        <a:t>Observaciones</a:t>
                      </a:r>
                      <a:r>
                        <a:rPr lang="en-US" sz="1600" dirty="0"/>
                        <a:t> </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600" dirty="0"/>
                        <a:t>MAPE</a:t>
                      </a:r>
                      <a:endParaRPr lang="es-MX" sz="1600" dirty="0"/>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47149874"/>
                  </a:ext>
                </a:extLst>
              </a:tr>
              <a:tr h="370840">
                <a:tc>
                  <a:txBody>
                    <a:bodyPr/>
                    <a:lstStyle/>
                    <a:p>
                      <a:r>
                        <a:rPr lang="en-US" sz="1400" dirty="0">
                          <a:latin typeface="Arial" panose="020B0604020202020204" pitchFamily="34" charset="0"/>
                          <a:cs typeface="Arial" panose="020B0604020202020204" pitchFamily="34" charset="0"/>
                        </a:rPr>
                        <a:t>MCO1</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OLS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MX" sz="1400" b="0" i="0" u="none" strike="noStrike" kern="1200" dirty="0" err="1">
                          <a:solidFill>
                            <a:schemeClr val="dk1"/>
                          </a:solidFill>
                          <a:effectLst/>
                          <a:latin typeface="Arial" panose="020B0604020202020204" pitchFamily="34" charset="0"/>
                          <a:ea typeface="+mn-ea"/>
                          <a:cs typeface="Arial" panose="020B0604020202020204" pitchFamily="34" charset="0"/>
                        </a:rPr>
                        <a:t>wagei</a:t>
                      </a:r>
                      <a:r>
                        <a:rPr lang="es-MX" sz="1400" b="0" i="0" u="none" strike="noStrike" kern="1200" dirty="0">
                          <a:solidFill>
                            <a:schemeClr val="dk1"/>
                          </a:solidFill>
                          <a:effectLst/>
                          <a:latin typeface="Arial" panose="020B0604020202020204" pitchFamily="34" charset="0"/>
                          <a:ea typeface="+mn-ea"/>
                          <a:cs typeface="Arial" panose="020B0604020202020204" pitchFamily="34" charset="0"/>
                        </a:rPr>
                        <a:t>=−17.98−1.14∗blacki+2.54∗educi+0.19∗experi+0.00005∗faminci−5.74∗femalei+3.48∗metroi−1.45∗midwesti−1.22∗southi+</a:t>
                      </a:r>
                      <a:r>
                        <a:rPr lang="el-GR" sz="1400" b="0" i="0" u="none" strike="noStrike" kern="1200" dirty="0">
                          <a:solidFill>
                            <a:schemeClr val="dk1"/>
                          </a:solidFill>
                          <a:effectLst/>
                          <a:latin typeface="Arial" panose="020B0604020202020204" pitchFamily="34" charset="0"/>
                          <a:ea typeface="+mn-ea"/>
                          <a:cs typeface="Arial" panose="020B0604020202020204" pitchFamily="34" charset="0"/>
                        </a:rPr>
                        <a:t>ε</a:t>
                      </a:r>
                      <a:r>
                        <a:rPr lang="es-MX" sz="1400" b="0" i="0" u="none" strike="noStrike" kern="1200" dirty="0">
                          <a:solidFill>
                            <a:schemeClr val="dk1"/>
                          </a:solidFill>
                          <a:effectLst/>
                          <a:latin typeface="Arial" panose="020B0604020202020204" pitchFamily="34" charset="0"/>
                          <a:ea typeface="+mn-ea"/>
                          <a:cs typeface="Arial" panose="020B0604020202020204" pitchFamily="34" charset="0"/>
                        </a:rPr>
                        <a:t>i</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0.27</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36.6%</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27469552"/>
                  </a:ext>
                </a:extLst>
              </a:tr>
              <a:tr h="370840">
                <a:tc>
                  <a:txBody>
                    <a:bodyPr/>
                    <a:lstStyle/>
                    <a:p>
                      <a:r>
                        <a:rPr lang="en-US" sz="1400" dirty="0">
                          <a:latin typeface="Arial" panose="020B0604020202020204" pitchFamily="34" charset="0"/>
                          <a:cs typeface="Arial" panose="020B0604020202020204" pitchFamily="34" charset="0"/>
                        </a:rPr>
                        <a:t>MCO2</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OLS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err="1">
                          <a:latin typeface="Arial" panose="020B0604020202020204" pitchFamily="34" charset="0"/>
                          <a:cs typeface="Arial" panose="020B0604020202020204" pitchFamily="34" charset="0"/>
                        </a:rPr>
                        <a:t>wagei</a:t>
                      </a:r>
                      <a:r>
                        <a:rPr lang="es-MX" sz="1400" dirty="0">
                          <a:latin typeface="Arial" panose="020B0604020202020204" pitchFamily="34" charset="0"/>
                          <a:cs typeface="Arial" panose="020B0604020202020204" pitchFamily="34" charset="0"/>
                        </a:rPr>
                        <a:t>=−19.27+2.55∗educi+0.19∗experi+0.00005∗faminci−5.90∗femalei+3.68∗metroi+</a:t>
                      </a:r>
                      <a:r>
                        <a:rPr lang="el-GR" sz="1400" dirty="0">
                          <a:latin typeface="Arial" panose="020B0604020202020204" pitchFamily="34" charset="0"/>
                          <a:cs typeface="Arial" panose="020B0604020202020204" pitchFamily="34" charset="0"/>
                        </a:rPr>
                        <a:t>ε</a:t>
                      </a:r>
                      <a:r>
                        <a:rPr lang="es-MX" sz="1400" dirty="0">
                          <a:latin typeface="Arial" panose="020B0604020202020204" pitchFamily="34" charset="0"/>
                          <a:cs typeface="Arial" panose="020B0604020202020204" pitchFamily="34" charset="0"/>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0.27</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p>
                    <a:p>
                      <a:r>
                        <a:rPr lang="es-ES" sz="1400" dirty="0">
                          <a:latin typeface="Arial" panose="020B0604020202020204" pitchFamily="34" charset="0"/>
                          <a:cs typeface="Arial" panose="020B0604020202020204" pitchFamily="34" charset="0"/>
                        </a:rPr>
                        <a:t>+ Heterocedasticidad de errores</a:t>
                      </a:r>
                    </a:p>
                    <a:p>
                      <a:r>
                        <a:rPr lang="es-ES" sz="1400" dirty="0">
                          <a:latin typeface="Arial" panose="020B0604020202020204" pitchFamily="34" charset="0"/>
                          <a:cs typeface="Arial" panose="020B0604020202020204" pitchFamily="34" charset="0"/>
                        </a:rPr>
                        <a:t>+ NO normalidad de los errores!! </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37.5%</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32259154"/>
                  </a:ext>
                </a:extLst>
              </a:tr>
              <a:tr h="370840">
                <a:tc>
                  <a:txBody>
                    <a:bodyPr/>
                    <a:lstStyle/>
                    <a:p>
                      <a:r>
                        <a:rPr lang="en-US" sz="1400" dirty="0">
                          <a:latin typeface="Arial" panose="020B0604020202020204" pitchFamily="34" charset="0"/>
                          <a:cs typeface="Arial" panose="020B0604020202020204" pitchFamily="34" charset="0"/>
                        </a:rPr>
                        <a:t>MCO3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OLS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b="0" i="0" u="none" strike="noStrike" dirty="0">
                          <a:solidFill>
                            <a:srgbClr val="333333"/>
                          </a:solidFill>
                          <a:effectLst/>
                          <a:latin typeface="Arial" panose="020B0604020202020204" pitchFamily="34" charset="0"/>
                          <a:cs typeface="Arial" panose="020B0604020202020204" pitchFamily="34" charset="0"/>
                        </a:rPr>
                        <a:t>log(</a:t>
                      </a:r>
                      <a:r>
                        <a:rPr lang="es-MX" sz="1400" b="0" i="0" u="none" strike="noStrike" dirty="0" err="1">
                          <a:solidFill>
                            <a:srgbClr val="333333"/>
                          </a:solidFill>
                          <a:effectLst/>
                          <a:latin typeface="Arial" panose="020B0604020202020204" pitchFamily="34" charset="0"/>
                          <a:cs typeface="Arial" panose="020B0604020202020204" pitchFamily="34" charset="0"/>
                        </a:rPr>
                        <a:t>wagei</a:t>
                      </a:r>
                      <a:r>
                        <a:rPr lang="es-MX" sz="1400" b="0" i="0" u="none" strike="noStrike" dirty="0">
                          <a:solidFill>
                            <a:srgbClr val="333333"/>
                          </a:solidFill>
                          <a:effectLst/>
                          <a:latin typeface="Arial" panose="020B0604020202020204" pitchFamily="34" charset="0"/>
                          <a:cs typeface="Arial" panose="020B0604020202020204" pitchFamily="34" charset="0"/>
                        </a:rPr>
                        <a:t>)=1.27+0.11∗educi+0.008∗experi+0.000007∗faminci−0.22∗femalei+0.13∗metroi+</a:t>
                      </a:r>
                      <a:r>
                        <a:rPr lang="el-GR" sz="1400" b="0" i="0" u="none" strike="noStrike" dirty="0">
                          <a:solidFill>
                            <a:srgbClr val="333333"/>
                          </a:solidFill>
                          <a:effectLst/>
                          <a:latin typeface="Arial" panose="020B0604020202020204" pitchFamily="34" charset="0"/>
                          <a:cs typeface="Arial" panose="020B0604020202020204" pitchFamily="34" charset="0"/>
                        </a:rPr>
                        <a:t>ε</a:t>
                      </a:r>
                      <a:r>
                        <a:rPr lang="es-MX" sz="1400" b="0" i="0" u="none" strike="noStrike" dirty="0">
                          <a:solidFill>
                            <a:srgbClr val="333333"/>
                          </a:solidFill>
                          <a:effectLst/>
                          <a:latin typeface="Arial" panose="020B0604020202020204" pitchFamily="34" charset="0"/>
                          <a:cs typeface="Arial" panose="020B0604020202020204" pitchFamily="34" charset="0"/>
                        </a:rPr>
                        <a:t>i</a:t>
                      </a:r>
                      <a:br>
                        <a:rPr lang="es-MX" sz="1400" b="0" dirty="0">
                          <a:latin typeface="Arial" panose="020B0604020202020204" pitchFamily="34" charset="0"/>
                          <a:cs typeface="Arial" panose="020B0604020202020204" pitchFamily="34" charset="0"/>
                        </a:rPr>
                      </a:br>
                      <a:endParaRPr lang="es-MX" sz="1400" b="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0.33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p>
                    <a:p>
                      <a:r>
                        <a:rPr lang="es-ES" sz="1400" dirty="0">
                          <a:latin typeface="Arial" panose="020B0604020202020204" pitchFamily="34" charset="0"/>
                          <a:cs typeface="Arial" panose="020B0604020202020204" pitchFamily="34" charset="0"/>
                        </a:rPr>
                        <a:t>+ Heterocedasticidad de errores</a:t>
                      </a:r>
                    </a:p>
                    <a:p>
                      <a:r>
                        <a:rPr lang="es-ES" sz="1400" dirty="0">
                          <a:latin typeface="Arial" panose="020B0604020202020204" pitchFamily="34" charset="0"/>
                          <a:cs typeface="Arial" panose="020B0604020202020204" pitchFamily="34" charset="0"/>
                        </a:rPr>
                        <a:t>+ Posible correlación de errores a t-5</a:t>
                      </a:r>
                    </a:p>
                    <a:p>
                      <a:r>
                        <a:rPr lang="es-ES" sz="1400" dirty="0">
                          <a:latin typeface="Arial" panose="020B0604020202020204" pitchFamily="34" charset="0"/>
                          <a:cs typeface="Arial" panose="020B0604020202020204" pitchFamily="34" charset="0"/>
                        </a:rPr>
                        <a:t>+ Normalidad de los errores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33.3%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5994737"/>
                  </a:ext>
                </a:extLst>
              </a:tr>
              <a:tr h="370840">
                <a:tc>
                  <a:txBody>
                    <a:bodyPr/>
                    <a:lstStyle/>
                    <a:p>
                      <a:r>
                        <a:rPr lang="es-ES" sz="1400" dirty="0">
                          <a:latin typeface="Arial" panose="020B0604020202020204" pitchFamily="34" charset="0"/>
                          <a:cs typeface="Arial" panose="020B0604020202020204" pitchFamily="34" charset="0"/>
                        </a:rPr>
                        <a:t>MCG1</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GLS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b="0" i="0" u="none" strike="noStrike" dirty="0">
                          <a:solidFill>
                            <a:srgbClr val="333333"/>
                          </a:solidFill>
                          <a:effectLst/>
                          <a:latin typeface="MathJax_Math-italic"/>
                        </a:rPr>
                        <a:t>log</a:t>
                      </a:r>
                      <a:r>
                        <a:rPr lang="es-MX" sz="1400" b="0" i="0" u="none" strike="noStrike" dirty="0">
                          <a:solidFill>
                            <a:srgbClr val="333333"/>
                          </a:solidFill>
                          <a:effectLst/>
                          <a:latin typeface="MathJax_Main"/>
                        </a:rPr>
                        <a:t>(</a:t>
                      </a:r>
                      <a:r>
                        <a:rPr lang="es-MX" sz="1400" b="0" i="0" u="none" strike="noStrike" dirty="0" err="1">
                          <a:solidFill>
                            <a:srgbClr val="333333"/>
                          </a:solidFill>
                          <a:effectLst/>
                          <a:latin typeface="MathJax_Math-italic"/>
                        </a:rPr>
                        <a:t>wagei</a:t>
                      </a:r>
                      <a:r>
                        <a:rPr lang="es-MX" sz="1400" b="0" i="0" u="none" strike="noStrike" dirty="0">
                          <a:solidFill>
                            <a:srgbClr val="333333"/>
                          </a:solidFill>
                          <a:effectLst/>
                          <a:latin typeface="MathJax_Main"/>
                        </a:rPr>
                        <a:t>)=1.24+0.11∗</a:t>
                      </a:r>
                      <a:r>
                        <a:rPr lang="es-MX" sz="1400" b="0" i="0" u="none" strike="noStrike" dirty="0">
                          <a:solidFill>
                            <a:srgbClr val="333333"/>
                          </a:solidFill>
                          <a:effectLst/>
                          <a:latin typeface="MathJax_Math-italic"/>
                        </a:rPr>
                        <a:t>educi</a:t>
                      </a:r>
                      <a:r>
                        <a:rPr lang="es-MX" sz="1400" b="0" i="0" u="none" strike="noStrike" dirty="0">
                          <a:solidFill>
                            <a:srgbClr val="333333"/>
                          </a:solidFill>
                          <a:effectLst/>
                          <a:latin typeface="MathJax_Main"/>
                        </a:rPr>
                        <a:t>+0.008∗</a:t>
                      </a:r>
                      <a:r>
                        <a:rPr lang="es-MX" sz="1400" b="0" i="0" u="none" strike="noStrike" dirty="0">
                          <a:solidFill>
                            <a:srgbClr val="333333"/>
                          </a:solidFill>
                          <a:effectLst/>
                          <a:latin typeface="MathJax_Math-italic"/>
                        </a:rPr>
                        <a:t>experi</a:t>
                      </a:r>
                      <a:r>
                        <a:rPr lang="es-MX" sz="1400" b="0" i="0" u="none" strike="noStrike" dirty="0">
                          <a:solidFill>
                            <a:srgbClr val="333333"/>
                          </a:solidFill>
                          <a:effectLst/>
                          <a:latin typeface="MathJax_Main"/>
                        </a:rPr>
                        <a:t>+0.000001∗</a:t>
                      </a:r>
                      <a:r>
                        <a:rPr lang="es-MX" sz="1400" b="0" i="0" u="none" strike="noStrike" dirty="0">
                          <a:solidFill>
                            <a:srgbClr val="333333"/>
                          </a:solidFill>
                          <a:effectLst/>
                          <a:latin typeface="MathJax_Math-italic"/>
                        </a:rPr>
                        <a:t>faminci</a:t>
                      </a:r>
                      <a:r>
                        <a:rPr lang="es-MX" sz="1400" b="0" i="0" u="none" strike="noStrike" dirty="0">
                          <a:solidFill>
                            <a:srgbClr val="333333"/>
                          </a:solidFill>
                          <a:effectLst/>
                          <a:latin typeface="MathJax_Main"/>
                        </a:rPr>
                        <a:t>−0.22∗</a:t>
                      </a:r>
                      <a:r>
                        <a:rPr lang="es-MX" sz="1400" b="0" i="0" u="none" strike="noStrike" dirty="0">
                          <a:solidFill>
                            <a:srgbClr val="333333"/>
                          </a:solidFill>
                          <a:effectLst/>
                          <a:latin typeface="MathJax_Math-italic"/>
                        </a:rPr>
                        <a:t>femalei</a:t>
                      </a:r>
                      <a:r>
                        <a:rPr lang="es-MX" sz="1400" b="0" i="0" u="none" strike="noStrike" dirty="0">
                          <a:solidFill>
                            <a:srgbClr val="333333"/>
                          </a:solidFill>
                          <a:effectLst/>
                          <a:latin typeface="MathJax_Main"/>
                        </a:rPr>
                        <a:t>+0.14∗</a:t>
                      </a:r>
                      <a:r>
                        <a:rPr lang="es-MX" sz="1400" b="0" i="0" u="none" strike="noStrike" dirty="0">
                          <a:solidFill>
                            <a:srgbClr val="333333"/>
                          </a:solidFill>
                          <a:effectLst/>
                          <a:latin typeface="MathJax_Math-italic"/>
                        </a:rPr>
                        <a:t>metroi</a:t>
                      </a:r>
                      <a:r>
                        <a:rPr lang="es-MX" sz="1400" b="0" i="0" u="none" strike="noStrike" dirty="0">
                          <a:solidFill>
                            <a:srgbClr val="333333"/>
                          </a:solidFill>
                          <a:effectLst/>
                          <a:latin typeface="MathJax_Main"/>
                        </a:rPr>
                        <a:t>−0.052∗</a:t>
                      </a:r>
                      <a:r>
                        <a:rPr lang="el-GR" sz="1400" b="0" i="0" u="none" strike="noStrike" dirty="0">
                          <a:solidFill>
                            <a:srgbClr val="333333"/>
                          </a:solidFill>
                          <a:effectLst/>
                          <a:latin typeface="MathJax_Math-italic"/>
                        </a:rPr>
                        <a:t>θ</a:t>
                      </a:r>
                      <a:r>
                        <a:rPr lang="el-GR" sz="1400" b="0" i="0" u="none" strike="noStrike" dirty="0">
                          <a:solidFill>
                            <a:srgbClr val="333333"/>
                          </a:solidFill>
                          <a:effectLst/>
                          <a:latin typeface="MathJax_Main"/>
                        </a:rPr>
                        <a:t>1+0.045∗</a:t>
                      </a:r>
                      <a:r>
                        <a:rPr lang="el-GR" sz="1400" b="0" i="0" u="none" strike="noStrike" dirty="0">
                          <a:solidFill>
                            <a:srgbClr val="333333"/>
                          </a:solidFill>
                          <a:effectLst/>
                          <a:latin typeface="MathJax_Math-italic"/>
                        </a:rPr>
                        <a:t>θ</a:t>
                      </a:r>
                      <a:r>
                        <a:rPr lang="el-GR" sz="1400" b="0" i="0" u="none" strike="noStrike" dirty="0">
                          <a:solidFill>
                            <a:srgbClr val="333333"/>
                          </a:solidFill>
                          <a:effectLst/>
                          <a:latin typeface="MathJax_Main"/>
                        </a:rPr>
                        <a:t>2+0.032∗</a:t>
                      </a:r>
                      <a:r>
                        <a:rPr lang="el-GR" sz="1400" b="0" i="0" u="none" strike="noStrike" dirty="0">
                          <a:solidFill>
                            <a:srgbClr val="333333"/>
                          </a:solidFill>
                          <a:effectLst/>
                          <a:latin typeface="MathJax_Math-italic"/>
                        </a:rPr>
                        <a:t>θ</a:t>
                      </a:r>
                      <a:r>
                        <a:rPr lang="el-GR" sz="1400" b="0" i="0" u="none" strike="noStrike" dirty="0">
                          <a:solidFill>
                            <a:srgbClr val="333333"/>
                          </a:solidFill>
                          <a:effectLst/>
                          <a:latin typeface="MathJax_Main"/>
                        </a:rPr>
                        <a:t>3−0.063∗</a:t>
                      </a:r>
                      <a:r>
                        <a:rPr lang="el-GR" sz="1400" b="0" i="0" u="none" strike="noStrike" dirty="0">
                          <a:solidFill>
                            <a:srgbClr val="333333"/>
                          </a:solidFill>
                          <a:effectLst/>
                          <a:latin typeface="MathJax_Math-italic"/>
                        </a:rPr>
                        <a:t>θ</a:t>
                      </a:r>
                      <a:r>
                        <a:rPr lang="el-GR" sz="1400" b="0" i="0" u="none" strike="noStrike" dirty="0">
                          <a:solidFill>
                            <a:srgbClr val="333333"/>
                          </a:solidFill>
                          <a:effectLst/>
                          <a:latin typeface="MathJax_Main"/>
                        </a:rPr>
                        <a:t>4−0.068∗</a:t>
                      </a:r>
                      <a:r>
                        <a:rPr lang="el-GR" sz="1400" b="0" i="0" u="none" strike="noStrike" dirty="0">
                          <a:solidFill>
                            <a:srgbClr val="333333"/>
                          </a:solidFill>
                          <a:effectLst/>
                          <a:latin typeface="MathJax_Math-italic"/>
                        </a:rPr>
                        <a:t>θ</a:t>
                      </a:r>
                      <a:r>
                        <a:rPr lang="el-GR" sz="1400" b="0" i="0" u="none" strike="noStrike" dirty="0">
                          <a:solidFill>
                            <a:srgbClr val="333333"/>
                          </a:solidFill>
                          <a:effectLst/>
                          <a:latin typeface="MathJax_Main"/>
                        </a:rPr>
                        <a:t>5+</a:t>
                      </a:r>
                      <a:r>
                        <a:rPr lang="el-GR" sz="1400" b="0" i="0" u="none" strike="noStrike" dirty="0">
                          <a:solidFill>
                            <a:srgbClr val="333333"/>
                          </a:solidFill>
                          <a:effectLst/>
                          <a:latin typeface="MathJax_Math-italic"/>
                        </a:rPr>
                        <a:t>ε</a:t>
                      </a:r>
                      <a:r>
                        <a:rPr lang="es-MX" sz="1400" b="0" i="0" u="none" strike="noStrike" dirty="0">
                          <a:solidFill>
                            <a:srgbClr val="333333"/>
                          </a:solidFill>
                          <a:effectLst/>
                          <a:latin typeface="MathJax_Math-italic"/>
                        </a:rPr>
                        <a:t>i</a:t>
                      </a:r>
                      <a:endParaRPr lang="es-MX" sz="1400" b="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0.45</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p>
                    <a:p>
                      <a:r>
                        <a:rPr lang="es-ES" sz="1400" dirty="0">
                          <a:latin typeface="Arial" panose="020B0604020202020204" pitchFamily="34" charset="0"/>
                          <a:cs typeface="Arial" panose="020B0604020202020204" pitchFamily="34" charset="0"/>
                        </a:rPr>
                        <a:t>+ Heterocedasticidad de errores</a:t>
                      </a:r>
                    </a:p>
                    <a:p>
                      <a:r>
                        <a:rPr lang="es-ES" sz="1400" dirty="0">
                          <a:latin typeface="Arial" panose="020B0604020202020204" pitchFamily="34" charset="0"/>
                          <a:cs typeface="Arial" panose="020B0604020202020204" pitchFamily="34" charset="0"/>
                        </a:rPr>
                        <a:t>+ Normalidad de los errores</a:t>
                      </a:r>
                    </a:p>
                    <a:p>
                      <a:endParaRPr lang="es-E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latin typeface="Arial" panose="020B0604020202020204" pitchFamily="34" charset="0"/>
                          <a:cs typeface="Arial" panose="020B0604020202020204" pitchFamily="34" charset="0"/>
                        </a:rPr>
                        <a:t>30.6%</a:t>
                      </a:r>
                      <a:endParaRPr lang="es-MX" sz="1400" dirty="0">
                        <a:latin typeface="Arial" panose="020B0604020202020204" pitchFamily="34" charset="0"/>
                        <a:cs typeface="Arial" panose="020B0604020202020204" pitchFamily="34" charset="0"/>
                      </a:endParaRPr>
                    </a:p>
                    <a:p>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54377147"/>
                  </a:ext>
                </a:extLst>
              </a:tr>
              <a:tr h="370840">
                <a:tc>
                  <a:txBody>
                    <a:bodyPr/>
                    <a:lstStyle/>
                    <a:p>
                      <a:r>
                        <a:rPr lang="es-ES" sz="1400" dirty="0">
                          <a:latin typeface="Arial" panose="020B0604020202020204" pitchFamily="34" charset="0"/>
                          <a:cs typeface="Arial" panose="020B0604020202020204" pitchFamily="34" charset="0"/>
                        </a:rPr>
                        <a:t>MCG2</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GLS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b="0" i="0" u="none" strike="noStrike" kern="1200" dirty="0">
                          <a:solidFill>
                            <a:srgbClr val="333333"/>
                          </a:solidFill>
                          <a:effectLst/>
                          <a:latin typeface="+mn-lt"/>
                          <a:ea typeface="+mn-ea"/>
                          <a:cs typeface="Arial" panose="020B0604020202020204" pitchFamily="34" charset="0"/>
                        </a:rPr>
                        <a:t>log(</a:t>
                      </a:r>
                      <a:r>
                        <a:rPr lang="es-MX" sz="1400" b="0" i="0" u="none" strike="noStrike" kern="1200" dirty="0" err="1">
                          <a:solidFill>
                            <a:srgbClr val="333333"/>
                          </a:solidFill>
                          <a:effectLst/>
                          <a:latin typeface="+mn-lt"/>
                          <a:ea typeface="+mn-ea"/>
                          <a:cs typeface="Arial" panose="020B0604020202020204" pitchFamily="34" charset="0"/>
                        </a:rPr>
                        <a:t>wagei</a:t>
                      </a:r>
                      <a:r>
                        <a:rPr lang="es-MX" sz="1400" b="0" i="0" u="none" strike="noStrike" kern="1200" dirty="0">
                          <a:solidFill>
                            <a:srgbClr val="333333"/>
                          </a:solidFill>
                          <a:effectLst/>
                          <a:latin typeface="+mn-lt"/>
                          <a:ea typeface="+mn-ea"/>
                          <a:cs typeface="Arial" panose="020B0604020202020204" pitchFamily="34" charset="0"/>
                        </a:rPr>
                        <a:t>)=0.54+0.033∗educi+0.0025∗experi+0.0000003∗faminci−0.068∗femalei+0.045∗metroi−0.030∗</a:t>
                      </a:r>
                      <a:r>
                        <a:rPr lang="el-GR" sz="1400" b="0" i="0" u="none" strike="noStrike" kern="1200" dirty="0">
                          <a:solidFill>
                            <a:srgbClr val="333333"/>
                          </a:solidFill>
                          <a:effectLst/>
                          <a:latin typeface="+mn-lt"/>
                          <a:ea typeface="+mn-ea"/>
                          <a:cs typeface="Arial" panose="020B0604020202020204" pitchFamily="34" charset="0"/>
                        </a:rPr>
                        <a:t>θ1+0.043∗θ2+0.0021∗θ3−0.0037∗θ4−0.009∗θ5+ε</a:t>
                      </a:r>
                      <a:r>
                        <a:rPr lang="es-MX" sz="1400" b="0" i="0" u="none" strike="noStrike" kern="1200" dirty="0">
                          <a:solidFill>
                            <a:srgbClr val="333333"/>
                          </a:solidFill>
                          <a:effectLst/>
                          <a:latin typeface="+mn-lt"/>
                          <a:ea typeface="+mn-ea"/>
                          <a:cs typeface="Arial" panose="020B0604020202020204" pitchFamily="34" charset="0"/>
                        </a:rPr>
                        <a:t>i</a:t>
                      </a:r>
                      <a:endParaRPr lang="es-MX" sz="1400" b="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0.49</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p>
                    <a:p>
                      <a:r>
                        <a:rPr lang="es-ES" sz="1400" dirty="0">
                          <a:latin typeface="Arial" panose="020B0604020202020204" pitchFamily="34" charset="0"/>
                          <a:cs typeface="Arial" panose="020B0604020202020204" pitchFamily="34" charset="0"/>
                        </a:rPr>
                        <a:t>+ Homocedasticidad de errores</a:t>
                      </a:r>
                    </a:p>
                    <a:p>
                      <a:r>
                        <a:rPr lang="es-ES" sz="1400" dirty="0">
                          <a:latin typeface="Arial" panose="020B0604020202020204" pitchFamily="34" charset="0"/>
                          <a:cs typeface="Arial" panose="020B0604020202020204" pitchFamily="34" charset="0"/>
                        </a:rPr>
                        <a:t>+ Normalidad de los errores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latin typeface="Arial" panose="020B0604020202020204" pitchFamily="34" charset="0"/>
                          <a:cs typeface="Arial" panose="020B0604020202020204" pitchFamily="34" charset="0"/>
                        </a:rPr>
                        <a:t>27.3%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43401442"/>
                  </a:ext>
                </a:extLst>
              </a:tr>
            </a:tbl>
          </a:graphicData>
        </a:graphic>
      </p:graphicFrame>
    </p:spTree>
    <p:extLst>
      <p:ext uri="{BB962C8B-B14F-4D97-AF65-F5344CB8AC3E}">
        <p14:creationId xmlns:p14="http://schemas.microsoft.com/office/powerpoint/2010/main" val="63249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8B3A7-75E5-356B-5185-B1FBE395BE94}"/>
              </a:ext>
            </a:extLst>
          </p:cNvPr>
          <p:cNvSpPr>
            <a:spLocks noGrp="1"/>
          </p:cNvSpPr>
          <p:nvPr>
            <p:ph idx="1"/>
          </p:nvPr>
        </p:nvSpPr>
        <p:spPr>
          <a:xfrm>
            <a:off x="1881373" y="925374"/>
            <a:ext cx="9163983" cy="3894732"/>
          </a:xfrm>
        </p:spPr>
        <p:txBody>
          <a:bodyPr tIns="0" bIns="0">
            <a:normAutofit fontScale="25000" lnSpcReduction="20000"/>
          </a:bodyPr>
          <a:lstStyle/>
          <a:p>
            <a:r>
              <a:rPr lang="en-US" sz="4800" dirty="0" err="1">
                <a:solidFill>
                  <a:srgbClr val="373A3C"/>
                </a:solidFill>
                <a:latin typeface="Arial" panose="020B0604020202020204" pitchFamily="34" charset="0"/>
                <a:cs typeface="Arial" panose="020B0604020202020204" pitchFamily="34" charset="0"/>
              </a:rPr>
              <a:t>Esquema</a:t>
            </a:r>
            <a:r>
              <a:rPr lang="en-US" sz="4800" dirty="0">
                <a:solidFill>
                  <a:srgbClr val="373A3C"/>
                </a:solidFill>
                <a:latin typeface="Arial" panose="020B0604020202020204" pitchFamily="34" charset="0"/>
                <a:cs typeface="Arial" panose="020B0604020202020204" pitchFamily="34" charset="0"/>
              </a:rPr>
              <a:t> General del Proyecto </a:t>
            </a:r>
          </a:p>
          <a:p>
            <a:r>
              <a:rPr lang="es-ES" sz="4800" i="0" dirty="0" err="1">
                <a:solidFill>
                  <a:srgbClr val="373A3C"/>
                </a:solidFill>
                <a:effectLst/>
                <a:latin typeface="Arial" panose="020B0604020202020204" pitchFamily="34" charset="0"/>
                <a:cs typeface="Arial" panose="020B0604020202020204" pitchFamily="34" charset="0"/>
              </a:rPr>
              <a:t>Pre-análisis</a:t>
            </a:r>
            <a:r>
              <a:rPr lang="es-ES" sz="4800" i="0" dirty="0">
                <a:solidFill>
                  <a:srgbClr val="373A3C"/>
                </a:solidFill>
                <a:effectLst/>
                <a:latin typeface="Arial" panose="020B0604020202020204" pitchFamily="34" charset="0"/>
                <a:cs typeface="Arial" panose="020B0604020202020204" pitchFamily="34" charset="0"/>
              </a:rPr>
              <a:t> de datos</a:t>
            </a:r>
            <a:endParaRPr lang="en-US" sz="4800" dirty="0">
              <a:latin typeface="Arial" panose="020B0604020202020204" pitchFamily="34" charset="0"/>
              <a:cs typeface="Arial" panose="020B0604020202020204" pitchFamily="34" charset="0"/>
            </a:endParaRPr>
          </a:p>
          <a:p>
            <a:r>
              <a:rPr lang="es-MX" sz="4800" dirty="0">
                <a:solidFill>
                  <a:srgbClr val="373A3C"/>
                </a:solidFill>
                <a:latin typeface="Arial" panose="020B0604020202020204" pitchFamily="34" charset="0"/>
                <a:cs typeface="Arial" panose="020B0604020202020204" pitchFamily="34" charset="0"/>
              </a:rPr>
              <a:t> </a:t>
            </a:r>
            <a:r>
              <a:rPr lang="en-US" sz="4800" dirty="0">
                <a:solidFill>
                  <a:srgbClr val="373A3C"/>
                </a:solidFill>
                <a:latin typeface="Arial" panose="020B0604020202020204" pitchFamily="34" charset="0"/>
                <a:cs typeface="Arial" panose="020B0604020202020204" pitchFamily="34" charset="0"/>
              </a:rPr>
              <a:t>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Ordinarios</a:t>
            </a:r>
            <a:r>
              <a:rPr lang="en-US" sz="4800" dirty="0">
                <a:solidFill>
                  <a:srgbClr val="373A3C"/>
                </a:solidFill>
                <a:latin typeface="Arial" panose="020B0604020202020204" pitchFamily="34" charset="0"/>
                <a:cs typeface="Arial" panose="020B0604020202020204" pitchFamily="34" charset="0"/>
              </a:rPr>
              <a:t> (MCO)</a:t>
            </a:r>
          </a:p>
          <a:p>
            <a:r>
              <a:rPr lang="en-US" sz="4800" dirty="0" err="1">
                <a:solidFill>
                  <a:srgbClr val="373A3C"/>
                </a:solidFill>
                <a:latin typeface="Arial" panose="020B0604020202020204" pitchFamily="34" charset="0"/>
                <a:cs typeface="Arial" panose="020B0604020202020204" pitchFamily="34" charset="0"/>
              </a:rPr>
              <a:t>Aplicación</a:t>
            </a:r>
            <a:r>
              <a:rPr lang="en-US" sz="4800" dirty="0">
                <a:solidFill>
                  <a:srgbClr val="373A3C"/>
                </a:solidFill>
                <a:latin typeface="Arial" panose="020B0604020202020204" pitchFamily="34" charset="0"/>
                <a:cs typeface="Arial" panose="020B0604020202020204" pitchFamily="34" charset="0"/>
              </a:rPr>
              <a:t> del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Ordinarios</a:t>
            </a:r>
            <a:r>
              <a:rPr lang="en-US" sz="4800" dirty="0">
                <a:solidFill>
                  <a:srgbClr val="373A3C"/>
                </a:solidFill>
                <a:latin typeface="Arial" panose="020B0604020202020204" pitchFamily="34" charset="0"/>
                <a:cs typeface="Arial" panose="020B0604020202020204" pitchFamily="34" charset="0"/>
              </a:rPr>
              <a:t> (MCO1)</a:t>
            </a:r>
            <a:endParaRPr lang="es-MX" sz="4800" dirty="0">
              <a:solidFill>
                <a:srgbClr val="373A3C"/>
              </a:solidFill>
              <a:latin typeface="Arial" panose="020B0604020202020204" pitchFamily="34" charset="0"/>
              <a:cs typeface="Arial" panose="020B0604020202020204" pitchFamily="34" charset="0"/>
            </a:endParaRPr>
          </a:p>
          <a:p>
            <a:r>
              <a:rPr lang="en-US" sz="4800" dirty="0" err="1">
                <a:solidFill>
                  <a:srgbClr val="373A3C"/>
                </a:solidFill>
                <a:latin typeface="Arial" panose="020B0604020202020204" pitchFamily="34" charset="0"/>
                <a:cs typeface="Arial" panose="020B0604020202020204" pitchFamily="34" charset="0"/>
              </a:rPr>
              <a:t>Aplicación</a:t>
            </a:r>
            <a:r>
              <a:rPr lang="en-US" sz="4800" dirty="0">
                <a:solidFill>
                  <a:srgbClr val="373A3C"/>
                </a:solidFill>
                <a:latin typeface="Arial" panose="020B0604020202020204" pitchFamily="34" charset="0"/>
                <a:cs typeface="Arial" panose="020B0604020202020204" pitchFamily="34" charset="0"/>
              </a:rPr>
              <a:t> del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Ordinarios</a:t>
            </a:r>
            <a:r>
              <a:rPr lang="en-US" sz="4800" dirty="0">
                <a:solidFill>
                  <a:srgbClr val="373A3C"/>
                </a:solidFill>
                <a:latin typeface="Arial" panose="020B0604020202020204" pitchFamily="34" charset="0"/>
                <a:cs typeface="Arial" panose="020B0604020202020204" pitchFamily="34" charset="0"/>
              </a:rPr>
              <a:t> (MCO2)</a:t>
            </a:r>
          </a:p>
          <a:p>
            <a:pPr lvl="1"/>
            <a:r>
              <a:rPr lang="es-MX" sz="4800" dirty="0">
                <a:solidFill>
                  <a:schemeClr val="tx1">
                    <a:lumMod val="95000"/>
                    <a:lumOff val="5000"/>
                  </a:schemeClr>
                </a:solidFill>
                <a:latin typeface="Arial" panose="020B0604020202020204" pitchFamily="34" charset="0"/>
                <a:cs typeface="Arial" panose="020B0604020202020204" pitchFamily="34" charset="0"/>
              </a:rPr>
              <a:t>Pruebas de los supuestos de GAUSS- MARKOV sobre el error del MCO2</a:t>
            </a:r>
          </a:p>
          <a:p>
            <a:r>
              <a:rPr lang="en-US" sz="4800" dirty="0" err="1">
                <a:solidFill>
                  <a:srgbClr val="373A3C"/>
                </a:solidFill>
                <a:latin typeface="Arial" panose="020B0604020202020204" pitchFamily="34" charset="0"/>
                <a:cs typeface="Arial" panose="020B0604020202020204" pitchFamily="34" charset="0"/>
              </a:rPr>
              <a:t>Aplicación</a:t>
            </a:r>
            <a:r>
              <a:rPr lang="en-US" sz="4800" dirty="0">
                <a:solidFill>
                  <a:srgbClr val="373A3C"/>
                </a:solidFill>
                <a:latin typeface="Arial" panose="020B0604020202020204" pitchFamily="34" charset="0"/>
                <a:cs typeface="Arial" panose="020B0604020202020204" pitchFamily="34" charset="0"/>
              </a:rPr>
              <a:t> del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Ordinarios</a:t>
            </a:r>
            <a:r>
              <a:rPr lang="en-US" sz="4800" dirty="0">
                <a:solidFill>
                  <a:srgbClr val="373A3C"/>
                </a:solidFill>
                <a:latin typeface="Arial" panose="020B0604020202020204" pitchFamily="34" charset="0"/>
                <a:cs typeface="Arial" panose="020B0604020202020204" pitchFamily="34" charset="0"/>
              </a:rPr>
              <a:t> (MCO3)</a:t>
            </a:r>
          </a:p>
          <a:p>
            <a:pPr lvl="1"/>
            <a:r>
              <a:rPr lang="es-MX" sz="4800" dirty="0">
                <a:solidFill>
                  <a:schemeClr val="tx1">
                    <a:lumMod val="95000"/>
                    <a:lumOff val="5000"/>
                  </a:schemeClr>
                </a:solidFill>
                <a:latin typeface="Arial" panose="020B0604020202020204" pitchFamily="34" charset="0"/>
                <a:cs typeface="Arial" panose="020B0604020202020204" pitchFamily="34" charset="0"/>
              </a:rPr>
              <a:t>Pruebas de los supuestos de GAUSS- MARKOV sobre el error del MCO3</a:t>
            </a:r>
          </a:p>
          <a:p>
            <a:r>
              <a:rPr lang="en-US" sz="4800" dirty="0">
                <a:solidFill>
                  <a:srgbClr val="373A3C"/>
                </a:solidFill>
                <a:latin typeface="Arial" panose="020B0604020202020204" pitchFamily="34" charset="0"/>
                <a:cs typeface="Arial" panose="020B0604020202020204" pitchFamily="34" charset="0"/>
              </a:rPr>
              <a:t>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Generalizados</a:t>
            </a:r>
            <a:r>
              <a:rPr lang="en-US" sz="4800" dirty="0">
                <a:solidFill>
                  <a:srgbClr val="373A3C"/>
                </a:solidFill>
                <a:latin typeface="Arial" panose="020B0604020202020204" pitchFamily="34" charset="0"/>
                <a:cs typeface="Arial" panose="020B0604020202020204" pitchFamily="34" charset="0"/>
              </a:rPr>
              <a:t> (MCG)</a:t>
            </a:r>
          </a:p>
          <a:p>
            <a:pPr lvl="1"/>
            <a:r>
              <a:rPr lang="en-US" sz="4600" dirty="0">
                <a:solidFill>
                  <a:srgbClr val="373A3C"/>
                </a:solidFill>
                <a:latin typeface="Arial" panose="020B0604020202020204" pitchFamily="34" charset="0"/>
                <a:cs typeface="Arial" panose="020B0604020202020204" pitchFamily="34" charset="0"/>
              </a:rPr>
              <a:t>Los </a:t>
            </a:r>
            <a:r>
              <a:rPr lang="en-US" sz="4600" dirty="0" err="1">
                <a:solidFill>
                  <a:srgbClr val="373A3C"/>
                </a:solidFill>
                <a:latin typeface="Arial" panose="020B0604020202020204" pitchFamily="34" charset="0"/>
                <a:cs typeface="Arial" panose="020B0604020202020204" pitchFamily="34" charset="0"/>
              </a:rPr>
              <a:t>coeficientes</a:t>
            </a:r>
            <a:r>
              <a:rPr lang="en-US" sz="4600" dirty="0">
                <a:solidFill>
                  <a:srgbClr val="373A3C"/>
                </a:solidFill>
                <a:latin typeface="Arial" panose="020B0604020202020204" pitchFamily="34" charset="0"/>
                <a:cs typeface="Arial" panose="020B0604020202020204" pitchFamily="34" charset="0"/>
              </a:rPr>
              <a:t> </a:t>
            </a:r>
            <a:r>
              <a:rPr lang="en-US" sz="4600" dirty="0">
                <a:solidFill>
                  <a:srgbClr val="373A3C"/>
                </a:solidFill>
                <a:latin typeface="Arial" panose="020B0604020202020204" pitchFamily="34" charset="0"/>
                <a:ea typeface="Cambria Math" panose="02040503050406030204" pitchFamily="18" charset="0"/>
                <a:cs typeface="Arial" panose="020B0604020202020204" pitchFamily="34" charset="0"/>
              </a:rPr>
              <a:t>𝜷 </a:t>
            </a:r>
            <a:r>
              <a:rPr lang="en-US" sz="4600" dirty="0" err="1">
                <a:solidFill>
                  <a:srgbClr val="373A3C"/>
                </a:solidFill>
                <a:latin typeface="Arial" panose="020B0604020202020204" pitchFamily="34" charset="0"/>
                <a:cs typeface="Arial" panose="020B0604020202020204" pitchFamily="34" charset="0"/>
              </a:rPr>
              <a:t>insesgados</a:t>
            </a:r>
            <a:r>
              <a:rPr lang="en-US" sz="4600" dirty="0">
                <a:solidFill>
                  <a:srgbClr val="373A3C"/>
                </a:solidFill>
                <a:latin typeface="Arial" panose="020B0604020202020204" pitchFamily="34" charset="0"/>
                <a:cs typeface="Arial" panose="020B0604020202020204" pitchFamily="34" charset="0"/>
              </a:rPr>
              <a:t>, </a:t>
            </a:r>
            <a:r>
              <a:rPr lang="en-US" sz="4600" dirty="0" err="1">
                <a:solidFill>
                  <a:srgbClr val="373A3C"/>
                </a:solidFill>
                <a:latin typeface="Arial" panose="020B0604020202020204" pitchFamily="34" charset="0"/>
                <a:cs typeface="Arial" panose="020B0604020202020204" pitchFamily="34" charset="0"/>
              </a:rPr>
              <a:t>consistentes</a:t>
            </a:r>
            <a:r>
              <a:rPr lang="en-US" sz="4600" dirty="0">
                <a:solidFill>
                  <a:srgbClr val="373A3C"/>
                </a:solidFill>
                <a:latin typeface="Arial" panose="020B0604020202020204" pitchFamily="34" charset="0"/>
                <a:cs typeface="Arial" panose="020B0604020202020204" pitchFamily="34" charset="0"/>
              </a:rPr>
              <a:t> y </a:t>
            </a:r>
            <a:r>
              <a:rPr lang="en-US" sz="4600" dirty="0" err="1">
                <a:solidFill>
                  <a:srgbClr val="373A3C"/>
                </a:solidFill>
                <a:latin typeface="Arial" panose="020B0604020202020204" pitchFamily="34" charset="0"/>
                <a:cs typeface="Arial" panose="020B0604020202020204" pitchFamily="34" charset="0"/>
              </a:rPr>
              <a:t>eficientes</a:t>
            </a:r>
            <a:r>
              <a:rPr lang="en-US" sz="4600" dirty="0">
                <a:solidFill>
                  <a:srgbClr val="373A3C"/>
                </a:solidFill>
                <a:latin typeface="Arial" panose="020B0604020202020204" pitchFamily="34" charset="0"/>
                <a:cs typeface="Arial" panose="020B0604020202020204" pitchFamily="34" charset="0"/>
              </a:rPr>
              <a:t> </a:t>
            </a:r>
          </a:p>
          <a:p>
            <a:r>
              <a:rPr lang="en-US" sz="4800" dirty="0" err="1">
                <a:solidFill>
                  <a:srgbClr val="373A3C"/>
                </a:solidFill>
                <a:latin typeface="Arial" panose="020B0604020202020204" pitchFamily="34" charset="0"/>
                <a:cs typeface="Arial" panose="020B0604020202020204" pitchFamily="34" charset="0"/>
              </a:rPr>
              <a:t>Aplicación</a:t>
            </a:r>
            <a:r>
              <a:rPr lang="en-US" sz="4800" dirty="0">
                <a:solidFill>
                  <a:srgbClr val="373A3C"/>
                </a:solidFill>
                <a:latin typeface="Arial" panose="020B0604020202020204" pitchFamily="34" charset="0"/>
                <a:cs typeface="Arial" panose="020B0604020202020204" pitchFamily="34" charset="0"/>
              </a:rPr>
              <a:t> del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Generalizados</a:t>
            </a:r>
            <a:r>
              <a:rPr lang="en-US" sz="4800" dirty="0">
                <a:solidFill>
                  <a:srgbClr val="373A3C"/>
                </a:solidFill>
                <a:latin typeface="Arial" panose="020B0604020202020204" pitchFamily="34" charset="0"/>
                <a:cs typeface="Arial" panose="020B0604020202020204" pitchFamily="34" charset="0"/>
              </a:rPr>
              <a:t> (MCG1)</a:t>
            </a:r>
          </a:p>
          <a:p>
            <a:r>
              <a:rPr lang="en-US" sz="4800" dirty="0" err="1">
                <a:solidFill>
                  <a:srgbClr val="373A3C"/>
                </a:solidFill>
                <a:latin typeface="Arial" panose="020B0604020202020204" pitchFamily="34" charset="0"/>
                <a:cs typeface="Arial" panose="020B0604020202020204" pitchFamily="34" charset="0"/>
              </a:rPr>
              <a:t>Aplicación</a:t>
            </a:r>
            <a:r>
              <a:rPr lang="en-US" sz="4800" dirty="0">
                <a:solidFill>
                  <a:srgbClr val="373A3C"/>
                </a:solidFill>
                <a:latin typeface="Arial" panose="020B0604020202020204" pitchFamily="34" charset="0"/>
                <a:cs typeface="Arial" panose="020B0604020202020204" pitchFamily="34" charset="0"/>
              </a:rPr>
              <a:t> del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Generalizados</a:t>
            </a:r>
            <a:r>
              <a:rPr lang="en-US" sz="4800" dirty="0">
                <a:solidFill>
                  <a:srgbClr val="373A3C"/>
                </a:solidFill>
                <a:latin typeface="Arial" panose="020B0604020202020204" pitchFamily="34" charset="0"/>
                <a:cs typeface="Arial" panose="020B0604020202020204" pitchFamily="34" charset="0"/>
              </a:rPr>
              <a:t> (MCG2)</a:t>
            </a:r>
            <a:endParaRPr lang="es-MX" sz="4800" dirty="0">
              <a:solidFill>
                <a:srgbClr val="373A3C"/>
              </a:solidFill>
              <a:latin typeface="Arial" panose="020B0604020202020204" pitchFamily="34" charset="0"/>
              <a:cs typeface="Arial" panose="020B0604020202020204" pitchFamily="34" charset="0"/>
            </a:endParaRPr>
          </a:p>
          <a:p>
            <a:endParaRPr lang="es-MX" sz="4800" dirty="0">
              <a:solidFill>
                <a:srgbClr val="373A3C"/>
              </a:solidFill>
              <a:latin typeface="Arial" panose="020B0604020202020204" pitchFamily="34" charset="0"/>
              <a:cs typeface="Arial" panose="020B0604020202020204" pitchFamily="34" charset="0"/>
            </a:endParaRPr>
          </a:p>
          <a:p>
            <a:endParaRPr lang="en-US" sz="4800" dirty="0">
              <a:solidFill>
                <a:srgbClr val="373A3C"/>
              </a:solidFill>
              <a:latin typeface="Arial" panose="020B0604020202020204" pitchFamily="34" charset="0"/>
              <a:cs typeface="Arial" panose="020B0604020202020204" pitchFamily="34" charset="0"/>
            </a:endParaRPr>
          </a:p>
          <a:p>
            <a:endParaRPr lang="en-US" sz="4800" dirty="0">
              <a:solidFill>
                <a:srgbClr val="373A3C"/>
              </a:solidFill>
              <a:latin typeface="Arial" panose="020B0604020202020204" pitchFamily="34" charset="0"/>
              <a:cs typeface="Arial" panose="020B0604020202020204" pitchFamily="34" charset="0"/>
            </a:endParaRPr>
          </a:p>
          <a:p>
            <a:pPr marL="182880" lvl="1" indent="0">
              <a:buNone/>
            </a:pPr>
            <a:endParaRPr lang="en-US" sz="1800" dirty="0">
              <a:solidFill>
                <a:srgbClr val="373A3C"/>
              </a:solidFill>
              <a:latin typeface="Arial" panose="020B0604020202020204" pitchFamily="34" charset="0"/>
              <a:cs typeface="Arial" panose="020B0604020202020204" pitchFamily="34" charset="0"/>
            </a:endParaRPr>
          </a:p>
          <a:p>
            <a:pPr marL="182880" lvl="1" indent="0">
              <a:buNone/>
            </a:pPr>
            <a:endParaRPr lang="en-US" sz="1800" dirty="0">
              <a:solidFill>
                <a:srgbClr val="373A3C"/>
              </a:solidFill>
              <a:latin typeface="Arial" panose="020B0604020202020204" pitchFamily="34" charset="0"/>
              <a:cs typeface="Arial" panose="020B0604020202020204" pitchFamily="34" charset="0"/>
            </a:endParaRPr>
          </a:p>
          <a:p>
            <a:pPr marL="182880" lvl="1" indent="0">
              <a:buNone/>
            </a:pPr>
            <a:endParaRPr lang="es-MX" dirty="0">
              <a:solidFill>
                <a:schemeClr val="tx1">
                  <a:lumMod val="95000"/>
                  <a:lumOff val="5000"/>
                </a:schemeClr>
              </a:solidFill>
              <a:latin typeface="Arial" panose="020B0604020202020204" pitchFamily="34" charset="0"/>
              <a:cs typeface="Arial" panose="020B0604020202020204" pitchFamily="34" charset="0"/>
            </a:endParaRPr>
          </a:p>
          <a:p>
            <a:pPr lvl="1"/>
            <a:endParaRPr lang="es-MX" dirty="0">
              <a:solidFill>
                <a:schemeClr val="tx1">
                  <a:lumMod val="95000"/>
                  <a:lumOff val="5000"/>
                </a:schemeClr>
              </a:solidFill>
              <a:latin typeface="Arial" panose="020B0604020202020204" pitchFamily="34" charset="0"/>
              <a:cs typeface="Arial" panose="020B0604020202020204" pitchFamily="34" charset="0"/>
            </a:endParaRPr>
          </a:p>
          <a:p>
            <a:pPr lvl="1"/>
            <a:endParaRPr lang="es-MX" dirty="0">
              <a:solidFill>
                <a:schemeClr val="tx1">
                  <a:lumMod val="95000"/>
                  <a:lumOff val="5000"/>
                </a:schemeClr>
              </a:solidFill>
              <a:latin typeface="Arial" panose="020B0604020202020204" pitchFamily="34" charset="0"/>
              <a:cs typeface="Arial" panose="020B0604020202020204" pitchFamily="34" charset="0"/>
            </a:endParaRPr>
          </a:p>
          <a:p>
            <a:endParaRPr lang="es-MX" dirty="0">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D26D1585-9349-AE17-E53B-07054B3B3416}"/>
              </a:ext>
            </a:extLst>
          </p:cNvPr>
          <p:cNvSpPr>
            <a:spLocks noGrp="1"/>
          </p:cNvSpPr>
          <p:nvPr>
            <p:ph type="title"/>
          </p:nvPr>
        </p:nvSpPr>
        <p:spPr>
          <a:xfrm>
            <a:off x="1962418" y="305238"/>
            <a:ext cx="9163983" cy="594360"/>
          </a:xfrm>
        </p:spPr>
        <p:txBody>
          <a:bodyPr/>
          <a:lstStyle/>
          <a:p>
            <a:r>
              <a:rPr lang="en-US" dirty="0" err="1"/>
              <a:t>Contenido</a:t>
            </a:r>
            <a:endParaRPr lang="es-MX" dirty="0"/>
          </a:p>
        </p:txBody>
      </p:sp>
    </p:spTree>
    <p:extLst>
      <p:ext uri="{BB962C8B-B14F-4D97-AF65-F5344CB8AC3E}">
        <p14:creationId xmlns:p14="http://schemas.microsoft.com/office/powerpoint/2010/main" val="310360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Conclusiones</a:t>
            </a:r>
            <a:r>
              <a:rPr lang="en-US" sz="3200" b="1" dirty="0">
                <a:solidFill>
                  <a:schemeClr val="accent1"/>
                </a:solidFill>
              </a:rPr>
              <a:t> </a:t>
            </a:r>
            <a:r>
              <a:rPr lang="en-US" sz="3200" b="1" dirty="0" err="1">
                <a:solidFill>
                  <a:schemeClr val="accent1"/>
                </a:solidFill>
              </a:rPr>
              <a:t>Generales</a:t>
            </a:r>
            <a:r>
              <a:rPr lang="en-US" sz="3200" b="1" dirty="0">
                <a:solidFill>
                  <a:schemeClr val="accent1"/>
                </a:solidFill>
              </a:rPr>
              <a:t> </a:t>
            </a:r>
            <a:endParaRPr lang="es-MX" sz="3200" b="1" dirty="0">
              <a:solidFill>
                <a:schemeClr val="accent1"/>
              </a:solidFill>
            </a:endParaRPr>
          </a:p>
        </p:txBody>
      </p:sp>
      <p:sp>
        <p:nvSpPr>
          <p:cNvPr id="2" name="TextBox 1">
            <a:extLst>
              <a:ext uri="{FF2B5EF4-FFF2-40B4-BE49-F238E27FC236}">
                <a16:creationId xmlns:a16="http://schemas.microsoft.com/office/drawing/2014/main" id="{E8D9EB78-03CC-C2FE-AD7E-3B8F2007DD8D}"/>
              </a:ext>
            </a:extLst>
          </p:cNvPr>
          <p:cNvSpPr txBox="1"/>
          <p:nvPr/>
        </p:nvSpPr>
        <p:spPr>
          <a:xfrm>
            <a:off x="708660" y="3044847"/>
            <a:ext cx="11189970" cy="646331"/>
          </a:xfrm>
          <a:prstGeom prst="rect">
            <a:avLst/>
          </a:prstGeom>
          <a:noFill/>
        </p:spPr>
        <p:txBody>
          <a:bodyPr wrap="square">
            <a:spAutoFit/>
          </a:bodyPr>
          <a:lstStyle/>
          <a:p>
            <a:pPr marL="342900" indent="-342900">
              <a:buFont typeface="Wingdings" panose="05000000000000000000" pitchFamily="2" charset="2"/>
              <a:buChar char="ü"/>
            </a:pPr>
            <a:r>
              <a:rPr lang="es-ES" b="0" i="0" u="none" strike="noStrike" kern="1200" dirty="0">
                <a:solidFill>
                  <a:schemeClr val="dk1"/>
                </a:solidFill>
                <a:effectLst/>
                <a:latin typeface="+mn-lt"/>
                <a:ea typeface="+mn-ea"/>
                <a:cs typeface="+mn-cs"/>
              </a:rPr>
              <a:t>Tras realizar transformación en la variable dependiente como Log(y) se logr</a:t>
            </a:r>
            <a:r>
              <a:rPr lang="es-ES" dirty="0">
                <a:solidFill>
                  <a:schemeClr val="dk1"/>
                </a:solidFill>
              </a:rPr>
              <a:t>ó</a:t>
            </a:r>
            <a:r>
              <a:rPr lang="es-ES" b="0" i="0" u="none" strike="noStrike" kern="1200" dirty="0">
                <a:solidFill>
                  <a:schemeClr val="dk1"/>
                </a:solidFill>
                <a:effectLst/>
                <a:latin typeface="+mn-lt"/>
                <a:ea typeface="+mn-ea"/>
                <a:cs typeface="+mn-cs"/>
              </a:rPr>
              <a:t> corregir la no normalidad en los errores </a:t>
            </a:r>
            <a:endParaRPr lang="es-MX" dirty="0"/>
          </a:p>
        </p:txBody>
      </p:sp>
      <p:sp>
        <p:nvSpPr>
          <p:cNvPr id="5" name="TextBox 4">
            <a:extLst>
              <a:ext uri="{FF2B5EF4-FFF2-40B4-BE49-F238E27FC236}">
                <a16:creationId xmlns:a16="http://schemas.microsoft.com/office/drawing/2014/main" id="{5570D859-AFA9-3A9F-9DD3-6C094F9E53E0}"/>
              </a:ext>
            </a:extLst>
          </p:cNvPr>
          <p:cNvSpPr txBox="1"/>
          <p:nvPr/>
        </p:nvSpPr>
        <p:spPr>
          <a:xfrm>
            <a:off x="708660" y="4813997"/>
            <a:ext cx="11189970" cy="984885"/>
          </a:xfrm>
          <a:prstGeom prst="rect">
            <a:avLst/>
          </a:prstGeom>
          <a:noFill/>
        </p:spPr>
        <p:txBody>
          <a:bodyPr wrap="square">
            <a:spAutoFit/>
          </a:bodyPr>
          <a:lstStyle/>
          <a:p>
            <a:endParaRPr lang="es-ES" sz="2200" b="0" i="0" u="none" strike="noStrike" kern="1200" dirty="0">
              <a:solidFill>
                <a:schemeClr val="dk1"/>
              </a:solidFill>
              <a:effectLst/>
              <a:latin typeface="+mn-lt"/>
              <a:ea typeface="+mn-ea"/>
              <a:cs typeface="+mn-cs"/>
            </a:endParaRPr>
          </a:p>
          <a:p>
            <a:pPr marL="342900" indent="-342900">
              <a:buFont typeface="Wingdings" panose="05000000000000000000" pitchFamily="2" charset="2"/>
              <a:buChar char="ü"/>
            </a:pPr>
            <a:r>
              <a:rPr lang="es-ES" dirty="0">
                <a:solidFill>
                  <a:schemeClr val="dk1"/>
                </a:solidFill>
              </a:rPr>
              <a:t>Los modelos lineales de MCG permitieron modelar a los datos de </a:t>
            </a:r>
            <a:r>
              <a:rPr lang="es-ES" dirty="0" err="1">
                <a:solidFill>
                  <a:schemeClr val="dk1"/>
                </a:solidFill>
              </a:rPr>
              <a:t>wage</a:t>
            </a:r>
            <a:r>
              <a:rPr lang="es-ES" dirty="0">
                <a:solidFill>
                  <a:schemeClr val="dk1"/>
                </a:solidFill>
              </a:rPr>
              <a:t> como función de variables sociodemográficas con un R</a:t>
            </a:r>
            <a:r>
              <a:rPr lang="en-US" dirty="0">
                <a:solidFill>
                  <a:schemeClr val="dk1"/>
                </a:solidFill>
              </a:rPr>
              <a:t>^2 </a:t>
            </a:r>
            <a:r>
              <a:rPr lang="en-US" dirty="0" err="1">
                <a:solidFill>
                  <a:schemeClr val="dk1"/>
                </a:solidFill>
              </a:rPr>
              <a:t>ajustado</a:t>
            </a:r>
            <a:r>
              <a:rPr lang="en-US" dirty="0">
                <a:solidFill>
                  <a:schemeClr val="dk1"/>
                </a:solidFill>
              </a:rPr>
              <a:t> de 0.49 y </a:t>
            </a:r>
            <a:r>
              <a:rPr lang="en-US" dirty="0" err="1">
                <a:solidFill>
                  <a:schemeClr val="dk1"/>
                </a:solidFill>
              </a:rPr>
              <a:t>teniendo</a:t>
            </a:r>
            <a:r>
              <a:rPr lang="en-US" dirty="0">
                <a:solidFill>
                  <a:schemeClr val="dk1"/>
                </a:solidFill>
              </a:rPr>
              <a:t> un MAPE de 27% </a:t>
            </a:r>
            <a:r>
              <a:rPr lang="en-US" dirty="0" err="1">
                <a:solidFill>
                  <a:schemeClr val="dk1"/>
                </a:solidFill>
              </a:rPr>
              <a:t>en</a:t>
            </a:r>
            <a:r>
              <a:rPr lang="en-US" dirty="0">
                <a:solidFill>
                  <a:schemeClr val="dk1"/>
                </a:solidFill>
              </a:rPr>
              <a:t> </a:t>
            </a:r>
            <a:r>
              <a:rPr lang="en-US" dirty="0" err="1">
                <a:solidFill>
                  <a:schemeClr val="dk1"/>
                </a:solidFill>
              </a:rPr>
              <a:t>el</a:t>
            </a:r>
            <a:r>
              <a:rPr lang="en-US" dirty="0">
                <a:solidFill>
                  <a:schemeClr val="dk1"/>
                </a:solidFill>
              </a:rPr>
              <a:t> </a:t>
            </a:r>
            <a:r>
              <a:rPr lang="en-US" dirty="0" err="1">
                <a:solidFill>
                  <a:schemeClr val="dk1"/>
                </a:solidFill>
              </a:rPr>
              <a:t>pronóstico</a:t>
            </a:r>
            <a:r>
              <a:rPr lang="en-US" dirty="0">
                <a:solidFill>
                  <a:schemeClr val="dk1"/>
                </a:solidFill>
              </a:rPr>
              <a:t> de un set de test</a:t>
            </a:r>
            <a:endParaRPr lang="es-MX" dirty="0">
              <a:solidFill>
                <a:schemeClr val="dk1"/>
              </a:solidFill>
            </a:endParaRPr>
          </a:p>
        </p:txBody>
      </p:sp>
      <p:sp>
        <p:nvSpPr>
          <p:cNvPr id="6" name="TextBox 5">
            <a:extLst>
              <a:ext uri="{FF2B5EF4-FFF2-40B4-BE49-F238E27FC236}">
                <a16:creationId xmlns:a16="http://schemas.microsoft.com/office/drawing/2014/main" id="{AE122E0B-8A1A-1ADE-4BA0-0F78551D1DB6}"/>
              </a:ext>
            </a:extLst>
          </p:cNvPr>
          <p:cNvSpPr txBox="1"/>
          <p:nvPr/>
        </p:nvSpPr>
        <p:spPr>
          <a:xfrm>
            <a:off x="708660" y="1275695"/>
            <a:ext cx="11087100" cy="646331"/>
          </a:xfrm>
          <a:prstGeom prst="rect">
            <a:avLst/>
          </a:prstGeom>
          <a:noFill/>
        </p:spPr>
        <p:txBody>
          <a:bodyPr wrap="square">
            <a:spAutoFit/>
          </a:bodyPr>
          <a:lstStyle/>
          <a:p>
            <a:pPr marL="342900" indent="-342900">
              <a:buFont typeface="Wingdings" panose="05000000000000000000" pitchFamily="2" charset="2"/>
              <a:buChar char="ü"/>
            </a:pPr>
            <a:r>
              <a:rPr lang="es-ES" sz="1800" b="0" i="0" u="none" strike="noStrike" kern="1200" dirty="0">
                <a:solidFill>
                  <a:schemeClr val="dk1"/>
                </a:solidFill>
                <a:effectLst/>
                <a:latin typeface="+mn-lt"/>
                <a:ea typeface="+mn-ea"/>
                <a:cs typeface="+mn-cs"/>
              </a:rPr>
              <a:t>Los modelos lineales de MCO permitieron modelar a los datos de </a:t>
            </a:r>
            <a:r>
              <a:rPr lang="es-ES" sz="1800" b="0" i="0" u="none" strike="noStrike" kern="1200" dirty="0" err="1">
                <a:solidFill>
                  <a:schemeClr val="dk1"/>
                </a:solidFill>
                <a:effectLst/>
                <a:latin typeface="+mn-lt"/>
                <a:ea typeface="+mn-ea"/>
                <a:cs typeface="+mn-cs"/>
              </a:rPr>
              <a:t>wage</a:t>
            </a:r>
            <a:r>
              <a:rPr lang="es-ES" sz="1800" b="0" i="0" u="none" strike="noStrike" kern="1200" dirty="0">
                <a:solidFill>
                  <a:schemeClr val="dk1"/>
                </a:solidFill>
                <a:effectLst/>
                <a:latin typeface="+mn-lt"/>
                <a:ea typeface="+mn-ea"/>
                <a:cs typeface="+mn-cs"/>
              </a:rPr>
              <a:t> como función de variables sociodemográficas con un R</a:t>
            </a:r>
            <a:r>
              <a:rPr lang="en-US" sz="1800" b="0" i="0" u="none" strike="noStrike" kern="1200" dirty="0">
                <a:solidFill>
                  <a:schemeClr val="dk1"/>
                </a:solidFill>
                <a:effectLst/>
                <a:latin typeface="+mn-lt"/>
                <a:ea typeface="+mn-ea"/>
                <a:cs typeface="+mn-cs"/>
              </a:rPr>
              <a:t>^2 </a:t>
            </a:r>
            <a:r>
              <a:rPr lang="en-US" sz="1800" b="0" i="0" u="none" strike="noStrike" kern="1200" dirty="0" err="1">
                <a:solidFill>
                  <a:schemeClr val="dk1"/>
                </a:solidFill>
                <a:effectLst/>
                <a:latin typeface="+mn-lt"/>
                <a:ea typeface="+mn-ea"/>
                <a:cs typeface="+mn-cs"/>
              </a:rPr>
              <a:t>ajustado</a:t>
            </a:r>
            <a:r>
              <a:rPr lang="en-US" sz="1800" b="0" i="0" u="none" strike="noStrike" kern="1200" dirty="0">
                <a:solidFill>
                  <a:schemeClr val="dk1"/>
                </a:solidFill>
                <a:effectLst/>
                <a:latin typeface="+mn-lt"/>
                <a:ea typeface="+mn-ea"/>
                <a:cs typeface="+mn-cs"/>
              </a:rPr>
              <a:t> de 0.33 y </a:t>
            </a:r>
            <a:r>
              <a:rPr lang="en-US" sz="1800" b="0" i="0" u="none" strike="noStrike" kern="1200" dirty="0" err="1">
                <a:solidFill>
                  <a:schemeClr val="dk1"/>
                </a:solidFill>
                <a:effectLst/>
                <a:latin typeface="+mn-lt"/>
                <a:ea typeface="+mn-ea"/>
                <a:cs typeface="+mn-cs"/>
              </a:rPr>
              <a:t>teniendo</a:t>
            </a:r>
            <a:r>
              <a:rPr lang="en-US" sz="1800" b="0" i="0" u="none" strike="noStrike" kern="1200" dirty="0">
                <a:solidFill>
                  <a:schemeClr val="dk1"/>
                </a:solidFill>
                <a:effectLst/>
                <a:latin typeface="+mn-lt"/>
                <a:ea typeface="+mn-ea"/>
                <a:cs typeface="+mn-cs"/>
              </a:rPr>
              <a:t> un MAPE de 33% </a:t>
            </a:r>
            <a:r>
              <a:rPr lang="en-US" sz="1800" b="0" i="0" u="none" strike="noStrike" kern="1200" dirty="0" err="1">
                <a:solidFill>
                  <a:schemeClr val="dk1"/>
                </a:solidFill>
                <a:effectLst/>
                <a:latin typeface="+mn-lt"/>
                <a:ea typeface="+mn-ea"/>
                <a:cs typeface="+mn-cs"/>
              </a:rPr>
              <a:t>en</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el</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pronóstico</a:t>
            </a:r>
            <a:r>
              <a:rPr lang="en-US" sz="1800" b="0" i="0" u="none" strike="noStrike" kern="1200" dirty="0">
                <a:solidFill>
                  <a:schemeClr val="dk1"/>
                </a:solidFill>
                <a:effectLst/>
                <a:latin typeface="+mn-lt"/>
                <a:ea typeface="+mn-ea"/>
                <a:cs typeface="+mn-cs"/>
              </a:rPr>
              <a:t> de un set de </a:t>
            </a:r>
            <a:r>
              <a:rPr lang="en-US" sz="1800" b="0" i="1" u="none" strike="noStrike" kern="1200" dirty="0">
                <a:solidFill>
                  <a:schemeClr val="dk1"/>
                </a:solidFill>
                <a:effectLst/>
                <a:latin typeface="+mn-lt"/>
                <a:ea typeface="+mn-ea"/>
                <a:cs typeface="+mn-cs"/>
              </a:rPr>
              <a:t>test</a:t>
            </a:r>
          </a:p>
        </p:txBody>
      </p:sp>
      <p:sp>
        <p:nvSpPr>
          <p:cNvPr id="8" name="TextBox 7">
            <a:extLst>
              <a:ext uri="{FF2B5EF4-FFF2-40B4-BE49-F238E27FC236}">
                <a16:creationId xmlns:a16="http://schemas.microsoft.com/office/drawing/2014/main" id="{DECDF65C-2B71-EDB2-4AC3-57C35BA010D0}"/>
              </a:ext>
            </a:extLst>
          </p:cNvPr>
          <p:cNvSpPr txBox="1"/>
          <p:nvPr/>
        </p:nvSpPr>
        <p:spPr>
          <a:xfrm>
            <a:off x="708660" y="2160271"/>
            <a:ext cx="10504170" cy="646331"/>
          </a:xfrm>
          <a:prstGeom prst="rect">
            <a:avLst/>
          </a:prstGeom>
          <a:noFill/>
        </p:spPr>
        <p:txBody>
          <a:bodyPr wrap="square">
            <a:spAutoFit/>
          </a:bodyPr>
          <a:lstStyle/>
          <a:p>
            <a:pPr marL="342900" indent="-342900">
              <a:buFont typeface="Wingdings" panose="05000000000000000000" pitchFamily="2" charset="2"/>
              <a:buChar char="ü"/>
            </a:pPr>
            <a:r>
              <a:rPr lang="en-US" sz="1800" dirty="0">
                <a:solidFill>
                  <a:schemeClr val="dk1"/>
                </a:solidFill>
              </a:rPr>
              <a:t>Los  </a:t>
            </a:r>
            <a:r>
              <a:rPr lang="en-US" sz="1800" dirty="0" err="1">
                <a:solidFill>
                  <a:schemeClr val="dk1"/>
                </a:solidFill>
              </a:rPr>
              <a:t>errores</a:t>
            </a:r>
            <a:r>
              <a:rPr lang="en-US" sz="1800" dirty="0">
                <a:solidFill>
                  <a:schemeClr val="dk1"/>
                </a:solidFill>
              </a:rPr>
              <a:t> </a:t>
            </a:r>
            <a:r>
              <a:rPr lang="en-US" sz="1800" dirty="0" err="1">
                <a:solidFill>
                  <a:schemeClr val="dk1"/>
                </a:solidFill>
              </a:rPr>
              <a:t>en</a:t>
            </a:r>
            <a:r>
              <a:rPr lang="en-US" sz="1800" dirty="0">
                <a:solidFill>
                  <a:schemeClr val="dk1"/>
                </a:solidFill>
              </a:rPr>
              <a:t> </a:t>
            </a:r>
            <a:r>
              <a:rPr lang="en-US" sz="1800" dirty="0" err="1">
                <a:solidFill>
                  <a:schemeClr val="dk1"/>
                </a:solidFill>
              </a:rPr>
              <a:t>los</a:t>
            </a:r>
            <a:r>
              <a:rPr lang="en-US" sz="1800" dirty="0">
                <a:solidFill>
                  <a:schemeClr val="dk1"/>
                </a:solidFill>
              </a:rPr>
              <a:t> </a:t>
            </a:r>
            <a:r>
              <a:rPr lang="en-US" sz="1800" dirty="0" err="1">
                <a:solidFill>
                  <a:schemeClr val="dk1"/>
                </a:solidFill>
              </a:rPr>
              <a:t>modelos</a:t>
            </a:r>
            <a:r>
              <a:rPr lang="en-US" sz="1800" dirty="0">
                <a:solidFill>
                  <a:schemeClr val="dk1"/>
                </a:solidFill>
              </a:rPr>
              <a:t> MCO para </a:t>
            </a:r>
            <a:r>
              <a:rPr lang="en-US" sz="1800" dirty="0" err="1">
                <a:solidFill>
                  <a:schemeClr val="dk1"/>
                </a:solidFill>
              </a:rPr>
              <a:t>el</a:t>
            </a:r>
            <a:r>
              <a:rPr lang="en-US" sz="1800" dirty="0">
                <a:solidFill>
                  <a:schemeClr val="dk1"/>
                </a:solidFill>
              </a:rPr>
              <a:t> </a:t>
            </a:r>
            <a:r>
              <a:rPr lang="en-US" sz="1800" dirty="0" err="1">
                <a:solidFill>
                  <a:schemeClr val="dk1"/>
                </a:solidFill>
              </a:rPr>
              <a:t>pronóstico</a:t>
            </a:r>
            <a:r>
              <a:rPr lang="en-US" sz="1800" dirty="0">
                <a:solidFill>
                  <a:schemeClr val="dk1"/>
                </a:solidFill>
              </a:rPr>
              <a:t> de wage </a:t>
            </a:r>
            <a:r>
              <a:rPr lang="es-ES" sz="1800" b="0" i="0" u="none" strike="noStrike" kern="1200" dirty="0">
                <a:solidFill>
                  <a:schemeClr val="dk1"/>
                </a:solidFill>
                <a:effectLst/>
                <a:latin typeface="+mn-lt"/>
                <a:ea typeface="+mn-ea"/>
                <a:cs typeface="+mn-cs"/>
              </a:rPr>
              <a:t>como función de variables sociodemográficas tiende a tener un comportamiento </a:t>
            </a:r>
            <a:r>
              <a:rPr lang="es-ES" sz="1800" b="0" i="0" u="none" strike="noStrike" kern="1200" dirty="0" err="1">
                <a:solidFill>
                  <a:schemeClr val="dk1"/>
                </a:solidFill>
                <a:effectLst/>
                <a:latin typeface="+mn-lt"/>
                <a:ea typeface="+mn-ea"/>
                <a:cs typeface="+mn-cs"/>
              </a:rPr>
              <a:t>heterocedastico</a:t>
            </a:r>
            <a:r>
              <a:rPr lang="es-ES" sz="1800" b="0" i="0" u="none" strike="noStrike" kern="1200" dirty="0">
                <a:solidFill>
                  <a:schemeClr val="dk1"/>
                </a:solidFill>
                <a:effectLst/>
                <a:latin typeface="+mn-lt"/>
                <a:ea typeface="+mn-ea"/>
                <a:cs typeface="+mn-cs"/>
              </a:rPr>
              <a:t> y no normal, así como presentar ligeras correlaciones </a:t>
            </a:r>
            <a:endParaRPr lang="es-ES" sz="1800" dirty="0">
              <a:solidFill>
                <a:schemeClr val="dk1"/>
              </a:solidFill>
            </a:endParaRPr>
          </a:p>
        </p:txBody>
      </p:sp>
      <p:sp>
        <p:nvSpPr>
          <p:cNvPr id="10" name="TextBox 9">
            <a:extLst>
              <a:ext uri="{FF2B5EF4-FFF2-40B4-BE49-F238E27FC236}">
                <a16:creationId xmlns:a16="http://schemas.microsoft.com/office/drawing/2014/main" id="{74A6165D-22A4-F3E1-3704-D4DDF571BD5A}"/>
              </a:ext>
            </a:extLst>
          </p:cNvPr>
          <p:cNvSpPr txBox="1"/>
          <p:nvPr/>
        </p:nvSpPr>
        <p:spPr>
          <a:xfrm>
            <a:off x="708660" y="3929423"/>
            <a:ext cx="10774680" cy="646331"/>
          </a:xfrm>
          <a:prstGeom prst="rect">
            <a:avLst/>
          </a:prstGeom>
          <a:noFill/>
        </p:spPr>
        <p:txBody>
          <a:bodyPr wrap="square">
            <a:spAutoFit/>
          </a:bodyPr>
          <a:lstStyle/>
          <a:p>
            <a:pPr marL="342900" indent="-342900">
              <a:buFont typeface="Wingdings" panose="05000000000000000000" pitchFamily="2" charset="2"/>
              <a:buChar char="ü"/>
            </a:pPr>
            <a:r>
              <a:rPr lang="es-ES" sz="1800" b="0" i="0" u="none" strike="noStrike" kern="1200" dirty="0">
                <a:solidFill>
                  <a:schemeClr val="dk1"/>
                </a:solidFill>
                <a:effectLst/>
                <a:latin typeface="+mn-lt"/>
                <a:ea typeface="+mn-ea"/>
                <a:cs typeface="+mn-cs"/>
              </a:rPr>
              <a:t>Al aplicar el MCG y tomar en cuenta la </a:t>
            </a:r>
            <a:r>
              <a:rPr lang="es-ES" sz="1800" b="0" i="0" u="none" strike="noStrike" kern="1200" dirty="0" err="1">
                <a:solidFill>
                  <a:schemeClr val="dk1"/>
                </a:solidFill>
                <a:effectLst/>
                <a:latin typeface="+mn-lt"/>
                <a:ea typeface="+mn-ea"/>
                <a:cs typeface="+mn-cs"/>
              </a:rPr>
              <a:t>heterocedasticidas</a:t>
            </a:r>
            <a:r>
              <a:rPr lang="es-ES" sz="1800" b="0" i="0" u="none" strike="noStrike" kern="1200" dirty="0">
                <a:solidFill>
                  <a:schemeClr val="dk1"/>
                </a:solidFill>
                <a:effectLst/>
                <a:latin typeface="+mn-lt"/>
                <a:ea typeface="+mn-ea"/>
                <a:cs typeface="+mn-cs"/>
              </a:rPr>
              <a:t> y posible correlación de error se logró mejorar el R</a:t>
            </a:r>
            <a:r>
              <a:rPr lang="en-US" sz="1800" b="0" i="0" u="none" strike="noStrike" kern="1200" dirty="0">
                <a:solidFill>
                  <a:schemeClr val="dk1"/>
                </a:solidFill>
                <a:effectLst/>
                <a:latin typeface="+mn-lt"/>
                <a:ea typeface="+mn-ea"/>
                <a:cs typeface="+mn-cs"/>
              </a:rPr>
              <a:t>^2 </a:t>
            </a:r>
            <a:r>
              <a:rPr lang="en-US" sz="1800" b="0" i="0" u="none" strike="noStrike" kern="1200" dirty="0" err="1">
                <a:solidFill>
                  <a:schemeClr val="dk1"/>
                </a:solidFill>
                <a:effectLst/>
                <a:latin typeface="+mn-lt"/>
                <a:ea typeface="+mn-ea"/>
                <a:cs typeface="+mn-cs"/>
              </a:rPr>
              <a:t>ajustado</a:t>
            </a:r>
            <a:r>
              <a:rPr lang="en-US" sz="1800" b="0" i="0" u="none" strike="noStrike" kern="1200" dirty="0">
                <a:solidFill>
                  <a:schemeClr val="dk1"/>
                </a:solidFill>
                <a:effectLst/>
                <a:latin typeface="+mn-lt"/>
                <a:ea typeface="+mn-ea"/>
                <a:cs typeface="+mn-cs"/>
              </a:rPr>
              <a:t> y </a:t>
            </a:r>
            <a:r>
              <a:rPr lang="en-US" sz="1800" b="0" i="0" u="none" strike="noStrike" kern="1200" dirty="0" err="1">
                <a:solidFill>
                  <a:schemeClr val="dk1"/>
                </a:solidFill>
                <a:effectLst/>
                <a:latin typeface="+mn-lt"/>
                <a:ea typeface="+mn-ea"/>
                <a:cs typeface="+mn-cs"/>
              </a:rPr>
              <a:t>llevar</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los</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errores</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casi</a:t>
            </a:r>
            <a:r>
              <a:rPr lang="en-US" sz="1800" b="0" i="0" u="none" strike="noStrike" kern="1200" dirty="0">
                <a:solidFill>
                  <a:schemeClr val="dk1"/>
                </a:solidFill>
                <a:effectLst/>
                <a:latin typeface="+mn-lt"/>
                <a:ea typeface="+mn-ea"/>
                <a:cs typeface="+mn-cs"/>
              </a:rPr>
              <a:t> a cero. </a:t>
            </a:r>
            <a:r>
              <a:rPr lang="en-US" sz="1800" b="0" i="0" u="none" strike="noStrike" kern="1200" dirty="0" err="1">
                <a:solidFill>
                  <a:schemeClr val="dk1"/>
                </a:solidFill>
                <a:effectLst/>
                <a:latin typeface="+mn-lt"/>
                <a:ea typeface="+mn-ea"/>
                <a:cs typeface="+mn-cs"/>
              </a:rPr>
              <a:t>Además</a:t>
            </a:r>
            <a:r>
              <a:rPr lang="en-US" sz="1800" b="0" i="0" u="none" strike="noStrike" kern="1200" dirty="0">
                <a:solidFill>
                  <a:schemeClr val="dk1"/>
                </a:solidFill>
                <a:effectLst/>
                <a:latin typeface="+mn-lt"/>
                <a:ea typeface="+mn-ea"/>
                <a:cs typeface="+mn-cs"/>
              </a:rPr>
              <a:t> reduce </a:t>
            </a:r>
            <a:r>
              <a:rPr lang="en-US" sz="1800" b="0" i="0" u="none" strike="noStrike" kern="1200" dirty="0" err="1">
                <a:solidFill>
                  <a:schemeClr val="dk1"/>
                </a:solidFill>
                <a:effectLst/>
                <a:latin typeface="+mn-lt"/>
                <a:ea typeface="+mn-ea"/>
                <a:cs typeface="+mn-cs"/>
              </a:rPr>
              <a:t>el</a:t>
            </a:r>
            <a:r>
              <a:rPr lang="en-US" sz="1800" b="0" i="0" u="none" strike="noStrike" kern="1200" dirty="0">
                <a:solidFill>
                  <a:schemeClr val="dk1"/>
                </a:solidFill>
                <a:effectLst/>
                <a:latin typeface="+mn-lt"/>
                <a:ea typeface="+mn-ea"/>
                <a:cs typeface="+mn-cs"/>
              </a:rPr>
              <a:t> error </a:t>
            </a:r>
            <a:r>
              <a:rPr lang="en-US" sz="1800" b="0" i="0" u="none" strike="noStrike" kern="1200" dirty="0" err="1">
                <a:solidFill>
                  <a:schemeClr val="dk1"/>
                </a:solidFill>
                <a:effectLst/>
                <a:latin typeface="+mn-lt"/>
                <a:ea typeface="+mn-ea"/>
                <a:cs typeface="+mn-cs"/>
              </a:rPr>
              <a:t>estandar</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igualmente</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casi</a:t>
            </a:r>
            <a:r>
              <a:rPr lang="en-US" sz="1800" b="0" i="0" u="none" strike="noStrike" kern="1200" dirty="0">
                <a:solidFill>
                  <a:schemeClr val="dk1"/>
                </a:solidFill>
                <a:effectLst/>
                <a:latin typeface="+mn-lt"/>
                <a:ea typeface="+mn-ea"/>
                <a:cs typeface="+mn-cs"/>
              </a:rPr>
              <a:t> a cero </a:t>
            </a:r>
            <a:endParaRPr lang="es-ES" sz="1800" b="0" i="0" u="none" strike="noStrike" kern="1200" dirty="0">
              <a:solidFill>
                <a:schemeClr val="dk1"/>
              </a:solidFill>
              <a:effectLst/>
              <a:latin typeface="+mn-lt"/>
              <a:ea typeface="+mn-ea"/>
              <a:cs typeface="+mn-cs"/>
            </a:endParaRPr>
          </a:p>
        </p:txBody>
      </p:sp>
    </p:spTree>
    <p:extLst>
      <p:ext uri="{BB962C8B-B14F-4D97-AF65-F5344CB8AC3E}">
        <p14:creationId xmlns:p14="http://schemas.microsoft.com/office/powerpoint/2010/main" val="23927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9163983"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Esquema</a:t>
            </a:r>
            <a:r>
              <a:rPr lang="en-US" sz="3200" b="1" dirty="0">
                <a:solidFill>
                  <a:schemeClr val="accent1"/>
                </a:solidFill>
              </a:rPr>
              <a:t> del </a:t>
            </a:r>
            <a:r>
              <a:rPr lang="en-US" sz="3200" b="1" dirty="0" err="1">
                <a:solidFill>
                  <a:schemeClr val="accent1"/>
                </a:solidFill>
              </a:rPr>
              <a:t>proyecto</a:t>
            </a:r>
            <a:endParaRPr lang="es-MX" sz="3200" b="1" dirty="0">
              <a:solidFill>
                <a:schemeClr val="accent1"/>
              </a:solidFill>
            </a:endParaRPr>
          </a:p>
        </p:txBody>
      </p:sp>
      <p:sp>
        <p:nvSpPr>
          <p:cNvPr id="8" name="Chevron 45">
            <a:extLst>
              <a:ext uri="{FF2B5EF4-FFF2-40B4-BE49-F238E27FC236}">
                <a16:creationId xmlns:a16="http://schemas.microsoft.com/office/drawing/2014/main" id="{9495E45E-AEFF-7676-4142-E41D795FD66A}"/>
              </a:ext>
            </a:extLst>
          </p:cNvPr>
          <p:cNvSpPr/>
          <p:nvPr/>
        </p:nvSpPr>
        <p:spPr>
          <a:xfrm>
            <a:off x="4335042" y="2524870"/>
            <a:ext cx="307827" cy="1695968"/>
          </a:xfrm>
          <a:prstGeom prst="chevron">
            <a:avLst>
              <a:gd name="adj" fmla="val 773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9" name="TextBox 8">
            <a:extLst>
              <a:ext uri="{FF2B5EF4-FFF2-40B4-BE49-F238E27FC236}">
                <a16:creationId xmlns:a16="http://schemas.microsoft.com/office/drawing/2014/main" id="{1E414D17-6DEE-7EF4-E04C-FA9F5966F502}"/>
              </a:ext>
            </a:extLst>
          </p:cNvPr>
          <p:cNvSpPr txBox="1"/>
          <p:nvPr/>
        </p:nvSpPr>
        <p:spPr>
          <a:xfrm>
            <a:off x="704631" y="1715686"/>
            <a:ext cx="3522823" cy="3123932"/>
          </a:xfrm>
          <a:prstGeom prst="rect">
            <a:avLst/>
          </a:prstGeom>
          <a:noFill/>
        </p:spPr>
        <p:txBody>
          <a:bodyPr wrap="square" rtlCol="0">
            <a:spAutoFit/>
          </a:bodyPr>
          <a:lstStyle/>
          <a:p>
            <a:pPr algn="ctr"/>
            <a:endParaRPr lang="es-MX" sz="1400" b="1" dirty="0"/>
          </a:p>
          <a:p>
            <a:pPr marL="361950"/>
            <a:r>
              <a:rPr lang="es-MX" sz="1300" dirty="0"/>
              <a:t>Información sobre sueldos (</a:t>
            </a:r>
            <a:r>
              <a:rPr lang="es-MX" sz="1300" dirty="0" err="1"/>
              <a:t>wage</a:t>
            </a:r>
            <a:r>
              <a:rPr lang="es-MX" sz="1300" dirty="0"/>
              <a:t>) como función de variables sociodemográficas  http://www.principlesofeconometrics.com/poe5/data/csv/cps5_small.csv</a:t>
            </a:r>
          </a:p>
          <a:p>
            <a:pPr marL="361950">
              <a:spcAft>
                <a:spcPts val="1400"/>
              </a:spcAft>
            </a:pPr>
            <a:endParaRPr lang="es-MX" sz="1300" dirty="0"/>
          </a:p>
          <a:p>
            <a:pPr marL="361950">
              <a:spcAft>
                <a:spcPts val="1400"/>
              </a:spcAft>
            </a:pPr>
            <a:endParaRPr lang="es-MX" sz="1300" dirty="0"/>
          </a:p>
          <a:p>
            <a:pPr marL="361950">
              <a:spcAft>
                <a:spcPts val="1400"/>
              </a:spcAft>
            </a:pPr>
            <a:r>
              <a:rPr lang="es-MX" sz="1300" dirty="0"/>
              <a:t>Proceso de  </a:t>
            </a:r>
            <a:r>
              <a:rPr lang="es-MX" sz="1300" dirty="0" err="1"/>
              <a:t>pre-análisis</a:t>
            </a:r>
            <a:r>
              <a:rPr lang="es-MX" sz="1300" dirty="0"/>
              <a:t> de datos:</a:t>
            </a:r>
          </a:p>
          <a:p>
            <a:pPr marL="533400" indent="-171450">
              <a:spcAft>
                <a:spcPts val="600"/>
              </a:spcAft>
              <a:buFont typeface="Wingdings" panose="05000000000000000000" pitchFamily="2" charset="2"/>
              <a:buChar char="Ø"/>
            </a:pPr>
            <a:r>
              <a:rPr lang="es-MX" sz="1300" dirty="0"/>
              <a:t>Análisis de relación entre variables predictoras</a:t>
            </a:r>
          </a:p>
          <a:p>
            <a:pPr marL="533400" indent="-171450">
              <a:spcAft>
                <a:spcPts val="600"/>
              </a:spcAft>
              <a:buFont typeface="Wingdings" panose="05000000000000000000" pitchFamily="2" charset="2"/>
              <a:buChar char="Ø"/>
            </a:pPr>
            <a:r>
              <a:rPr lang="es-MX" sz="1300" dirty="0"/>
              <a:t>Identificación y tratamiento de </a:t>
            </a:r>
            <a:r>
              <a:rPr lang="es-MX" sz="1300" i="1" dirty="0" err="1"/>
              <a:t>outliers</a:t>
            </a:r>
            <a:r>
              <a:rPr lang="es-MX" sz="1300" i="1" dirty="0"/>
              <a:t> </a:t>
            </a:r>
            <a:r>
              <a:rPr lang="es-MX" sz="1300" dirty="0"/>
              <a:t>y datos faltantes</a:t>
            </a:r>
          </a:p>
        </p:txBody>
      </p:sp>
      <p:sp>
        <p:nvSpPr>
          <p:cNvPr id="28" name="Rectangle 27">
            <a:extLst>
              <a:ext uri="{FF2B5EF4-FFF2-40B4-BE49-F238E27FC236}">
                <a16:creationId xmlns:a16="http://schemas.microsoft.com/office/drawing/2014/main" id="{B264B13D-E240-D1FF-2B08-93038C49857A}"/>
              </a:ext>
            </a:extLst>
          </p:cNvPr>
          <p:cNvSpPr/>
          <p:nvPr/>
        </p:nvSpPr>
        <p:spPr>
          <a:xfrm>
            <a:off x="4813093" y="1223992"/>
            <a:ext cx="4001288" cy="338554"/>
          </a:xfrm>
          <a:prstGeom prst="rect">
            <a:avLst/>
          </a:prstGeom>
        </p:spPr>
        <p:txBody>
          <a:bodyPr wrap="none">
            <a:spAutoFit/>
          </a:bodyPr>
          <a:lstStyle/>
          <a:p>
            <a:pPr lvl="0">
              <a:spcAft>
                <a:spcPts val="1400"/>
              </a:spcAft>
            </a:pPr>
            <a:r>
              <a:rPr lang="es-MX" sz="1600" b="1" dirty="0"/>
              <a:t>Desarrollo y evaluación de Modelos Lineales </a:t>
            </a:r>
          </a:p>
        </p:txBody>
      </p:sp>
      <p:sp>
        <p:nvSpPr>
          <p:cNvPr id="29" name="Rectangle 28">
            <a:extLst>
              <a:ext uri="{FF2B5EF4-FFF2-40B4-BE49-F238E27FC236}">
                <a16:creationId xmlns:a16="http://schemas.microsoft.com/office/drawing/2014/main" id="{DFFE2D5B-CAA1-3624-6737-32F70D2615FB}"/>
              </a:ext>
            </a:extLst>
          </p:cNvPr>
          <p:cNvSpPr/>
          <p:nvPr/>
        </p:nvSpPr>
        <p:spPr>
          <a:xfrm>
            <a:off x="9360720" y="1196656"/>
            <a:ext cx="2735942" cy="584775"/>
          </a:xfrm>
          <a:prstGeom prst="rect">
            <a:avLst/>
          </a:prstGeom>
        </p:spPr>
        <p:txBody>
          <a:bodyPr wrap="none">
            <a:spAutoFit/>
          </a:bodyPr>
          <a:lstStyle/>
          <a:p>
            <a:pPr lvl="0"/>
            <a:r>
              <a:rPr lang="es-MX" sz="1600" b="1" dirty="0"/>
              <a:t>Comparación entre modelos y</a:t>
            </a:r>
          </a:p>
          <a:p>
            <a:pPr lvl="0"/>
            <a:r>
              <a:rPr lang="es-MX" sz="1600" b="1" dirty="0"/>
              <a:t>Análisis de resultados </a:t>
            </a:r>
          </a:p>
        </p:txBody>
      </p:sp>
      <p:sp>
        <p:nvSpPr>
          <p:cNvPr id="39" name="Chevron 70">
            <a:extLst>
              <a:ext uri="{FF2B5EF4-FFF2-40B4-BE49-F238E27FC236}">
                <a16:creationId xmlns:a16="http://schemas.microsoft.com/office/drawing/2014/main" id="{E81BA8DF-E0DB-5712-ECF0-E511953786FF}"/>
              </a:ext>
            </a:extLst>
          </p:cNvPr>
          <p:cNvSpPr/>
          <p:nvPr/>
        </p:nvSpPr>
        <p:spPr>
          <a:xfrm>
            <a:off x="8916862" y="2524870"/>
            <a:ext cx="307827" cy="1695968"/>
          </a:xfrm>
          <a:prstGeom prst="chevron">
            <a:avLst>
              <a:gd name="adj" fmla="val 773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55" name="Rectangle 5">
            <a:extLst>
              <a:ext uri="{FF2B5EF4-FFF2-40B4-BE49-F238E27FC236}">
                <a16:creationId xmlns:a16="http://schemas.microsoft.com/office/drawing/2014/main" id="{433A1128-80F9-B2CF-8DE7-AE7CD3EB3ADA}"/>
              </a:ext>
            </a:extLst>
          </p:cNvPr>
          <p:cNvSpPr>
            <a:spLocks noChangeArrowheads="1"/>
          </p:cNvSpPr>
          <p:nvPr>
            <p:custDataLst>
              <p:tags r:id="rId1"/>
            </p:custDataLst>
          </p:nvPr>
        </p:nvSpPr>
        <p:spPr bwMode="auto">
          <a:xfrm>
            <a:off x="5070535" y="1665529"/>
            <a:ext cx="3325389" cy="483155"/>
          </a:xfrm>
          <a:prstGeom prst="rect">
            <a:avLst/>
          </a:prstGeom>
          <a:solidFill>
            <a:schemeClr val="accent5">
              <a:lumMod val="75000"/>
            </a:schemeClr>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Desarrollo del modelo de Mínimos Cuadrados Ordinarios (MCO)</a:t>
            </a:r>
          </a:p>
        </p:txBody>
      </p:sp>
      <p:cxnSp>
        <p:nvCxnSpPr>
          <p:cNvPr id="60" name="Straight Arrow Connector 59">
            <a:extLst>
              <a:ext uri="{FF2B5EF4-FFF2-40B4-BE49-F238E27FC236}">
                <a16:creationId xmlns:a16="http://schemas.microsoft.com/office/drawing/2014/main" id="{7B38E54B-1FD8-242C-1E6E-8441A66A9B16}"/>
              </a:ext>
            </a:extLst>
          </p:cNvPr>
          <p:cNvCxnSpPr>
            <a:cxnSpLocks/>
          </p:cNvCxnSpPr>
          <p:nvPr/>
        </p:nvCxnSpPr>
        <p:spPr>
          <a:xfrm>
            <a:off x="6709037" y="2159367"/>
            <a:ext cx="1" cy="352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6" name="Straight Arrow Connector 3075">
            <a:extLst>
              <a:ext uri="{FF2B5EF4-FFF2-40B4-BE49-F238E27FC236}">
                <a16:creationId xmlns:a16="http://schemas.microsoft.com/office/drawing/2014/main" id="{F9EBC4C0-B38D-180C-4D11-5DF381A5A24B}"/>
              </a:ext>
            </a:extLst>
          </p:cNvPr>
          <p:cNvCxnSpPr>
            <a:cxnSpLocks/>
          </p:cNvCxnSpPr>
          <p:nvPr/>
        </p:nvCxnSpPr>
        <p:spPr>
          <a:xfrm>
            <a:off x="6709037" y="3076803"/>
            <a:ext cx="1" cy="352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8" name="Straight Arrow Connector 3077">
            <a:extLst>
              <a:ext uri="{FF2B5EF4-FFF2-40B4-BE49-F238E27FC236}">
                <a16:creationId xmlns:a16="http://schemas.microsoft.com/office/drawing/2014/main" id="{CD75F003-E4EC-1978-298B-046C1DC152E2}"/>
              </a:ext>
            </a:extLst>
          </p:cNvPr>
          <p:cNvCxnSpPr>
            <a:cxnSpLocks/>
          </p:cNvCxnSpPr>
          <p:nvPr/>
        </p:nvCxnSpPr>
        <p:spPr>
          <a:xfrm>
            <a:off x="6709037" y="3994239"/>
            <a:ext cx="1" cy="352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87" name="TextBox 3086">
            <a:extLst>
              <a:ext uri="{FF2B5EF4-FFF2-40B4-BE49-F238E27FC236}">
                <a16:creationId xmlns:a16="http://schemas.microsoft.com/office/drawing/2014/main" id="{5BF5667D-53A3-C77A-C425-2D3F52A18087}"/>
              </a:ext>
            </a:extLst>
          </p:cNvPr>
          <p:cNvSpPr txBox="1"/>
          <p:nvPr/>
        </p:nvSpPr>
        <p:spPr>
          <a:xfrm>
            <a:off x="9610076" y="2174084"/>
            <a:ext cx="2198793" cy="646331"/>
          </a:xfrm>
          <a:prstGeom prst="rect">
            <a:avLst/>
          </a:prstGeom>
          <a:noFill/>
        </p:spPr>
        <p:txBody>
          <a:bodyPr wrap="square">
            <a:spAutoFit/>
          </a:bodyPr>
          <a:lstStyle/>
          <a:p>
            <a:r>
              <a:rPr lang="es-MX" sz="1200" dirty="0"/>
              <a:t>Evaluación de las diferentes métricas para los modelos propuestos: </a:t>
            </a:r>
          </a:p>
        </p:txBody>
      </p:sp>
      <p:sp>
        <p:nvSpPr>
          <p:cNvPr id="2" name="Rectangle 5">
            <a:extLst>
              <a:ext uri="{FF2B5EF4-FFF2-40B4-BE49-F238E27FC236}">
                <a16:creationId xmlns:a16="http://schemas.microsoft.com/office/drawing/2014/main" id="{6F191CE9-5FA9-41CC-DD43-08A9B012893B}"/>
              </a:ext>
            </a:extLst>
          </p:cNvPr>
          <p:cNvSpPr>
            <a:spLocks noChangeArrowheads="1"/>
          </p:cNvSpPr>
          <p:nvPr>
            <p:custDataLst>
              <p:tags r:id="rId2"/>
            </p:custDataLst>
          </p:nvPr>
        </p:nvSpPr>
        <p:spPr bwMode="auto">
          <a:xfrm>
            <a:off x="5070535" y="2579576"/>
            <a:ext cx="3325389" cy="483155"/>
          </a:xfrm>
          <a:prstGeom prst="rect">
            <a:avLst/>
          </a:prstGeom>
          <a:solidFill>
            <a:schemeClr val="accent5">
              <a:lumMod val="75000"/>
            </a:schemeClr>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Evaluación de los supuestos de GAUSS MARKOV sobre los errores en los modelos lineales (Normalidad, Homocedasticidad, No Correlación)</a:t>
            </a:r>
          </a:p>
        </p:txBody>
      </p:sp>
      <p:pic>
        <p:nvPicPr>
          <p:cNvPr id="10" name="Picture 9">
            <a:extLst>
              <a:ext uri="{FF2B5EF4-FFF2-40B4-BE49-F238E27FC236}">
                <a16:creationId xmlns:a16="http://schemas.microsoft.com/office/drawing/2014/main" id="{125F18A9-CB66-B791-D8BD-6ABA49BB8A2A}"/>
              </a:ext>
            </a:extLst>
          </p:cNvPr>
          <p:cNvPicPr>
            <a:picLocks noChangeAspect="1"/>
          </p:cNvPicPr>
          <p:nvPr/>
        </p:nvPicPr>
        <p:blipFill rotWithShape="1">
          <a:blip r:embed="rId7"/>
          <a:srcRect l="11649" r="11512" b="14982"/>
          <a:stretch/>
        </p:blipFill>
        <p:spPr>
          <a:xfrm>
            <a:off x="383127" y="2160370"/>
            <a:ext cx="520143" cy="575503"/>
          </a:xfrm>
          <a:prstGeom prst="rect">
            <a:avLst/>
          </a:prstGeom>
        </p:spPr>
      </p:pic>
      <p:pic>
        <p:nvPicPr>
          <p:cNvPr id="12" name="Picture 11">
            <a:extLst>
              <a:ext uri="{FF2B5EF4-FFF2-40B4-BE49-F238E27FC236}">
                <a16:creationId xmlns:a16="http://schemas.microsoft.com/office/drawing/2014/main" id="{1640684D-0047-8AC5-7F0E-60B02C825635}"/>
              </a:ext>
            </a:extLst>
          </p:cNvPr>
          <p:cNvPicPr>
            <a:picLocks noChangeAspect="1"/>
          </p:cNvPicPr>
          <p:nvPr/>
        </p:nvPicPr>
        <p:blipFill>
          <a:blip r:embed="rId8"/>
          <a:stretch>
            <a:fillRect/>
          </a:stretch>
        </p:blipFill>
        <p:spPr>
          <a:xfrm>
            <a:off x="346129" y="3952418"/>
            <a:ext cx="635727" cy="392335"/>
          </a:xfrm>
          <a:prstGeom prst="rect">
            <a:avLst/>
          </a:prstGeom>
        </p:spPr>
      </p:pic>
      <p:sp>
        <p:nvSpPr>
          <p:cNvPr id="14" name="Rectangle 5">
            <a:extLst>
              <a:ext uri="{FF2B5EF4-FFF2-40B4-BE49-F238E27FC236}">
                <a16:creationId xmlns:a16="http://schemas.microsoft.com/office/drawing/2014/main" id="{CC3F7933-631C-807F-8997-6DFA61C64EF5}"/>
              </a:ext>
            </a:extLst>
          </p:cNvPr>
          <p:cNvSpPr>
            <a:spLocks noChangeArrowheads="1"/>
          </p:cNvSpPr>
          <p:nvPr>
            <p:custDataLst>
              <p:tags r:id="rId3"/>
            </p:custDataLst>
          </p:nvPr>
        </p:nvSpPr>
        <p:spPr bwMode="auto">
          <a:xfrm>
            <a:off x="5093394" y="3453514"/>
            <a:ext cx="3325389" cy="483155"/>
          </a:xfrm>
          <a:prstGeom prst="rect">
            <a:avLst/>
          </a:prstGeom>
          <a:solidFill>
            <a:schemeClr val="accent5">
              <a:lumMod val="75000"/>
            </a:schemeClr>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Corrección de posible no normalidad en los errores llevando a cabo transformación de </a:t>
            </a:r>
            <a:r>
              <a:rPr lang="es-MX" sz="1100" b="1" kern="0" dirty="0" err="1">
                <a:solidFill>
                  <a:srgbClr val="FFFFFF"/>
                </a:solidFill>
                <a:cs typeface="Arial" pitchFamily="34" charset="0"/>
              </a:rPr>
              <a:t>varribales</a:t>
            </a:r>
            <a:r>
              <a:rPr lang="es-MX" sz="1100" b="1" kern="0" dirty="0">
                <a:solidFill>
                  <a:srgbClr val="FFFFFF"/>
                </a:solidFill>
                <a:cs typeface="Arial" pitchFamily="34" charset="0"/>
              </a:rPr>
              <a:t> </a:t>
            </a:r>
          </a:p>
        </p:txBody>
      </p:sp>
      <p:sp>
        <p:nvSpPr>
          <p:cNvPr id="15" name="Rectangle 5">
            <a:extLst>
              <a:ext uri="{FF2B5EF4-FFF2-40B4-BE49-F238E27FC236}">
                <a16:creationId xmlns:a16="http://schemas.microsoft.com/office/drawing/2014/main" id="{C5D89045-AFBC-B147-13CC-58A4A66AE58C}"/>
              </a:ext>
            </a:extLst>
          </p:cNvPr>
          <p:cNvSpPr>
            <a:spLocks noChangeArrowheads="1"/>
          </p:cNvSpPr>
          <p:nvPr>
            <p:custDataLst>
              <p:tags r:id="rId4"/>
            </p:custDataLst>
          </p:nvPr>
        </p:nvSpPr>
        <p:spPr bwMode="auto">
          <a:xfrm>
            <a:off x="5070535" y="4367561"/>
            <a:ext cx="3325389" cy="483155"/>
          </a:xfrm>
          <a:prstGeom prst="rect">
            <a:avLst/>
          </a:prstGeom>
          <a:solidFill>
            <a:schemeClr val="accent5">
              <a:lumMod val="75000"/>
            </a:schemeClr>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MCG para contemplar posible </a:t>
            </a:r>
            <a:r>
              <a:rPr lang="es-MX" sz="1100" b="1" kern="0" dirty="0" err="1">
                <a:solidFill>
                  <a:srgbClr val="FFFFFF"/>
                </a:solidFill>
                <a:cs typeface="Arial" pitchFamily="34" charset="0"/>
              </a:rPr>
              <a:t>heterocedaticidad</a:t>
            </a:r>
            <a:r>
              <a:rPr lang="es-MX" sz="1100" b="1" kern="0" dirty="0">
                <a:solidFill>
                  <a:srgbClr val="FFFFFF"/>
                </a:solidFill>
                <a:cs typeface="Arial" pitchFamily="34" charset="0"/>
              </a:rPr>
              <a:t> o correlación de errores</a:t>
            </a:r>
          </a:p>
        </p:txBody>
      </p:sp>
      <p:sp>
        <p:nvSpPr>
          <p:cNvPr id="16" name="TextBox 15">
            <a:extLst>
              <a:ext uri="{FF2B5EF4-FFF2-40B4-BE49-F238E27FC236}">
                <a16:creationId xmlns:a16="http://schemas.microsoft.com/office/drawing/2014/main" id="{4FA6C013-26DF-1615-D8B4-CE185A340C6A}"/>
              </a:ext>
            </a:extLst>
          </p:cNvPr>
          <p:cNvSpPr txBox="1"/>
          <p:nvPr/>
        </p:nvSpPr>
        <p:spPr>
          <a:xfrm>
            <a:off x="9610076" y="3130348"/>
            <a:ext cx="2198793" cy="707886"/>
          </a:xfrm>
          <a:prstGeom prst="rect">
            <a:avLst/>
          </a:prstGeom>
          <a:noFill/>
        </p:spPr>
        <p:txBody>
          <a:bodyPr wrap="square">
            <a:spAutoFit/>
          </a:bodyPr>
          <a:lstStyle/>
          <a:p>
            <a:r>
              <a:rPr lang="es-ES" sz="1200" dirty="0"/>
              <a:t>Coeficiente de determinación ajustado </a:t>
            </a:r>
          </a:p>
          <a:p>
            <a:r>
              <a:rPr lang="es-ES" sz="1600" dirty="0"/>
              <a:t>R</a:t>
            </a:r>
            <a:r>
              <a:rPr lang="es-ES" sz="1600" baseline="30000" dirty="0"/>
              <a:t>^2</a:t>
            </a:r>
          </a:p>
        </p:txBody>
      </p:sp>
      <p:sp>
        <p:nvSpPr>
          <p:cNvPr id="17" name="TextBox 16">
            <a:extLst>
              <a:ext uri="{FF2B5EF4-FFF2-40B4-BE49-F238E27FC236}">
                <a16:creationId xmlns:a16="http://schemas.microsoft.com/office/drawing/2014/main" id="{4D92E4BD-1427-9E79-7C98-1F435FD5CA84}"/>
              </a:ext>
            </a:extLst>
          </p:cNvPr>
          <p:cNvSpPr txBox="1"/>
          <p:nvPr/>
        </p:nvSpPr>
        <p:spPr>
          <a:xfrm>
            <a:off x="9647078" y="4077357"/>
            <a:ext cx="2301081" cy="523220"/>
          </a:xfrm>
          <a:prstGeom prst="rect">
            <a:avLst/>
          </a:prstGeom>
          <a:noFill/>
        </p:spPr>
        <p:txBody>
          <a:bodyPr wrap="square">
            <a:spAutoFit/>
          </a:bodyPr>
          <a:lstStyle/>
          <a:p>
            <a:r>
              <a:rPr lang="es-ES" sz="1200" dirty="0"/>
              <a:t>Error Porcentaje Medio Absoluto </a:t>
            </a:r>
          </a:p>
          <a:p>
            <a:r>
              <a:rPr lang="es-ES" sz="1600" dirty="0"/>
              <a:t>MAPE</a:t>
            </a:r>
            <a:endParaRPr lang="es-ES" sz="1600" baseline="30000" dirty="0"/>
          </a:p>
        </p:txBody>
      </p:sp>
      <p:sp>
        <p:nvSpPr>
          <p:cNvPr id="3" name="Rectangle 5">
            <a:extLst>
              <a:ext uri="{FF2B5EF4-FFF2-40B4-BE49-F238E27FC236}">
                <a16:creationId xmlns:a16="http://schemas.microsoft.com/office/drawing/2014/main" id="{DC64C2D3-4BC2-E34F-7B9B-35C8AC647FE0}"/>
              </a:ext>
            </a:extLst>
          </p:cNvPr>
          <p:cNvSpPr>
            <a:spLocks noChangeArrowheads="1"/>
          </p:cNvSpPr>
          <p:nvPr>
            <p:custDataLst>
              <p:tags r:id="rId5"/>
            </p:custDataLst>
          </p:nvPr>
        </p:nvSpPr>
        <p:spPr bwMode="auto">
          <a:xfrm>
            <a:off x="5070534" y="5341495"/>
            <a:ext cx="3325389" cy="483155"/>
          </a:xfrm>
          <a:prstGeom prst="rect">
            <a:avLst/>
          </a:prstGeom>
          <a:solidFill>
            <a:schemeClr val="accent5">
              <a:lumMod val="75000"/>
            </a:schemeClr>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El modelo MCG con los mejores estimadores posibles </a:t>
            </a:r>
          </a:p>
        </p:txBody>
      </p:sp>
      <p:cxnSp>
        <p:nvCxnSpPr>
          <p:cNvPr id="5" name="Straight Arrow Connector 4">
            <a:extLst>
              <a:ext uri="{FF2B5EF4-FFF2-40B4-BE49-F238E27FC236}">
                <a16:creationId xmlns:a16="http://schemas.microsoft.com/office/drawing/2014/main" id="{67D880ED-3A52-83A5-E247-885AF6A8C527}"/>
              </a:ext>
            </a:extLst>
          </p:cNvPr>
          <p:cNvCxnSpPr>
            <a:cxnSpLocks/>
          </p:cNvCxnSpPr>
          <p:nvPr/>
        </p:nvCxnSpPr>
        <p:spPr>
          <a:xfrm>
            <a:off x="6683223" y="4911676"/>
            <a:ext cx="1" cy="352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C1FDF32-13A0-6BE5-3BC3-21244EAB8519}"/>
              </a:ext>
            </a:extLst>
          </p:cNvPr>
          <p:cNvSpPr txBox="1"/>
          <p:nvPr/>
        </p:nvSpPr>
        <p:spPr>
          <a:xfrm>
            <a:off x="384217" y="1255528"/>
            <a:ext cx="4163650" cy="338554"/>
          </a:xfrm>
          <a:prstGeom prst="rect">
            <a:avLst/>
          </a:prstGeom>
          <a:noFill/>
        </p:spPr>
        <p:txBody>
          <a:bodyPr wrap="square">
            <a:spAutoFit/>
          </a:bodyPr>
          <a:lstStyle/>
          <a:p>
            <a:pPr algn="ctr">
              <a:spcAft>
                <a:spcPts val="1400"/>
              </a:spcAft>
            </a:pPr>
            <a:r>
              <a:rPr lang="es-MX" sz="1600" b="1" dirty="0"/>
              <a:t>Recolección y análisis previo de Información:</a:t>
            </a:r>
          </a:p>
        </p:txBody>
      </p:sp>
    </p:spTree>
    <p:extLst>
      <p:ext uri="{BB962C8B-B14F-4D97-AF65-F5344CB8AC3E}">
        <p14:creationId xmlns:p14="http://schemas.microsoft.com/office/powerpoint/2010/main" val="215768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ppt_x"/>
                                          </p:val>
                                        </p:tav>
                                        <p:tav tm="100000">
                                          <p:val>
                                            <p:strVal val="#ppt_x"/>
                                          </p:val>
                                        </p:tav>
                                      </p:tavLst>
                                    </p:anim>
                                    <p:anim calcmode="lin" valueType="num">
                                      <p:cBhvr additive="base">
                                        <p:cTn id="30" dur="500" fill="hold"/>
                                        <p:tgtEl>
                                          <p:spTgt spid="2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 calcmode="lin" valueType="num">
                                      <p:cBhvr additive="base">
                                        <p:cTn id="33" dur="500" fill="hold"/>
                                        <p:tgtEl>
                                          <p:spTgt spid="55"/>
                                        </p:tgtEl>
                                        <p:attrNameLst>
                                          <p:attrName>ppt_x</p:attrName>
                                        </p:attrNameLst>
                                      </p:cBhvr>
                                      <p:tavLst>
                                        <p:tav tm="0">
                                          <p:val>
                                            <p:strVal val="#ppt_x"/>
                                          </p:val>
                                        </p:tav>
                                        <p:tav tm="100000">
                                          <p:val>
                                            <p:strVal val="#ppt_x"/>
                                          </p:val>
                                        </p:tav>
                                      </p:tavLst>
                                    </p:anim>
                                    <p:anim calcmode="lin" valueType="num">
                                      <p:cBhvr additive="base">
                                        <p:cTn id="34" dur="500" fill="hold"/>
                                        <p:tgtEl>
                                          <p:spTgt spid="5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0"/>
                                        </p:tgtEl>
                                        <p:attrNameLst>
                                          <p:attrName>style.visibility</p:attrName>
                                        </p:attrNameLst>
                                      </p:cBhvr>
                                      <p:to>
                                        <p:strVal val="visible"/>
                                      </p:to>
                                    </p:set>
                                    <p:anim calcmode="lin" valueType="num">
                                      <p:cBhvr additive="base">
                                        <p:cTn id="37" dur="500" fill="hold"/>
                                        <p:tgtEl>
                                          <p:spTgt spid="60"/>
                                        </p:tgtEl>
                                        <p:attrNameLst>
                                          <p:attrName>ppt_x</p:attrName>
                                        </p:attrNameLst>
                                      </p:cBhvr>
                                      <p:tavLst>
                                        <p:tav tm="0">
                                          <p:val>
                                            <p:strVal val="#ppt_x"/>
                                          </p:val>
                                        </p:tav>
                                        <p:tav tm="100000">
                                          <p:val>
                                            <p:strVal val="#ppt_x"/>
                                          </p:val>
                                        </p:tav>
                                      </p:tavLst>
                                    </p:anim>
                                    <p:anim calcmode="lin" valueType="num">
                                      <p:cBhvr additive="base">
                                        <p:cTn id="38" dur="500" fill="hold"/>
                                        <p:tgtEl>
                                          <p:spTgt spid="6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6"/>
                                        </p:tgtEl>
                                        <p:attrNameLst>
                                          <p:attrName>style.visibility</p:attrName>
                                        </p:attrNameLst>
                                      </p:cBhvr>
                                      <p:to>
                                        <p:strVal val="visible"/>
                                      </p:to>
                                    </p:set>
                                    <p:anim calcmode="lin" valueType="num">
                                      <p:cBhvr additive="base">
                                        <p:cTn id="41" dur="500" fill="hold"/>
                                        <p:tgtEl>
                                          <p:spTgt spid="3076"/>
                                        </p:tgtEl>
                                        <p:attrNameLst>
                                          <p:attrName>ppt_x</p:attrName>
                                        </p:attrNameLst>
                                      </p:cBhvr>
                                      <p:tavLst>
                                        <p:tav tm="0">
                                          <p:val>
                                            <p:strVal val="#ppt_x"/>
                                          </p:val>
                                        </p:tav>
                                        <p:tav tm="100000">
                                          <p:val>
                                            <p:strVal val="#ppt_x"/>
                                          </p:val>
                                        </p:tav>
                                      </p:tavLst>
                                    </p:anim>
                                    <p:anim calcmode="lin" valueType="num">
                                      <p:cBhvr additive="base">
                                        <p:cTn id="42" dur="500" fill="hold"/>
                                        <p:tgtEl>
                                          <p:spTgt spid="307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78"/>
                                        </p:tgtEl>
                                        <p:attrNameLst>
                                          <p:attrName>style.visibility</p:attrName>
                                        </p:attrNameLst>
                                      </p:cBhvr>
                                      <p:to>
                                        <p:strVal val="visible"/>
                                      </p:to>
                                    </p:set>
                                    <p:anim calcmode="lin" valueType="num">
                                      <p:cBhvr additive="base">
                                        <p:cTn id="45" dur="500" fill="hold"/>
                                        <p:tgtEl>
                                          <p:spTgt spid="3078"/>
                                        </p:tgtEl>
                                        <p:attrNameLst>
                                          <p:attrName>ppt_x</p:attrName>
                                        </p:attrNameLst>
                                      </p:cBhvr>
                                      <p:tavLst>
                                        <p:tav tm="0">
                                          <p:val>
                                            <p:strVal val="#ppt_x"/>
                                          </p:val>
                                        </p:tav>
                                        <p:tav tm="100000">
                                          <p:val>
                                            <p:strVal val="#ppt_x"/>
                                          </p:val>
                                        </p:tav>
                                      </p:tavLst>
                                    </p:anim>
                                    <p:anim calcmode="lin" valueType="num">
                                      <p:cBhvr additive="base">
                                        <p:cTn id="46" dur="500" fill="hold"/>
                                        <p:tgtEl>
                                          <p:spTgt spid="307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ppt_x"/>
                                          </p:val>
                                        </p:tav>
                                        <p:tav tm="100000">
                                          <p:val>
                                            <p:strVal val="#ppt_x"/>
                                          </p:val>
                                        </p:tav>
                                      </p:tavLst>
                                    </p:anim>
                                    <p:anim calcmode="lin" valueType="num">
                                      <p:cBhvr additive="base">
                                        <p:cTn id="54" dur="500" fill="hold"/>
                                        <p:tgtEl>
                                          <p:spTgt spid="1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ppt_x"/>
                                          </p:val>
                                        </p:tav>
                                        <p:tav tm="100000">
                                          <p:val>
                                            <p:strVal val="#ppt_x"/>
                                          </p:val>
                                        </p:tav>
                                      </p:tavLst>
                                    </p:anim>
                                    <p:anim calcmode="lin" valueType="num">
                                      <p:cBhvr additive="base">
                                        <p:cTn id="58" dur="500" fill="hold"/>
                                        <p:tgtEl>
                                          <p:spTgt spid="1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
                                        </p:tgtEl>
                                        <p:attrNameLst>
                                          <p:attrName>style.visibility</p:attrName>
                                        </p:attrNameLst>
                                      </p:cBhvr>
                                      <p:to>
                                        <p:strVal val="visible"/>
                                      </p:to>
                                    </p:set>
                                    <p:anim calcmode="lin" valueType="num">
                                      <p:cBhvr additive="base">
                                        <p:cTn id="61" dur="500" fill="hold"/>
                                        <p:tgtEl>
                                          <p:spTgt spid="3"/>
                                        </p:tgtEl>
                                        <p:attrNameLst>
                                          <p:attrName>ppt_x</p:attrName>
                                        </p:attrNameLst>
                                      </p:cBhvr>
                                      <p:tavLst>
                                        <p:tav tm="0">
                                          <p:val>
                                            <p:strVal val="#ppt_x"/>
                                          </p:val>
                                        </p:tav>
                                        <p:tav tm="100000">
                                          <p:val>
                                            <p:strVal val="#ppt_x"/>
                                          </p:val>
                                        </p:tav>
                                      </p:tavLst>
                                    </p:anim>
                                    <p:anim calcmode="lin" valueType="num">
                                      <p:cBhvr additive="base">
                                        <p:cTn id="62" dur="500" fill="hold"/>
                                        <p:tgtEl>
                                          <p:spTgt spid="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additive="base">
                                        <p:cTn id="65" dur="500" fill="hold"/>
                                        <p:tgtEl>
                                          <p:spTgt spid="5"/>
                                        </p:tgtEl>
                                        <p:attrNameLst>
                                          <p:attrName>ppt_x</p:attrName>
                                        </p:attrNameLst>
                                      </p:cBhvr>
                                      <p:tavLst>
                                        <p:tav tm="0">
                                          <p:val>
                                            <p:strVal val="#ppt_x"/>
                                          </p:val>
                                        </p:tav>
                                        <p:tav tm="100000">
                                          <p:val>
                                            <p:strVal val="#ppt_x"/>
                                          </p:val>
                                        </p:tav>
                                      </p:tavLst>
                                    </p:anim>
                                    <p:anim calcmode="lin" valueType="num">
                                      <p:cBhvr additive="base">
                                        <p:cTn id="6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additive="base">
                                        <p:cTn id="71" dur="500" fill="hold"/>
                                        <p:tgtEl>
                                          <p:spTgt spid="29"/>
                                        </p:tgtEl>
                                        <p:attrNameLst>
                                          <p:attrName>ppt_x</p:attrName>
                                        </p:attrNameLst>
                                      </p:cBhvr>
                                      <p:tavLst>
                                        <p:tav tm="0">
                                          <p:val>
                                            <p:strVal val="#ppt_x"/>
                                          </p:val>
                                        </p:tav>
                                        <p:tav tm="100000">
                                          <p:val>
                                            <p:strVal val="#ppt_x"/>
                                          </p:val>
                                        </p:tav>
                                      </p:tavLst>
                                    </p:anim>
                                    <p:anim calcmode="lin" valueType="num">
                                      <p:cBhvr additive="base">
                                        <p:cTn id="72" dur="500" fill="hold"/>
                                        <p:tgtEl>
                                          <p:spTgt spid="2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anim calcmode="lin" valueType="num">
                                      <p:cBhvr additive="base">
                                        <p:cTn id="75" dur="500" fill="hold"/>
                                        <p:tgtEl>
                                          <p:spTgt spid="39"/>
                                        </p:tgtEl>
                                        <p:attrNameLst>
                                          <p:attrName>ppt_x</p:attrName>
                                        </p:attrNameLst>
                                      </p:cBhvr>
                                      <p:tavLst>
                                        <p:tav tm="0">
                                          <p:val>
                                            <p:strVal val="#ppt_x"/>
                                          </p:val>
                                        </p:tav>
                                        <p:tav tm="100000">
                                          <p:val>
                                            <p:strVal val="#ppt_x"/>
                                          </p:val>
                                        </p:tav>
                                      </p:tavLst>
                                    </p:anim>
                                    <p:anim calcmode="lin" valueType="num">
                                      <p:cBhvr additive="base">
                                        <p:cTn id="76" dur="500" fill="hold"/>
                                        <p:tgtEl>
                                          <p:spTgt spid="3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087"/>
                                        </p:tgtEl>
                                        <p:attrNameLst>
                                          <p:attrName>style.visibility</p:attrName>
                                        </p:attrNameLst>
                                      </p:cBhvr>
                                      <p:to>
                                        <p:strVal val="visible"/>
                                      </p:to>
                                    </p:set>
                                    <p:anim calcmode="lin" valueType="num">
                                      <p:cBhvr additive="base">
                                        <p:cTn id="79" dur="500" fill="hold"/>
                                        <p:tgtEl>
                                          <p:spTgt spid="3087"/>
                                        </p:tgtEl>
                                        <p:attrNameLst>
                                          <p:attrName>ppt_x</p:attrName>
                                        </p:attrNameLst>
                                      </p:cBhvr>
                                      <p:tavLst>
                                        <p:tav tm="0">
                                          <p:val>
                                            <p:strVal val="#ppt_x"/>
                                          </p:val>
                                        </p:tav>
                                        <p:tav tm="100000">
                                          <p:val>
                                            <p:strVal val="#ppt_x"/>
                                          </p:val>
                                        </p:tav>
                                      </p:tavLst>
                                    </p:anim>
                                    <p:anim calcmode="lin" valueType="num">
                                      <p:cBhvr additive="base">
                                        <p:cTn id="80" dur="500" fill="hold"/>
                                        <p:tgtEl>
                                          <p:spTgt spid="3087"/>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500" fill="hold"/>
                                        <p:tgtEl>
                                          <p:spTgt spid="16"/>
                                        </p:tgtEl>
                                        <p:attrNameLst>
                                          <p:attrName>ppt_x</p:attrName>
                                        </p:attrNameLst>
                                      </p:cBhvr>
                                      <p:tavLst>
                                        <p:tav tm="0">
                                          <p:val>
                                            <p:strVal val="#ppt_x"/>
                                          </p:val>
                                        </p:tav>
                                        <p:tav tm="100000">
                                          <p:val>
                                            <p:strVal val="#ppt_x"/>
                                          </p:val>
                                        </p:tav>
                                      </p:tavLst>
                                    </p:anim>
                                    <p:anim calcmode="lin" valueType="num">
                                      <p:cBhvr additive="base">
                                        <p:cTn id="84" dur="5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500" fill="hold"/>
                                        <p:tgtEl>
                                          <p:spTgt spid="17"/>
                                        </p:tgtEl>
                                        <p:attrNameLst>
                                          <p:attrName>ppt_x</p:attrName>
                                        </p:attrNameLst>
                                      </p:cBhvr>
                                      <p:tavLst>
                                        <p:tav tm="0">
                                          <p:val>
                                            <p:strVal val="#ppt_x"/>
                                          </p:val>
                                        </p:tav>
                                        <p:tav tm="100000">
                                          <p:val>
                                            <p:strVal val="#ppt_x"/>
                                          </p:val>
                                        </p:tav>
                                      </p:tavLst>
                                    </p:anim>
                                    <p:anim calcmode="lin" valueType="num">
                                      <p:cBhvr additive="base">
                                        <p:cTn id="8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28" grpId="0"/>
      <p:bldP spid="29" grpId="0"/>
      <p:bldP spid="39" grpId="0" animBg="1"/>
      <p:bldP spid="55" grpId="0" animBg="1"/>
      <p:bldP spid="3087" grpId="0"/>
      <p:bldP spid="2" grpId="0" animBg="1"/>
      <p:bldP spid="14" grpId="0" animBg="1"/>
      <p:bldP spid="15" grpId="0" animBg="1"/>
      <p:bldP spid="16" grpId="0"/>
      <p:bldP spid="17" grpId="0"/>
      <p:bldP spid="3"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9163983"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200" b="1" dirty="0" err="1">
                <a:solidFill>
                  <a:schemeClr val="accent1"/>
                </a:solidFill>
              </a:rPr>
              <a:t>Pre-análisis</a:t>
            </a:r>
            <a:r>
              <a:rPr lang="es-ES" sz="3200" b="1" dirty="0">
                <a:solidFill>
                  <a:schemeClr val="accent1"/>
                </a:solidFill>
              </a:rPr>
              <a:t> de datos</a:t>
            </a:r>
            <a:endParaRPr lang="en-US" sz="3200" b="1" dirty="0">
              <a:solidFill>
                <a:schemeClr val="accent1"/>
              </a:solidFill>
            </a:endParaRPr>
          </a:p>
          <a:p>
            <a:endParaRPr lang="es-MX" sz="3200" b="1" dirty="0">
              <a:solidFill>
                <a:schemeClr val="accent1"/>
              </a:solidFill>
            </a:endParaRPr>
          </a:p>
        </p:txBody>
      </p:sp>
      <p:pic>
        <p:nvPicPr>
          <p:cNvPr id="3" name="Picture 2">
            <a:extLst>
              <a:ext uri="{FF2B5EF4-FFF2-40B4-BE49-F238E27FC236}">
                <a16:creationId xmlns:a16="http://schemas.microsoft.com/office/drawing/2014/main" id="{CF5950E2-60CF-83E7-5893-4B181EE0E516}"/>
              </a:ext>
            </a:extLst>
          </p:cNvPr>
          <p:cNvPicPr>
            <a:picLocks noChangeAspect="1"/>
          </p:cNvPicPr>
          <p:nvPr/>
        </p:nvPicPr>
        <p:blipFill>
          <a:blip r:embed="rId3"/>
          <a:stretch>
            <a:fillRect/>
          </a:stretch>
        </p:blipFill>
        <p:spPr>
          <a:xfrm>
            <a:off x="794766" y="711039"/>
            <a:ext cx="4880025" cy="2169322"/>
          </a:xfrm>
          <a:prstGeom prst="rect">
            <a:avLst/>
          </a:prstGeom>
        </p:spPr>
      </p:pic>
      <p:sp>
        <p:nvSpPr>
          <p:cNvPr id="6" name="TextBox 5">
            <a:extLst>
              <a:ext uri="{FF2B5EF4-FFF2-40B4-BE49-F238E27FC236}">
                <a16:creationId xmlns:a16="http://schemas.microsoft.com/office/drawing/2014/main" id="{CE95A707-E120-11E9-A134-0A917424A737}"/>
              </a:ext>
            </a:extLst>
          </p:cNvPr>
          <p:cNvSpPr txBox="1"/>
          <p:nvPr/>
        </p:nvSpPr>
        <p:spPr>
          <a:xfrm>
            <a:off x="6141720" y="467149"/>
            <a:ext cx="5538901" cy="2462213"/>
          </a:xfrm>
          <a:prstGeom prst="rect">
            <a:avLst/>
          </a:prstGeom>
          <a:noFill/>
        </p:spPr>
        <p:txBody>
          <a:bodyPr wrap="square">
            <a:spAutoFit/>
          </a:bodyPr>
          <a:lstStyle/>
          <a:p>
            <a:r>
              <a:rPr lang="es-MX" sz="1400" b="1" dirty="0"/>
              <a:t>Definiciones de variables: </a:t>
            </a:r>
          </a:p>
          <a:p>
            <a:pPr marL="285750" indent="-285750">
              <a:buFont typeface="Arial" panose="020B0604020202020204" pitchFamily="34" charset="0"/>
              <a:buChar char="•"/>
            </a:pPr>
            <a:r>
              <a:rPr lang="es-MX" sz="1400" dirty="0" err="1"/>
              <a:t>black</a:t>
            </a:r>
            <a:r>
              <a:rPr lang="es-MX" sz="1400" dirty="0"/>
              <a:t> - = 1 si el encuestado se clasifica como raza negra </a:t>
            </a:r>
          </a:p>
          <a:p>
            <a:pPr marL="285750" indent="-285750">
              <a:buFont typeface="Arial" panose="020B0604020202020204" pitchFamily="34" charset="0"/>
              <a:buChar char="•"/>
            </a:pPr>
            <a:r>
              <a:rPr lang="es-MX" sz="1400" dirty="0" err="1"/>
              <a:t>educ</a:t>
            </a:r>
            <a:r>
              <a:rPr lang="es-MX" sz="1400" dirty="0"/>
              <a:t> - años de educación </a:t>
            </a:r>
          </a:p>
          <a:p>
            <a:pPr marL="285750" indent="-285750">
              <a:buFont typeface="Arial" panose="020B0604020202020204" pitchFamily="34" charset="0"/>
              <a:buChar char="•"/>
            </a:pPr>
            <a:r>
              <a:rPr lang="es-MX" sz="1400" dirty="0" err="1"/>
              <a:t>exper</a:t>
            </a:r>
            <a:r>
              <a:rPr lang="es-MX" sz="1400" dirty="0"/>
              <a:t> - experiencia </a:t>
            </a:r>
          </a:p>
          <a:p>
            <a:pPr marL="285750" indent="-285750">
              <a:buFont typeface="Arial" panose="020B0604020202020204" pitchFamily="34" charset="0"/>
              <a:buChar char="•"/>
            </a:pPr>
            <a:r>
              <a:rPr lang="es-MX" sz="1400" dirty="0" err="1"/>
              <a:t>faminc</a:t>
            </a:r>
            <a:r>
              <a:rPr lang="es-MX" sz="1400" dirty="0"/>
              <a:t> - otros ingresos familiares, </a:t>
            </a:r>
          </a:p>
          <a:p>
            <a:pPr marL="285750" indent="-285750">
              <a:buFont typeface="Arial" panose="020B0604020202020204" pitchFamily="34" charset="0"/>
              <a:buChar char="•"/>
            </a:pPr>
            <a:r>
              <a:rPr lang="es-MX" sz="1400" dirty="0" err="1"/>
              <a:t>female</a:t>
            </a:r>
            <a:r>
              <a:rPr lang="es-MX" sz="1400" dirty="0"/>
              <a:t> - = 1 si es mujer</a:t>
            </a:r>
          </a:p>
          <a:p>
            <a:pPr marL="285750" indent="-285750">
              <a:buFont typeface="Arial" panose="020B0604020202020204" pitchFamily="34" charset="0"/>
              <a:buChar char="•"/>
            </a:pPr>
            <a:r>
              <a:rPr lang="es-MX" sz="1400" dirty="0"/>
              <a:t>metro - = 1 si se encuentra en un área metropolitana</a:t>
            </a:r>
          </a:p>
          <a:p>
            <a:pPr marL="285750" indent="-285750">
              <a:buFont typeface="Arial" panose="020B0604020202020204" pitchFamily="34" charset="0"/>
              <a:buChar char="•"/>
            </a:pPr>
            <a:r>
              <a:rPr lang="es-MX" sz="1400" dirty="0" err="1"/>
              <a:t>midwest</a:t>
            </a:r>
            <a:r>
              <a:rPr lang="es-MX" sz="1400" dirty="0"/>
              <a:t> - = 1 si es región del medio oeste</a:t>
            </a:r>
          </a:p>
          <a:p>
            <a:pPr marL="285750" indent="-285750">
              <a:buFont typeface="Arial" panose="020B0604020202020204" pitchFamily="34" charset="0"/>
              <a:buChar char="•"/>
            </a:pPr>
            <a:r>
              <a:rPr lang="es-MX" sz="1400" dirty="0" err="1"/>
              <a:t>south</a:t>
            </a:r>
            <a:r>
              <a:rPr lang="es-MX" sz="1400" dirty="0"/>
              <a:t> - = 1 si es región sur</a:t>
            </a:r>
          </a:p>
          <a:p>
            <a:pPr marL="285750" indent="-285750">
              <a:buFont typeface="Arial" panose="020B0604020202020204" pitchFamily="34" charset="0"/>
              <a:buChar char="•"/>
            </a:pPr>
            <a:r>
              <a:rPr lang="es-MX" sz="1400" dirty="0" err="1"/>
              <a:t>west</a:t>
            </a:r>
            <a:r>
              <a:rPr lang="es-MX" sz="1400" dirty="0"/>
              <a:t> - = 1 si es región oeste</a:t>
            </a:r>
          </a:p>
          <a:p>
            <a:pPr marL="285750" indent="-285750">
              <a:buFont typeface="Arial" panose="020B0604020202020204" pitchFamily="34" charset="0"/>
              <a:buChar char="•"/>
            </a:pPr>
            <a:r>
              <a:rPr lang="es-MX" sz="1400" dirty="0" err="1"/>
              <a:t>wage</a:t>
            </a:r>
            <a:r>
              <a:rPr lang="es-MX" sz="1400" dirty="0"/>
              <a:t> - ingresos por hora</a:t>
            </a:r>
          </a:p>
        </p:txBody>
      </p:sp>
      <p:pic>
        <p:nvPicPr>
          <p:cNvPr id="8" name="Picture 7">
            <a:extLst>
              <a:ext uri="{FF2B5EF4-FFF2-40B4-BE49-F238E27FC236}">
                <a16:creationId xmlns:a16="http://schemas.microsoft.com/office/drawing/2014/main" id="{3178B1B2-7677-A521-0D8D-CDD1EC2BE44A}"/>
              </a:ext>
            </a:extLst>
          </p:cNvPr>
          <p:cNvPicPr>
            <a:picLocks noChangeAspect="1"/>
          </p:cNvPicPr>
          <p:nvPr/>
        </p:nvPicPr>
        <p:blipFill rotWithShape="1">
          <a:blip r:embed="rId4"/>
          <a:srcRect l="984"/>
          <a:stretch/>
        </p:blipFill>
        <p:spPr>
          <a:xfrm>
            <a:off x="813456" y="3405514"/>
            <a:ext cx="4915144" cy="2874209"/>
          </a:xfrm>
          <a:prstGeom prst="rect">
            <a:avLst/>
          </a:prstGeom>
        </p:spPr>
      </p:pic>
      <p:pic>
        <p:nvPicPr>
          <p:cNvPr id="10" name="Picture 9">
            <a:extLst>
              <a:ext uri="{FF2B5EF4-FFF2-40B4-BE49-F238E27FC236}">
                <a16:creationId xmlns:a16="http://schemas.microsoft.com/office/drawing/2014/main" id="{45C2477A-53EC-5BEA-9B85-CA6C398D7319}"/>
              </a:ext>
            </a:extLst>
          </p:cNvPr>
          <p:cNvPicPr>
            <a:picLocks noChangeAspect="1"/>
          </p:cNvPicPr>
          <p:nvPr/>
        </p:nvPicPr>
        <p:blipFill>
          <a:blip r:embed="rId5"/>
          <a:stretch>
            <a:fillRect/>
          </a:stretch>
        </p:blipFill>
        <p:spPr>
          <a:xfrm>
            <a:off x="6719034" y="3055697"/>
            <a:ext cx="3851711" cy="3154238"/>
          </a:xfrm>
          <a:prstGeom prst="rect">
            <a:avLst/>
          </a:prstGeom>
        </p:spPr>
      </p:pic>
    </p:spTree>
    <p:extLst>
      <p:ext uri="{BB962C8B-B14F-4D97-AF65-F5344CB8AC3E}">
        <p14:creationId xmlns:p14="http://schemas.microsoft.com/office/powerpoint/2010/main" val="250085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9163983"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a:solidFill>
                  <a:schemeClr val="accent1"/>
                </a:solidFill>
              </a:rPr>
              <a:t>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Ordinarios</a:t>
            </a:r>
            <a:r>
              <a:rPr lang="en-US" sz="3200" b="1" dirty="0">
                <a:solidFill>
                  <a:schemeClr val="accent1"/>
                </a:solidFill>
              </a:rPr>
              <a:t> (MCO)</a:t>
            </a:r>
            <a:endParaRPr lang="es-MX" sz="3200" b="1" dirty="0">
              <a:solidFill>
                <a:schemeClr val="accent1"/>
              </a:solidFill>
            </a:endParaRPr>
          </a:p>
        </p:txBody>
      </p:sp>
      <p:sp>
        <p:nvSpPr>
          <p:cNvPr id="3" name="Rectangle 1">
            <a:extLst>
              <a:ext uri="{FF2B5EF4-FFF2-40B4-BE49-F238E27FC236}">
                <a16:creationId xmlns:a16="http://schemas.microsoft.com/office/drawing/2014/main" id="{28850D6C-48F6-59F3-5015-F241C38CF4EB}"/>
              </a:ext>
            </a:extLst>
          </p:cNvPr>
          <p:cNvSpPr>
            <a:spLocks noChangeArrowheads="1"/>
          </p:cNvSpPr>
          <p:nvPr/>
        </p:nvSpPr>
        <p:spPr bwMode="auto">
          <a:xfrm>
            <a:off x="436232" y="1078762"/>
            <a:ext cx="9571368" cy="5590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6348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rgbClr val="333333"/>
                </a:solidFill>
                <a:effectLst/>
                <a:latin typeface="+mn-lt"/>
              </a:rPr>
              <a:t>Consideremos al modelo de regresión lineal simple o modelo de Mínimos Cuadrados Ordinarios (OMS </a:t>
            </a:r>
            <a:r>
              <a:rPr kumimoji="0" lang="es-MX" altLang="es-MX" sz="1400" b="0" i="0" u="none" strike="noStrike" cap="none" normalizeH="0" baseline="0" dirty="0" err="1">
                <a:ln>
                  <a:noFill/>
                </a:ln>
                <a:solidFill>
                  <a:srgbClr val="333333"/>
                </a:solidFill>
                <a:effectLst/>
                <a:latin typeface="+mn-lt"/>
              </a:rPr>
              <a:t>ó</a:t>
            </a:r>
            <a:r>
              <a:rPr kumimoji="0" lang="es-MX" altLang="es-MX" sz="1400" b="0" i="0" u="none" strike="noStrike" cap="none" normalizeH="0" baseline="0" dirty="0">
                <a:ln>
                  <a:noFill/>
                </a:ln>
                <a:solidFill>
                  <a:srgbClr val="333333"/>
                </a:solidFill>
                <a:effectLst/>
                <a:latin typeface="+mn-lt"/>
              </a:rPr>
              <a:t> MCO) como:</a:t>
            </a:r>
            <a:endParaRPr kumimoji="0" lang="es-MX" altLang="es-MX"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1" i="0" u="none" strike="noStrike" cap="none" normalizeH="0" baseline="0" dirty="0">
                <a:ln>
                  <a:noFill/>
                </a:ln>
                <a:solidFill>
                  <a:srgbClr val="333333"/>
                </a:solidFill>
                <a:effectLst/>
                <a:latin typeface="+mn-lt"/>
              </a:rPr>
              <a:t>Y=Xβ+ε</a:t>
            </a:r>
            <a:endParaRPr kumimoji="0" lang="es-MX" altLang="es-MX" sz="1400" b="1" i="0" u="none" strike="noStrike" cap="none" normalizeH="0" baseline="0" dirty="0">
              <a:ln>
                <a:noFill/>
              </a:ln>
              <a:solidFill>
                <a:schemeClr val="tx1"/>
              </a:solidFill>
              <a:effectLst/>
              <a:latin typeface="+mn-lt"/>
            </a:endParaRPr>
          </a:p>
        </p:txBody>
      </p:sp>
      <p:sp>
        <p:nvSpPr>
          <p:cNvPr id="5" name="Rectangle 2">
            <a:extLst>
              <a:ext uri="{FF2B5EF4-FFF2-40B4-BE49-F238E27FC236}">
                <a16:creationId xmlns:a16="http://schemas.microsoft.com/office/drawing/2014/main" id="{287087FB-333F-6D84-651B-017DC3405F63}"/>
              </a:ext>
            </a:extLst>
          </p:cNvPr>
          <p:cNvSpPr>
            <a:spLocks noChangeArrowheads="1"/>
          </p:cNvSpPr>
          <p:nvPr/>
        </p:nvSpPr>
        <p:spPr bwMode="auto">
          <a:xfrm>
            <a:off x="436232" y="1961015"/>
            <a:ext cx="6343947" cy="14208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6348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rgbClr val="333333"/>
                </a:solidFill>
                <a:effectLst/>
                <a:latin typeface="+mn-lt"/>
              </a:rPr>
              <a:t>Donde:</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rgbClr val="333333"/>
                </a:solidFill>
                <a:effectLst/>
                <a:latin typeface="+mn-lt"/>
              </a:rPr>
              <a:t>Y: Vector de valores estimados</a:t>
            </a:r>
            <a:br>
              <a:rPr kumimoji="0" lang="es-MX" altLang="es-MX" sz="1400" b="0" i="0" u="none" strike="noStrike" cap="none" normalizeH="0" baseline="0" dirty="0">
                <a:ln>
                  <a:noFill/>
                </a:ln>
                <a:solidFill>
                  <a:srgbClr val="333333"/>
                </a:solidFill>
                <a:effectLst/>
                <a:latin typeface="+mn-lt"/>
              </a:rPr>
            </a:br>
            <a:r>
              <a:rPr kumimoji="0" lang="es-MX" altLang="es-MX" sz="1400" b="0" i="0" u="none" strike="noStrike" cap="none" normalizeH="0" baseline="0" dirty="0">
                <a:ln>
                  <a:noFill/>
                </a:ln>
                <a:solidFill>
                  <a:srgbClr val="333333"/>
                </a:solidFill>
                <a:effectLst/>
                <a:latin typeface="+mn-lt"/>
              </a:rPr>
              <a:t>X: Matriz ampliada de valores de las variables independientes xi</a:t>
            </a:r>
            <a:br>
              <a:rPr kumimoji="0" lang="es-MX" altLang="es-MX" sz="1400" b="0" i="0" u="none" strike="noStrike" cap="none" normalizeH="0" baseline="0" dirty="0">
                <a:ln>
                  <a:noFill/>
                </a:ln>
                <a:solidFill>
                  <a:srgbClr val="333333"/>
                </a:solidFill>
                <a:effectLst/>
                <a:latin typeface="+mn-lt"/>
              </a:rPr>
            </a:br>
            <a:r>
              <a:rPr kumimoji="0" lang="es-MX" altLang="es-MX" sz="1400" b="0" i="0" u="none" strike="noStrike" cap="none" normalizeH="0" baseline="0" dirty="0">
                <a:ln>
                  <a:noFill/>
                </a:ln>
                <a:solidFill>
                  <a:srgbClr val="333333"/>
                </a:solidFill>
                <a:effectLst/>
                <a:latin typeface="+mn-lt"/>
              </a:rPr>
              <a:t>β: Vector de estimadores de máxima verosimilitud calculado con el modelo MCO</a:t>
            </a:r>
            <a:endParaRPr kumimoji="0" lang="es-MX" altLang="es-MX"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400" b="0" i="0" u="none" strike="noStrike" cap="none" normalizeH="0" baseline="0" dirty="0">
                <a:ln>
                  <a:noFill/>
                </a:ln>
                <a:solidFill>
                  <a:schemeClr val="tx1"/>
                </a:solidFill>
                <a:effectLst/>
                <a:latin typeface="+mn-lt"/>
              </a:rPr>
            </a:br>
            <a:endParaRPr kumimoji="0" lang="es-MX" altLang="es-MX" sz="1400" b="0" i="0" u="none" strike="noStrike" cap="none" normalizeH="0" baseline="0" dirty="0">
              <a:ln>
                <a:noFill/>
              </a:ln>
              <a:solidFill>
                <a:schemeClr val="tx1"/>
              </a:solidFill>
              <a:effectLst/>
              <a:latin typeface="+mn-lt"/>
            </a:endParaRPr>
          </a:p>
        </p:txBody>
      </p:sp>
      <p:pic>
        <p:nvPicPr>
          <p:cNvPr id="6" name="Picture 5">
            <a:extLst>
              <a:ext uri="{FF2B5EF4-FFF2-40B4-BE49-F238E27FC236}">
                <a16:creationId xmlns:a16="http://schemas.microsoft.com/office/drawing/2014/main" id="{0CB149E8-C833-344F-EF96-2571370EEF18}"/>
              </a:ext>
            </a:extLst>
          </p:cNvPr>
          <p:cNvPicPr>
            <a:picLocks noChangeAspect="1"/>
          </p:cNvPicPr>
          <p:nvPr/>
        </p:nvPicPr>
        <p:blipFill>
          <a:blip r:embed="rId3"/>
          <a:stretch>
            <a:fillRect/>
          </a:stretch>
        </p:blipFill>
        <p:spPr>
          <a:xfrm>
            <a:off x="415588" y="3464263"/>
            <a:ext cx="5640342" cy="2422697"/>
          </a:xfrm>
          <a:prstGeom prst="rect">
            <a:avLst/>
          </a:prstGeom>
        </p:spPr>
      </p:pic>
      <p:pic>
        <p:nvPicPr>
          <p:cNvPr id="8" name="Picture 7">
            <a:extLst>
              <a:ext uri="{FF2B5EF4-FFF2-40B4-BE49-F238E27FC236}">
                <a16:creationId xmlns:a16="http://schemas.microsoft.com/office/drawing/2014/main" id="{31249019-2777-166B-C273-92409CFA72B7}"/>
              </a:ext>
            </a:extLst>
          </p:cNvPr>
          <p:cNvPicPr>
            <a:picLocks noChangeAspect="1"/>
          </p:cNvPicPr>
          <p:nvPr/>
        </p:nvPicPr>
        <p:blipFill>
          <a:blip r:embed="rId4"/>
          <a:stretch>
            <a:fillRect/>
          </a:stretch>
        </p:blipFill>
        <p:spPr>
          <a:xfrm>
            <a:off x="6322078" y="3479900"/>
            <a:ext cx="5545372" cy="2407059"/>
          </a:xfrm>
          <a:prstGeom prst="rect">
            <a:avLst/>
          </a:prstGeom>
        </p:spPr>
      </p:pic>
      <p:pic>
        <p:nvPicPr>
          <p:cNvPr id="12" name="Picture 11">
            <a:extLst>
              <a:ext uri="{FF2B5EF4-FFF2-40B4-BE49-F238E27FC236}">
                <a16:creationId xmlns:a16="http://schemas.microsoft.com/office/drawing/2014/main" id="{286F9150-DA4F-E06A-776C-E3CA7FEBCF89}"/>
              </a:ext>
            </a:extLst>
          </p:cNvPr>
          <p:cNvPicPr>
            <a:picLocks noChangeAspect="1"/>
          </p:cNvPicPr>
          <p:nvPr/>
        </p:nvPicPr>
        <p:blipFill>
          <a:blip r:embed="rId5"/>
          <a:stretch>
            <a:fillRect/>
          </a:stretch>
        </p:blipFill>
        <p:spPr>
          <a:xfrm>
            <a:off x="7473849" y="2109771"/>
            <a:ext cx="2324301" cy="502964"/>
          </a:xfrm>
          <a:prstGeom prst="rect">
            <a:avLst/>
          </a:prstGeom>
        </p:spPr>
      </p:pic>
    </p:spTree>
    <p:extLst>
      <p:ext uri="{BB962C8B-B14F-4D97-AF65-F5344CB8AC3E}">
        <p14:creationId xmlns:p14="http://schemas.microsoft.com/office/powerpoint/2010/main" val="99981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Aplicación</a:t>
            </a:r>
            <a:r>
              <a:rPr lang="en-US" sz="3200" b="1" dirty="0">
                <a:solidFill>
                  <a:schemeClr val="accent1"/>
                </a:solidFill>
              </a:rPr>
              <a:t> del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Ordinarios</a:t>
            </a:r>
            <a:r>
              <a:rPr lang="en-US" sz="3200" b="1" dirty="0">
                <a:solidFill>
                  <a:schemeClr val="accent1"/>
                </a:solidFill>
              </a:rPr>
              <a:t> (MCO1)</a:t>
            </a:r>
            <a:endParaRPr lang="es-MX" sz="3200" b="1" dirty="0">
              <a:solidFill>
                <a:schemeClr val="accent1"/>
              </a:solidFill>
            </a:endParaRPr>
          </a:p>
        </p:txBody>
      </p:sp>
      <p:sp>
        <p:nvSpPr>
          <p:cNvPr id="2" name="Rectangle 1">
            <a:extLst>
              <a:ext uri="{FF2B5EF4-FFF2-40B4-BE49-F238E27FC236}">
                <a16:creationId xmlns:a16="http://schemas.microsoft.com/office/drawing/2014/main" id="{54127534-65DD-4883-5AB0-6E65F62F36BE}"/>
              </a:ext>
            </a:extLst>
          </p:cNvPr>
          <p:cNvSpPr>
            <a:spLocks noChangeArrowheads="1"/>
          </p:cNvSpPr>
          <p:nvPr/>
        </p:nvSpPr>
        <p:spPr bwMode="auto">
          <a:xfrm>
            <a:off x="670560" y="1093031"/>
            <a:ext cx="10228562" cy="61809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a:ln>
                  <a:noFill/>
                </a:ln>
                <a:solidFill>
                  <a:srgbClr val="333333"/>
                </a:solidFill>
                <a:effectLst/>
              </a:rPr>
              <a:t>olm_model1_wage_train_data &lt;- lm(</a:t>
            </a:r>
            <a:r>
              <a:rPr kumimoji="0" lang="es-MX" altLang="es-MX" sz="1200" b="0" i="0" u="none" strike="noStrike" cap="none" normalizeH="0" baseline="0" dirty="0" err="1">
                <a:ln>
                  <a:noFill/>
                </a:ln>
                <a:solidFill>
                  <a:srgbClr val="333333"/>
                </a:solidFill>
                <a:effectLst/>
              </a:rPr>
              <a:t>wage</a:t>
            </a:r>
            <a:r>
              <a:rPr kumimoji="0" lang="es-MX" altLang="es-MX" sz="1200" b="0" i="0" u="none" strike="noStrike" cap="none" normalizeH="0" baseline="0" dirty="0">
                <a:ln>
                  <a:noFill/>
                </a:ln>
                <a:solidFill>
                  <a:srgbClr val="333333"/>
                </a:solidFill>
                <a:effectLst/>
              </a:rPr>
              <a:t> ~ </a:t>
            </a:r>
            <a:r>
              <a:rPr kumimoji="0" lang="es-MX" altLang="es-MX" sz="1200" b="0" i="0" u="none" strike="noStrike" cap="none" normalizeH="0" baseline="0" dirty="0" err="1">
                <a:ln>
                  <a:noFill/>
                </a:ln>
                <a:solidFill>
                  <a:srgbClr val="333333"/>
                </a:solidFill>
                <a:effectLst/>
              </a:rPr>
              <a:t>black+educ+exper+faminc+female+metro+midwest+south</a:t>
            </a:r>
            <a:r>
              <a:rPr kumimoji="0" lang="es-MX" altLang="es-MX" sz="1200" b="0" i="0" u="none" strike="noStrike" cap="none" normalizeH="0" baseline="0" dirty="0">
                <a:ln>
                  <a:noFill/>
                </a:ln>
                <a:solidFill>
                  <a:srgbClr val="333333"/>
                </a:solidFill>
                <a:effectLst/>
              </a:rPr>
              <a:t>, data = </a:t>
            </a:r>
            <a:r>
              <a:rPr kumimoji="0" lang="es-MX" altLang="es-MX" sz="1200" b="0" i="0" u="none" strike="noStrike" cap="none" normalizeH="0" baseline="0" dirty="0" err="1">
                <a:ln>
                  <a:noFill/>
                </a:ln>
                <a:solidFill>
                  <a:srgbClr val="333333"/>
                </a:solidFill>
                <a:effectLst/>
              </a:rPr>
              <a:t>wage_train_data</a:t>
            </a:r>
            <a:r>
              <a:rPr kumimoji="0" lang="es-MX" altLang="es-MX" sz="1200" b="0" i="0" u="none" strike="noStrike" cap="none" normalizeH="0" baseline="0" dirty="0">
                <a:ln>
                  <a:noFill/>
                </a:ln>
                <a:solidFill>
                  <a:srgbClr val="333333"/>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MX" altLang="es-MX" sz="1200" dirty="0">
              <a:solidFill>
                <a:srgbClr val="333333"/>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err="1">
                <a:ln>
                  <a:noFill/>
                </a:ln>
                <a:solidFill>
                  <a:srgbClr val="333333"/>
                </a:solidFill>
                <a:effectLst/>
              </a:rPr>
              <a:t>summary</a:t>
            </a:r>
            <a:r>
              <a:rPr kumimoji="0" lang="es-MX" altLang="es-MX" sz="1200" b="0" i="0" u="none" strike="noStrike" cap="none" normalizeH="0" baseline="0" dirty="0">
                <a:ln>
                  <a:noFill/>
                </a:ln>
                <a:solidFill>
                  <a:srgbClr val="333333"/>
                </a:solidFill>
                <a:effectLst/>
              </a:rPr>
              <a:t>(olm_model1_wage_train_data)</a:t>
            </a:r>
            <a:r>
              <a:rPr kumimoji="0" lang="es-MX" altLang="es-MX" sz="1200" b="0" i="0" u="none" strike="noStrike" cap="none" normalizeH="0" baseline="0" dirty="0">
                <a:ln>
                  <a:noFill/>
                </a:ln>
                <a:solidFill>
                  <a:schemeClr val="tx1"/>
                </a:solidFill>
                <a:effectLst/>
              </a:rPr>
              <a:t> </a:t>
            </a:r>
          </a:p>
        </p:txBody>
      </p:sp>
      <p:pic>
        <p:nvPicPr>
          <p:cNvPr id="9" name="Picture 8">
            <a:extLst>
              <a:ext uri="{FF2B5EF4-FFF2-40B4-BE49-F238E27FC236}">
                <a16:creationId xmlns:a16="http://schemas.microsoft.com/office/drawing/2014/main" id="{6EE77CB9-AB59-C67B-08E1-379461969FFF}"/>
              </a:ext>
            </a:extLst>
          </p:cNvPr>
          <p:cNvPicPr>
            <a:picLocks noChangeAspect="1"/>
          </p:cNvPicPr>
          <p:nvPr/>
        </p:nvPicPr>
        <p:blipFill rotWithShape="1">
          <a:blip r:embed="rId3"/>
          <a:srcRect r="40138"/>
          <a:stretch/>
        </p:blipFill>
        <p:spPr>
          <a:xfrm>
            <a:off x="225099" y="2439885"/>
            <a:ext cx="2960061" cy="3037835"/>
          </a:xfrm>
          <a:prstGeom prst="rect">
            <a:avLst/>
          </a:prstGeom>
        </p:spPr>
      </p:pic>
      <p:sp>
        <p:nvSpPr>
          <p:cNvPr id="13" name="TextBox 12">
            <a:extLst>
              <a:ext uri="{FF2B5EF4-FFF2-40B4-BE49-F238E27FC236}">
                <a16:creationId xmlns:a16="http://schemas.microsoft.com/office/drawing/2014/main" id="{73172C9F-7223-A1C7-E269-684F2C2010B4}"/>
              </a:ext>
            </a:extLst>
          </p:cNvPr>
          <p:cNvSpPr txBox="1"/>
          <p:nvPr/>
        </p:nvSpPr>
        <p:spPr>
          <a:xfrm>
            <a:off x="3592830" y="2459861"/>
            <a:ext cx="7962900" cy="3693319"/>
          </a:xfrm>
          <a:prstGeom prst="rect">
            <a:avLst/>
          </a:prstGeom>
          <a:noFill/>
        </p:spPr>
        <p:txBody>
          <a:bodyPr wrap="square">
            <a:spAutoFit/>
          </a:bodyPr>
          <a:lstStyle/>
          <a:p>
            <a:pPr algn="l"/>
            <a:r>
              <a:rPr lang="es-MX" sz="1200" b="0" i="0" dirty="0">
                <a:solidFill>
                  <a:srgbClr val="333333"/>
                </a:solidFill>
                <a:effectLst/>
                <a:latin typeface="Helvetica Neue"/>
              </a:rPr>
              <a:t>Según el modelo estimado MCO1, se observa lo siguiente:</a:t>
            </a:r>
          </a:p>
          <a:p>
            <a:pPr algn="l">
              <a:spcAft>
                <a:spcPts val="600"/>
              </a:spcAft>
            </a:pPr>
            <a:endParaRPr lang="es-MX" sz="1200" b="0" i="0" dirty="0">
              <a:solidFill>
                <a:srgbClr val="333333"/>
              </a:solidFill>
              <a:effectLst/>
              <a:latin typeface="Helvetica Neue"/>
            </a:endParaRPr>
          </a:p>
          <a:p>
            <a:pPr marL="171450" indent="-171450" algn="l">
              <a:spcAft>
                <a:spcPts val="600"/>
              </a:spcAft>
              <a:buFont typeface="Arial" panose="020B0604020202020204" pitchFamily="34" charset="0"/>
              <a:buChar char="•"/>
            </a:pPr>
            <a:r>
              <a:rPr lang="es-MX" sz="1200" b="0" i="0" dirty="0">
                <a:solidFill>
                  <a:srgbClr val="333333"/>
                </a:solidFill>
                <a:effectLst/>
                <a:latin typeface="Helvetica Neue"/>
              </a:rPr>
              <a:t>Los coeficientes son los esperados para las variables </a:t>
            </a:r>
            <a:r>
              <a:rPr lang="es-MX" sz="1200" b="0" i="0" u="sng" dirty="0">
                <a:solidFill>
                  <a:srgbClr val="333333"/>
                </a:solidFill>
                <a:effectLst/>
                <a:latin typeface="Helvetica Neue"/>
              </a:rPr>
              <a:t>“</a:t>
            </a:r>
            <a:r>
              <a:rPr lang="es-MX" sz="1200" b="0" i="0" u="sng" dirty="0" err="1">
                <a:solidFill>
                  <a:srgbClr val="333333"/>
                </a:solidFill>
                <a:effectLst/>
                <a:latin typeface="Helvetica Neue"/>
              </a:rPr>
              <a:t>educ</a:t>
            </a:r>
            <a:r>
              <a:rPr lang="es-MX" sz="1200" b="0" i="0" u="sng" dirty="0">
                <a:solidFill>
                  <a:srgbClr val="333333"/>
                </a:solidFill>
                <a:effectLst/>
                <a:latin typeface="Helvetica Neue"/>
              </a:rPr>
              <a:t>”, “</a:t>
            </a:r>
            <a:r>
              <a:rPr lang="es-MX" sz="1200" b="0" i="0" u="sng" dirty="0" err="1">
                <a:solidFill>
                  <a:srgbClr val="333333"/>
                </a:solidFill>
                <a:effectLst/>
                <a:latin typeface="Helvetica Neue"/>
              </a:rPr>
              <a:t>exper</a:t>
            </a:r>
            <a:r>
              <a:rPr lang="es-MX" sz="1200" b="0" i="0" u="sng" dirty="0">
                <a:solidFill>
                  <a:srgbClr val="333333"/>
                </a:solidFill>
                <a:effectLst/>
                <a:latin typeface="Helvetica Neue"/>
              </a:rPr>
              <a:t>”:</a:t>
            </a:r>
            <a:r>
              <a:rPr lang="es-MX" sz="1200" b="0" i="0" dirty="0">
                <a:solidFill>
                  <a:srgbClr val="333333"/>
                </a:solidFill>
                <a:effectLst/>
                <a:latin typeface="Helvetica Neue"/>
              </a:rPr>
              <a:t> - Un año más de educación representa en promedio 2.54 más de ganancia - Un año más de experiencia representa en promedio 0.19 más de ganancia</a:t>
            </a:r>
          </a:p>
          <a:p>
            <a:pPr marL="171450" indent="-171450" algn="l">
              <a:spcAft>
                <a:spcPts val="600"/>
              </a:spcAft>
              <a:buFont typeface="Arial" panose="020B0604020202020204" pitchFamily="34" charset="0"/>
              <a:buChar char="•"/>
            </a:pPr>
            <a:r>
              <a:rPr lang="es-MX" sz="1200" b="0" i="0" dirty="0">
                <a:solidFill>
                  <a:srgbClr val="333333"/>
                </a:solidFill>
                <a:effectLst/>
                <a:latin typeface="Helvetica Neue"/>
              </a:rPr>
              <a:t>El coeficiente de la variable </a:t>
            </a:r>
            <a:r>
              <a:rPr lang="es-MX" sz="1200" b="0" i="0" u="sng" dirty="0">
                <a:solidFill>
                  <a:srgbClr val="333333"/>
                </a:solidFill>
                <a:effectLst/>
                <a:latin typeface="Helvetica Neue"/>
              </a:rPr>
              <a:t>“metro”</a:t>
            </a:r>
            <a:r>
              <a:rPr lang="es-MX" sz="1200" b="0" i="0" dirty="0">
                <a:solidFill>
                  <a:srgbClr val="333333"/>
                </a:solidFill>
                <a:effectLst/>
                <a:latin typeface="Helvetica Neue"/>
              </a:rPr>
              <a:t> también es el esperado: - Vivir en un área metropolitana representa en promedio 3.48 más de ganancia con respecto a no vivir en un área metropolitana</a:t>
            </a:r>
          </a:p>
          <a:p>
            <a:pPr marL="171450" indent="-171450" algn="l">
              <a:spcAft>
                <a:spcPts val="600"/>
              </a:spcAft>
              <a:buFont typeface="Arial" panose="020B0604020202020204" pitchFamily="34" charset="0"/>
              <a:buChar char="•"/>
            </a:pPr>
            <a:r>
              <a:rPr lang="es-MX" sz="1200" b="0" i="0" dirty="0">
                <a:solidFill>
                  <a:srgbClr val="333333"/>
                </a:solidFill>
                <a:effectLst/>
                <a:latin typeface="Helvetica Neue"/>
              </a:rPr>
              <a:t>Para los coeficientes regionales de las variables </a:t>
            </a:r>
            <a:r>
              <a:rPr lang="es-MX" sz="1200" b="0" i="0" u="sng" dirty="0">
                <a:solidFill>
                  <a:srgbClr val="333333"/>
                </a:solidFill>
                <a:effectLst/>
                <a:latin typeface="Helvetica Neue"/>
              </a:rPr>
              <a:t>“</a:t>
            </a:r>
            <a:r>
              <a:rPr lang="es-MX" sz="1200" b="0" i="0" u="sng" dirty="0" err="1">
                <a:solidFill>
                  <a:srgbClr val="333333"/>
                </a:solidFill>
                <a:effectLst/>
                <a:latin typeface="Helvetica Neue"/>
              </a:rPr>
              <a:t>west</a:t>
            </a:r>
            <a:r>
              <a:rPr lang="es-MX" sz="1200" b="0" i="0" u="sng" dirty="0">
                <a:solidFill>
                  <a:srgbClr val="333333"/>
                </a:solidFill>
                <a:effectLst/>
                <a:latin typeface="Helvetica Neue"/>
              </a:rPr>
              <a:t>” y “</a:t>
            </a:r>
            <a:r>
              <a:rPr lang="es-MX" sz="1200" b="0" i="0" u="sng" dirty="0" err="1">
                <a:solidFill>
                  <a:srgbClr val="333333"/>
                </a:solidFill>
                <a:effectLst/>
                <a:latin typeface="Helvetica Neue"/>
              </a:rPr>
              <a:t>midwest</a:t>
            </a:r>
            <a:r>
              <a:rPr lang="es-MX" sz="1200" b="0" i="0" u="sng" dirty="0">
                <a:solidFill>
                  <a:srgbClr val="333333"/>
                </a:solidFill>
                <a:effectLst/>
                <a:latin typeface="Helvetica Neue"/>
              </a:rPr>
              <a:t>”, </a:t>
            </a:r>
            <a:r>
              <a:rPr lang="es-MX" sz="1200" b="0" i="0" dirty="0">
                <a:solidFill>
                  <a:srgbClr val="333333"/>
                </a:solidFill>
                <a:effectLst/>
                <a:latin typeface="Helvetica Neue"/>
              </a:rPr>
              <a:t>dado que solo una de ellas es significativa o “linealmente independiente”, el programa tomó solo una de ellas en la ecuación lineal del modelo MCO. - Vivir en un área “</a:t>
            </a:r>
            <a:r>
              <a:rPr lang="es-MX" sz="1200" b="0" i="0" dirty="0" err="1">
                <a:solidFill>
                  <a:srgbClr val="333333"/>
                </a:solidFill>
                <a:effectLst/>
                <a:latin typeface="Helvetica Neue"/>
              </a:rPr>
              <a:t>west</a:t>
            </a:r>
            <a:r>
              <a:rPr lang="es-MX" sz="1200" b="0" i="0" dirty="0">
                <a:solidFill>
                  <a:srgbClr val="333333"/>
                </a:solidFill>
                <a:effectLst/>
                <a:latin typeface="Helvetica Neue"/>
              </a:rPr>
              <a:t>” o “</a:t>
            </a:r>
            <a:r>
              <a:rPr lang="es-MX" sz="1200" b="0" i="0" dirty="0" err="1">
                <a:solidFill>
                  <a:srgbClr val="333333"/>
                </a:solidFill>
                <a:effectLst/>
                <a:latin typeface="Helvetica Neue"/>
              </a:rPr>
              <a:t>midwest</a:t>
            </a:r>
            <a:r>
              <a:rPr lang="es-MX" sz="1200" b="0" i="0" dirty="0">
                <a:solidFill>
                  <a:srgbClr val="333333"/>
                </a:solidFill>
                <a:effectLst/>
                <a:latin typeface="Helvetica Neue"/>
              </a:rPr>
              <a:t>” representa en promedio 1.4 menos de ganancia con respecto a no vivir en un área “</a:t>
            </a:r>
            <a:r>
              <a:rPr lang="es-MX" sz="1200" b="0" i="0" dirty="0" err="1">
                <a:solidFill>
                  <a:srgbClr val="333333"/>
                </a:solidFill>
                <a:effectLst/>
                <a:latin typeface="Helvetica Neue"/>
              </a:rPr>
              <a:t>west</a:t>
            </a:r>
            <a:r>
              <a:rPr lang="es-MX" sz="1200" b="0" i="0" dirty="0">
                <a:solidFill>
                  <a:srgbClr val="333333"/>
                </a:solidFill>
                <a:effectLst/>
                <a:latin typeface="Helvetica Neue"/>
              </a:rPr>
              <a:t>” o “</a:t>
            </a:r>
            <a:r>
              <a:rPr lang="es-MX" sz="1200" b="0" i="0" dirty="0" err="1">
                <a:solidFill>
                  <a:srgbClr val="333333"/>
                </a:solidFill>
                <a:effectLst/>
                <a:latin typeface="Helvetica Neue"/>
              </a:rPr>
              <a:t>midwest</a:t>
            </a:r>
            <a:r>
              <a:rPr lang="es-MX" sz="1200" b="0" i="0" dirty="0">
                <a:solidFill>
                  <a:srgbClr val="333333"/>
                </a:solidFill>
                <a:effectLst/>
                <a:latin typeface="Helvetica Neue"/>
              </a:rPr>
              <a:t>”</a:t>
            </a:r>
          </a:p>
          <a:p>
            <a:pPr marL="171450" indent="-171450" algn="l">
              <a:spcAft>
                <a:spcPts val="600"/>
              </a:spcAft>
              <a:buFont typeface="Arial" panose="020B0604020202020204" pitchFamily="34" charset="0"/>
              <a:buChar char="•"/>
            </a:pPr>
            <a:r>
              <a:rPr lang="es-MX" sz="1200" b="0" i="0" dirty="0">
                <a:solidFill>
                  <a:srgbClr val="333333"/>
                </a:solidFill>
                <a:effectLst/>
                <a:latin typeface="Helvetica Neue"/>
              </a:rPr>
              <a:t>Para los coeficientes regionales de la variable </a:t>
            </a:r>
            <a:r>
              <a:rPr lang="es-MX" sz="1200" b="0" i="0" u="sng" dirty="0">
                <a:solidFill>
                  <a:srgbClr val="333333"/>
                </a:solidFill>
                <a:effectLst/>
                <a:latin typeface="Helvetica Neue"/>
              </a:rPr>
              <a:t>“</a:t>
            </a:r>
            <a:r>
              <a:rPr lang="es-MX" sz="1200" b="0" i="0" u="sng" dirty="0" err="1">
                <a:solidFill>
                  <a:srgbClr val="333333"/>
                </a:solidFill>
                <a:effectLst/>
                <a:latin typeface="Helvetica Neue"/>
              </a:rPr>
              <a:t>south</a:t>
            </a:r>
            <a:r>
              <a:rPr lang="es-MX" sz="1200" b="0" i="0" u="sng" dirty="0">
                <a:solidFill>
                  <a:srgbClr val="333333"/>
                </a:solidFill>
                <a:effectLst/>
                <a:latin typeface="Helvetica Neue"/>
              </a:rPr>
              <a:t>” </a:t>
            </a:r>
            <a:r>
              <a:rPr lang="es-MX" sz="1200" b="0" i="0" dirty="0">
                <a:solidFill>
                  <a:srgbClr val="333333"/>
                </a:solidFill>
                <a:effectLst/>
                <a:latin typeface="Helvetica Neue"/>
              </a:rPr>
              <a:t>- Vivir en un área “</a:t>
            </a:r>
            <a:r>
              <a:rPr lang="es-MX" sz="1200" b="0" i="0" dirty="0" err="1">
                <a:solidFill>
                  <a:srgbClr val="333333"/>
                </a:solidFill>
                <a:effectLst/>
                <a:latin typeface="Helvetica Neue"/>
              </a:rPr>
              <a:t>south</a:t>
            </a:r>
            <a:r>
              <a:rPr lang="es-MX" sz="1200" b="0" i="0" dirty="0">
                <a:solidFill>
                  <a:srgbClr val="333333"/>
                </a:solidFill>
                <a:effectLst/>
                <a:latin typeface="Helvetica Neue"/>
              </a:rPr>
              <a:t>” representa en promedio 1.22 menos de ganancia con respecto a no vivir en un área “</a:t>
            </a:r>
            <a:r>
              <a:rPr lang="es-MX" sz="1200" b="0" i="0" dirty="0" err="1">
                <a:solidFill>
                  <a:srgbClr val="333333"/>
                </a:solidFill>
                <a:effectLst/>
                <a:latin typeface="Helvetica Neue"/>
              </a:rPr>
              <a:t>south</a:t>
            </a:r>
            <a:r>
              <a:rPr lang="es-MX" sz="1200" b="0" i="0" dirty="0">
                <a:solidFill>
                  <a:srgbClr val="333333"/>
                </a:solidFill>
                <a:effectLst/>
                <a:latin typeface="Helvetica Neue"/>
              </a:rPr>
              <a:t>”</a:t>
            </a:r>
          </a:p>
          <a:p>
            <a:pPr marL="171450" indent="-171450" algn="l">
              <a:spcAft>
                <a:spcPts val="600"/>
              </a:spcAft>
              <a:buFont typeface="Arial" panose="020B0604020202020204" pitchFamily="34" charset="0"/>
              <a:buChar char="•"/>
            </a:pPr>
            <a:r>
              <a:rPr lang="es-MX" sz="1200" b="0" i="0" dirty="0">
                <a:solidFill>
                  <a:srgbClr val="333333"/>
                </a:solidFill>
                <a:effectLst/>
                <a:latin typeface="Helvetica Neue"/>
              </a:rPr>
              <a:t>El signo del coeficiente de la variable </a:t>
            </a:r>
            <a:r>
              <a:rPr lang="es-MX" sz="1200" b="0" i="0" u="sng" dirty="0">
                <a:solidFill>
                  <a:srgbClr val="333333"/>
                </a:solidFill>
                <a:effectLst/>
                <a:latin typeface="Helvetica Neue"/>
              </a:rPr>
              <a:t>“</a:t>
            </a:r>
            <a:r>
              <a:rPr lang="es-MX" sz="1200" b="0" i="0" u="sng" dirty="0" err="1">
                <a:solidFill>
                  <a:srgbClr val="333333"/>
                </a:solidFill>
                <a:effectLst/>
                <a:latin typeface="Helvetica Neue"/>
              </a:rPr>
              <a:t>female</a:t>
            </a:r>
            <a:r>
              <a:rPr lang="es-MX" sz="1200" b="0" i="0" u="sng" dirty="0">
                <a:solidFill>
                  <a:srgbClr val="333333"/>
                </a:solidFill>
                <a:effectLst/>
                <a:latin typeface="Helvetica Neue"/>
              </a:rPr>
              <a:t>” </a:t>
            </a:r>
            <a:r>
              <a:rPr lang="es-MX" sz="1200" b="0" i="0" dirty="0">
                <a:solidFill>
                  <a:srgbClr val="333333"/>
                </a:solidFill>
                <a:effectLst/>
                <a:latin typeface="Helvetica Neue"/>
              </a:rPr>
              <a:t>es negativo y significativo, lo que indica una posible discriminación en la fuerza laboral (cabe recalcar que este es solo el modelo inicial, por lo que aún no podemos estar seguros). - Ser “</a:t>
            </a:r>
            <a:r>
              <a:rPr lang="es-MX" sz="1200" b="0" i="0" dirty="0" err="1">
                <a:solidFill>
                  <a:srgbClr val="333333"/>
                </a:solidFill>
                <a:effectLst/>
                <a:latin typeface="Helvetica Neue"/>
              </a:rPr>
              <a:t>Female</a:t>
            </a:r>
            <a:r>
              <a:rPr lang="es-MX" sz="1200" b="0" i="0" dirty="0">
                <a:solidFill>
                  <a:srgbClr val="333333"/>
                </a:solidFill>
                <a:effectLst/>
                <a:latin typeface="Helvetica Neue"/>
              </a:rPr>
              <a:t>” representa en promedio 5.7 menos de ganancia con respecto a no ser “</a:t>
            </a:r>
            <a:r>
              <a:rPr lang="es-MX" sz="1200" b="0" i="0" dirty="0" err="1">
                <a:solidFill>
                  <a:srgbClr val="333333"/>
                </a:solidFill>
                <a:effectLst/>
                <a:latin typeface="Helvetica Neue"/>
              </a:rPr>
              <a:t>Female</a:t>
            </a:r>
            <a:r>
              <a:rPr lang="es-MX" sz="1200" b="0" i="0" dirty="0">
                <a:solidFill>
                  <a:srgbClr val="333333"/>
                </a:solidFill>
                <a:effectLst/>
                <a:latin typeface="Helvetica Neue"/>
              </a:rPr>
              <a:t>”</a:t>
            </a:r>
          </a:p>
          <a:p>
            <a:pPr marL="171450" indent="-171450" algn="l">
              <a:spcAft>
                <a:spcPts val="600"/>
              </a:spcAft>
              <a:buFont typeface="Arial" panose="020B0604020202020204" pitchFamily="34" charset="0"/>
              <a:buChar char="•"/>
            </a:pPr>
            <a:r>
              <a:rPr lang="es-MX" sz="1200" b="0" i="0" dirty="0">
                <a:solidFill>
                  <a:srgbClr val="333333"/>
                </a:solidFill>
                <a:effectLst/>
                <a:latin typeface="Helvetica Neue"/>
              </a:rPr>
              <a:t>El signo del coeficiente de la variable </a:t>
            </a:r>
            <a:r>
              <a:rPr lang="es-MX" sz="1200" b="0" i="0" u="sng" dirty="0">
                <a:solidFill>
                  <a:srgbClr val="333333"/>
                </a:solidFill>
                <a:effectLst/>
                <a:latin typeface="Helvetica Neue"/>
              </a:rPr>
              <a:t>“</a:t>
            </a:r>
            <a:r>
              <a:rPr lang="es-MX" sz="1200" b="0" i="0" u="sng" dirty="0" err="1">
                <a:solidFill>
                  <a:srgbClr val="333333"/>
                </a:solidFill>
                <a:effectLst/>
                <a:latin typeface="Helvetica Neue"/>
              </a:rPr>
              <a:t>black</a:t>
            </a:r>
            <a:r>
              <a:rPr lang="es-MX" sz="1200" b="0" i="0" u="sng" dirty="0">
                <a:solidFill>
                  <a:srgbClr val="333333"/>
                </a:solidFill>
                <a:effectLst/>
                <a:latin typeface="Helvetica Neue"/>
              </a:rPr>
              <a:t>” </a:t>
            </a:r>
            <a:r>
              <a:rPr lang="es-MX" sz="1200" b="0" i="0" dirty="0">
                <a:solidFill>
                  <a:srgbClr val="333333"/>
                </a:solidFill>
                <a:effectLst/>
                <a:latin typeface="Helvetica Neue"/>
              </a:rPr>
              <a:t>es negativo, pero no tan grande como </a:t>
            </a:r>
            <a:r>
              <a:rPr lang="es-MX" sz="1200" b="0" i="0" dirty="0" err="1">
                <a:solidFill>
                  <a:srgbClr val="333333"/>
                </a:solidFill>
                <a:effectLst/>
                <a:latin typeface="Helvetica Neue"/>
              </a:rPr>
              <a:t>Female</a:t>
            </a:r>
            <a:r>
              <a:rPr lang="es-MX" sz="1200" b="0" i="0" dirty="0">
                <a:solidFill>
                  <a:srgbClr val="333333"/>
                </a:solidFill>
                <a:effectLst/>
                <a:latin typeface="Helvetica Neue"/>
              </a:rPr>
              <a:t> - Ser “Black” representa en promedio 1.14 menos de ganancia con respecto a no ser “Black”</a:t>
            </a:r>
          </a:p>
        </p:txBody>
      </p:sp>
      <p:sp>
        <p:nvSpPr>
          <p:cNvPr id="15" name="TextBox 14">
            <a:extLst>
              <a:ext uri="{FF2B5EF4-FFF2-40B4-BE49-F238E27FC236}">
                <a16:creationId xmlns:a16="http://schemas.microsoft.com/office/drawing/2014/main" id="{9CCF5528-3098-E970-B9AD-C58D2B5A845E}"/>
              </a:ext>
            </a:extLst>
          </p:cNvPr>
          <p:cNvSpPr txBox="1"/>
          <p:nvPr/>
        </p:nvSpPr>
        <p:spPr>
          <a:xfrm>
            <a:off x="56319" y="1835710"/>
            <a:ext cx="12376560" cy="485598"/>
          </a:xfrm>
          <a:prstGeom prst="rect">
            <a:avLst/>
          </a:prstGeom>
          <a:noFill/>
        </p:spPr>
        <p:txBody>
          <a:bodyPr wrap="square">
            <a:spAutoFit/>
          </a:bodyPr>
          <a:lstStyle/>
          <a:p>
            <a:r>
              <a:rPr lang="es-MX" sz="1800" b="0" i="0" u="none" strike="noStrike" kern="1200" dirty="0" err="1">
                <a:solidFill>
                  <a:schemeClr val="dk1"/>
                </a:solidFill>
                <a:effectLst/>
                <a:latin typeface="+mn-lt"/>
                <a:ea typeface="+mn-ea"/>
                <a:cs typeface="+mn-cs"/>
              </a:rPr>
              <a:t>wagei</a:t>
            </a:r>
            <a:r>
              <a:rPr lang="es-MX" sz="1800" b="0" i="0" u="none" strike="noStrike" kern="1200" dirty="0">
                <a:solidFill>
                  <a:schemeClr val="dk1"/>
                </a:solidFill>
                <a:effectLst/>
                <a:latin typeface="+mn-lt"/>
                <a:ea typeface="+mn-ea"/>
                <a:cs typeface="+mn-cs"/>
              </a:rPr>
              <a:t>=−17.98−1.14∗blacki+2.54∗educi+0.19∗experi+0.00005∗faminci−5.74∗femalei+3.48∗metroi−1.45∗midwesti−1.22∗southi+</a:t>
            </a:r>
            <a:r>
              <a:rPr lang="el-GR" sz="1800" b="0" i="0" u="none" strike="noStrike" kern="1200" dirty="0">
                <a:solidFill>
                  <a:schemeClr val="dk1"/>
                </a:solidFill>
                <a:effectLst/>
                <a:latin typeface="+mn-lt"/>
                <a:ea typeface="+mn-ea"/>
                <a:cs typeface="+mn-cs"/>
              </a:rPr>
              <a:t>ε</a:t>
            </a:r>
            <a:r>
              <a:rPr lang="es-MX" sz="1800" b="0" i="0" u="none" strike="noStrike" kern="1200" dirty="0">
                <a:solidFill>
                  <a:schemeClr val="dk1"/>
                </a:solidFill>
                <a:effectLst/>
                <a:latin typeface="+mn-lt"/>
                <a:ea typeface="+mn-ea"/>
                <a:cs typeface="+mn-cs"/>
              </a:rPr>
              <a:t>i</a:t>
            </a:r>
            <a:endParaRPr lang="es-MX" sz="1800" dirty="0"/>
          </a:p>
        </p:txBody>
      </p:sp>
    </p:spTree>
    <p:extLst>
      <p:ext uri="{BB962C8B-B14F-4D97-AF65-F5344CB8AC3E}">
        <p14:creationId xmlns:p14="http://schemas.microsoft.com/office/powerpoint/2010/main" val="64361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arn(inVertic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Aplicación</a:t>
            </a:r>
            <a:r>
              <a:rPr lang="en-US" sz="3200" b="1" dirty="0">
                <a:solidFill>
                  <a:schemeClr val="accent1"/>
                </a:solidFill>
              </a:rPr>
              <a:t> del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Ordinarios</a:t>
            </a:r>
            <a:r>
              <a:rPr lang="en-US" sz="3200" b="1" dirty="0">
                <a:solidFill>
                  <a:schemeClr val="accent1"/>
                </a:solidFill>
              </a:rPr>
              <a:t> (MCO2)</a:t>
            </a:r>
            <a:endParaRPr lang="es-MX" sz="3200" b="1" dirty="0">
              <a:solidFill>
                <a:schemeClr val="accent1"/>
              </a:solidFill>
            </a:endParaRPr>
          </a:p>
        </p:txBody>
      </p:sp>
      <p:sp>
        <p:nvSpPr>
          <p:cNvPr id="3" name="TextBox 2">
            <a:extLst>
              <a:ext uri="{FF2B5EF4-FFF2-40B4-BE49-F238E27FC236}">
                <a16:creationId xmlns:a16="http://schemas.microsoft.com/office/drawing/2014/main" id="{5E532800-B3ED-4623-23DE-9E6F29C42DA1}"/>
              </a:ext>
            </a:extLst>
          </p:cNvPr>
          <p:cNvSpPr txBox="1"/>
          <p:nvPr/>
        </p:nvSpPr>
        <p:spPr>
          <a:xfrm>
            <a:off x="0" y="648407"/>
            <a:ext cx="12376560" cy="369332"/>
          </a:xfrm>
          <a:prstGeom prst="rect">
            <a:avLst/>
          </a:prstGeom>
          <a:noFill/>
        </p:spPr>
        <p:txBody>
          <a:bodyPr wrap="square">
            <a:spAutoFit/>
          </a:bodyPr>
          <a:lstStyle/>
          <a:p>
            <a:r>
              <a:rPr lang="es-ES" sz="1800" b="0" i="0" u="none" strike="noStrike" kern="1200" dirty="0">
                <a:solidFill>
                  <a:schemeClr val="dk1"/>
                </a:solidFill>
                <a:effectLst/>
                <a:latin typeface="+mn-lt"/>
                <a:ea typeface="+mn-ea"/>
                <a:cs typeface="+mn-cs"/>
              </a:rPr>
              <a:t>Se decidió correr un nuevo modelo de MCO pero tomando en cuenta solo a las variables significativas del MCO1 </a:t>
            </a:r>
            <a:endParaRPr lang="es-MX" sz="1800" dirty="0"/>
          </a:p>
        </p:txBody>
      </p:sp>
      <p:sp>
        <p:nvSpPr>
          <p:cNvPr id="2" name="Rectangle 1">
            <a:extLst>
              <a:ext uri="{FF2B5EF4-FFF2-40B4-BE49-F238E27FC236}">
                <a16:creationId xmlns:a16="http://schemas.microsoft.com/office/drawing/2014/main" id="{D17134FE-48BD-CCF7-C5BB-26FDCBEBB3D1}"/>
              </a:ext>
            </a:extLst>
          </p:cNvPr>
          <p:cNvSpPr>
            <a:spLocks noChangeArrowheads="1"/>
          </p:cNvSpPr>
          <p:nvPr/>
        </p:nvSpPr>
        <p:spPr bwMode="auto">
          <a:xfrm>
            <a:off x="670560" y="1227375"/>
            <a:ext cx="10228562" cy="61809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eaLnBrk="0" fontAlgn="base" hangingPunct="0">
              <a:spcBef>
                <a:spcPct val="0"/>
              </a:spcBef>
              <a:spcAft>
                <a:spcPct val="0"/>
              </a:spcAft>
            </a:pPr>
            <a:r>
              <a:rPr lang="es-MX" altLang="es-MX" sz="1200" dirty="0">
                <a:solidFill>
                  <a:srgbClr val="333333"/>
                </a:solidFill>
              </a:rPr>
              <a:t>olm_model2_wage_train_data &lt;- lm(</a:t>
            </a:r>
            <a:r>
              <a:rPr lang="es-MX" altLang="es-MX" sz="1200" dirty="0" err="1">
                <a:solidFill>
                  <a:srgbClr val="333333"/>
                </a:solidFill>
              </a:rPr>
              <a:t>wage</a:t>
            </a:r>
            <a:r>
              <a:rPr lang="es-MX" altLang="es-MX" sz="1200" dirty="0">
                <a:solidFill>
                  <a:srgbClr val="333333"/>
                </a:solidFill>
              </a:rPr>
              <a:t> ~ </a:t>
            </a:r>
            <a:r>
              <a:rPr lang="es-MX" altLang="es-MX" sz="1200" dirty="0" err="1">
                <a:solidFill>
                  <a:srgbClr val="333333"/>
                </a:solidFill>
              </a:rPr>
              <a:t>educ+exper+faminc+female+metro</a:t>
            </a:r>
            <a:r>
              <a:rPr lang="es-MX" altLang="es-MX" sz="1200" dirty="0">
                <a:solidFill>
                  <a:srgbClr val="333333"/>
                </a:solidFill>
              </a:rPr>
              <a:t>, data = </a:t>
            </a:r>
            <a:r>
              <a:rPr lang="es-MX" altLang="es-MX" sz="1200" dirty="0" err="1">
                <a:solidFill>
                  <a:srgbClr val="333333"/>
                </a:solidFill>
              </a:rPr>
              <a:t>wage_train_data</a:t>
            </a:r>
            <a:r>
              <a:rPr lang="es-MX" altLang="es-MX" sz="1200" dirty="0">
                <a:solidFill>
                  <a:srgbClr val="333333"/>
                </a:solidFill>
              </a:rPr>
              <a:t>)</a:t>
            </a:r>
          </a:p>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err="1">
                <a:solidFill>
                  <a:srgbClr val="333333"/>
                </a:solidFill>
              </a:rPr>
              <a:t>summary</a:t>
            </a:r>
            <a:r>
              <a:rPr lang="es-MX" altLang="es-MX" sz="1200" dirty="0">
                <a:solidFill>
                  <a:srgbClr val="333333"/>
                </a:solidFill>
              </a:rPr>
              <a:t> </a:t>
            </a:r>
            <a:r>
              <a:rPr lang="es-MX" altLang="es-MX" sz="1200" dirty="0" err="1">
                <a:solidFill>
                  <a:srgbClr val="333333"/>
                </a:solidFill>
              </a:rPr>
              <a:t>summary</a:t>
            </a:r>
            <a:r>
              <a:rPr lang="es-MX" altLang="es-MX" sz="1200" dirty="0">
                <a:solidFill>
                  <a:srgbClr val="333333"/>
                </a:solidFill>
              </a:rPr>
              <a:t>(olm_model2_wage_train_data) </a:t>
            </a:r>
          </a:p>
        </p:txBody>
      </p:sp>
      <p:sp>
        <p:nvSpPr>
          <p:cNvPr id="8" name="TextBox 7">
            <a:extLst>
              <a:ext uri="{FF2B5EF4-FFF2-40B4-BE49-F238E27FC236}">
                <a16:creationId xmlns:a16="http://schemas.microsoft.com/office/drawing/2014/main" id="{325FC5A4-0AE9-43F6-81C3-AB39CA644031}"/>
              </a:ext>
            </a:extLst>
          </p:cNvPr>
          <p:cNvSpPr txBox="1"/>
          <p:nvPr/>
        </p:nvSpPr>
        <p:spPr>
          <a:xfrm>
            <a:off x="576580" y="2018702"/>
            <a:ext cx="10802620" cy="485598"/>
          </a:xfrm>
          <a:prstGeom prst="rect">
            <a:avLst/>
          </a:prstGeom>
          <a:noFill/>
        </p:spPr>
        <p:txBody>
          <a:bodyPr wrap="square">
            <a:spAutoFit/>
          </a:bodyPr>
          <a:lstStyle>
            <a:defPPr>
              <a:defRPr lang="es-MX"/>
            </a:defPPr>
            <a:lvl1pPr>
              <a:defRPr b="0" i="0" u="none" strike="noStrike">
                <a:solidFill>
                  <a:schemeClr val="dk1"/>
                </a:solidFill>
                <a:effectLst/>
              </a:defRPr>
            </a:lvl1pPr>
          </a:lstStyle>
          <a:p>
            <a:pPr algn="ctr"/>
            <a:r>
              <a:rPr lang="es-MX" dirty="0" err="1"/>
              <a:t>wagei</a:t>
            </a:r>
            <a:r>
              <a:rPr lang="es-MX" dirty="0"/>
              <a:t>=−19.27+2.55∗educi+0.19∗experi+0.00005∗faminci−5.90∗femalei+3.68∗metroi+</a:t>
            </a:r>
            <a:r>
              <a:rPr lang="el-GR" dirty="0"/>
              <a:t>ε</a:t>
            </a:r>
            <a:r>
              <a:rPr lang="es-MX" dirty="0"/>
              <a:t>i</a:t>
            </a:r>
            <a:br>
              <a:rPr lang="es-MX" dirty="0"/>
            </a:br>
            <a:endParaRPr lang="es-MX" dirty="0"/>
          </a:p>
        </p:txBody>
      </p:sp>
      <p:pic>
        <p:nvPicPr>
          <p:cNvPr id="11" name="Picture 10">
            <a:extLst>
              <a:ext uri="{FF2B5EF4-FFF2-40B4-BE49-F238E27FC236}">
                <a16:creationId xmlns:a16="http://schemas.microsoft.com/office/drawing/2014/main" id="{AFFE316D-4E9D-CD41-D15E-8FC9931B5380}"/>
              </a:ext>
            </a:extLst>
          </p:cNvPr>
          <p:cNvPicPr>
            <a:picLocks noChangeAspect="1"/>
          </p:cNvPicPr>
          <p:nvPr/>
        </p:nvPicPr>
        <p:blipFill rotWithShape="1">
          <a:blip r:embed="rId3"/>
          <a:srcRect r="24174"/>
          <a:stretch/>
        </p:blipFill>
        <p:spPr>
          <a:xfrm>
            <a:off x="243588" y="2619887"/>
            <a:ext cx="4318251" cy="3264427"/>
          </a:xfrm>
          <a:prstGeom prst="rect">
            <a:avLst/>
          </a:prstGeom>
        </p:spPr>
      </p:pic>
      <p:sp>
        <p:nvSpPr>
          <p:cNvPr id="12" name="Rectangle 3">
            <a:extLst>
              <a:ext uri="{FF2B5EF4-FFF2-40B4-BE49-F238E27FC236}">
                <a16:creationId xmlns:a16="http://schemas.microsoft.com/office/drawing/2014/main" id="{42A01095-018B-0107-89B1-BE793AC213E0}"/>
              </a:ext>
            </a:extLst>
          </p:cNvPr>
          <p:cNvSpPr>
            <a:spLocks noChangeArrowheads="1"/>
          </p:cNvSpPr>
          <p:nvPr/>
        </p:nvSpPr>
        <p:spPr bwMode="auto">
          <a:xfrm>
            <a:off x="6417754" y="2988451"/>
            <a:ext cx="4573334" cy="2156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100000"/>
              </a:lnSpc>
              <a:spcBef>
                <a:spcPct val="0"/>
              </a:spcBef>
              <a:spcAft>
                <a:spcPct val="0"/>
              </a:spcAft>
              <a:buClrTx/>
              <a:buSzTx/>
              <a:buFontTx/>
              <a:buNone/>
              <a:tabLst/>
            </a:pPr>
            <a:r>
              <a:rPr lang="es-MX" altLang="es-MX" sz="1200" dirty="0">
                <a:solidFill>
                  <a:srgbClr val="333333"/>
                </a:solidFill>
                <a:latin typeface="Helvetica Neue"/>
              </a:rPr>
              <a:t>Se observa que:</a:t>
            </a:r>
            <a:br>
              <a:rPr lang="es-MX" altLang="es-MX" sz="1200" dirty="0">
                <a:solidFill>
                  <a:srgbClr val="333333"/>
                </a:solidFill>
                <a:latin typeface="Helvetica Neue"/>
              </a:rPr>
            </a:br>
            <a:endParaRPr lang="es-MX" altLang="es-MX" sz="1200" dirty="0">
              <a:solidFill>
                <a:srgbClr val="333333"/>
              </a:solidFill>
              <a:latin typeface="Helvetica Neue"/>
            </a:endParaRPr>
          </a:p>
          <a:p>
            <a:pPr marL="0" marR="0" lvl="0" indent="0" eaLnBrk="1" fontAlgn="base" hangingPunct="1">
              <a:lnSpc>
                <a:spcPct val="100000"/>
              </a:lnSpc>
              <a:spcBef>
                <a:spcPct val="0"/>
              </a:spcBef>
              <a:spcAft>
                <a:spcPts val="600"/>
              </a:spcAft>
              <a:buClrTx/>
              <a:buSzTx/>
              <a:buFontTx/>
              <a:buChar char="•"/>
              <a:tabLst/>
            </a:pPr>
            <a:r>
              <a:rPr lang="es-MX" altLang="es-MX" sz="1200" dirty="0">
                <a:solidFill>
                  <a:srgbClr val="333333"/>
                </a:solidFill>
                <a:latin typeface="Helvetica Neue"/>
              </a:rPr>
              <a:t>El valor del coeficiente del intercepto β0 disminuyó ~1.8 menos que el valor del β0 del MCO1. Esto podría ser el resultado de que el nuevo β0 considerará las variables no significativas en el modelo MCO1 (</a:t>
            </a:r>
            <a:r>
              <a:rPr lang="es-MX" altLang="es-MX" sz="1200" dirty="0" err="1">
                <a:solidFill>
                  <a:srgbClr val="333333"/>
                </a:solidFill>
                <a:latin typeface="Helvetica Neue"/>
              </a:rPr>
              <a:t>black</a:t>
            </a:r>
            <a:r>
              <a:rPr lang="es-MX" altLang="es-MX" sz="1200" dirty="0">
                <a:solidFill>
                  <a:srgbClr val="333333"/>
                </a:solidFill>
                <a:latin typeface="Helvetica Neue"/>
              </a:rPr>
              <a:t>, </a:t>
            </a:r>
            <a:r>
              <a:rPr lang="es-MX" altLang="es-MX" sz="1200" dirty="0" err="1">
                <a:solidFill>
                  <a:srgbClr val="333333"/>
                </a:solidFill>
                <a:latin typeface="Helvetica Neue"/>
              </a:rPr>
              <a:t>midwest</a:t>
            </a:r>
            <a:r>
              <a:rPr lang="es-MX" altLang="es-MX" sz="1200" dirty="0">
                <a:solidFill>
                  <a:srgbClr val="333333"/>
                </a:solidFill>
                <a:latin typeface="Helvetica Neue"/>
              </a:rPr>
              <a:t> &amp; </a:t>
            </a:r>
            <a:r>
              <a:rPr lang="es-MX" altLang="es-MX" sz="1200" dirty="0" err="1">
                <a:solidFill>
                  <a:srgbClr val="333333"/>
                </a:solidFill>
                <a:latin typeface="Helvetica Neue"/>
              </a:rPr>
              <a:t>south</a:t>
            </a:r>
            <a:r>
              <a:rPr lang="es-MX" altLang="es-MX" sz="1200" dirty="0">
                <a:solidFill>
                  <a:srgbClr val="333333"/>
                </a:solidFill>
                <a:latin typeface="Helvetica Neue"/>
              </a:rPr>
              <a:t>) pero que en general disminuían el valor del </a:t>
            </a:r>
            <a:r>
              <a:rPr lang="es-MX" altLang="es-MX" sz="1200" dirty="0" err="1">
                <a:solidFill>
                  <a:srgbClr val="333333"/>
                </a:solidFill>
                <a:latin typeface="Helvetica Neue"/>
              </a:rPr>
              <a:t>wage</a:t>
            </a:r>
            <a:endParaRPr lang="es-MX" altLang="es-MX" sz="1200" dirty="0">
              <a:solidFill>
                <a:srgbClr val="333333"/>
              </a:solidFill>
              <a:latin typeface="Helvetica Neue"/>
            </a:endParaRPr>
          </a:p>
          <a:p>
            <a:pPr marL="0" marR="0" lvl="0" indent="0" eaLnBrk="1" fontAlgn="base" hangingPunct="1">
              <a:lnSpc>
                <a:spcPct val="100000"/>
              </a:lnSpc>
              <a:spcBef>
                <a:spcPct val="0"/>
              </a:spcBef>
              <a:spcAft>
                <a:spcPts val="600"/>
              </a:spcAft>
              <a:buClrTx/>
              <a:buSzTx/>
              <a:buFontTx/>
              <a:buChar char="•"/>
              <a:tabLst/>
            </a:pPr>
            <a:r>
              <a:rPr lang="es-MX" altLang="es-MX" sz="1200" dirty="0">
                <a:solidFill>
                  <a:srgbClr val="333333"/>
                </a:solidFill>
                <a:latin typeface="Helvetica Neue"/>
              </a:rPr>
              <a:t>Todos los demás coeficientes del modelo MOC2 se mantuvieron prácticamente iguales al valor dado en el MCO1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3C0327CC-0907-B607-5BC4-827AF8BD0747}"/>
              </a:ext>
            </a:extLst>
          </p:cNvPr>
          <p:cNvSpPr txBox="1"/>
          <p:nvPr/>
        </p:nvSpPr>
        <p:spPr>
          <a:xfrm>
            <a:off x="66479" y="2426489"/>
            <a:ext cx="12376560" cy="369332"/>
          </a:xfrm>
          <a:prstGeom prst="rect">
            <a:avLst/>
          </a:prstGeom>
          <a:noFill/>
        </p:spPr>
        <p:txBody>
          <a:bodyPr wrap="square">
            <a:spAutoFit/>
          </a:bodyPr>
          <a:lstStyle/>
          <a:p>
            <a:r>
              <a:rPr lang="es-MX" sz="1800" b="0" i="0" u="none" strike="noStrike" kern="1200" dirty="0" err="1">
                <a:solidFill>
                  <a:schemeClr val="bg1">
                    <a:lumMod val="75000"/>
                  </a:schemeClr>
                </a:solidFill>
                <a:effectLst/>
                <a:latin typeface="+mn-lt"/>
                <a:ea typeface="+mn-ea"/>
                <a:cs typeface="+mn-cs"/>
              </a:rPr>
              <a:t>wagei</a:t>
            </a:r>
            <a:r>
              <a:rPr lang="es-MX" sz="1800" b="0" i="0" u="none" strike="noStrike" kern="1200" dirty="0">
                <a:solidFill>
                  <a:schemeClr val="bg1">
                    <a:lumMod val="75000"/>
                  </a:schemeClr>
                </a:solidFill>
                <a:effectLst/>
                <a:latin typeface="+mn-lt"/>
                <a:ea typeface="+mn-ea"/>
                <a:cs typeface="+mn-cs"/>
              </a:rPr>
              <a:t>=−17.98−1.14∗blacki+2.54∗educi+0.19∗experi+0.00005∗faminci−5.74∗femalei+3.48∗metroi−1.45∗midwesti−1.22∗southi+</a:t>
            </a:r>
            <a:r>
              <a:rPr lang="el-GR" sz="1800" b="0" i="0" u="none" strike="noStrike" kern="1200" dirty="0">
                <a:solidFill>
                  <a:schemeClr val="bg1">
                    <a:lumMod val="75000"/>
                  </a:schemeClr>
                </a:solidFill>
                <a:effectLst/>
                <a:latin typeface="+mn-lt"/>
                <a:ea typeface="+mn-ea"/>
                <a:cs typeface="+mn-cs"/>
              </a:rPr>
              <a:t>ε</a:t>
            </a:r>
            <a:r>
              <a:rPr lang="es-MX" sz="1800" b="0" i="0" u="none" strike="noStrike" kern="1200" dirty="0">
                <a:solidFill>
                  <a:schemeClr val="bg1">
                    <a:lumMod val="75000"/>
                  </a:schemeClr>
                </a:solidFill>
                <a:effectLst/>
                <a:latin typeface="+mn-lt"/>
                <a:ea typeface="+mn-ea"/>
                <a:cs typeface="+mn-cs"/>
              </a:rPr>
              <a:t>i</a:t>
            </a:r>
            <a:endParaRPr lang="es-MX" sz="1800" dirty="0">
              <a:solidFill>
                <a:schemeClr val="bg1">
                  <a:lumMod val="75000"/>
                </a:schemeClr>
              </a:solidFill>
            </a:endParaRPr>
          </a:p>
        </p:txBody>
      </p:sp>
    </p:spTree>
    <p:extLst>
      <p:ext uri="{BB962C8B-B14F-4D97-AF65-F5344CB8AC3E}">
        <p14:creationId xmlns:p14="http://schemas.microsoft.com/office/powerpoint/2010/main" val="125583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inVertical)">
                                      <p:cBhvr>
                                        <p:cTn id="20" dur="500"/>
                                        <p:tgtEl>
                                          <p:spTgt spid="11"/>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P spid="8" grpId="0"/>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sz="3200" b="1" dirty="0">
                <a:solidFill>
                  <a:schemeClr val="accent1"/>
                </a:solidFill>
              </a:rPr>
              <a:t>Pruebas de los supuestos de GAUSS- MARKOV sobre el error del </a:t>
            </a:r>
            <a:r>
              <a:rPr lang="en-US" sz="3200" b="1" dirty="0">
                <a:solidFill>
                  <a:schemeClr val="accent1"/>
                </a:solidFill>
              </a:rPr>
              <a:t>(MCO2)</a:t>
            </a:r>
            <a:endParaRPr lang="es-MX" sz="3200" b="1" dirty="0">
              <a:solidFill>
                <a:schemeClr val="accent1"/>
              </a:solidFill>
            </a:endParaRPr>
          </a:p>
        </p:txBody>
      </p:sp>
      <p:sp>
        <p:nvSpPr>
          <p:cNvPr id="8" name="TextBox 7">
            <a:extLst>
              <a:ext uri="{FF2B5EF4-FFF2-40B4-BE49-F238E27FC236}">
                <a16:creationId xmlns:a16="http://schemas.microsoft.com/office/drawing/2014/main" id="{325FC5A4-0AE9-43F6-81C3-AB39CA644031}"/>
              </a:ext>
            </a:extLst>
          </p:cNvPr>
          <p:cNvSpPr txBox="1"/>
          <p:nvPr/>
        </p:nvSpPr>
        <p:spPr>
          <a:xfrm>
            <a:off x="510558" y="764090"/>
            <a:ext cx="10802620" cy="485598"/>
          </a:xfrm>
          <a:prstGeom prst="rect">
            <a:avLst/>
          </a:prstGeom>
          <a:noFill/>
        </p:spPr>
        <p:txBody>
          <a:bodyPr wrap="square">
            <a:spAutoFit/>
          </a:bodyPr>
          <a:lstStyle>
            <a:defPPr>
              <a:defRPr lang="es-MX"/>
            </a:defPPr>
            <a:lvl1pPr>
              <a:defRPr b="0" i="0" u="none" strike="noStrike">
                <a:solidFill>
                  <a:schemeClr val="dk1"/>
                </a:solidFill>
                <a:effectLst/>
              </a:defRPr>
            </a:lvl1pPr>
          </a:lstStyle>
          <a:p>
            <a:pPr algn="ctr"/>
            <a:r>
              <a:rPr lang="es-MX" b="1" dirty="0" err="1"/>
              <a:t>wagei</a:t>
            </a:r>
            <a:r>
              <a:rPr lang="es-MX" b="1" dirty="0"/>
              <a:t>=−19.27+2.55∗educi+0.19∗experi+0.00005∗faminci−5.90∗femalei+3.68∗metroi+</a:t>
            </a:r>
            <a:r>
              <a:rPr lang="el-GR" b="1" dirty="0"/>
              <a:t>ε</a:t>
            </a:r>
            <a:r>
              <a:rPr lang="es-MX" b="1" dirty="0"/>
              <a:t>i</a:t>
            </a:r>
            <a:br>
              <a:rPr lang="es-MX" b="1" dirty="0"/>
            </a:br>
            <a:endParaRPr lang="es-MX" b="1" dirty="0"/>
          </a:p>
        </p:txBody>
      </p:sp>
      <p:pic>
        <p:nvPicPr>
          <p:cNvPr id="6" name="Picture 5">
            <a:extLst>
              <a:ext uri="{FF2B5EF4-FFF2-40B4-BE49-F238E27FC236}">
                <a16:creationId xmlns:a16="http://schemas.microsoft.com/office/drawing/2014/main" id="{0F0860F5-E6C8-A2CF-B9C5-82D78F501BE8}"/>
              </a:ext>
            </a:extLst>
          </p:cNvPr>
          <p:cNvPicPr>
            <a:picLocks noChangeAspect="1"/>
          </p:cNvPicPr>
          <p:nvPr/>
        </p:nvPicPr>
        <p:blipFill>
          <a:blip r:embed="rId3"/>
          <a:stretch>
            <a:fillRect/>
          </a:stretch>
        </p:blipFill>
        <p:spPr>
          <a:xfrm>
            <a:off x="391299" y="1789240"/>
            <a:ext cx="5673985" cy="4357117"/>
          </a:xfrm>
          <a:prstGeom prst="rect">
            <a:avLst/>
          </a:prstGeom>
        </p:spPr>
      </p:pic>
      <p:pic>
        <p:nvPicPr>
          <p:cNvPr id="2050" name="Picture 2">
            <a:extLst>
              <a:ext uri="{FF2B5EF4-FFF2-40B4-BE49-F238E27FC236}">
                <a16:creationId xmlns:a16="http://schemas.microsoft.com/office/drawing/2014/main" id="{CCC08A3E-7BF1-365B-50FE-DBD5292E20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9407" y="1779577"/>
            <a:ext cx="5419627" cy="387116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D496935-FB29-22EB-DC6D-0D9A5CE2036B}"/>
              </a:ext>
            </a:extLst>
          </p:cNvPr>
          <p:cNvSpPr txBox="1"/>
          <p:nvPr/>
        </p:nvSpPr>
        <p:spPr>
          <a:xfrm>
            <a:off x="6289407" y="1321245"/>
            <a:ext cx="5827133" cy="369332"/>
          </a:xfrm>
          <a:prstGeom prst="rect">
            <a:avLst/>
          </a:prstGeom>
          <a:noFill/>
        </p:spPr>
        <p:txBody>
          <a:bodyPr wrap="square">
            <a:spAutoFit/>
          </a:bodyPr>
          <a:lstStyle/>
          <a:p>
            <a:pPr algn="l"/>
            <a:r>
              <a:rPr lang="es-MX" b="0" i="0" dirty="0">
                <a:solidFill>
                  <a:srgbClr val="333333"/>
                </a:solidFill>
                <a:effectLst/>
                <a:latin typeface="Helvetica Neue"/>
              </a:rPr>
              <a:t>Evaluación general de los error del modelo MCO2</a:t>
            </a:r>
          </a:p>
        </p:txBody>
      </p:sp>
      <p:sp>
        <p:nvSpPr>
          <p:cNvPr id="2" name="TextBox 1">
            <a:extLst>
              <a:ext uri="{FF2B5EF4-FFF2-40B4-BE49-F238E27FC236}">
                <a16:creationId xmlns:a16="http://schemas.microsoft.com/office/drawing/2014/main" id="{8B31B192-FC52-90FD-81A4-74479348636A}"/>
              </a:ext>
            </a:extLst>
          </p:cNvPr>
          <p:cNvSpPr txBox="1"/>
          <p:nvPr/>
        </p:nvSpPr>
        <p:spPr>
          <a:xfrm>
            <a:off x="225691" y="1397847"/>
            <a:ext cx="5655056" cy="369332"/>
          </a:xfrm>
          <a:prstGeom prst="rect">
            <a:avLst/>
          </a:prstGeom>
          <a:noFill/>
        </p:spPr>
        <p:txBody>
          <a:bodyPr wrap="square">
            <a:spAutoFit/>
          </a:bodyPr>
          <a:lstStyle/>
          <a:p>
            <a:pPr algn="ctr"/>
            <a:r>
              <a:rPr lang="es-ES" sz="1800" dirty="0"/>
              <a:t>Los supuestos de Gauss </a:t>
            </a:r>
            <a:r>
              <a:rPr lang="es-ES" sz="1800" dirty="0" err="1"/>
              <a:t>Markov</a:t>
            </a:r>
            <a:r>
              <a:rPr lang="es-ES" sz="1800" dirty="0"/>
              <a:t> </a:t>
            </a:r>
            <a:r>
              <a:rPr lang="es-ES" dirty="0"/>
              <a:t>sobre los modelos lineales </a:t>
            </a:r>
            <a:endParaRPr lang="es-MX" sz="1800" dirty="0"/>
          </a:p>
        </p:txBody>
      </p:sp>
    </p:spTree>
    <p:extLst>
      <p:ext uri="{BB962C8B-B14F-4D97-AF65-F5344CB8AC3E}">
        <p14:creationId xmlns:p14="http://schemas.microsoft.com/office/powerpoint/2010/main" val="288135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050"/>
                                        </p:tgtEl>
                                        <p:attrNameLst>
                                          <p:attrName>style.visibility</p:attrName>
                                        </p:attrNameLst>
                                      </p:cBhvr>
                                      <p:to>
                                        <p:strVal val="visible"/>
                                      </p:to>
                                    </p:set>
                                    <p:animEffect transition="in" filter="fade">
                                      <p:cBhvr>
                                        <p:cTn id="24" dur="1000"/>
                                        <p:tgtEl>
                                          <p:spTgt spid="2050"/>
                                        </p:tgtEl>
                                      </p:cBhvr>
                                    </p:animEffect>
                                    <p:anim calcmode="lin" valueType="num">
                                      <p:cBhvr>
                                        <p:cTn id="25" dur="1000" fill="hold"/>
                                        <p:tgtEl>
                                          <p:spTgt spid="2050"/>
                                        </p:tgtEl>
                                        <p:attrNameLst>
                                          <p:attrName>ppt_x</p:attrName>
                                        </p:attrNameLst>
                                      </p:cBhvr>
                                      <p:tavLst>
                                        <p:tav tm="0">
                                          <p:val>
                                            <p:strVal val="#ppt_x"/>
                                          </p:val>
                                        </p:tav>
                                        <p:tav tm="100000">
                                          <p:val>
                                            <p:strVal val="#ppt_x"/>
                                          </p:val>
                                        </p:tav>
                                      </p:tavLst>
                                    </p:anim>
                                    <p:anim calcmode="lin" valueType="num">
                                      <p:cBhvr>
                                        <p:cTn id="26"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sz="3200" b="1" dirty="0">
                <a:solidFill>
                  <a:schemeClr val="accent1"/>
                </a:solidFill>
              </a:rPr>
              <a:t>Pruebas de los supuestos de GAUSS- MARKOV sobre el error del </a:t>
            </a:r>
            <a:r>
              <a:rPr lang="en-US" sz="3200" b="1" dirty="0">
                <a:solidFill>
                  <a:schemeClr val="accent1"/>
                </a:solidFill>
              </a:rPr>
              <a:t>(MCO2)</a:t>
            </a:r>
            <a:endParaRPr lang="es-MX" sz="3200" b="1" dirty="0">
              <a:solidFill>
                <a:schemeClr val="accent1"/>
              </a:solidFill>
            </a:endParaRPr>
          </a:p>
        </p:txBody>
      </p:sp>
      <p:sp>
        <p:nvSpPr>
          <p:cNvPr id="8" name="TextBox 7">
            <a:extLst>
              <a:ext uri="{FF2B5EF4-FFF2-40B4-BE49-F238E27FC236}">
                <a16:creationId xmlns:a16="http://schemas.microsoft.com/office/drawing/2014/main" id="{325FC5A4-0AE9-43F6-81C3-AB39CA644031}"/>
              </a:ext>
            </a:extLst>
          </p:cNvPr>
          <p:cNvSpPr txBox="1"/>
          <p:nvPr/>
        </p:nvSpPr>
        <p:spPr>
          <a:xfrm>
            <a:off x="510558" y="687305"/>
            <a:ext cx="10802620" cy="646331"/>
          </a:xfrm>
          <a:prstGeom prst="rect">
            <a:avLst/>
          </a:prstGeom>
          <a:noFill/>
        </p:spPr>
        <p:txBody>
          <a:bodyPr wrap="square">
            <a:spAutoFit/>
          </a:bodyPr>
          <a:lstStyle>
            <a:defPPr>
              <a:defRPr lang="es-MX"/>
            </a:defPPr>
            <a:lvl1pPr>
              <a:defRPr b="0" i="0" u="none" strike="noStrike">
                <a:solidFill>
                  <a:schemeClr val="dk1"/>
                </a:solidFill>
                <a:effectLst/>
              </a:defRPr>
            </a:lvl1pPr>
          </a:lstStyle>
          <a:p>
            <a:pPr algn="ctr"/>
            <a:r>
              <a:rPr lang="es-MX" b="1" dirty="0" err="1"/>
              <a:t>wagei</a:t>
            </a:r>
            <a:r>
              <a:rPr lang="es-MX" b="1" dirty="0"/>
              <a:t>=−19.27+2.55∗educi+0.19∗experi+0.00005∗faminci−5.90∗femalei+3.68∗metroi+</a:t>
            </a:r>
            <a:r>
              <a:rPr lang="el-GR" b="1" dirty="0"/>
              <a:t>ε</a:t>
            </a:r>
            <a:r>
              <a:rPr lang="es-MX" b="1" dirty="0"/>
              <a:t>i</a:t>
            </a:r>
            <a:br>
              <a:rPr lang="es-MX" b="1" dirty="0"/>
            </a:br>
            <a:endParaRPr lang="es-MX" b="1" dirty="0"/>
          </a:p>
        </p:txBody>
      </p:sp>
      <p:sp>
        <p:nvSpPr>
          <p:cNvPr id="3" name="TextBox 2">
            <a:extLst>
              <a:ext uri="{FF2B5EF4-FFF2-40B4-BE49-F238E27FC236}">
                <a16:creationId xmlns:a16="http://schemas.microsoft.com/office/drawing/2014/main" id="{B001D75C-1C3A-53D9-03BA-DABFE5129351}"/>
              </a:ext>
            </a:extLst>
          </p:cNvPr>
          <p:cNvSpPr txBox="1"/>
          <p:nvPr/>
        </p:nvSpPr>
        <p:spPr>
          <a:xfrm>
            <a:off x="1418747" y="1023816"/>
            <a:ext cx="3442107" cy="523220"/>
          </a:xfrm>
          <a:prstGeom prst="rect">
            <a:avLst/>
          </a:prstGeom>
          <a:noFill/>
        </p:spPr>
        <p:txBody>
          <a:bodyPr wrap="square">
            <a:spAutoFit/>
          </a:bodyPr>
          <a:lstStyle/>
          <a:p>
            <a:pPr algn="ctr"/>
            <a:r>
              <a:rPr lang="es-MX" sz="1400" b="0" i="0" dirty="0">
                <a:solidFill>
                  <a:srgbClr val="333333"/>
                </a:solidFill>
                <a:effectLst/>
                <a:latin typeface="Helvetica Neue"/>
              </a:rPr>
              <a:t>Test de Homocedasticidad de errores del modelo MCO2 (Test </a:t>
            </a:r>
            <a:r>
              <a:rPr lang="es-MX" sz="1400" b="0" i="0" dirty="0" err="1">
                <a:solidFill>
                  <a:srgbClr val="333333"/>
                </a:solidFill>
                <a:effectLst/>
                <a:latin typeface="Helvetica Neue"/>
              </a:rPr>
              <a:t>Breusch</a:t>
            </a:r>
            <a:r>
              <a:rPr lang="es-MX" sz="1400" b="0" i="0" dirty="0">
                <a:solidFill>
                  <a:srgbClr val="333333"/>
                </a:solidFill>
                <a:effectLst/>
                <a:latin typeface="Helvetica Neue"/>
              </a:rPr>
              <a:t>-Pagan)</a:t>
            </a:r>
          </a:p>
        </p:txBody>
      </p:sp>
      <p:pic>
        <p:nvPicPr>
          <p:cNvPr id="7" name="Picture 6">
            <a:extLst>
              <a:ext uri="{FF2B5EF4-FFF2-40B4-BE49-F238E27FC236}">
                <a16:creationId xmlns:a16="http://schemas.microsoft.com/office/drawing/2014/main" id="{4CDA35F6-61ED-05C1-FC98-FEB57D23DA86}"/>
              </a:ext>
            </a:extLst>
          </p:cNvPr>
          <p:cNvPicPr>
            <a:picLocks noChangeAspect="1"/>
          </p:cNvPicPr>
          <p:nvPr/>
        </p:nvPicPr>
        <p:blipFill>
          <a:blip r:embed="rId3"/>
          <a:stretch>
            <a:fillRect/>
          </a:stretch>
        </p:blipFill>
        <p:spPr>
          <a:xfrm>
            <a:off x="420300" y="1648946"/>
            <a:ext cx="5439001" cy="1710987"/>
          </a:xfrm>
          <a:prstGeom prst="rect">
            <a:avLst/>
          </a:prstGeom>
        </p:spPr>
      </p:pic>
      <p:sp>
        <p:nvSpPr>
          <p:cNvPr id="11" name="TextBox 10">
            <a:extLst>
              <a:ext uri="{FF2B5EF4-FFF2-40B4-BE49-F238E27FC236}">
                <a16:creationId xmlns:a16="http://schemas.microsoft.com/office/drawing/2014/main" id="{6A6830E7-563B-0DC6-B511-098C3A29B629}"/>
              </a:ext>
            </a:extLst>
          </p:cNvPr>
          <p:cNvSpPr txBox="1"/>
          <p:nvPr/>
        </p:nvSpPr>
        <p:spPr>
          <a:xfrm>
            <a:off x="6763638" y="1065447"/>
            <a:ext cx="4581445" cy="523220"/>
          </a:xfrm>
          <a:prstGeom prst="rect">
            <a:avLst/>
          </a:prstGeom>
          <a:noFill/>
        </p:spPr>
        <p:txBody>
          <a:bodyPr wrap="square">
            <a:spAutoFit/>
          </a:bodyPr>
          <a:lstStyle/>
          <a:p>
            <a:pPr algn="ctr"/>
            <a:r>
              <a:rPr lang="es-MX" sz="1400" b="0" i="0" dirty="0">
                <a:solidFill>
                  <a:srgbClr val="333333"/>
                </a:solidFill>
                <a:effectLst/>
                <a:latin typeface="Helvetica Neue"/>
              </a:rPr>
              <a:t>Test de Autocorrelación de errores del modelo MCO2 (Test Durbin-Watson, autocorrelación de 1er orden)</a:t>
            </a:r>
          </a:p>
        </p:txBody>
      </p:sp>
      <p:pic>
        <p:nvPicPr>
          <p:cNvPr id="13" name="Picture 12">
            <a:extLst>
              <a:ext uri="{FF2B5EF4-FFF2-40B4-BE49-F238E27FC236}">
                <a16:creationId xmlns:a16="http://schemas.microsoft.com/office/drawing/2014/main" id="{C3A53847-A849-980A-C5DD-6136DFC4AF2F}"/>
              </a:ext>
            </a:extLst>
          </p:cNvPr>
          <p:cNvPicPr>
            <a:picLocks noChangeAspect="1"/>
          </p:cNvPicPr>
          <p:nvPr/>
        </p:nvPicPr>
        <p:blipFill>
          <a:blip r:embed="rId4"/>
          <a:stretch>
            <a:fillRect/>
          </a:stretch>
        </p:blipFill>
        <p:spPr>
          <a:xfrm>
            <a:off x="6302801" y="1648946"/>
            <a:ext cx="5503119" cy="1710987"/>
          </a:xfrm>
          <a:prstGeom prst="rect">
            <a:avLst/>
          </a:prstGeom>
        </p:spPr>
      </p:pic>
      <p:sp>
        <p:nvSpPr>
          <p:cNvPr id="15" name="TextBox 14">
            <a:extLst>
              <a:ext uri="{FF2B5EF4-FFF2-40B4-BE49-F238E27FC236}">
                <a16:creationId xmlns:a16="http://schemas.microsoft.com/office/drawing/2014/main" id="{014A610D-C54C-A1BE-D87E-8DCE747011A5}"/>
              </a:ext>
            </a:extLst>
          </p:cNvPr>
          <p:cNvSpPr txBox="1"/>
          <p:nvPr/>
        </p:nvSpPr>
        <p:spPr>
          <a:xfrm>
            <a:off x="849793" y="3501888"/>
            <a:ext cx="4580015" cy="523220"/>
          </a:xfrm>
          <a:prstGeom prst="rect">
            <a:avLst/>
          </a:prstGeom>
          <a:noFill/>
        </p:spPr>
        <p:txBody>
          <a:bodyPr wrap="square">
            <a:spAutoFit/>
          </a:bodyPr>
          <a:lstStyle/>
          <a:p>
            <a:pPr algn="ctr"/>
            <a:r>
              <a:rPr lang="es-MX" sz="1400" b="0" i="0" dirty="0">
                <a:solidFill>
                  <a:srgbClr val="333333"/>
                </a:solidFill>
                <a:effectLst/>
                <a:latin typeface="Helvetica Neue"/>
              </a:rPr>
              <a:t>Test de Autocorrelación de Parcial errores del modelo MCO2 (Test PACF, autocorrelación de orden superior)</a:t>
            </a:r>
          </a:p>
        </p:txBody>
      </p:sp>
      <p:pic>
        <p:nvPicPr>
          <p:cNvPr id="17" name="Picture 16">
            <a:extLst>
              <a:ext uri="{FF2B5EF4-FFF2-40B4-BE49-F238E27FC236}">
                <a16:creationId xmlns:a16="http://schemas.microsoft.com/office/drawing/2014/main" id="{008A95E5-2CD7-0B6D-08EB-90C516732571}"/>
              </a:ext>
            </a:extLst>
          </p:cNvPr>
          <p:cNvPicPr>
            <a:picLocks noChangeAspect="1"/>
          </p:cNvPicPr>
          <p:nvPr/>
        </p:nvPicPr>
        <p:blipFill>
          <a:blip r:embed="rId5"/>
          <a:stretch>
            <a:fillRect/>
          </a:stretch>
        </p:blipFill>
        <p:spPr>
          <a:xfrm>
            <a:off x="1445917" y="4025108"/>
            <a:ext cx="3773846" cy="2056666"/>
          </a:xfrm>
          <a:prstGeom prst="rect">
            <a:avLst/>
          </a:prstGeom>
        </p:spPr>
      </p:pic>
      <p:sp>
        <p:nvSpPr>
          <p:cNvPr id="19" name="TextBox 18">
            <a:extLst>
              <a:ext uri="{FF2B5EF4-FFF2-40B4-BE49-F238E27FC236}">
                <a16:creationId xmlns:a16="http://schemas.microsoft.com/office/drawing/2014/main" id="{B7237F52-6669-800C-4963-8368D6BC1F0E}"/>
              </a:ext>
            </a:extLst>
          </p:cNvPr>
          <p:cNvSpPr txBox="1"/>
          <p:nvPr/>
        </p:nvSpPr>
        <p:spPr>
          <a:xfrm>
            <a:off x="6889455" y="3501888"/>
            <a:ext cx="4163650" cy="523220"/>
          </a:xfrm>
          <a:prstGeom prst="rect">
            <a:avLst/>
          </a:prstGeom>
          <a:noFill/>
        </p:spPr>
        <p:txBody>
          <a:bodyPr wrap="square">
            <a:spAutoFit/>
          </a:bodyPr>
          <a:lstStyle/>
          <a:p>
            <a:pPr algn="ctr"/>
            <a:r>
              <a:rPr lang="es-MX" sz="1400" b="0" i="0" dirty="0">
                <a:solidFill>
                  <a:srgbClr val="333333"/>
                </a:solidFill>
                <a:effectLst/>
                <a:latin typeface="Helvetica Neue"/>
              </a:rPr>
              <a:t>Test de Normalidad de los errores del modelo MCO2 (Test Jarque-</a:t>
            </a:r>
            <a:r>
              <a:rPr lang="es-MX" sz="1400" b="0" i="0" dirty="0" err="1">
                <a:solidFill>
                  <a:srgbClr val="333333"/>
                </a:solidFill>
                <a:effectLst/>
                <a:latin typeface="Helvetica Neue"/>
              </a:rPr>
              <a:t>Bera</a:t>
            </a:r>
            <a:r>
              <a:rPr lang="es-MX" sz="1400" b="0" i="0" dirty="0">
                <a:solidFill>
                  <a:srgbClr val="333333"/>
                </a:solidFill>
                <a:effectLst/>
                <a:latin typeface="Helvetica Neue"/>
              </a:rPr>
              <a:t>)</a:t>
            </a:r>
          </a:p>
        </p:txBody>
      </p:sp>
      <p:pic>
        <p:nvPicPr>
          <p:cNvPr id="21" name="Picture 20">
            <a:extLst>
              <a:ext uri="{FF2B5EF4-FFF2-40B4-BE49-F238E27FC236}">
                <a16:creationId xmlns:a16="http://schemas.microsoft.com/office/drawing/2014/main" id="{500423B1-ABEF-FC39-60B3-BA2CAC00703E}"/>
              </a:ext>
            </a:extLst>
          </p:cNvPr>
          <p:cNvPicPr>
            <a:picLocks noChangeAspect="1"/>
          </p:cNvPicPr>
          <p:nvPr/>
        </p:nvPicPr>
        <p:blipFill>
          <a:blip r:embed="rId6"/>
          <a:stretch>
            <a:fillRect/>
          </a:stretch>
        </p:blipFill>
        <p:spPr>
          <a:xfrm>
            <a:off x="6403538" y="4224412"/>
            <a:ext cx="5439000" cy="1736482"/>
          </a:xfrm>
          <a:prstGeom prst="rect">
            <a:avLst/>
          </a:prstGeom>
        </p:spPr>
      </p:pic>
    </p:spTree>
    <p:extLst>
      <p:ext uri="{BB962C8B-B14F-4D97-AF65-F5344CB8AC3E}">
        <p14:creationId xmlns:p14="http://schemas.microsoft.com/office/powerpoint/2010/main" val="77491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ppt_x"/>
                                          </p:val>
                                        </p:tav>
                                        <p:tav tm="100000">
                                          <p:val>
                                            <p:strVal val="#ppt_x"/>
                                          </p:val>
                                        </p:tav>
                                      </p:tavLst>
                                    </p:anim>
                                    <p:anim calcmode="lin" valueType="num">
                                      <p:cBhvr additive="base">
                                        <p:cTn id="4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11" grpId="0"/>
      <p:bldP spid="15" grpId="0"/>
      <p:bldP spid="19"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TotalTime>
  <Words>3020</Words>
  <Application>Microsoft Office PowerPoint</Application>
  <PresentationFormat>Widescreen</PresentationFormat>
  <Paragraphs>257</Paragraphs>
  <Slides>20</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Calibri Light</vt:lpstr>
      <vt:lpstr>Cambria Math</vt:lpstr>
      <vt:lpstr>Helvetica Neue</vt:lpstr>
      <vt:lpstr>MathJax_Main</vt:lpstr>
      <vt:lpstr>MathJax_Math-italic</vt:lpstr>
      <vt:lpstr>System Font Regular</vt:lpstr>
      <vt:lpstr>Wingdings</vt:lpstr>
      <vt:lpstr>Retrospect</vt:lpstr>
      <vt:lpstr>UNAM Posgrado en Ingeniería Aplicación de Modelos Lineales Generalizados  Dr. Wulfrano Gomez G. Nov de 2023   </vt:lpstr>
      <vt:lpstr>Contenido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Diplomado en Ciencia de Datos  UNAM Propuesta de Proyecto Final Agosto de 2023</dc:title>
  <dc:creator>Sergio Ibarra</dc:creator>
  <cp:lastModifiedBy>Sergio Ibarra</cp:lastModifiedBy>
  <cp:revision>158</cp:revision>
  <dcterms:created xsi:type="dcterms:W3CDTF">2023-08-25T18:15:54Z</dcterms:created>
  <dcterms:modified xsi:type="dcterms:W3CDTF">2023-11-28T18:43:29Z</dcterms:modified>
</cp:coreProperties>
</file>