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5873" r:id="rId2"/>
    <p:sldId id="5875" r:id="rId3"/>
    <p:sldId id="5879" r:id="rId4"/>
    <p:sldId id="5881" r:id="rId5"/>
    <p:sldId id="5880" r:id="rId6"/>
    <p:sldId id="5882" r:id="rId7"/>
    <p:sldId id="5885" r:id="rId8"/>
    <p:sldId id="5887" r:id="rId9"/>
    <p:sldId id="5888" r:id="rId10"/>
    <p:sldId id="5886" r:id="rId11"/>
    <p:sldId id="5889" r:id="rId12"/>
    <p:sldId id="5883" r:id="rId13"/>
    <p:sldId id="5890" r:id="rId14"/>
    <p:sldId id="5891" r:id="rId15"/>
    <p:sldId id="5892"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85490" autoAdjust="0"/>
  </p:normalViewPr>
  <p:slideViewPr>
    <p:cSldViewPr snapToGrid="0" showGuides="1">
      <p:cViewPr varScale="1">
        <p:scale>
          <a:sx n="67" d="100"/>
          <a:sy n="67" d="100"/>
        </p:scale>
        <p:origin x="1421" y="58"/>
      </p:cViewPr>
      <p:guideLst>
        <p:guide orient="horz" pos="2136"/>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28/11/2023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13</a:t>
            </a:fld>
            <a:endParaRPr lang="es-MX"/>
          </a:p>
        </p:txBody>
      </p:sp>
    </p:spTree>
    <p:extLst>
      <p:ext uri="{BB962C8B-B14F-4D97-AF65-F5344CB8AC3E}">
        <p14:creationId xmlns:p14="http://schemas.microsoft.com/office/powerpoint/2010/main" val="203491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14</a:t>
            </a:fld>
            <a:endParaRPr lang="es-MX"/>
          </a:p>
        </p:txBody>
      </p:sp>
    </p:spTree>
    <p:extLst>
      <p:ext uri="{BB962C8B-B14F-4D97-AF65-F5344CB8AC3E}">
        <p14:creationId xmlns:p14="http://schemas.microsoft.com/office/powerpoint/2010/main" val="412744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15</a:t>
            </a:fld>
            <a:endParaRPr lang="es-MX"/>
          </a:p>
        </p:txBody>
      </p:sp>
    </p:spTree>
    <p:extLst>
      <p:ext uri="{BB962C8B-B14F-4D97-AF65-F5344CB8AC3E}">
        <p14:creationId xmlns:p14="http://schemas.microsoft.com/office/powerpoint/2010/main" val="215743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351680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16700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10</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11</a:t>
            </a:fld>
            <a:endParaRPr lang="es-MX"/>
          </a:p>
        </p:txBody>
      </p:sp>
    </p:spTree>
    <p:extLst>
      <p:ext uri="{BB962C8B-B14F-4D97-AF65-F5344CB8AC3E}">
        <p14:creationId xmlns:p14="http://schemas.microsoft.com/office/powerpoint/2010/main" val="11453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12</a:t>
            </a:fld>
            <a:endParaRPr lang="es-MX"/>
          </a:p>
        </p:txBody>
      </p:sp>
    </p:spTree>
    <p:extLst>
      <p:ext uri="{BB962C8B-B14F-4D97-AF65-F5344CB8AC3E}">
        <p14:creationId xmlns:p14="http://schemas.microsoft.com/office/powerpoint/2010/main" val="20457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11/28/2023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11/28/2023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11/28/2023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89047"/>
            <a:ext cx="12192000" cy="646331"/>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p>
          <a:p>
            <a:r>
              <a:rPr lang="es-ES" dirty="0">
                <a:solidFill>
                  <a:schemeClr val="dk1"/>
                </a:solidFill>
              </a:rPr>
              <a:t>Como método de corrección de la NO normalidad de los errores del MCO2</a:t>
            </a:r>
            <a:r>
              <a:rPr lang="es-ES" sz="1800" b="0" i="0" u="none" strike="noStrike" kern="1200" dirty="0">
                <a:solidFill>
                  <a:schemeClr val="dk1"/>
                </a:solidFill>
                <a:effectLst/>
                <a:latin typeface="+mn-lt"/>
                <a:ea typeface="+mn-ea"/>
                <a:cs typeface="+mn-cs"/>
              </a:rPr>
              <a:t>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362075"/>
            <a:ext cx="10228562" cy="8160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olm_model3_wage_train_data &lt;- lm(log(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(olm_model3_wage_train_data)</a:t>
            </a:r>
          </a:p>
          <a:p>
            <a:pPr eaLnBrk="0" fontAlgn="base" hangingPunct="0">
              <a:spcBef>
                <a:spcPct val="0"/>
              </a:spcBef>
              <a:spcAft>
                <a:spcPct val="0"/>
              </a:spcAft>
            </a:pPr>
            <a:endParaRPr lang="es-MX" altLang="es-MX" sz="1200" dirty="0">
              <a:solidFill>
                <a:srgbClr val="333333"/>
              </a:solidFill>
            </a:endParaRPr>
          </a:p>
        </p:txBody>
      </p:sp>
      <p:pic>
        <p:nvPicPr>
          <p:cNvPr id="7" name="Picture 6">
            <a:extLst>
              <a:ext uri="{FF2B5EF4-FFF2-40B4-BE49-F238E27FC236}">
                <a16:creationId xmlns:a16="http://schemas.microsoft.com/office/drawing/2014/main" id="{50078E9B-2A10-D1FD-455F-CB428FABEFF3}"/>
              </a:ext>
            </a:extLst>
          </p:cNvPr>
          <p:cNvPicPr>
            <a:picLocks noChangeAspect="1"/>
          </p:cNvPicPr>
          <p:nvPr/>
        </p:nvPicPr>
        <p:blipFill>
          <a:blip r:embed="rId3"/>
          <a:stretch>
            <a:fillRect/>
          </a:stretch>
        </p:blipFill>
        <p:spPr>
          <a:xfrm>
            <a:off x="314243" y="3052662"/>
            <a:ext cx="3674740" cy="3003294"/>
          </a:xfrm>
          <a:prstGeom prst="rect">
            <a:avLst/>
          </a:prstGeom>
        </p:spPr>
      </p:pic>
      <p:sp>
        <p:nvSpPr>
          <p:cNvPr id="8" name="TextBox 7">
            <a:extLst>
              <a:ext uri="{FF2B5EF4-FFF2-40B4-BE49-F238E27FC236}">
                <a16:creationId xmlns:a16="http://schemas.microsoft.com/office/drawing/2014/main" id="{26E26FC4-2307-5AF5-DD2B-E15A7C502859}"/>
              </a:ext>
            </a:extLst>
          </p:cNvPr>
          <p:cNvSpPr txBox="1"/>
          <p:nvPr/>
        </p:nvSpPr>
        <p:spPr>
          <a:xfrm>
            <a:off x="1474075" y="2793788"/>
            <a:ext cx="8927785" cy="401321"/>
          </a:xfrm>
          <a:prstGeom prst="rect">
            <a:avLst/>
          </a:prstGeom>
          <a:noFill/>
        </p:spPr>
        <p:txBody>
          <a:bodyPr wrap="square">
            <a:spAutoFit/>
          </a:bodyPr>
          <a:lstStyle>
            <a:defPPr>
              <a:defRPr lang="es-MX"/>
            </a:defPPr>
            <a:lvl1pPr>
              <a:defRPr b="0" i="0" u="none" strike="noStrike">
                <a:solidFill>
                  <a:schemeClr val="bg1">
                    <a:lumMod val="75000"/>
                  </a:schemeClr>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sp>
        <p:nvSpPr>
          <p:cNvPr id="9" name="TextBox 8">
            <a:extLst>
              <a:ext uri="{FF2B5EF4-FFF2-40B4-BE49-F238E27FC236}">
                <a16:creationId xmlns:a16="http://schemas.microsoft.com/office/drawing/2014/main" id="{A934369F-209E-5102-C70E-D5E3CBF787B2}"/>
              </a:ext>
            </a:extLst>
          </p:cNvPr>
          <p:cNvSpPr txBox="1"/>
          <p:nvPr/>
        </p:nvSpPr>
        <p:spPr>
          <a:xfrm>
            <a:off x="66479" y="246712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
        <p:nvSpPr>
          <p:cNvPr id="12" name="TextBox 11">
            <a:extLst>
              <a:ext uri="{FF2B5EF4-FFF2-40B4-BE49-F238E27FC236}">
                <a16:creationId xmlns:a16="http://schemas.microsoft.com/office/drawing/2014/main" id="{82DE68C4-422B-F63B-E465-4B72F1C65E8B}"/>
              </a:ext>
            </a:extLst>
          </p:cNvPr>
          <p:cNvSpPr txBox="1"/>
          <p:nvPr/>
        </p:nvSpPr>
        <p:spPr>
          <a:xfrm>
            <a:off x="1627098" y="2136134"/>
            <a:ext cx="9255321" cy="441453"/>
          </a:xfrm>
          <a:prstGeom prst="rect">
            <a:avLst/>
          </a:prstGeom>
          <a:noFill/>
        </p:spPr>
        <p:txBody>
          <a:bodyPr wrap="square">
            <a:spAutoFit/>
          </a:bodyPr>
          <a:lstStyle/>
          <a:p>
            <a:pPr algn="ctr"/>
            <a:r>
              <a:rPr lang="es-MX" b="0" i="0" u="none" strike="noStrike" dirty="0">
                <a:solidFill>
                  <a:srgbClr val="333333"/>
                </a:solidFill>
                <a:effectLst/>
                <a:latin typeface="MathJax_Math-italic"/>
              </a:rPr>
              <a:t>log</a:t>
            </a:r>
            <a:r>
              <a:rPr lang="es-MX" b="0" i="0" u="none" strike="noStrike" dirty="0">
                <a:solidFill>
                  <a:srgbClr val="333333"/>
                </a:solidFill>
                <a:effectLst/>
                <a:latin typeface="MathJax_Main"/>
              </a:rPr>
              <a:t>(</a:t>
            </a:r>
            <a:r>
              <a:rPr lang="es-MX" b="0" i="0" u="none" strike="noStrike" dirty="0" err="1">
                <a:solidFill>
                  <a:srgbClr val="333333"/>
                </a:solidFill>
                <a:effectLst/>
                <a:latin typeface="MathJax_Math-italic"/>
              </a:rPr>
              <a:t>wagei</a:t>
            </a:r>
            <a:r>
              <a:rPr lang="es-MX" b="0" i="0" u="none" strike="noStrike" dirty="0">
                <a:solidFill>
                  <a:srgbClr val="333333"/>
                </a:solidFill>
                <a:effectLst/>
                <a:latin typeface="MathJax_Main"/>
              </a:rPr>
              <a:t>)=1.27+0.11∗</a:t>
            </a:r>
            <a:r>
              <a:rPr lang="es-MX" b="0" i="0" u="none" strike="noStrike" dirty="0">
                <a:solidFill>
                  <a:srgbClr val="333333"/>
                </a:solidFill>
                <a:effectLst/>
                <a:latin typeface="MathJax_Math-italic"/>
              </a:rPr>
              <a:t>educi</a:t>
            </a:r>
            <a:r>
              <a:rPr lang="es-MX" b="0" i="0" u="none" strike="noStrike" dirty="0">
                <a:solidFill>
                  <a:srgbClr val="333333"/>
                </a:solidFill>
                <a:effectLst/>
                <a:latin typeface="MathJax_Main"/>
              </a:rPr>
              <a:t>+0.008∗</a:t>
            </a:r>
            <a:r>
              <a:rPr lang="es-MX" b="0" i="0" u="none" strike="noStrike" dirty="0">
                <a:solidFill>
                  <a:srgbClr val="333333"/>
                </a:solidFill>
                <a:effectLst/>
                <a:latin typeface="MathJax_Math-italic"/>
              </a:rPr>
              <a:t>experi</a:t>
            </a:r>
            <a:r>
              <a:rPr lang="es-MX" b="0" i="0" u="none" strike="noStrike" dirty="0">
                <a:solidFill>
                  <a:srgbClr val="333333"/>
                </a:solidFill>
                <a:effectLst/>
                <a:latin typeface="MathJax_Main"/>
              </a:rPr>
              <a:t>+0.000007∗</a:t>
            </a:r>
            <a:r>
              <a:rPr lang="es-MX" b="0" i="0" u="none" strike="noStrike" dirty="0">
                <a:solidFill>
                  <a:srgbClr val="333333"/>
                </a:solidFill>
                <a:effectLst/>
                <a:latin typeface="MathJax_Math-italic"/>
              </a:rPr>
              <a:t>faminci</a:t>
            </a:r>
            <a:r>
              <a:rPr lang="es-MX" b="0" i="0" u="none" strike="noStrike" dirty="0">
                <a:solidFill>
                  <a:srgbClr val="333333"/>
                </a:solidFill>
                <a:effectLst/>
                <a:latin typeface="MathJax_Main"/>
              </a:rPr>
              <a:t>−0.22∗</a:t>
            </a:r>
            <a:r>
              <a:rPr lang="es-MX" b="0" i="0" u="none" strike="noStrike" dirty="0">
                <a:solidFill>
                  <a:srgbClr val="333333"/>
                </a:solidFill>
                <a:effectLst/>
                <a:latin typeface="MathJax_Math-italic"/>
              </a:rPr>
              <a:t>femalei</a:t>
            </a:r>
            <a:r>
              <a:rPr lang="es-MX" b="0" i="0" u="none" strike="noStrike" dirty="0">
                <a:solidFill>
                  <a:srgbClr val="333333"/>
                </a:solidFill>
                <a:effectLst/>
                <a:latin typeface="MathJax_Main"/>
              </a:rPr>
              <a:t>+0.13∗</a:t>
            </a:r>
            <a:r>
              <a:rPr lang="es-MX" b="0" i="0" u="none" strike="noStrike" dirty="0">
                <a:solidFill>
                  <a:srgbClr val="333333"/>
                </a:solidFill>
                <a:effectLst/>
                <a:latin typeface="MathJax_Math-italic"/>
              </a:rPr>
              <a:t>metroi</a:t>
            </a:r>
            <a:r>
              <a:rPr lang="es-MX" b="0" i="0" u="none" strike="noStrike" dirty="0">
                <a:solidFill>
                  <a:srgbClr val="333333"/>
                </a:solidFill>
                <a:effectLst/>
                <a:latin typeface="MathJax_Main"/>
              </a:rPr>
              <a:t>+</a:t>
            </a:r>
            <a:r>
              <a:rPr lang="el-GR" b="0" i="0" u="none" strike="noStrike" dirty="0">
                <a:solidFill>
                  <a:srgbClr val="333333"/>
                </a:solidFill>
                <a:effectLst/>
                <a:latin typeface="MathJax_Math-italic"/>
              </a:rPr>
              <a:t>ε</a:t>
            </a:r>
            <a:r>
              <a:rPr lang="es-MX" b="0" i="0" u="none" strike="noStrike" dirty="0">
                <a:solidFill>
                  <a:srgbClr val="333333"/>
                </a:solidFill>
                <a:effectLst/>
                <a:latin typeface="MathJax_Math-italic"/>
              </a:rPr>
              <a:t>i</a:t>
            </a:r>
            <a:br>
              <a:rPr lang="es-MX" dirty="0"/>
            </a:br>
            <a:endParaRPr lang="es-MX" dirty="0"/>
          </a:p>
        </p:txBody>
      </p:sp>
      <p:pic>
        <p:nvPicPr>
          <p:cNvPr id="3075" name="Picture 3">
            <a:extLst>
              <a:ext uri="{FF2B5EF4-FFF2-40B4-BE49-F238E27FC236}">
                <a16:creationId xmlns:a16="http://schemas.microsoft.com/office/drawing/2014/main" id="{DE5A3C49-3AF0-9220-E807-FC50E0782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28" y="3309884"/>
            <a:ext cx="3701678" cy="26440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7886951" y="4045862"/>
            <a:ext cx="4193289" cy="1172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 los  coeficiente se ajusto a la escala </a:t>
            </a:r>
            <a:r>
              <a:rPr lang="es-MX" altLang="es-MX" sz="1200" dirty="0" err="1">
                <a:solidFill>
                  <a:srgbClr val="333333"/>
                </a:solidFill>
                <a:latin typeface="Helvetica Neue"/>
              </a:rPr>
              <a:t>logaritmica</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Los errores aparentan estar más cercanos y centrados alrededor del cero</a:t>
            </a:r>
          </a:p>
        </p:txBody>
      </p:sp>
    </p:spTree>
    <p:extLst>
      <p:ext uri="{BB962C8B-B14F-4D97-AF65-F5344CB8AC3E}">
        <p14:creationId xmlns:p14="http://schemas.microsoft.com/office/powerpoint/2010/main" val="69350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(MCO3)</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40228"/>
            <a:ext cx="10802620" cy="42070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a:p>
            <a:pPr algn="ct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MCO3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MCO3 (Test PACF, autocorrelación de orden superior)</a:t>
            </a:r>
          </a:p>
        </p:txBody>
      </p:sp>
      <p:sp>
        <p:nvSpPr>
          <p:cNvPr id="19" name="TextBox 18">
            <a:extLst>
              <a:ext uri="{FF2B5EF4-FFF2-40B4-BE49-F238E27FC236}">
                <a16:creationId xmlns:a16="http://schemas.microsoft.com/office/drawing/2014/main" id="{B7237F52-6669-800C-4963-8368D6BC1F0E}"/>
              </a:ext>
            </a:extLst>
          </p:cNvPr>
          <p:cNvSpPr txBox="1"/>
          <p:nvPr/>
        </p:nvSpPr>
        <p:spPr>
          <a:xfrm>
            <a:off x="351679" y="3579403"/>
            <a:ext cx="6337817" cy="307777"/>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MCO3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9" name="Picture 8">
            <a:extLst>
              <a:ext uri="{FF2B5EF4-FFF2-40B4-BE49-F238E27FC236}">
                <a16:creationId xmlns:a16="http://schemas.microsoft.com/office/drawing/2014/main" id="{5C000619-B526-56D5-59B5-5ADD30DC320C}"/>
              </a:ext>
            </a:extLst>
          </p:cNvPr>
          <p:cNvPicPr>
            <a:picLocks noChangeAspect="1"/>
          </p:cNvPicPr>
          <p:nvPr/>
        </p:nvPicPr>
        <p:blipFill>
          <a:blip r:embed="rId3"/>
          <a:stretch>
            <a:fillRect/>
          </a:stretch>
        </p:blipFill>
        <p:spPr>
          <a:xfrm>
            <a:off x="447040" y="1688990"/>
            <a:ext cx="5473221" cy="1667121"/>
          </a:xfrm>
          <a:prstGeom prst="rect">
            <a:avLst/>
          </a:prstGeom>
        </p:spPr>
      </p:pic>
      <p:pic>
        <p:nvPicPr>
          <p:cNvPr id="5" name="Picture 4">
            <a:extLst>
              <a:ext uri="{FF2B5EF4-FFF2-40B4-BE49-F238E27FC236}">
                <a16:creationId xmlns:a16="http://schemas.microsoft.com/office/drawing/2014/main" id="{D01645A1-5D5B-1D9B-A585-CE0FD0CA3E4E}"/>
              </a:ext>
            </a:extLst>
          </p:cNvPr>
          <p:cNvPicPr>
            <a:picLocks noChangeAspect="1"/>
          </p:cNvPicPr>
          <p:nvPr/>
        </p:nvPicPr>
        <p:blipFill>
          <a:blip r:embed="rId4"/>
          <a:stretch>
            <a:fillRect/>
          </a:stretch>
        </p:blipFill>
        <p:spPr>
          <a:xfrm>
            <a:off x="865952" y="3984165"/>
            <a:ext cx="5309270" cy="2531823"/>
          </a:xfrm>
          <a:prstGeom prst="rect">
            <a:avLst/>
          </a:prstGeom>
        </p:spPr>
      </p:pic>
      <p:pic>
        <p:nvPicPr>
          <p:cNvPr id="7" name="Picture 6">
            <a:extLst>
              <a:ext uri="{FF2B5EF4-FFF2-40B4-BE49-F238E27FC236}">
                <a16:creationId xmlns:a16="http://schemas.microsoft.com/office/drawing/2014/main" id="{DDB6C643-288F-1F5D-AACE-48DAB8EE31AD}"/>
              </a:ext>
            </a:extLst>
          </p:cNvPr>
          <p:cNvPicPr>
            <a:picLocks noChangeAspect="1"/>
          </p:cNvPicPr>
          <p:nvPr/>
        </p:nvPicPr>
        <p:blipFill>
          <a:blip r:embed="rId5"/>
          <a:stretch>
            <a:fillRect/>
          </a:stretch>
        </p:blipFill>
        <p:spPr>
          <a:xfrm>
            <a:off x="7547005" y="1504168"/>
            <a:ext cx="3226248" cy="2843009"/>
          </a:xfrm>
          <a:prstGeom prst="rect">
            <a:avLst/>
          </a:prstGeom>
        </p:spPr>
      </p:pic>
    </p:spTree>
    <p:extLst>
      <p:ext uri="{BB962C8B-B14F-4D97-AF65-F5344CB8AC3E}">
        <p14:creationId xmlns:p14="http://schemas.microsoft.com/office/powerpoint/2010/main" val="41512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2688563008"/>
              </p:ext>
            </p:extLst>
          </p:nvPr>
        </p:nvGraphicFramePr>
        <p:xfrm>
          <a:off x="510558" y="1428326"/>
          <a:ext cx="11010882" cy="341884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bl>
          </a:graphicData>
        </a:graphic>
      </p:graphicFrame>
    </p:spTree>
    <p:extLst>
      <p:ext uri="{BB962C8B-B14F-4D97-AF65-F5344CB8AC3E}">
        <p14:creationId xmlns:p14="http://schemas.microsoft.com/office/powerpoint/2010/main" val="14590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En el modelo de MCG la matriz de covarianza de errores no es la identidad</a:t>
            </a:r>
            <a:endParaRPr lang="es-MX" sz="3200" dirty="0">
              <a:solidFill>
                <a:schemeClr val="accent1"/>
              </a:solidFill>
            </a:endParaRPr>
          </a:p>
        </p:txBody>
      </p:sp>
      <p:pic>
        <p:nvPicPr>
          <p:cNvPr id="3" name="Picture 2">
            <a:extLst>
              <a:ext uri="{FF2B5EF4-FFF2-40B4-BE49-F238E27FC236}">
                <a16:creationId xmlns:a16="http://schemas.microsoft.com/office/drawing/2014/main" id="{170B29B2-7EF6-EE28-60D7-6F432CE06ECF}"/>
              </a:ext>
            </a:extLst>
          </p:cNvPr>
          <p:cNvPicPr>
            <a:picLocks noChangeAspect="1"/>
          </p:cNvPicPr>
          <p:nvPr/>
        </p:nvPicPr>
        <p:blipFill>
          <a:blip r:embed="rId3"/>
          <a:stretch>
            <a:fillRect/>
          </a:stretch>
        </p:blipFill>
        <p:spPr>
          <a:xfrm>
            <a:off x="91440" y="1357071"/>
            <a:ext cx="4815158" cy="4500255"/>
          </a:xfrm>
          <a:prstGeom prst="rect">
            <a:avLst/>
          </a:prstGeom>
        </p:spPr>
      </p:pic>
      <p:sp>
        <p:nvSpPr>
          <p:cNvPr id="5" name="TextBox 4">
            <a:extLst>
              <a:ext uri="{FF2B5EF4-FFF2-40B4-BE49-F238E27FC236}">
                <a16:creationId xmlns:a16="http://schemas.microsoft.com/office/drawing/2014/main" id="{8803E547-8406-71AF-96F5-678F73C7DE6F}"/>
              </a:ext>
            </a:extLst>
          </p:cNvPr>
          <p:cNvSpPr txBox="1"/>
          <p:nvPr/>
        </p:nvSpPr>
        <p:spPr>
          <a:xfrm>
            <a:off x="91440" y="710740"/>
            <a:ext cx="5140960" cy="646331"/>
          </a:xfrm>
          <a:prstGeom prst="rect">
            <a:avLst/>
          </a:prstGeom>
          <a:noFill/>
        </p:spPr>
        <p:txBody>
          <a:bodyPr wrap="square">
            <a:spAutoFit/>
          </a:bodyPr>
          <a:lstStyle/>
          <a:p>
            <a:r>
              <a:rPr lang="es-ES" sz="1800" dirty="0"/>
              <a:t>Recordar los supuestos de Gauss </a:t>
            </a:r>
            <a:r>
              <a:rPr lang="es-ES" sz="1800" dirty="0" err="1"/>
              <a:t>Markok</a:t>
            </a:r>
            <a:r>
              <a:rPr lang="es-ES" sz="1800" dirty="0"/>
              <a:t> para el caso del MCO</a:t>
            </a:r>
            <a:endParaRPr lang="es-MX" sz="1800" dirty="0"/>
          </a:p>
        </p:txBody>
      </p:sp>
      <p:sp>
        <p:nvSpPr>
          <p:cNvPr id="8" name="TextBox 7">
            <a:extLst>
              <a:ext uri="{FF2B5EF4-FFF2-40B4-BE49-F238E27FC236}">
                <a16:creationId xmlns:a16="http://schemas.microsoft.com/office/drawing/2014/main" id="{7BC94443-F41D-0A8A-8E71-49A8A51228D4}"/>
              </a:ext>
            </a:extLst>
          </p:cNvPr>
          <p:cNvSpPr txBox="1"/>
          <p:nvPr/>
        </p:nvSpPr>
        <p:spPr>
          <a:xfrm>
            <a:off x="5735608" y="791356"/>
            <a:ext cx="6167120" cy="646331"/>
          </a:xfrm>
          <a:prstGeom prst="rect">
            <a:avLst/>
          </a:prstGeom>
          <a:noFill/>
        </p:spPr>
        <p:txBody>
          <a:bodyPr wrap="square">
            <a:spAutoFit/>
          </a:bodyPr>
          <a:lstStyle/>
          <a:p>
            <a:pPr algn="ctr"/>
            <a:r>
              <a:rPr lang="es-ES" sz="1800" dirty="0"/>
              <a:t>Pero para el </a:t>
            </a:r>
            <a:r>
              <a:rPr lang="es-ES" sz="1800" dirty="0" err="1"/>
              <a:t>el</a:t>
            </a:r>
            <a:r>
              <a:rPr lang="es-ES" sz="1800" dirty="0"/>
              <a:t> caso del MCG la matriz de covarianzas no es la Identidad</a:t>
            </a:r>
            <a:endParaRPr lang="es-MX" sz="1800" dirty="0"/>
          </a:p>
        </p:txBody>
      </p:sp>
      <p:pic>
        <p:nvPicPr>
          <p:cNvPr id="10" name="Picture 9">
            <a:extLst>
              <a:ext uri="{FF2B5EF4-FFF2-40B4-BE49-F238E27FC236}">
                <a16:creationId xmlns:a16="http://schemas.microsoft.com/office/drawing/2014/main" id="{DF0775A4-9415-2B49-8AEA-4CDDBE5EFD0F}"/>
              </a:ext>
            </a:extLst>
          </p:cNvPr>
          <p:cNvPicPr>
            <a:picLocks noChangeAspect="1"/>
          </p:cNvPicPr>
          <p:nvPr/>
        </p:nvPicPr>
        <p:blipFill rotWithShape="1">
          <a:blip r:embed="rId4"/>
          <a:srcRect l="1707"/>
          <a:stretch/>
        </p:blipFill>
        <p:spPr>
          <a:xfrm>
            <a:off x="5823870" y="1722693"/>
            <a:ext cx="5985914" cy="3336414"/>
          </a:xfrm>
          <a:prstGeom prst="rect">
            <a:avLst/>
          </a:prstGeom>
        </p:spPr>
      </p:pic>
    </p:spTree>
    <p:extLst>
      <p:ext uri="{BB962C8B-B14F-4D97-AF65-F5344CB8AC3E}">
        <p14:creationId xmlns:p14="http://schemas.microsoft.com/office/powerpoint/2010/main" val="222272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Se busca que los coeficientes </a:t>
            </a:r>
            <a:r>
              <a:rPr lang="es-ES" sz="3200" dirty="0">
                <a:solidFill>
                  <a:schemeClr val="accent1"/>
                </a:solidFill>
                <a:latin typeface="Cambria Math" panose="02040503050406030204" pitchFamily="18" charset="0"/>
                <a:ea typeface="Cambria Math" panose="02040503050406030204" pitchFamily="18" charset="0"/>
              </a:rPr>
              <a:t>𝜷 </a:t>
            </a:r>
            <a:r>
              <a:rPr lang="es-ES" sz="3200" b="1" dirty="0">
                <a:solidFill>
                  <a:schemeClr val="accent1"/>
                </a:solidFill>
              </a:rPr>
              <a:t>sean insesgados, consistentes y eficientes </a:t>
            </a:r>
            <a:endParaRPr lang="es-MX" sz="3200" dirty="0">
              <a:solidFill>
                <a:schemeClr val="accent1"/>
              </a:solidFill>
            </a:endParaRPr>
          </a:p>
        </p:txBody>
      </p:sp>
      <p:pic>
        <p:nvPicPr>
          <p:cNvPr id="6" name="Picture 5">
            <a:extLst>
              <a:ext uri="{FF2B5EF4-FFF2-40B4-BE49-F238E27FC236}">
                <a16:creationId xmlns:a16="http://schemas.microsoft.com/office/drawing/2014/main" id="{5ABBA73A-6C42-21A0-6A11-AD533A71BC71}"/>
              </a:ext>
            </a:extLst>
          </p:cNvPr>
          <p:cNvPicPr>
            <a:picLocks noChangeAspect="1"/>
          </p:cNvPicPr>
          <p:nvPr/>
        </p:nvPicPr>
        <p:blipFill>
          <a:blip r:embed="rId3"/>
          <a:stretch>
            <a:fillRect/>
          </a:stretch>
        </p:blipFill>
        <p:spPr>
          <a:xfrm>
            <a:off x="1581901" y="1765029"/>
            <a:ext cx="9028196" cy="3327942"/>
          </a:xfrm>
          <a:prstGeom prst="rect">
            <a:avLst/>
          </a:prstGeom>
        </p:spPr>
      </p:pic>
    </p:spTree>
    <p:extLst>
      <p:ext uri="{BB962C8B-B14F-4D97-AF65-F5344CB8AC3E}">
        <p14:creationId xmlns:p14="http://schemas.microsoft.com/office/powerpoint/2010/main" val="403517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&amp; MCG</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2218788355"/>
              </p:ext>
            </p:extLst>
          </p:nvPr>
        </p:nvGraphicFramePr>
        <p:xfrm>
          <a:off x="510558" y="799676"/>
          <a:ext cx="11010882" cy="416052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E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4377147"/>
                  </a:ext>
                </a:extLst>
              </a:tr>
              <a:tr h="370840">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E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3401442"/>
                  </a:ext>
                </a:extLst>
              </a:tr>
            </a:tbl>
          </a:graphicData>
        </a:graphic>
      </p:graphicFrame>
    </p:spTree>
    <p:extLst>
      <p:ext uri="{BB962C8B-B14F-4D97-AF65-F5344CB8AC3E}">
        <p14:creationId xmlns:p14="http://schemas.microsoft.com/office/powerpoint/2010/main" val="63249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81373" y="925374"/>
            <a:ext cx="9163983" cy="3894732"/>
          </a:xfrm>
        </p:spPr>
        <p:txBody>
          <a:bodyPr tIns="0" bIns="0">
            <a:normAutofit fontScale="25000" lnSpcReduction="20000"/>
          </a:bodyPr>
          <a:lstStyle/>
          <a:p>
            <a:r>
              <a:rPr lang="en-US" sz="4800" dirty="0" err="1">
                <a:solidFill>
                  <a:srgbClr val="373A3C"/>
                </a:solidFill>
                <a:latin typeface="Arial" panose="020B0604020202020204" pitchFamily="34" charset="0"/>
                <a:cs typeface="Arial" panose="020B0604020202020204" pitchFamily="34" charset="0"/>
              </a:rPr>
              <a:t>Esquema</a:t>
            </a:r>
            <a:r>
              <a:rPr lang="en-US" sz="4800" dirty="0">
                <a:solidFill>
                  <a:srgbClr val="373A3C"/>
                </a:solidFill>
                <a:latin typeface="Arial" panose="020B0604020202020204" pitchFamily="34" charset="0"/>
                <a:cs typeface="Arial" panose="020B0604020202020204" pitchFamily="34" charset="0"/>
              </a:rPr>
              <a:t> General del Proyecto </a:t>
            </a:r>
          </a:p>
          <a:p>
            <a:r>
              <a:rPr lang="es-ES" sz="4800" i="0" dirty="0" err="1">
                <a:solidFill>
                  <a:srgbClr val="373A3C"/>
                </a:solidFill>
                <a:effectLst/>
                <a:latin typeface="Arial" panose="020B0604020202020204" pitchFamily="34" charset="0"/>
                <a:cs typeface="Arial" panose="020B0604020202020204" pitchFamily="34" charset="0"/>
              </a:rPr>
              <a:t>Pre-análisis</a:t>
            </a:r>
            <a:r>
              <a:rPr lang="es-ES" sz="4800" i="0" dirty="0">
                <a:solidFill>
                  <a:srgbClr val="373A3C"/>
                </a:solidFill>
                <a:effectLst/>
                <a:latin typeface="Arial" panose="020B0604020202020204" pitchFamily="34" charset="0"/>
                <a:cs typeface="Arial" panose="020B0604020202020204" pitchFamily="34" charset="0"/>
              </a:rPr>
              <a:t> de datos</a:t>
            </a:r>
            <a:endParaRPr lang="en-US" sz="4800" dirty="0">
              <a:latin typeface="Arial" panose="020B0604020202020204" pitchFamily="34" charset="0"/>
              <a:cs typeface="Arial" panose="020B0604020202020204" pitchFamily="34" charset="0"/>
            </a:endParaRP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(MCO1)</a:t>
            </a:r>
            <a:endParaRPr lang="es-MX" sz="4800" dirty="0">
              <a:solidFill>
                <a:srgbClr val="373A3C"/>
              </a:solidFill>
              <a:latin typeface="Arial" panose="020B0604020202020204" pitchFamily="34" charset="0"/>
              <a:cs typeface="Arial" panose="020B0604020202020204" pitchFamily="34" charset="0"/>
            </a:endParaRP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(MCO2)</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MCO2</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(MCO3)</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MCO3</a:t>
            </a:r>
          </a:p>
          <a:p>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a:t>
            </a:r>
          </a:p>
          <a:p>
            <a:pPr lvl="1"/>
            <a:r>
              <a:rPr lang="en-US" sz="4600" dirty="0">
                <a:solidFill>
                  <a:srgbClr val="373A3C"/>
                </a:solidFill>
                <a:latin typeface="Arial" panose="020B0604020202020204" pitchFamily="34" charset="0"/>
                <a:cs typeface="Arial" panose="020B0604020202020204" pitchFamily="34" charset="0"/>
              </a:rPr>
              <a:t>Los </a:t>
            </a:r>
            <a:r>
              <a:rPr lang="en-US" sz="4600" dirty="0" err="1">
                <a:solidFill>
                  <a:srgbClr val="373A3C"/>
                </a:solidFill>
                <a:latin typeface="Arial" panose="020B0604020202020204" pitchFamily="34" charset="0"/>
                <a:cs typeface="Arial" panose="020B0604020202020204" pitchFamily="34" charset="0"/>
              </a:rPr>
              <a:t>coeficientes</a:t>
            </a:r>
            <a:r>
              <a:rPr lang="en-US" sz="4600" dirty="0">
                <a:solidFill>
                  <a:srgbClr val="373A3C"/>
                </a:solidFill>
                <a:latin typeface="Arial" panose="020B0604020202020204" pitchFamily="34" charset="0"/>
                <a:cs typeface="Arial" panose="020B0604020202020204" pitchFamily="34" charset="0"/>
              </a:rPr>
              <a:t> </a:t>
            </a:r>
            <a:r>
              <a:rPr lang="en-US" sz="4600" dirty="0">
                <a:solidFill>
                  <a:srgbClr val="373A3C"/>
                </a:solidFill>
                <a:latin typeface="Arial" panose="020B0604020202020204" pitchFamily="34" charset="0"/>
                <a:ea typeface="Cambria Math" panose="02040503050406030204" pitchFamily="18" charset="0"/>
                <a:cs typeface="Arial" panose="020B0604020202020204" pitchFamily="34" charset="0"/>
              </a:rPr>
              <a:t>𝜷 </a:t>
            </a:r>
            <a:r>
              <a:rPr lang="en-US" sz="4600" dirty="0" err="1">
                <a:solidFill>
                  <a:srgbClr val="373A3C"/>
                </a:solidFill>
                <a:latin typeface="Arial" panose="020B0604020202020204" pitchFamily="34" charset="0"/>
                <a:cs typeface="Arial" panose="020B0604020202020204" pitchFamily="34" charset="0"/>
              </a:rPr>
              <a:t>insesgados</a:t>
            </a:r>
            <a:r>
              <a:rPr lang="en-US" sz="4600" dirty="0">
                <a:solidFill>
                  <a:srgbClr val="373A3C"/>
                </a:solidFill>
                <a:latin typeface="Arial" panose="020B0604020202020204" pitchFamily="34" charset="0"/>
                <a:cs typeface="Arial" panose="020B0604020202020204" pitchFamily="34" charset="0"/>
              </a:rPr>
              <a:t>, </a:t>
            </a:r>
            <a:r>
              <a:rPr lang="en-US" sz="4600" dirty="0" err="1">
                <a:solidFill>
                  <a:srgbClr val="373A3C"/>
                </a:solidFill>
                <a:latin typeface="Arial" panose="020B0604020202020204" pitchFamily="34" charset="0"/>
                <a:cs typeface="Arial" panose="020B0604020202020204" pitchFamily="34" charset="0"/>
              </a:rPr>
              <a:t>consistentes</a:t>
            </a:r>
            <a:r>
              <a:rPr lang="en-US" sz="4600" dirty="0">
                <a:solidFill>
                  <a:srgbClr val="373A3C"/>
                </a:solidFill>
                <a:latin typeface="Arial" panose="020B0604020202020204" pitchFamily="34" charset="0"/>
                <a:cs typeface="Arial" panose="020B0604020202020204" pitchFamily="34" charset="0"/>
              </a:rPr>
              <a:t> y </a:t>
            </a:r>
            <a:r>
              <a:rPr lang="en-US" sz="4600" dirty="0" err="1">
                <a:solidFill>
                  <a:srgbClr val="373A3C"/>
                </a:solidFill>
                <a:latin typeface="Arial" panose="020B0604020202020204" pitchFamily="34" charset="0"/>
                <a:cs typeface="Arial" panose="020B0604020202020204" pitchFamily="34" charset="0"/>
              </a:rPr>
              <a:t>eficientes</a:t>
            </a:r>
            <a:r>
              <a:rPr lang="en-US" sz="4600" dirty="0">
                <a:solidFill>
                  <a:srgbClr val="373A3C"/>
                </a:solidFill>
                <a:latin typeface="Arial" panose="020B0604020202020204" pitchFamily="34" charset="0"/>
                <a:cs typeface="Arial" panose="020B0604020202020204" pitchFamily="34" charset="0"/>
              </a:rPr>
              <a:t> </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(MCG1)</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(MCG2)</a:t>
            </a:r>
            <a:endParaRPr lang="es-MX" sz="4800" dirty="0">
              <a:solidFill>
                <a:srgbClr val="373A3C"/>
              </a:solidFill>
              <a:latin typeface="Arial" panose="020B0604020202020204" pitchFamily="34" charset="0"/>
              <a:cs typeface="Arial" panose="020B0604020202020204" pitchFamily="34" charset="0"/>
            </a:endParaRPr>
          </a:p>
          <a:p>
            <a:endParaRPr lang="es-MX"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a:xfrm>
            <a:off x="1962418" y="305238"/>
            <a:ext cx="9163983" cy="594360"/>
          </a:xfrm>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715686"/>
            <a:ext cx="3522823" cy="3123932"/>
          </a:xfrm>
          <a:prstGeom prst="rect">
            <a:avLst/>
          </a:prstGeom>
          <a:noFill/>
        </p:spPr>
        <p:txBody>
          <a:bodyPr wrap="square" rtlCol="0">
            <a:spAutoFit/>
          </a:bodyPr>
          <a:lstStyle/>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223992"/>
            <a:ext cx="4001288" cy="338554"/>
          </a:xfrm>
          <a:prstGeom prst="rect">
            <a:avLst/>
          </a:prstGeom>
        </p:spPr>
        <p:txBody>
          <a:bodyPr wrap="none">
            <a:spAutoFit/>
          </a:bodyPr>
          <a:lstStyle/>
          <a:p>
            <a:pPr lvl="0">
              <a:spcAft>
                <a:spcPts val="1400"/>
              </a:spcAft>
            </a:pPr>
            <a:r>
              <a:rPr lang="es-MX" sz="16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196656"/>
            <a:ext cx="2735942" cy="584775"/>
          </a:xfrm>
          <a:prstGeom prst="rect">
            <a:avLst/>
          </a:prstGeom>
        </p:spPr>
        <p:txBody>
          <a:bodyPr wrap="none">
            <a:spAutoFit/>
          </a:bodyPr>
          <a:lstStyle/>
          <a:p>
            <a:pPr lvl="0"/>
            <a:r>
              <a:rPr lang="es-MX" sz="1600" b="1" dirty="0"/>
              <a:t>Comparación entre modelos y</a:t>
            </a:r>
          </a:p>
          <a:p>
            <a:pPr lvl="0"/>
            <a:r>
              <a:rPr lang="es-MX" sz="16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665529"/>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709037" y="215936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709037" y="3076803"/>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709037" y="399423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1740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579576"/>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de GAUSS MARKOV sobre los errores en los modelos lineales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7"/>
          <a:srcRect l="11649" r="11512" b="14982"/>
          <a:stretch/>
        </p:blipFill>
        <p:spPr>
          <a:xfrm>
            <a:off x="383127" y="21603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8"/>
          <a:stretch>
            <a:fillRect/>
          </a:stretch>
        </p:blipFill>
        <p:spPr>
          <a:xfrm>
            <a:off x="346129" y="39524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453514"/>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como 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367561"/>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MCG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1303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0773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3" name="Rectangle 5">
            <a:extLst>
              <a:ext uri="{FF2B5EF4-FFF2-40B4-BE49-F238E27FC236}">
                <a16:creationId xmlns:a16="http://schemas.microsoft.com/office/drawing/2014/main" id="{DC64C2D3-4BC2-E34F-7B9B-35C8AC647FE0}"/>
              </a:ext>
            </a:extLst>
          </p:cNvPr>
          <p:cNvSpPr>
            <a:spLocks noChangeArrowheads="1"/>
          </p:cNvSpPr>
          <p:nvPr>
            <p:custDataLst>
              <p:tags r:id="rId5"/>
            </p:custDataLst>
          </p:nvPr>
        </p:nvSpPr>
        <p:spPr bwMode="auto">
          <a:xfrm>
            <a:off x="5070534" y="5341495"/>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con los mejores estimadores posibles </a:t>
            </a:r>
          </a:p>
        </p:txBody>
      </p:sp>
      <p:cxnSp>
        <p:nvCxnSpPr>
          <p:cNvPr id="5" name="Straight Arrow Connector 4">
            <a:extLst>
              <a:ext uri="{FF2B5EF4-FFF2-40B4-BE49-F238E27FC236}">
                <a16:creationId xmlns:a16="http://schemas.microsoft.com/office/drawing/2014/main" id="{67D880ED-3A52-83A5-E247-885AF6A8C527}"/>
              </a:ext>
            </a:extLst>
          </p:cNvPr>
          <p:cNvCxnSpPr>
            <a:cxnSpLocks/>
          </p:cNvCxnSpPr>
          <p:nvPr/>
        </p:nvCxnSpPr>
        <p:spPr>
          <a:xfrm>
            <a:off x="6683223" y="4911676"/>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1FDF32-13A0-6BE5-3BC3-21244EAB8519}"/>
              </a:ext>
            </a:extLst>
          </p:cNvPr>
          <p:cNvSpPr txBox="1"/>
          <p:nvPr/>
        </p:nvSpPr>
        <p:spPr>
          <a:xfrm>
            <a:off x="384217" y="1255528"/>
            <a:ext cx="4163650" cy="338554"/>
          </a:xfrm>
          <a:prstGeom prst="rect">
            <a:avLst/>
          </a:prstGeom>
          <a:noFill/>
        </p:spPr>
        <p:txBody>
          <a:bodyPr wrap="square">
            <a:spAutoFit/>
          </a:bodyPr>
          <a:lstStyle/>
          <a:p>
            <a:pPr algn="ctr">
              <a:spcAft>
                <a:spcPts val="1400"/>
              </a:spcAft>
            </a:pPr>
            <a:r>
              <a:rPr lang="es-MX" sz="1600" b="1" dirty="0"/>
              <a:t>Recolección y análisis previo de Información:</a:t>
            </a:r>
          </a:p>
        </p:txBody>
      </p:sp>
    </p:spTree>
    <p:extLst>
      <p:ext uri="{BB962C8B-B14F-4D97-AF65-F5344CB8AC3E}">
        <p14:creationId xmlns:p14="http://schemas.microsoft.com/office/powerpoint/2010/main" val="21576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potencial = edad - educación - 6 </a:t>
            </a: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971040"/>
            <a:ext cx="9571368"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El modelo General Lineal Simple o Modelo de Mínimos Cuadrados Ordinarios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745571"/>
            <a:ext cx="6343947" cy="1851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El cual asume:</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Y|X∼N(μ(X),σ</a:t>
            </a:r>
            <a:r>
              <a:rPr kumimoji="0" lang="es-MX" altLang="es-MX" sz="1400" b="1" i="0" u="none" strike="noStrike" cap="none" normalizeH="0" baseline="30000" dirty="0">
                <a:ln>
                  <a:noFill/>
                </a:ln>
                <a:solidFill>
                  <a:srgbClr val="333333"/>
                </a:solidFill>
                <a:effectLst/>
                <a:latin typeface="+mn-lt"/>
              </a:rPr>
              <a:t>2</a:t>
            </a:r>
            <a:r>
              <a:rPr kumimoji="0" lang="es-MX" altLang="es-MX" sz="1400" b="1" i="0" u="none" strike="noStrike" cap="none" normalizeH="0" baseline="0" dirty="0">
                <a:ln>
                  <a:noFill/>
                </a:ln>
                <a:solidFill>
                  <a:srgbClr val="333333"/>
                </a:solidFill>
                <a:effectLst/>
                <a:latin typeface="+mn-lt"/>
              </a:rPr>
              <a:t>I)</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551301"/>
            <a:ext cx="7962900" cy="3046988"/>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marL="171450" indent="-171450" algn="l">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dirty="0" err="1">
                <a:solidFill>
                  <a:srgbClr val="333333"/>
                </a:solidFill>
                <a:effectLst/>
                <a:latin typeface="Helvetica Neue"/>
              </a:rPr>
              <a:t>educ</a:t>
            </a:r>
            <a:r>
              <a:rPr lang="es-MX" sz="1200" b="0" i="0" dirty="0">
                <a:solidFill>
                  <a:srgbClr val="333333"/>
                </a:solidFill>
                <a:effectLst/>
                <a:latin typeface="Helvetica Neue"/>
              </a:rPr>
              <a:t>”, “</a:t>
            </a:r>
            <a:r>
              <a:rPr lang="es-MX" sz="1200" b="0" i="0" dirty="0" err="1">
                <a:solidFill>
                  <a:srgbClr val="333333"/>
                </a:solidFill>
                <a:effectLst/>
                <a:latin typeface="Helvetica Neue"/>
              </a:rPr>
              <a:t>exper</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buFont typeface="Arial" panose="020B0604020202020204" pitchFamily="34" charset="0"/>
              <a:buChar char="•"/>
            </a:pPr>
            <a:r>
              <a:rPr lang="es-MX" sz="1200" b="0" i="0" dirty="0">
                <a:solidFill>
                  <a:srgbClr val="333333"/>
                </a:solidFill>
                <a:effectLst/>
                <a:latin typeface="Helvetica Neue"/>
              </a:rPr>
              <a:t>El coeficiente de la variable “metro” también es el esperado: - Vivir en un área metropolitana representa en promedio 3.48 más de ganancia con respecto a no vivir en un área metropolitana</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dirty="0" err="1">
                <a:solidFill>
                  <a:srgbClr val="333333"/>
                </a:solidFill>
                <a:effectLst/>
                <a:latin typeface="Helvetica Neue"/>
              </a:rPr>
              <a:t>west</a:t>
            </a:r>
            <a:r>
              <a:rPr lang="es-MX" sz="1200" b="0" i="0" dirty="0">
                <a:solidFill>
                  <a:srgbClr val="333333"/>
                </a:solidFill>
                <a:effectLst/>
                <a:latin typeface="Helvetica Neue"/>
              </a:rPr>
              <a:t>” y “</a:t>
            </a:r>
            <a:r>
              <a:rPr lang="es-MX" sz="1200" b="0" i="0" dirty="0" err="1">
                <a:solidFill>
                  <a:srgbClr val="333333"/>
                </a:solidFill>
                <a:effectLst/>
                <a:latin typeface="Helvetica Neue"/>
              </a:rPr>
              <a:t>midwest</a:t>
            </a:r>
            <a:r>
              <a:rPr lang="es-MX" sz="1200" b="0" i="0" dirty="0">
                <a:solidFill>
                  <a:srgbClr val="333333"/>
                </a:solidFill>
                <a:effectLst/>
                <a:latin typeface="Helvetica Neue"/>
              </a:rPr>
              <a:t>”, 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dirty="0" err="1">
                <a:solidFill>
                  <a:srgbClr val="333333"/>
                </a:solidFill>
                <a:effectLst/>
                <a:latin typeface="Helvetica Neue"/>
              </a:rPr>
              <a:t>south</a:t>
            </a:r>
            <a:r>
              <a:rPr lang="es-MX" sz="1200" b="0" i="0" dirty="0">
                <a:solidFill>
                  <a:srgbClr val="333333"/>
                </a:solidFill>
                <a:effectLst/>
                <a:latin typeface="Helvetica Neue"/>
              </a:rPr>
              <a:t>” -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dirty="0" err="1">
                <a:solidFill>
                  <a:srgbClr val="333333"/>
                </a:solidFill>
                <a:effectLst/>
                <a:latin typeface="Helvetica Neue"/>
              </a:rPr>
              <a:t>female</a:t>
            </a:r>
            <a:r>
              <a:rPr lang="es-MX" sz="1200" b="0" i="0" dirty="0">
                <a:solidFill>
                  <a:srgbClr val="333333"/>
                </a:solidFill>
                <a:effectLst/>
                <a:latin typeface="Helvetica Neue"/>
              </a:rPr>
              <a:t>” 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dirty="0" err="1">
                <a:solidFill>
                  <a:srgbClr val="333333"/>
                </a:solidFill>
                <a:effectLst/>
                <a:latin typeface="Helvetica Neue"/>
              </a:rPr>
              <a:t>black</a:t>
            </a:r>
            <a:r>
              <a:rPr lang="es-MX" sz="1200" b="0" i="0" dirty="0">
                <a:solidFill>
                  <a:srgbClr val="333333"/>
                </a:solidFill>
                <a:effectLst/>
                <a:latin typeface="Helvetica Neue"/>
              </a:rPr>
              <a:t>” 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92715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
        <p:nvSpPr>
          <p:cNvPr id="2" name="Rectangle 1">
            <a:extLst>
              <a:ext uri="{FF2B5EF4-FFF2-40B4-BE49-F238E27FC236}">
                <a16:creationId xmlns:a16="http://schemas.microsoft.com/office/drawing/2014/main" id="{D17134FE-48BD-CCF7-C5BB-26FDCBEBB3D1}"/>
              </a:ext>
            </a:extLst>
          </p:cNvPr>
          <p:cNvSpPr>
            <a:spLocks noChangeArrowheads="1"/>
          </p:cNvSpPr>
          <p:nvPr/>
        </p:nvSpPr>
        <p:spPr bwMode="auto">
          <a:xfrm>
            <a:off x="670560" y="1227375"/>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s-MX" altLang="es-MX" sz="1200" dirty="0">
                <a:solidFill>
                  <a:srgbClr val="333333"/>
                </a:solidFill>
              </a:rPr>
              <a:t>olm_model2_wage_train_data &lt;- lm(</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 </a:t>
            </a:r>
            <a:r>
              <a:rPr lang="es-MX" altLang="es-MX" sz="1200" dirty="0" err="1">
                <a:solidFill>
                  <a:srgbClr val="333333"/>
                </a:solidFill>
              </a:rPr>
              <a:t>summary</a:t>
            </a:r>
            <a:r>
              <a:rPr lang="es-MX" altLang="es-MX" sz="1200" dirty="0">
                <a:solidFill>
                  <a:srgbClr val="333333"/>
                </a:solidFill>
              </a:rPr>
              <a:t>(olm_model2_wage_train_data) </a:t>
            </a:r>
          </a:p>
        </p:txBody>
      </p:sp>
      <p:sp>
        <p:nvSpPr>
          <p:cNvPr id="8" name="TextBox 7">
            <a:extLst>
              <a:ext uri="{FF2B5EF4-FFF2-40B4-BE49-F238E27FC236}">
                <a16:creationId xmlns:a16="http://schemas.microsoft.com/office/drawing/2014/main" id="{325FC5A4-0AE9-43F6-81C3-AB39CA644031}"/>
              </a:ext>
            </a:extLst>
          </p:cNvPr>
          <p:cNvSpPr txBox="1"/>
          <p:nvPr/>
        </p:nvSpPr>
        <p:spPr>
          <a:xfrm>
            <a:off x="576580" y="2018702"/>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11" name="Picture 10">
            <a:extLst>
              <a:ext uri="{FF2B5EF4-FFF2-40B4-BE49-F238E27FC236}">
                <a16:creationId xmlns:a16="http://schemas.microsoft.com/office/drawing/2014/main" id="{AFFE316D-4E9D-CD41-D15E-8FC9931B5380}"/>
              </a:ext>
            </a:extLst>
          </p:cNvPr>
          <p:cNvPicPr>
            <a:picLocks noChangeAspect="1"/>
          </p:cNvPicPr>
          <p:nvPr/>
        </p:nvPicPr>
        <p:blipFill rotWithShape="1">
          <a:blip r:embed="rId3"/>
          <a:srcRect r="24174"/>
          <a:stretch/>
        </p:blipFill>
        <p:spPr>
          <a:xfrm>
            <a:off x="243588" y="2619887"/>
            <a:ext cx="4318251" cy="3264427"/>
          </a:xfrm>
          <a:prstGeom prst="rect">
            <a:avLst/>
          </a:prstGeom>
        </p:spPr>
      </p:pic>
      <p:sp>
        <p:nvSpPr>
          <p:cNvPr id="12" name="Rectangle 3">
            <a:extLst>
              <a:ext uri="{FF2B5EF4-FFF2-40B4-BE49-F238E27FC236}">
                <a16:creationId xmlns:a16="http://schemas.microsoft.com/office/drawing/2014/main" id="{42A01095-018B-0107-89B1-BE793AC213E0}"/>
              </a:ext>
            </a:extLst>
          </p:cNvPr>
          <p:cNvSpPr>
            <a:spLocks noChangeArrowheads="1"/>
          </p:cNvSpPr>
          <p:nvPr/>
        </p:nvSpPr>
        <p:spPr bwMode="auto">
          <a:xfrm>
            <a:off x="6417754" y="3065395"/>
            <a:ext cx="4573334" cy="2003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del coeficiente del intercepto β0 disminuyó ~1.8 menos que el valor del β0 del MCO1. Esto podría ser el resultado de que el nuevo β0 considerará las variables no significativas en el modelo MCO1 (</a:t>
            </a:r>
            <a:r>
              <a:rPr lang="es-MX" altLang="es-MX" sz="1200" dirty="0" err="1">
                <a:solidFill>
                  <a:srgbClr val="333333"/>
                </a:solidFill>
                <a:latin typeface="Helvetica Neue"/>
              </a:rPr>
              <a:t>black</a:t>
            </a:r>
            <a:r>
              <a:rPr lang="es-MX" altLang="es-MX" sz="1200" dirty="0">
                <a:solidFill>
                  <a:srgbClr val="333333"/>
                </a:solidFill>
                <a:latin typeface="Helvetica Neue"/>
              </a:rPr>
              <a:t>, </a:t>
            </a:r>
            <a:r>
              <a:rPr lang="es-MX" altLang="es-MX" sz="1200" dirty="0" err="1">
                <a:solidFill>
                  <a:srgbClr val="333333"/>
                </a:solidFill>
                <a:latin typeface="Helvetica Neue"/>
              </a:rPr>
              <a:t>midwest</a:t>
            </a:r>
            <a:r>
              <a:rPr lang="es-MX" altLang="es-MX" sz="1200" dirty="0">
                <a:solidFill>
                  <a:srgbClr val="333333"/>
                </a:solidFill>
                <a:latin typeface="Helvetica Neue"/>
              </a:rPr>
              <a:t> &amp; </a:t>
            </a:r>
            <a:r>
              <a:rPr lang="es-MX" altLang="es-MX" sz="1200" dirty="0" err="1">
                <a:solidFill>
                  <a:srgbClr val="333333"/>
                </a:solidFill>
                <a:latin typeface="Helvetica Neue"/>
              </a:rPr>
              <a:t>south</a:t>
            </a:r>
            <a:r>
              <a:rPr lang="es-MX" altLang="es-MX" sz="1200" dirty="0">
                <a:solidFill>
                  <a:srgbClr val="333333"/>
                </a:solidFill>
                <a:latin typeface="Helvetica Neue"/>
              </a:rPr>
              <a:t>) pero que en general disminuían el valor del </a:t>
            </a:r>
            <a:r>
              <a:rPr lang="es-MX" altLang="es-MX" sz="1200" dirty="0" err="1">
                <a:solidFill>
                  <a:srgbClr val="333333"/>
                </a:solidFill>
                <a:latin typeface="Helvetica Neue"/>
              </a:rPr>
              <a:t>wage</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Todos los demás coeficientes del modelo MOC2 se mantuvieron prácticamente iguales al valor dado en el MCO1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C0327CC-0907-B607-5BC4-827AF8BD0747}"/>
              </a:ext>
            </a:extLst>
          </p:cNvPr>
          <p:cNvSpPr txBox="1"/>
          <p:nvPr/>
        </p:nvSpPr>
        <p:spPr>
          <a:xfrm>
            <a:off x="66479" y="242648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Tree>
    <p:extLst>
      <p:ext uri="{BB962C8B-B14F-4D97-AF65-F5344CB8AC3E}">
        <p14:creationId xmlns:p14="http://schemas.microsoft.com/office/powerpoint/2010/main" val="12558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778745"/>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6" name="Picture 5">
            <a:extLst>
              <a:ext uri="{FF2B5EF4-FFF2-40B4-BE49-F238E27FC236}">
                <a16:creationId xmlns:a16="http://schemas.microsoft.com/office/drawing/2014/main" id="{0F0860F5-E6C8-A2CF-B9C5-82D78F501BE8}"/>
              </a:ext>
            </a:extLst>
          </p:cNvPr>
          <p:cNvPicPr>
            <a:picLocks noChangeAspect="1"/>
          </p:cNvPicPr>
          <p:nvPr/>
        </p:nvPicPr>
        <p:blipFill>
          <a:blip r:embed="rId3"/>
          <a:stretch>
            <a:fillRect/>
          </a:stretch>
        </p:blipFill>
        <p:spPr>
          <a:xfrm>
            <a:off x="381919" y="1445654"/>
            <a:ext cx="6241384" cy="4792829"/>
          </a:xfrm>
          <a:prstGeom prst="rect">
            <a:avLst/>
          </a:prstGeom>
        </p:spPr>
      </p:pic>
      <p:pic>
        <p:nvPicPr>
          <p:cNvPr id="2050" name="Picture 2">
            <a:extLst>
              <a:ext uri="{FF2B5EF4-FFF2-40B4-BE49-F238E27FC236}">
                <a16:creationId xmlns:a16="http://schemas.microsoft.com/office/drawing/2014/main" id="{CCC08A3E-7BF1-365B-50FE-DBD5292E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407" y="1779577"/>
            <a:ext cx="5419627" cy="38711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496935-FB29-22EB-DC6D-0D9A5CE2036B}"/>
              </a:ext>
            </a:extLst>
          </p:cNvPr>
          <p:cNvSpPr txBox="1"/>
          <p:nvPr/>
        </p:nvSpPr>
        <p:spPr>
          <a:xfrm>
            <a:off x="6117217" y="1295130"/>
            <a:ext cx="5827133" cy="369332"/>
          </a:xfrm>
          <a:prstGeom prst="rect">
            <a:avLst/>
          </a:prstGeom>
          <a:noFill/>
        </p:spPr>
        <p:txBody>
          <a:bodyPr wrap="square">
            <a:spAutoFit/>
          </a:bodyPr>
          <a:lstStyle/>
          <a:p>
            <a:pPr algn="l"/>
            <a:r>
              <a:rPr lang="es-MX" b="0" i="0" dirty="0">
                <a:solidFill>
                  <a:srgbClr val="333333"/>
                </a:solidFill>
                <a:effectLst/>
                <a:latin typeface="Helvetica Neue"/>
              </a:rPr>
              <a:t>Evaluación de los error del modelo MCO2</a:t>
            </a:r>
          </a:p>
        </p:txBody>
      </p:sp>
    </p:spTree>
    <p:extLst>
      <p:ext uri="{BB962C8B-B14F-4D97-AF65-F5344CB8AC3E}">
        <p14:creationId xmlns:p14="http://schemas.microsoft.com/office/powerpoint/2010/main" val="28813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87305"/>
            <a:ext cx="10802620" cy="646331"/>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MCO2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pic>
        <p:nvPicPr>
          <p:cNvPr id="7" name="Picture 6">
            <a:extLst>
              <a:ext uri="{FF2B5EF4-FFF2-40B4-BE49-F238E27FC236}">
                <a16:creationId xmlns:a16="http://schemas.microsoft.com/office/drawing/2014/main" id="{4CDA35F6-61ED-05C1-FC98-FEB57D23DA86}"/>
              </a:ext>
            </a:extLst>
          </p:cNvPr>
          <p:cNvPicPr>
            <a:picLocks noChangeAspect="1"/>
          </p:cNvPicPr>
          <p:nvPr/>
        </p:nvPicPr>
        <p:blipFill>
          <a:blip r:embed="rId3"/>
          <a:stretch>
            <a:fillRect/>
          </a:stretch>
        </p:blipFill>
        <p:spPr>
          <a:xfrm>
            <a:off x="420300" y="1648946"/>
            <a:ext cx="5439001" cy="1710987"/>
          </a:xfrm>
          <a:prstGeom prst="rect">
            <a:avLst/>
          </a:prstGeom>
        </p:spPr>
      </p:pic>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errores del modelo MCO2 (Test Durbin-Watson, autocorrelación de 1er orden)</a:t>
            </a:r>
          </a:p>
        </p:txBody>
      </p:sp>
      <p:pic>
        <p:nvPicPr>
          <p:cNvPr id="13" name="Picture 12">
            <a:extLst>
              <a:ext uri="{FF2B5EF4-FFF2-40B4-BE49-F238E27FC236}">
                <a16:creationId xmlns:a16="http://schemas.microsoft.com/office/drawing/2014/main" id="{C3A53847-A849-980A-C5DD-6136DFC4AF2F}"/>
              </a:ext>
            </a:extLst>
          </p:cNvPr>
          <p:cNvPicPr>
            <a:picLocks noChangeAspect="1"/>
          </p:cNvPicPr>
          <p:nvPr/>
        </p:nvPicPr>
        <p:blipFill>
          <a:blip r:embed="rId4"/>
          <a:stretch>
            <a:fillRect/>
          </a:stretch>
        </p:blipFill>
        <p:spPr>
          <a:xfrm>
            <a:off x="6302801" y="1648946"/>
            <a:ext cx="5503119" cy="1710987"/>
          </a:xfrm>
          <a:prstGeom prst="rect">
            <a:avLst/>
          </a:prstGeom>
        </p:spPr>
      </p:pic>
      <p:sp>
        <p:nvSpPr>
          <p:cNvPr id="15" name="TextBox 14">
            <a:extLst>
              <a:ext uri="{FF2B5EF4-FFF2-40B4-BE49-F238E27FC236}">
                <a16:creationId xmlns:a16="http://schemas.microsoft.com/office/drawing/2014/main" id="{014A610D-C54C-A1BE-D87E-8DCE747011A5}"/>
              </a:ext>
            </a:extLst>
          </p:cNvPr>
          <p:cNvSpPr txBox="1"/>
          <p:nvPr/>
        </p:nvSpPr>
        <p:spPr>
          <a:xfrm>
            <a:off x="849793" y="3501888"/>
            <a:ext cx="458001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MCO2 (Test PACF, autocorrelación de orden superior)</a:t>
            </a:r>
          </a:p>
        </p:txBody>
      </p:sp>
      <p:pic>
        <p:nvPicPr>
          <p:cNvPr id="17" name="Picture 16">
            <a:extLst>
              <a:ext uri="{FF2B5EF4-FFF2-40B4-BE49-F238E27FC236}">
                <a16:creationId xmlns:a16="http://schemas.microsoft.com/office/drawing/2014/main" id="{008A95E5-2CD7-0B6D-08EB-90C516732571}"/>
              </a:ext>
            </a:extLst>
          </p:cNvPr>
          <p:cNvPicPr>
            <a:picLocks noChangeAspect="1"/>
          </p:cNvPicPr>
          <p:nvPr/>
        </p:nvPicPr>
        <p:blipFill>
          <a:blip r:embed="rId5"/>
          <a:stretch>
            <a:fillRect/>
          </a:stretch>
        </p:blipFill>
        <p:spPr>
          <a:xfrm>
            <a:off x="1445917" y="4025108"/>
            <a:ext cx="3773846" cy="2056666"/>
          </a:xfrm>
          <a:prstGeom prst="rect">
            <a:avLst/>
          </a:prstGeom>
        </p:spPr>
      </p:pic>
      <p:sp>
        <p:nvSpPr>
          <p:cNvPr id="19" name="TextBox 18">
            <a:extLst>
              <a:ext uri="{FF2B5EF4-FFF2-40B4-BE49-F238E27FC236}">
                <a16:creationId xmlns:a16="http://schemas.microsoft.com/office/drawing/2014/main" id="{B7237F52-6669-800C-4963-8368D6BC1F0E}"/>
              </a:ext>
            </a:extLst>
          </p:cNvPr>
          <p:cNvSpPr txBox="1"/>
          <p:nvPr/>
        </p:nvSpPr>
        <p:spPr>
          <a:xfrm>
            <a:off x="6889455" y="3501888"/>
            <a:ext cx="4163650" cy="523220"/>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MCO2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21" name="Picture 20">
            <a:extLst>
              <a:ext uri="{FF2B5EF4-FFF2-40B4-BE49-F238E27FC236}">
                <a16:creationId xmlns:a16="http://schemas.microsoft.com/office/drawing/2014/main" id="{500423B1-ABEF-FC39-60B3-BA2CAC00703E}"/>
              </a:ext>
            </a:extLst>
          </p:cNvPr>
          <p:cNvPicPr>
            <a:picLocks noChangeAspect="1"/>
          </p:cNvPicPr>
          <p:nvPr/>
        </p:nvPicPr>
        <p:blipFill>
          <a:blip r:embed="rId6"/>
          <a:stretch>
            <a:fillRect/>
          </a:stretch>
        </p:blipFill>
        <p:spPr>
          <a:xfrm>
            <a:off x="6403538" y="4224412"/>
            <a:ext cx="5439000" cy="1736482"/>
          </a:xfrm>
          <a:prstGeom prst="rect">
            <a:avLst/>
          </a:prstGeom>
        </p:spPr>
      </p:pic>
    </p:spTree>
    <p:extLst>
      <p:ext uri="{BB962C8B-B14F-4D97-AF65-F5344CB8AC3E}">
        <p14:creationId xmlns:p14="http://schemas.microsoft.com/office/powerpoint/2010/main" val="774913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2175</Words>
  <Application>Microsoft Office PowerPoint</Application>
  <PresentationFormat>Widescreen</PresentationFormat>
  <Paragraphs>193</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Cambria Math</vt:lpstr>
      <vt:lpstr>Helvetica Neue</vt:lpstr>
      <vt:lpstr>MathJax_Main</vt:lpstr>
      <vt:lpstr>MathJax_Math-italic</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115</cp:revision>
  <dcterms:created xsi:type="dcterms:W3CDTF">2023-08-25T18:15:54Z</dcterms:created>
  <dcterms:modified xsi:type="dcterms:W3CDTF">2023-11-28T08:44:25Z</dcterms:modified>
</cp:coreProperties>
</file>