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5873" r:id="rId2"/>
    <p:sldId id="5875" r:id="rId3"/>
    <p:sldId id="5879" r:id="rId4"/>
    <p:sldId id="5881" r:id="rId5"/>
    <p:sldId id="5880" r:id="rId6"/>
    <p:sldId id="5882" r:id="rId7"/>
    <p:sldId id="5885" r:id="rId8"/>
    <p:sldId id="5887" r:id="rId9"/>
    <p:sldId id="5888" r:id="rId10"/>
    <p:sldId id="5886" r:id="rId11"/>
    <p:sldId id="5889" r:id="rId12"/>
    <p:sldId id="5883" r:id="rId13"/>
    <p:sldId id="5890" r:id="rId14"/>
    <p:sldId id="5891" r:id="rId15"/>
    <p:sldId id="5893" r:id="rId16"/>
    <p:sldId id="5895" r:id="rId17"/>
    <p:sldId id="5894" r:id="rId18"/>
    <p:sldId id="5899" r:id="rId19"/>
    <p:sldId id="5892" r:id="rId20"/>
    <p:sldId id="5898" r:id="rId21"/>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2" userDrawn="1">
          <p15:clr>
            <a:srgbClr val="A4A3A4"/>
          </p15:clr>
        </p15:guide>
        <p15:guide id="2" pos="23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7BD7"/>
    <a:srgbClr val="7030A0"/>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06" autoAdjust="0"/>
    <p:restoredTop sz="85490" autoAdjust="0"/>
  </p:normalViewPr>
  <p:slideViewPr>
    <p:cSldViewPr snapToGrid="0" showGuides="1">
      <p:cViewPr>
        <p:scale>
          <a:sx n="50" d="100"/>
          <a:sy n="50" d="100"/>
        </p:scale>
        <p:origin x="-82" y="360"/>
      </p:cViewPr>
      <p:guideLst>
        <p:guide orient="horz" pos="2112"/>
        <p:guide pos="232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03F07F-0782-4A5D-9DE6-4B439A9337B6}" type="datetimeFigureOut">
              <a:rPr lang="es-MX" smtClean="0"/>
              <a:t>05/12/2023</a:t>
            </a:fld>
            <a:endParaRPr lang="es-MX"/>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ECFD69-5CF0-4C25-BF49-DC0CB7221DAA}" type="slidenum">
              <a:rPr lang="es-MX" smtClean="0"/>
              <a:t>‹#›</a:t>
            </a:fld>
            <a:endParaRPr lang="es-MX"/>
          </a:p>
        </p:txBody>
      </p:sp>
    </p:spTree>
    <p:extLst>
      <p:ext uri="{BB962C8B-B14F-4D97-AF65-F5344CB8AC3E}">
        <p14:creationId xmlns:p14="http://schemas.microsoft.com/office/powerpoint/2010/main" val="2849301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ECECFD69-5CF0-4C25-BF49-DC0CB7221DAA}" type="slidenum">
              <a:rPr lang="es-MX" smtClean="0"/>
              <a:t>1</a:t>
            </a:fld>
            <a:endParaRPr lang="es-MX"/>
          </a:p>
        </p:txBody>
      </p:sp>
    </p:spTree>
    <p:extLst>
      <p:ext uri="{BB962C8B-B14F-4D97-AF65-F5344CB8AC3E}">
        <p14:creationId xmlns:p14="http://schemas.microsoft.com/office/powerpoint/2010/main" val="20479116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ECECFD69-5CF0-4C25-BF49-DC0CB7221DAA}" type="slidenum">
              <a:rPr lang="es-MX" smtClean="0"/>
              <a:t>12</a:t>
            </a:fld>
            <a:endParaRPr lang="es-MX"/>
          </a:p>
        </p:txBody>
      </p:sp>
    </p:spTree>
    <p:extLst>
      <p:ext uri="{BB962C8B-B14F-4D97-AF65-F5344CB8AC3E}">
        <p14:creationId xmlns:p14="http://schemas.microsoft.com/office/powerpoint/2010/main" val="2045773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ECECFD69-5CF0-4C25-BF49-DC0CB7221DAA}" type="slidenum">
              <a:rPr lang="es-MX" smtClean="0"/>
              <a:t>13</a:t>
            </a:fld>
            <a:endParaRPr lang="es-MX"/>
          </a:p>
        </p:txBody>
      </p:sp>
    </p:spTree>
    <p:extLst>
      <p:ext uri="{BB962C8B-B14F-4D97-AF65-F5344CB8AC3E}">
        <p14:creationId xmlns:p14="http://schemas.microsoft.com/office/powerpoint/2010/main" val="2034917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ECECFD69-5CF0-4C25-BF49-DC0CB7221DAA}" type="slidenum">
              <a:rPr lang="es-MX" smtClean="0"/>
              <a:t>14</a:t>
            </a:fld>
            <a:endParaRPr lang="es-MX"/>
          </a:p>
        </p:txBody>
      </p:sp>
    </p:spTree>
    <p:extLst>
      <p:ext uri="{BB962C8B-B14F-4D97-AF65-F5344CB8AC3E}">
        <p14:creationId xmlns:p14="http://schemas.microsoft.com/office/powerpoint/2010/main" val="41274435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ECECFD69-5CF0-4C25-BF49-DC0CB7221DAA}" type="slidenum">
              <a:rPr lang="es-MX" smtClean="0"/>
              <a:t>15</a:t>
            </a:fld>
            <a:endParaRPr lang="es-MX"/>
          </a:p>
        </p:txBody>
      </p:sp>
    </p:spTree>
    <p:extLst>
      <p:ext uri="{BB962C8B-B14F-4D97-AF65-F5344CB8AC3E}">
        <p14:creationId xmlns:p14="http://schemas.microsoft.com/office/powerpoint/2010/main" val="12485282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ECECFD69-5CF0-4C25-BF49-DC0CB7221DAA}" type="slidenum">
              <a:rPr lang="es-MX" smtClean="0"/>
              <a:t>16</a:t>
            </a:fld>
            <a:endParaRPr lang="es-MX"/>
          </a:p>
        </p:txBody>
      </p:sp>
    </p:spTree>
    <p:extLst>
      <p:ext uri="{BB962C8B-B14F-4D97-AF65-F5344CB8AC3E}">
        <p14:creationId xmlns:p14="http://schemas.microsoft.com/office/powerpoint/2010/main" val="961701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ECECFD69-5CF0-4C25-BF49-DC0CB7221DAA}" type="slidenum">
              <a:rPr lang="es-MX" smtClean="0"/>
              <a:t>17</a:t>
            </a:fld>
            <a:endParaRPr lang="es-MX"/>
          </a:p>
        </p:txBody>
      </p:sp>
    </p:spTree>
    <p:extLst>
      <p:ext uri="{BB962C8B-B14F-4D97-AF65-F5344CB8AC3E}">
        <p14:creationId xmlns:p14="http://schemas.microsoft.com/office/powerpoint/2010/main" val="39321595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ECECFD69-5CF0-4C25-BF49-DC0CB7221DAA}" type="slidenum">
              <a:rPr lang="es-MX" smtClean="0"/>
              <a:t>18</a:t>
            </a:fld>
            <a:endParaRPr lang="es-MX"/>
          </a:p>
        </p:txBody>
      </p:sp>
    </p:spTree>
    <p:extLst>
      <p:ext uri="{BB962C8B-B14F-4D97-AF65-F5344CB8AC3E}">
        <p14:creationId xmlns:p14="http://schemas.microsoft.com/office/powerpoint/2010/main" val="29935565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ECECFD69-5CF0-4C25-BF49-DC0CB7221DAA}" type="slidenum">
              <a:rPr lang="es-MX" smtClean="0"/>
              <a:t>19</a:t>
            </a:fld>
            <a:endParaRPr lang="es-MX"/>
          </a:p>
        </p:txBody>
      </p:sp>
    </p:spTree>
    <p:extLst>
      <p:ext uri="{BB962C8B-B14F-4D97-AF65-F5344CB8AC3E}">
        <p14:creationId xmlns:p14="http://schemas.microsoft.com/office/powerpoint/2010/main" val="2157432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ECECFD69-5CF0-4C25-BF49-DC0CB7221DAA}" type="slidenum">
              <a:rPr lang="es-MX" smtClean="0"/>
              <a:t>20</a:t>
            </a:fld>
            <a:endParaRPr lang="es-MX"/>
          </a:p>
        </p:txBody>
      </p:sp>
    </p:spTree>
    <p:extLst>
      <p:ext uri="{BB962C8B-B14F-4D97-AF65-F5344CB8AC3E}">
        <p14:creationId xmlns:p14="http://schemas.microsoft.com/office/powerpoint/2010/main" val="807499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ECECFD69-5CF0-4C25-BF49-DC0CB7221DAA}" type="slidenum">
              <a:rPr lang="es-MX" smtClean="0"/>
              <a:t>4</a:t>
            </a:fld>
            <a:endParaRPr lang="es-MX"/>
          </a:p>
        </p:txBody>
      </p:sp>
    </p:spTree>
    <p:extLst>
      <p:ext uri="{BB962C8B-B14F-4D97-AF65-F5344CB8AC3E}">
        <p14:creationId xmlns:p14="http://schemas.microsoft.com/office/powerpoint/2010/main" val="1369009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err="1"/>
              <a:t>Ins</a:t>
            </a:r>
            <a:r>
              <a:rPr lang="es-MX" dirty="0"/>
              <a:t> sesgado: Un estimador se considera insesgado si su valor esperado es igual al parámetro que está estimando. Es decir, en promedio, el estimador no sobreestima ni subestima el parámetro. Un estimador insesgado es deseable porque tiende a acercarse al valor real del parámetro a medida que el tamaño de la muestra aumenta</a:t>
            </a:r>
          </a:p>
          <a:p>
            <a:r>
              <a:rPr lang="es-MX" dirty="0"/>
              <a:t>Consistente: Un estimador se considera consistente si converge al valor del parámetro que está estimando a medida que el tamaño de la muestra tiende a infinito. En otras palabras, a medida que se tienen más datos, el estimador se vuelve cada vez más preciso y se acerca al valor real del parámetro. La consistencia es una propiedad importante, ya que garantiza que el estimador producirá resultados confiables a medida que se aumenta el tamaño de la muestra</a:t>
            </a:r>
          </a:p>
          <a:p>
            <a:r>
              <a:rPr lang="es-MX" dirty="0"/>
              <a:t>.Eficiente: Un estimador se considera eficiente si tiene la varianza más pequeña entre todos los estimadores insesgados. En otras palabras, un estimador eficiente produce estimaciones precisas con una dispersión mínima alrededor del valor real del parámetro. La eficiencia es una propiedad deseable, ya que indica que el estimador es óptimo en términos de precisión</a:t>
            </a:r>
          </a:p>
        </p:txBody>
      </p:sp>
      <p:sp>
        <p:nvSpPr>
          <p:cNvPr id="4" name="Slide Number Placeholder 3"/>
          <p:cNvSpPr>
            <a:spLocks noGrp="1"/>
          </p:cNvSpPr>
          <p:nvPr>
            <p:ph type="sldNum" sz="quarter" idx="5"/>
          </p:nvPr>
        </p:nvSpPr>
        <p:spPr/>
        <p:txBody>
          <a:bodyPr/>
          <a:lstStyle/>
          <a:p>
            <a:fld id="{ECECFD69-5CF0-4C25-BF49-DC0CB7221DAA}" type="slidenum">
              <a:rPr lang="es-MX" smtClean="0"/>
              <a:t>5</a:t>
            </a:fld>
            <a:endParaRPr lang="es-MX"/>
          </a:p>
        </p:txBody>
      </p:sp>
    </p:spTree>
    <p:extLst>
      <p:ext uri="{BB962C8B-B14F-4D97-AF65-F5344CB8AC3E}">
        <p14:creationId xmlns:p14="http://schemas.microsoft.com/office/powerpoint/2010/main" val="386709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ECECFD69-5CF0-4C25-BF49-DC0CB7221DAA}" type="slidenum">
              <a:rPr lang="es-MX" smtClean="0"/>
              <a:t>6</a:t>
            </a:fld>
            <a:endParaRPr lang="es-MX"/>
          </a:p>
        </p:txBody>
      </p:sp>
    </p:spTree>
    <p:extLst>
      <p:ext uri="{BB962C8B-B14F-4D97-AF65-F5344CB8AC3E}">
        <p14:creationId xmlns:p14="http://schemas.microsoft.com/office/powerpoint/2010/main" val="3154366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ECECFD69-5CF0-4C25-BF49-DC0CB7221DAA}" type="slidenum">
              <a:rPr lang="es-MX" smtClean="0"/>
              <a:t>7</a:t>
            </a:fld>
            <a:endParaRPr lang="es-MX"/>
          </a:p>
        </p:txBody>
      </p:sp>
    </p:spTree>
    <p:extLst>
      <p:ext uri="{BB962C8B-B14F-4D97-AF65-F5344CB8AC3E}">
        <p14:creationId xmlns:p14="http://schemas.microsoft.com/office/powerpoint/2010/main" val="1048938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ECECFD69-5CF0-4C25-BF49-DC0CB7221DAA}" type="slidenum">
              <a:rPr lang="es-MX" smtClean="0"/>
              <a:t>8</a:t>
            </a:fld>
            <a:endParaRPr lang="es-MX"/>
          </a:p>
        </p:txBody>
      </p:sp>
    </p:spTree>
    <p:extLst>
      <p:ext uri="{BB962C8B-B14F-4D97-AF65-F5344CB8AC3E}">
        <p14:creationId xmlns:p14="http://schemas.microsoft.com/office/powerpoint/2010/main" val="35168052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ECECFD69-5CF0-4C25-BF49-DC0CB7221DAA}" type="slidenum">
              <a:rPr lang="es-MX" smtClean="0"/>
              <a:t>9</a:t>
            </a:fld>
            <a:endParaRPr lang="es-MX"/>
          </a:p>
        </p:txBody>
      </p:sp>
    </p:spTree>
    <p:extLst>
      <p:ext uri="{BB962C8B-B14F-4D97-AF65-F5344CB8AC3E}">
        <p14:creationId xmlns:p14="http://schemas.microsoft.com/office/powerpoint/2010/main" val="16700023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ECECFD69-5CF0-4C25-BF49-DC0CB7221DAA}" type="slidenum">
              <a:rPr lang="es-MX" smtClean="0"/>
              <a:t>10</a:t>
            </a:fld>
            <a:endParaRPr lang="es-MX"/>
          </a:p>
        </p:txBody>
      </p:sp>
    </p:spTree>
    <p:extLst>
      <p:ext uri="{BB962C8B-B14F-4D97-AF65-F5344CB8AC3E}">
        <p14:creationId xmlns:p14="http://schemas.microsoft.com/office/powerpoint/2010/main" val="6184870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ECECFD69-5CF0-4C25-BF49-DC0CB7221DAA}" type="slidenum">
              <a:rPr lang="es-MX" smtClean="0"/>
              <a:t>11</a:t>
            </a:fld>
            <a:endParaRPr lang="es-MX"/>
          </a:p>
        </p:txBody>
      </p:sp>
    </p:spTree>
    <p:extLst>
      <p:ext uri="{BB962C8B-B14F-4D97-AF65-F5344CB8AC3E}">
        <p14:creationId xmlns:p14="http://schemas.microsoft.com/office/powerpoint/2010/main" val="1145376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12/5/2023</a:t>
            </a:fld>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151109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3636942-C211-4B28-8DBD-C953E00AF71B}" type="datetime1">
              <a:rPr lang="en-US" smtClean="0"/>
              <a:t>12/5/2023</a:t>
            </a:fld>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9054184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E8D12A6-918A-48BD-8CB9-CA713993B0EA}" type="datetime1">
              <a:rPr lang="en-US" smtClean="0"/>
              <a:t>12/5/2023</a:t>
            </a:fld>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57280716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12/5/2023</a:t>
            </a:fld>
            <a:endParaRPr lang="en-US" dirty="0"/>
          </a:p>
        </p:txBody>
      </p:sp>
      <p:sp>
        <p:nvSpPr>
          <p:cNvPr id="6" name="Footer Placeholder 5"/>
          <p:cNvSpPr>
            <a:spLocks noGrp="1"/>
          </p:cNvSpPr>
          <p:nvPr>
            <p:ph type="ftr" sz="quarter" idx="11"/>
          </p:nvPr>
        </p:nvSpPr>
        <p:spPr>
          <a:xfrm>
            <a:off x="3686185" y="6459785"/>
            <a:ext cx="4822804" cy="365125"/>
          </a:xfrm>
          <a:prstGeom prst="rect">
            <a:avLst/>
          </a:prstGeom>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96677445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5" name="Rectangle 4"/>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3636942-C211-4B28-8DBD-C953E00AF71B}" type="datetime1">
              <a:rPr lang="en-US" smtClean="0"/>
              <a:t>12/5/2023</a:t>
            </a:fld>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
        <p:nvSpPr>
          <p:cNvPr id="2" name="Content Placeholder 2">
            <a:extLst>
              <a:ext uri="{FF2B5EF4-FFF2-40B4-BE49-F238E27FC236}">
                <a16:creationId xmlns:a16="http://schemas.microsoft.com/office/drawing/2014/main" id="{929EC248-1E63-0D8F-89BE-A49FA646F018}"/>
              </a:ext>
            </a:extLst>
          </p:cNvPr>
          <p:cNvSpPr>
            <a:spLocks noGrp="1"/>
          </p:cNvSpPr>
          <p:nvPr>
            <p:ph idx="1" hasCustomPrompt="1"/>
          </p:nvPr>
        </p:nvSpPr>
        <p:spPr>
          <a:xfrm>
            <a:off x="1961383" y="1519724"/>
            <a:ext cx="9163983" cy="4712626"/>
          </a:xfrm>
          <a:prstGeom prst="rect">
            <a:avLst/>
          </a:prstGeom>
        </p:spPr>
        <p:txBody>
          <a:bodyPr/>
          <a:lstStyle>
            <a:lvl1pPr marL="182880" indent="-182880">
              <a:lnSpc>
                <a:spcPct val="100000"/>
              </a:lnSpc>
              <a:spcBef>
                <a:spcPts val="2000"/>
              </a:spcBef>
              <a:buClr>
                <a:schemeClr val="accent1"/>
              </a:buClr>
              <a:buFont typeface="System Font Regular"/>
              <a:buChar char="+"/>
              <a:defRPr sz="1800">
                <a:solidFill>
                  <a:schemeClr val="tx1"/>
                </a:solidFill>
              </a:defRPr>
            </a:lvl1pPr>
            <a:lvl2pPr marL="365760" indent="-182880">
              <a:lnSpc>
                <a:spcPct val="100000"/>
              </a:lnSpc>
              <a:spcBef>
                <a:spcPts val="800"/>
              </a:spcBef>
              <a:buClr>
                <a:schemeClr val="tx1"/>
              </a:buClr>
              <a:buFont typeface="Arial" panose="020B0604020202020204" pitchFamily="34" charset="0"/>
              <a:buChar char="•"/>
              <a:defRPr sz="1600">
                <a:solidFill>
                  <a:schemeClr val="tx1"/>
                </a:solidFill>
              </a:defRPr>
            </a:lvl2pPr>
            <a:lvl3pPr marL="548640" indent="-182880">
              <a:lnSpc>
                <a:spcPct val="100000"/>
              </a:lnSpc>
              <a:spcBef>
                <a:spcPts val="800"/>
              </a:spcBef>
              <a:buClrTx/>
              <a:buFont typeface="Arial" panose="020B0604020202020204" pitchFamily="34" charset="0"/>
              <a:buChar char="›"/>
              <a:defRPr sz="1600">
                <a:solidFill>
                  <a:schemeClr val="tx1"/>
                </a:solidFill>
              </a:defRPr>
            </a:lvl3pPr>
            <a:lvl4pPr marL="731520" indent="-182880">
              <a:lnSpc>
                <a:spcPct val="100000"/>
              </a:lnSpc>
              <a:spcBef>
                <a:spcPts val="800"/>
              </a:spcBef>
              <a:buClrTx/>
              <a:buFont typeface="Arial" panose="020B0604020202020204" pitchFamily="34" charset="0"/>
              <a:buChar char="»"/>
              <a:defRPr sz="1600">
                <a:solidFill>
                  <a:schemeClr val="tx1"/>
                </a:solidFill>
              </a:defRPr>
            </a:lvl4pPr>
            <a:lvl5pPr marL="914400" indent="-182880">
              <a:lnSpc>
                <a:spcPct val="100000"/>
              </a:lnSpc>
              <a:spcBef>
                <a:spcPts val="800"/>
              </a:spcBef>
              <a:buClrTx/>
              <a:buSzPct val="75000"/>
              <a:buFont typeface="Wingdings" panose="05000000000000000000" pitchFamily="2" charset="2"/>
              <a:buChar char="§"/>
              <a:defRPr sz="1600">
                <a:solidFill>
                  <a:schemeClr val="tx1"/>
                </a:solidFill>
              </a:defRPr>
            </a:lvl5pPr>
          </a:lstStyle>
          <a:p>
            <a:pPr lvl="0"/>
            <a:r>
              <a:rPr lang="en-US" dirty="0"/>
              <a:t>Arial 18pt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a:p>
            <a:pPr lvl="0"/>
            <a:r>
              <a:rPr lang="en-US" dirty="0"/>
              <a:t>Arial 18pt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p:txBody>
      </p:sp>
      <p:sp>
        <p:nvSpPr>
          <p:cNvPr id="3" name="Title 3">
            <a:extLst>
              <a:ext uri="{FF2B5EF4-FFF2-40B4-BE49-F238E27FC236}">
                <a16:creationId xmlns:a16="http://schemas.microsoft.com/office/drawing/2014/main" id="{480DD1E1-A9D0-8D4C-1C5C-41D1AA2CBE8F}"/>
              </a:ext>
            </a:extLst>
          </p:cNvPr>
          <p:cNvSpPr>
            <a:spLocks noGrp="1"/>
          </p:cNvSpPr>
          <p:nvPr>
            <p:ph type="title" hasCustomPrompt="1"/>
          </p:nvPr>
        </p:nvSpPr>
        <p:spPr>
          <a:xfrm>
            <a:off x="1962418" y="823398"/>
            <a:ext cx="9163983" cy="594360"/>
          </a:xfrm>
          <a:prstGeom prst="rect">
            <a:avLst/>
          </a:prstGeom>
        </p:spPr>
        <p:txBody>
          <a:bodyPr anchor="ctr"/>
          <a:lstStyle>
            <a:lvl1pPr>
              <a:defRPr sz="3200" b="1">
                <a:solidFill>
                  <a:schemeClr val="accent1"/>
                </a:solidFill>
              </a:defRPr>
            </a:lvl1pPr>
          </a:lstStyle>
          <a:p>
            <a:r>
              <a:rPr lang="en-US" dirty="0"/>
              <a:t>Table of contents or Agenda</a:t>
            </a:r>
          </a:p>
        </p:txBody>
      </p:sp>
      <p:grpSp>
        <p:nvGrpSpPr>
          <p:cNvPr id="4" name="Group 3">
            <a:extLst>
              <a:ext uri="{FF2B5EF4-FFF2-40B4-BE49-F238E27FC236}">
                <a16:creationId xmlns:a16="http://schemas.microsoft.com/office/drawing/2014/main" id="{6DC8091D-EB19-6B3B-F401-081037AD616E}"/>
              </a:ext>
            </a:extLst>
          </p:cNvPr>
          <p:cNvGrpSpPr/>
          <p:nvPr userDrawn="1"/>
        </p:nvGrpSpPr>
        <p:grpSpPr>
          <a:xfrm>
            <a:off x="-1" y="260324"/>
            <a:ext cx="1250388" cy="1575820"/>
            <a:chOff x="-1" y="260324"/>
            <a:chExt cx="1250388" cy="1575820"/>
          </a:xfrm>
          <a:solidFill>
            <a:schemeClr val="accent1"/>
          </a:solidFill>
        </p:grpSpPr>
        <p:grpSp>
          <p:nvGrpSpPr>
            <p:cNvPr id="8" name="Group 7">
              <a:extLst>
                <a:ext uri="{FF2B5EF4-FFF2-40B4-BE49-F238E27FC236}">
                  <a16:creationId xmlns:a16="http://schemas.microsoft.com/office/drawing/2014/main" id="{90DBA13D-05DD-CB60-E116-B67CD338A65D}"/>
                </a:ext>
              </a:extLst>
            </p:cNvPr>
            <p:cNvGrpSpPr/>
            <p:nvPr/>
          </p:nvGrpSpPr>
          <p:grpSpPr>
            <a:xfrm>
              <a:off x="686264" y="1652391"/>
              <a:ext cx="564123" cy="183753"/>
              <a:chOff x="876236" y="5534957"/>
              <a:chExt cx="1674271" cy="545364"/>
            </a:xfrm>
            <a:grpFill/>
          </p:grpSpPr>
          <p:sp>
            <p:nvSpPr>
              <p:cNvPr id="31" name="Rectangle 30">
                <a:extLst>
                  <a:ext uri="{FF2B5EF4-FFF2-40B4-BE49-F238E27FC236}">
                    <a16:creationId xmlns:a16="http://schemas.microsoft.com/office/drawing/2014/main" id="{0D63A9C6-A544-2EFF-6632-1CAB69929B0D}"/>
                  </a:ext>
                </a:extLst>
              </p:cNvPr>
              <p:cNvSpPr/>
              <p:nvPr/>
            </p:nvSpPr>
            <p:spPr>
              <a:xfrm>
                <a:off x="1154393" y="5534957"/>
                <a:ext cx="1117582" cy="5453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32" name="Oval 31">
                <a:extLst>
                  <a:ext uri="{FF2B5EF4-FFF2-40B4-BE49-F238E27FC236}">
                    <a16:creationId xmlns:a16="http://schemas.microsoft.com/office/drawing/2014/main" id="{78FBE0B3-AEF6-72C9-7E83-224448740048}"/>
                  </a:ext>
                </a:extLst>
              </p:cNvPr>
              <p:cNvSpPr/>
              <p:nvPr/>
            </p:nvSpPr>
            <p:spPr>
              <a:xfrm>
                <a:off x="2005143" y="5534957"/>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33" name="Oval 32">
                <a:extLst>
                  <a:ext uri="{FF2B5EF4-FFF2-40B4-BE49-F238E27FC236}">
                    <a16:creationId xmlns:a16="http://schemas.microsoft.com/office/drawing/2014/main" id="{4F76B84C-82E9-054F-6633-BFBBFC96F290}"/>
                  </a:ext>
                </a:extLst>
              </p:cNvPr>
              <p:cNvSpPr/>
              <p:nvPr/>
            </p:nvSpPr>
            <p:spPr>
              <a:xfrm>
                <a:off x="876236" y="5534957"/>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grpSp>
        <p:grpSp>
          <p:nvGrpSpPr>
            <p:cNvPr id="10" name="Group 9">
              <a:extLst>
                <a:ext uri="{FF2B5EF4-FFF2-40B4-BE49-F238E27FC236}">
                  <a16:creationId xmlns:a16="http://schemas.microsoft.com/office/drawing/2014/main" id="{04BE2EFC-304A-18F9-AC5E-CAB01A464C59}"/>
                </a:ext>
              </a:extLst>
            </p:cNvPr>
            <p:cNvGrpSpPr/>
            <p:nvPr/>
          </p:nvGrpSpPr>
          <p:grpSpPr>
            <a:xfrm>
              <a:off x="864211" y="1304375"/>
              <a:ext cx="386176" cy="183753"/>
              <a:chOff x="1404367" y="4502072"/>
              <a:chExt cx="1146140" cy="545364"/>
            </a:xfrm>
            <a:grpFill/>
          </p:grpSpPr>
          <p:sp>
            <p:nvSpPr>
              <p:cNvPr id="28" name="Rectangle 27">
                <a:extLst>
                  <a:ext uri="{FF2B5EF4-FFF2-40B4-BE49-F238E27FC236}">
                    <a16:creationId xmlns:a16="http://schemas.microsoft.com/office/drawing/2014/main" id="{03B8CA97-B73F-868B-4640-415A9F658B11}"/>
                  </a:ext>
                </a:extLst>
              </p:cNvPr>
              <p:cNvSpPr/>
              <p:nvPr/>
            </p:nvSpPr>
            <p:spPr>
              <a:xfrm>
                <a:off x="1682197" y="4502072"/>
                <a:ext cx="589775" cy="5453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29" name="Oval 28">
                <a:extLst>
                  <a:ext uri="{FF2B5EF4-FFF2-40B4-BE49-F238E27FC236}">
                    <a16:creationId xmlns:a16="http://schemas.microsoft.com/office/drawing/2014/main" id="{A00FD0AF-6564-F381-8F12-C77AC88208B6}"/>
                  </a:ext>
                </a:extLst>
              </p:cNvPr>
              <p:cNvSpPr/>
              <p:nvPr/>
            </p:nvSpPr>
            <p:spPr>
              <a:xfrm>
                <a:off x="2005143" y="4502072"/>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30" name="Oval 29">
                <a:extLst>
                  <a:ext uri="{FF2B5EF4-FFF2-40B4-BE49-F238E27FC236}">
                    <a16:creationId xmlns:a16="http://schemas.microsoft.com/office/drawing/2014/main" id="{ACB9ACCC-B13D-57AA-1FB3-029C7B95517A}"/>
                  </a:ext>
                </a:extLst>
              </p:cNvPr>
              <p:cNvSpPr/>
              <p:nvPr/>
            </p:nvSpPr>
            <p:spPr>
              <a:xfrm>
                <a:off x="1404367" y="4502072"/>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grpSp>
        <p:grpSp>
          <p:nvGrpSpPr>
            <p:cNvPr id="11" name="Group 10">
              <a:extLst>
                <a:ext uri="{FF2B5EF4-FFF2-40B4-BE49-F238E27FC236}">
                  <a16:creationId xmlns:a16="http://schemas.microsoft.com/office/drawing/2014/main" id="{9E4C0E64-5955-7A7F-1624-6F3E85A007B5}"/>
                </a:ext>
              </a:extLst>
            </p:cNvPr>
            <p:cNvGrpSpPr/>
            <p:nvPr/>
          </p:nvGrpSpPr>
          <p:grpSpPr>
            <a:xfrm>
              <a:off x="917753" y="956358"/>
              <a:ext cx="332634" cy="183753"/>
              <a:chOff x="1560101" y="3469185"/>
              <a:chExt cx="987231" cy="545364"/>
            </a:xfrm>
            <a:grpFill/>
          </p:grpSpPr>
          <p:sp>
            <p:nvSpPr>
              <p:cNvPr id="25" name="Oval 24">
                <a:extLst>
                  <a:ext uri="{FF2B5EF4-FFF2-40B4-BE49-F238E27FC236}">
                    <a16:creationId xmlns:a16="http://schemas.microsoft.com/office/drawing/2014/main" id="{24A98399-77ED-28EE-D228-D97D4FC88925}"/>
                  </a:ext>
                </a:extLst>
              </p:cNvPr>
              <p:cNvSpPr/>
              <p:nvPr/>
            </p:nvSpPr>
            <p:spPr>
              <a:xfrm>
                <a:off x="1560101" y="3469185"/>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26" name="Rectangle 25">
                <a:extLst>
                  <a:ext uri="{FF2B5EF4-FFF2-40B4-BE49-F238E27FC236}">
                    <a16:creationId xmlns:a16="http://schemas.microsoft.com/office/drawing/2014/main" id="{2B2983DB-3268-CDE9-F08F-24645A1ACF45}"/>
                  </a:ext>
                </a:extLst>
              </p:cNvPr>
              <p:cNvSpPr/>
              <p:nvPr/>
            </p:nvSpPr>
            <p:spPr>
              <a:xfrm>
                <a:off x="1825936" y="3469185"/>
                <a:ext cx="446037" cy="5453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27" name="Oval 26">
                <a:extLst>
                  <a:ext uri="{FF2B5EF4-FFF2-40B4-BE49-F238E27FC236}">
                    <a16:creationId xmlns:a16="http://schemas.microsoft.com/office/drawing/2014/main" id="{B068134D-B657-8AB0-CE73-375D84BE0734}"/>
                  </a:ext>
                </a:extLst>
              </p:cNvPr>
              <p:cNvSpPr/>
              <p:nvPr/>
            </p:nvSpPr>
            <p:spPr>
              <a:xfrm>
                <a:off x="2001968" y="3469185"/>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grpSp>
        <p:grpSp>
          <p:nvGrpSpPr>
            <p:cNvPr id="12" name="Group 11">
              <a:extLst>
                <a:ext uri="{FF2B5EF4-FFF2-40B4-BE49-F238E27FC236}">
                  <a16:creationId xmlns:a16="http://schemas.microsoft.com/office/drawing/2014/main" id="{B6C09D5C-8198-F59D-918C-09F8DFBC5CC5}"/>
                </a:ext>
              </a:extLst>
            </p:cNvPr>
            <p:cNvGrpSpPr/>
            <p:nvPr/>
          </p:nvGrpSpPr>
          <p:grpSpPr>
            <a:xfrm>
              <a:off x="868078" y="608341"/>
              <a:ext cx="382309" cy="183753"/>
              <a:chOff x="1415887" y="2436300"/>
              <a:chExt cx="1134663" cy="545364"/>
            </a:xfrm>
            <a:grpFill/>
          </p:grpSpPr>
          <p:sp>
            <p:nvSpPr>
              <p:cNvPr id="22" name="Oval 21">
                <a:extLst>
                  <a:ext uri="{FF2B5EF4-FFF2-40B4-BE49-F238E27FC236}">
                    <a16:creationId xmlns:a16="http://schemas.microsoft.com/office/drawing/2014/main" id="{73BE5C1F-2F82-30C1-1223-A586BEEBE7BF}"/>
                  </a:ext>
                </a:extLst>
              </p:cNvPr>
              <p:cNvSpPr/>
              <p:nvPr/>
            </p:nvSpPr>
            <p:spPr>
              <a:xfrm>
                <a:off x="2005186" y="2436300"/>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23" name="Oval 22">
                <a:extLst>
                  <a:ext uri="{FF2B5EF4-FFF2-40B4-BE49-F238E27FC236}">
                    <a16:creationId xmlns:a16="http://schemas.microsoft.com/office/drawing/2014/main" id="{C5985006-D8D1-EE86-6899-51909F4CE77A}"/>
                  </a:ext>
                </a:extLst>
              </p:cNvPr>
              <p:cNvSpPr/>
              <p:nvPr/>
            </p:nvSpPr>
            <p:spPr>
              <a:xfrm>
                <a:off x="1415887" y="2436300"/>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24" name="Rectangle 23">
                <a:extLst>
                  <a:ext uri="{FF2B5EF4-FFF2-40B4-BE49-F238E27FC236}">
                    <a16:creationId xmlns:a16="http://schemas.microsoft.com/office/drawing/2014/main" id="{A99B67D5-FAC3-D4FC-75BF-8062618D05E1}"/>
                  </a:ext>
                </a:extLst>
              </p:cNvPr>
              <p:cNvSpPr/>
              <p:nvPr/>
            </p:nvSpPr>
            <p:spPr>
              <a:xfrm>
                <a:off x="1682240" y="2436300"/>
                <a:ext cx="589731" cy="5453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grpSp>
        <p:grpSp>
          <p:nvGrpSpPr>
            <p:cNvPr id="13" name="Group 12">
              <a:extLst>
                <a:ext uri="{FF2B5EF4-FFF2-40B4-BE49-F238E27FC236}">
                  <a16:creationId xmlns:a16="http://schemas.microsoft.com/office/drawing/2014/main" id="{ADA91A2C-F3FB-CCD2-6EA5-DDE6756CA2EF}"/>
                </a:ext>
              </a:extLst>
            </p:cNvPr>
            <p:cNvGrpSpPr/>
            <p:nvPr/>
          </p:nvGrpSpPr>
          <p:grpSpPr>
            <a:xfrm>
              <a:off x="693506" y="260324"/>
              <a:ext cx="556881" cy="183753"/>
              <a:chOff x="898206" y="1403413"/>
              <a:chExt cx="1652778" cy="545364"/>
            </a:xfrm>
            <a:grpFill/>
          </p:grpSpPr>
          <p:sp>
            <p:nvSpPr>
              <p:cNvPr id="19" name="Oval 18">
                <a:extLst>
                  <a:ext uri="{FF2B5EF4-FFF2-40B4-BE49-F238E27FC236}">
                    <a16:creationId xmlns:a16="http://schemas.microsoft.com/office/drawing/2014/main" id="{310F603E-265F-161F-B74F-DF9187A412E0}"/>
                  </a:ext>
                </a:extLst>
              </p:cNvPr>
              <p:cNvSpPr/>
              <p:nvPr/>
            </p:nvSpPr>
            <p:spPr>
              <a:xfrm>
                <a:off x="2005620" y="1403413"/>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20" name="Oval 19">
                <a:extLst>
                  <a:ext uri="{FF2B5EF4-FFF2-40B4-BE49-F238E27FC236}">
                    <a16:creationId xmlns:a16="http://schemas.microsoft.com/office/drawing/2014/main" id="{B638528D-3602-B3F8-2B08-4B601F48027F}"/>
                  </a:ext>
                </a:extLst>
              </p:cNvPr>
              <p:cNvSpPr/>
              <p:nvPr/>
            </p:nvSpPr>
            <p:spPr>
              <a:xfrm>
                <a:off x="898206" y="1403413"/>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21" name="Rectangle 20">
                <a:extLst>
                  <a:ext uri="{FF2B5EF4-FFF2-40B4-BE49-F238E27FC236}">
                    <a16:creationId xmlns:a16="http://schemas.microsoft.com/office/drawing/2014/main" id="{6DAF5BF1-2F32-873D-8EC8-652FF6A4B284}"/>
                  </a:ext>
                </a:extLst>
              </p:cNvPr>
              <p:cNvSpPr/>
              <p:nvPr/>
            </p:nvSpPr>
            <p:spPr>
              <a:xfrm>
                <a:off x="1164538" y="1403413"/>
                <a:ext cx="1117581" cy="5453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grpSp>
        <p:sp>
          <p:nvSpPr>
            <p:cNvPr id="14" name="Freeform: Shape 13">
              <a:extLst>
                <a:ext uri="{FF2B5EF4-FFF2-40B4-BE49-F238E27FC236}">
                  <a16:creationId xmlns:a16="http://schemas.microsoft.com/office/drawing/2014/main" id="{5E25C7DB-2A56-09E6-C092-11B29E0DA770}"/>
                </a:ext>
              </a:extLst>
            </p:cNvPr>
            <p:cNvSpPr/>
            <p:nvPr/>
          </p:nvSpPr>
          <p:spPr>
            <a:xfrm>
              <a:off x="0" y="260324"/>
              <a:ext cx="550424" cy="183006"/>
            </a:xfrm>
            <a:custGeom>
              <a:avLst/>
              <a:gdLst>
                <a:gd name="connsiteX0" fmla="*/ 0 w 550424"/>
                <a:gd name="connsiteY0" fmla="*/ 0 h 183006"/>
                <a:gd name="connsiteX1" fmla="*/ 456956 w 550424"/>
                <a:gd name="connsiteY1" fmla="*/ 0 h 183006"/>
                <a:gd name="connsiteX2" fmla="*/ 456956 w 550424"/>
                <a:gd name="connsiteY2" fmla="*/ 397 h 183006"/>
                <a:gd name="connsiteX3" fmla="*/ 458921 w 550424"/>
                <a:gd name="connsiteY3" fmla="*/ 0 h 183006"/>
                <a:gd name="connsiteX4" fmla="*/ 550424 w 550424"/>
                <a:gd name="connsiteY4" fmla="*/ 91503 h 183006"/>
                <a:gd name="connsiteX5" fmla="*/ 458921 w 550424"/>
                <a:gd name="connsiteY5" fmla="*/ 183006 h 183006"/>
                <a:gd name="connsiteX6" fmla="*/ 456956 w 550424"/>
                <a:gd name="connsiteY6" fmla="*/ 182609 h 183006"/>
                <a:gd name="connsiteX7" fmla="*/ 456956 w 550424"/>
                <a:gd name="connsiteY7" fmla="*/ 183006 h 183006"/>
                <a:gd name="connsiteX8" fmla="*/ 0 w 550424"/>
                <a:gd name="connsiteY8" fmla="*/ 183006 h 183006"/>
                <a:gd name="connsiteX9" fmla="*/ 0 w 550424"/>
                <a:gd name="connsiteY9" fmla="*/ 0 h 183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0424" h="183006">
                  <a:moveTo>
                    <a:pt x="0" y="0"/>
                  </a:moveTo>
                  <a:lnTo>
                    <a:pt x="456956" y="0"/>
                  </a:lnTo>
                  <a:lnTo>
                    <a:pt x="456956" y="397"/>
                  </a:lnTo>
                  <a:lnTo>
                    <a:pt x="458921" y="0"/>
                  </a:lnTo>
                  <a:cubicBezTo>
                    <a:pt x="509457" y="0"/>
                    <a:pt x="550424" y="40967"/>
                    <a:pt x="550424" y="91503"/>
                  </a:cubicBezTo>
                  <a:cubicBezTo>
                    <a:pt x="550424" y="142039"/>
                    <a:pt x="509457" y="183006"/>
                    <a:pt x="458921" y="183006"/>
                  </a:cubicBezTo>
                  <a:lnTo>
                    <a:pt x="456956" y="182609"/>
                  </a:lnTo>
                  <a:lnTo>
                    <a:pt x="456956" y="183006"/>
                  </a:lnTo>
                  <a:lnTo>
                    <a:pt x="0" y="18300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15" name="Freeform: Shape 14">
              <a:extLst>
                <a:ext uri="{FF2B5EF4-FFF2-40B4-BE49-F238E27FC236}">
                  <a16:creationId xmlns:a16="http://schemas.microsoft.com/office/drawing/2014/main" id="{3700B858-DD35-3CBB-EA1F-A9C10429BAAE}"/>
                </a:ext>
              </a:extLst>
            </p:cNvPr>
            <p:cNvSpPr/>
            <p:nvPr/>
          </p:nvSpPr>
          <p:spPr>
            <a:xfrm>
              <a:off x="-1" y="608341"/>
              <a:ext cx="733596" cy="182880"/>
            </a:xfrm>
            <a:custGeom>
              <a:avLst/>
              <a:gdLst>
                <a:gd name="connsiteX0" fmla="*/ 0 w 733596"/>
                <a:gd name="connsiteY0" fmla="*/ 0 h 182880"/>
                <a:gd name="connsiteX1" fmla="*/ 642156 w 733596"/>
                <a:gd name="connsiteY1" fmla="*/ 0 h 182880"/>
                <a:gd name="connsiteX2" fmla="*/ 733596 w 733596"/>
                <a:gd name="connsiteY2" fmla="*/ 91440 h 182880"/>
                <a:gd name="connsiteX3" fmla="*/ 642156 w 733596"/>
                <a:gd name="connsiteY3" fmla="*/ 182880 h 182880"/>
                <a:gd name="connsiteX4" fmla="*/ 0 w 733596"/>
                <a:gd name="connsiteY4" fmla="*/ 182880 h 182880"/>
                <a:gd name="connsiteX5" fmla="*/ 0 w 733596"/>
                <a:gd name="connsiteY5" fmla="*/ 0 h 18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3596" h="182880">
                  <a:moveTo>
                    <a:pt x="0" y="0"/>
                  </a:moveTo>
                  <a:lnTo>
                    <a:pt x="642156" y="0"/>
                  </a:lnTo>
                  <a:cubicBezTo>
                    <a:pt x="692657" y="0"/>
                    <a:pt x="733596" y="40939"/>
                    <a:pt x="733596" y="91440"/>
                  </a:cubicBezTo>
                  <a:cubicBezTo>
                    <a:pt x="733596" y="141941"/>
                    <a:pt x="692657" y="182880"/>
                    <a:pt x="642156" y="182880"/>
                  </a:cubicBezTo>
                  <a:lnTo>
                    <a:pt x="0" y="18288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16" name="Freeform: Shape 15">
              <a:extLst>
                <a:ext uri="{FF2B5EF4-FFF2-40B4-BE49-F238E27FC236}">
                  <a16:creationId xmlns:a16="http://schemas.microsoft.com/office/drawing/2014/main" id="{628B6B63-4A14-8E58-0F26-09B0C7554B0D}"/>
                </a:ext>
              </a:extLst>
            </p:cNvPr>
            <p:cNvSpPr/>
            <p:nvPr/>
          </p:nvSpPr>
          <p:spPr>
            <a:xfrm>
              <a:off x="0" y="952508"/>
              <a:ext cx="786403" cy="183006"/>
            </a:xfrm>
            <a:custGeom>
              <a:avLst/>
              <a:gdLst>
                <a:gd name="connsiteX0" fmla="*/ 0 w 786403"/>
                <a:gd name="connsiteY0" fmla="*/ 0 h 183006"/>
                <a:gd name="connsiteX1" fmla="*/ 692936 w 786403"/>
                <a:gd name="connsiteY1" fmla="*/ 0 h 183006"/>
                <a:gd name="connsiteX2" fmla="*/ 692936 w 786403"/>
                <a:gd name="connsiteY2" fmla="*/ 397 h 183006"/>
                <a:gd name="connsiteX3" fmla="*/ 694900 w 786403"/>
                <a:gd name="connsiteY3" fmla="*/ 0 h 183006"/>
                <a:gd name="connsiteX4" fmla="*/ 786403 w 786403"/>
                <a:gd name="connsiteY4" fmla="*/ 91503 h 183006"/>
                <a:gd name="connsiteX5" fmla="*/ 694900 w 786403"/>
                <a:gd name="connsiteY5" fmla="*/ 183006 h 183006"/>
                <a:gd name="connsiteX6" fmla="*/ 692936 w 786403"/>
                <a:gd name="connsiteY6" fmla="*/ 182610 h 183006"/>
                <a:gd name="connsiteX7" fmla="*/ 692936 w 786403"/>
                <a:gd name="connsiteY7" fmla="*/ 183006 h 183006"/>
                <a:gd name="connsiteX8" fmla="*/ 0 w 786403"/>
                <a:gd name="connsiteY8" fmla="*/ 183006 h 183006"/>
                <a:gd name="connsiteX9" fmla="*/ 0 w 786403"/>
                <a:gd name="connsiteY9" fmla="*/ 0 h 183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6403" h="183006">
                  <a:moveTo>
                    <a:pt x="0" y="0"/>
                  </a:moveTo>
                  <a:lnTo>
                    <a:pt x="692936" y="0"/>
                  </a:lnTo>
                  <a:lnTo>
                    <a:pt x="692936" y="397"/>
                  </a:lnTo>
                  <a:lnTo>
                    <a:pt x="694900" y="0"/>
                  </a:lnTo>
                  <a:cubicBezTo>
                    <a:pt x="745436" y="0"/>
                    <a:pt x="786403" y="40967"/>
                    <a:pt x="786403" y="91503"/>
                  </a:cubicBezTo>
                  <a:cubicBezTo>
                    <a:pt x="786403" y="142039"/>
                    <a:pt x="745436" y="183006"/>
                    <a:pt x="694900" y="183006"/>
                  </a:cubicBezTo>
                  <a:lnTo>
                    <a:pt x="692936" y="182610"/>
                  </a:lnTo>
                  <a:lnTo>
                    <a:pt x="692936" y="183006"/>
                  </a:lnTo>
                  <a:lnTo>
                    <a:pt x="0" y="18300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17" name="Freeform: Shape 16">
              <a:extLst>
                <a:ext uri="{FF2B5EF4-FFF2-40B4-BE49-F238E27FC236}">
                  <a16:creationId xmlns:a16="http://schemas.microsoft.com/office/drawing/2014/main" id="{623001FB-F6DE-7B58-A8A4-0331E804A308}"/>
                </a:ext>
              </a:extLst>
            </p:cNvPr>
            <p:cNvSpPr/>
            <p:nvPr/>
          </p:nvSpPr>
          <p:spPr>
            <a:xfrm>
              <a:off x="-1" y="1304902"/>
              <a:ext cx="733596" cy="182880"/>
            </a:xfrm>
            <a:custGeom>
              <a:avLst/>
              <a:gdLst>
                <a:gd name="connsiteX0" fmla="*/ 0 w 733596"/>
                <a:gd name="connsiteY0" fmla="*/ 0 h 182880"/>
                <a:gd name="connsiteX1" fmla="*/ 642156 w 733596"/>
                <a:gd name="connsiteY1" fmla="*/ 0 h 182880"/>
                <a:gd name="connsiteX2" fmla="*/ 733596 w 733596"/>
                <a:gd name="connsiteY2" fmla="*/ 91440 h 182880"/>
                <a:gd name="connsiteX3" fmla="*/ 642156 w 733596"/>
                <a:gd name="connsiteY3" fmla="*/ 182880 h 182880"/>
                <a:gd name="connsiteX4" fmla="*/ 0 w 733596"/>
                <a:gd name="connsiteY4" fmla="*/ 182880 h 182880"/>
                <a:gd name="connsiteX5" fmla="*/ 0 w 733596"/>
                <a:gd name="connsiteY5" fmla="*/ 0 h 18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3596" h="182880">
                  <a:moveTo>
                    <a:pt x="0" y="0"/>
                  </a:moveTo>
                  <a:lnTo>
                    <a:pt x="642156" y="0"/>
                  </a:lnTo>
                  <a:cubicBezTo>
                    <a:pt x="692657" y="0"/>
                    <a:pt x="733596" y="40939"/>
                    <a:pt x="733596" y="91440"/>
                  </a:cubicBezTo>
                  <a:cubicBezTo>
                    <a:pt x="733596" y="141941"/>
                    <a:pt x="692657" y="182880"/>
                    <a:pt x="642156" y="182880"/>
                  </a:cubicBezTo>
                  <a:lnTo>
                    <a:pt x="0" y="18288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18" name="Freeform: Shape 17">
              <a:extLst>
                <a:ext uri="{FF2B5EF4-FFF2-40B4-BE49-F238E27FC236}">
                  <a16:creationId xmlns:a16="http://schemas.microsoft.com/office/drawing/2014/main" id="{BA0E79E2-F2DE-70B9-558A-D8E8AA6B7C64}"/>
                </a:ext>
              </a:extLst>
            </p:cNvPr>
            <p:cNvSpPr/>
            <p:nvPr/>
          </p:nvSpPr>
          <p:spPr>
            <a:xfrm>
              <a:off x="0" y="1649603"/>
              <a:ext cx="550424" cy="183006"/>
            </a:xfrm>
            <a:custGeom>
              <a:avLst/>
              <a:gdLst>
                <a:gd name="connsiteX0" fmla="*/ 0 w 550424"/>
                <a:gd name="connsiteY0" fmla="*/ 0 h 183006"/>
                <a:gd name="connsiteX1" fmla="*/ 456956 w 550424"/>
                <a:gd name="connsiteY1" fmla="*/ 0 h 183006"/>
                <a:gd name="connsiteX2" fmla="*/ 456956 w 550424"/>
                <a:gd name="connsiteY2" fmla="*/ 397 h 183006"/>
                <a:gd name="connsiteX3" fmla="*/ 458921 w 550424"/>
                <a:gd name="connsiteY3" fmla="*/ 0 h 183006"/>
                <a:gd name="connsiteX4" fmla="*/ 550424 w 550424"/>
                <a:gd name="connsiteY4" fmla="*/ 91503 h 183006"/>
                <a:gd name="connsiteX5" fmla="*/ 458921 w 550424"/>
                <a:gd name="connsiteY5" fmla="*/ 183006 h 183006"/>
                <a:gd name="connsiteX6" fmla="*/ 456956 w 550424"/>
                <a:gd name="connsiteY6" fmla="*/ 182609 h 183006"/>
                <a:gd name="connsiteX7" fmla="*/ 456956 w 550424"/>
                <a:gd name="connsiteY7" fmla="*/ 183006 h 183006"/>
                <a:gd name="connsiteX8" fmla="*/ 0 w 550424"/>
                <a:gd name="connsiteY8" fmla="*/ 183006 h 183006"/>
                <a:gd name="connsiteX9" fmla="*/ 0 w 550424"/>
                <a:gd name="connsiteY9" fmla="*/ 0 h 183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0424" h="183006">
                  <a:moveTo>
                    <a:pt x="0" y="0"/>
                  </a:moveTo>
                  <a:lnTo>
                    <a:pt x="456956" y="0"/>
                  </a:lnTo>
                  <a:lnTo>
                    <a:pt x="456956" y="397"/>
                  </a:lnTo>
                  <a:lnTo>
                    <a:pt x="458921" y="0"/>
                  </a:lnTo>
                  <a:cubicBezTo>
                    <a:pt x="509457" y="0"/>
                    <a:pt x="550424" y="40967"/>
                    <a:pt x="550424" y="91503"/>
                  </a:cubicBezTo>
                  <a:cubicBezTo>
                    <a:pt x="550424" y="142039"/>
                    <a:pt x="509457" y="183006"/>
                    <a:pt x="458921" y="183006"/>
                  </a:cubicBezTo>
                  <a:lnTo>
                    <a:pt x="456956" y="182609"/>
                  </a:lnTo>
                  <a:lnTo>
                    <a:pt x="456956" y="183006"/>
                  </a:lnTo>
                  <a:lnTo>
                    <a:pt x="0" y="18300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grpSp>
    </p:spTree>
    <p:extLst>
      <p:ext uri="{BB962C8B-B14F-4D97-AF65-F5344CB8AC3E}">
        <p14:creationId xmlns:p14="http://schemas.microsoft.com/office/powerpoint/2010/main" val="113866182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6FA2B21-3FCD-4721-B95C-427943F61125}" type="datetime1">
              <a:rPr lang="en-US" smtClean="0"/>
              <a:t>12/5/2023</a:t>
            </a:fld>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4B7E4EF-A1BD-40F4-AB7B-04F084DD991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2288244"/>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8" r:id="rId3"/>
    <p:sldLayoutId id="2147483669" r:id="rId4"/>
    <p:sldLayoutId id="2147483673" r:id="rId5"/>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xml"/><Relationship Id="rId7" Type="http://schemas.openxmlformats.org/officeDocument/2006/relationships/image" Target="../media/image2.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2.xml"/><Relationship Id="rId5" Type="http://schemas.openxmlformats.org/officeDocument/2006/relationships/tags" Target="../tags/tag5.xml"/><Relationship Id="rId4"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2FF3C-AA1F-6F81-ED78-EFB6E35DD2E5}"/>
              </a:ext>
            </a:extLst>
          </p:cNvPr>
          <p:cNvSpPr>
            <a:spLocks noGrp="1"/>
          </p:cNvSpPr>
          <p:nvPr>
            <p:ph type="ctrTitle"/>
          </p:nvPr>
        </p:nvSpPr>
        <p:spPr>
          <a:xfrm>
            <a:off x="2976880" y="639097"/>
            <a:ext cx="9215120" cy="3686015"/>
          </a:xfrm>
        </p:spPr>
        <p:txBody>
          <a:bodyPr>
            <a:normAutofit/>
          </a:bodyPr>
          <a:lstStyle/>
          <a:p>
            <a:pPr rtl="0">
              <a:spcBef>
                <a:spcPts val="1200"/>
              </a:spcBef>
              <a:spcAft>
                <a:spcPts val="0"/>
              </a:spcAft>
            </a:pPr>
            <a:r>
              <a:rPr lang="en-US" sz="3000" b="1" dirty="0">
                <a:latin typeface="Arial" panose="020B0604020202020204" pitchFamily="34" charset="0"/>
              </a:rPr>
              <a:t>UNAM</a:t>
            </a:r>
            <a:br>
              <a:rPr lang="en-US" sz="3000" b="1" dirty="0">
                <a:latin typeface="Arial" panose="020B0604020202020204" pitchFamily="34" charset="0"/>
              </a:rPr>
            </a:br>
            <a:r>
              <a:rPr lang="en-US" sz="3000" b="1" dirty="0" err="1">
                <a:latin typeface="Arial" panose="020B0604020202020204" pitchFamily="34" charset="0"/>
              </a:rPr>
              <a:t>Posgrado</a:t>
            </a:r>
            <a:r>
              <a:rPr lang="en-US" sz="3000" b="1" dirty="0">
                <a:latin typeface="Arial" panose="020B0604020202020204" pitchFamily="34" charset="0"/>
              </a:rPr>
              <a:t> </a:t>
            </a:r>
            <a:r>
              <a:rPr lang="en-US" sz="3000" b="1" dirty="0" err="1">
                <a:latin typeface="Arial" panose="020B0604020202020204" pitchFamily="34" charset="0"/>
              </a:rPr>
              <a:t>en</a:t>
            </a:r>
            <a:r>
              <a:rPr lang="en-US" sz="3000" b="1" dirty="0">
                <a:latin typeface="Arial" panose="020B0604020202020204" pitchFamily="34" charset="0"/>
              </a:rPr>
              <a:t> </a:t>
            </a:r>
            <a:r>
              <a:rPr lang="en-US" sz="3000" b="1" dirty="0" err="1">
                <a:latin typeface="Arial" panose="020B0604020202020204" pitchFamily="34" charset="0"/>
              </a:rPr>
              <a:t>Ingeniería</a:t>
            </a:r>
            <a:br>
              <a:rPr lang="es-ES" sz="3000" b="1" dirty="0">
                <a:latin typeface="Arial" panose="020B0604020202020204" pitchFamily="34" charset="0"/>
              </a:rPr>
            </a:br>
            <a:r>
              <a:rPr lang="es-ES" sz="3000" b="1" dirty="0">
                <a:latin typeface="Arial" panose="020B0604020202020204" pitchFamily="34" charset="0"/>
              </a:rPr>
              <a:t>Aplicación de Modelos Lineales Generalizados </a:t>
            </a:r>
            <a:br>
              <a:rPr lang="es-ES" sz="3000" b="1" dirty="0">
                <a:latin typeface="Arial" panose="020B0604020202020204" pitchFamily="34" charset="0"/>
              </a:rPr>
            </a:br>
            <a:r>
              <a:rPr lang="es-ES" sz="3000" b="1" dirty="0">
                <a:latin typeface="Arial" panose="020B0604020202020204" pitchFamily="34" charset="0"/>
              </a:rPr>
              <a:t>Dr. </a:t>
            </a:r>
            <a:r>
              <a:rPr lang="es-ES" sz="3000" b="1" dirty="0" err="1">
                <a:latin typeface="Arial" panose="020B0604020202020204" pitchFamily="34" charset="0"/>
              </a:rPr>
              <a:t>Wulfrano</a:t>
            </a:r>
            <a:r>
              <a:rPr lang="es-ES" sz="3000" b="1" dirty="0">
                <a:latin typeface="Arial" panose="020B0604020202020204" pitchFamily="34" charset="0"/>
              </a:rPr>
              <a:t> </a:t>
            </a:r>
            <a:r>
              <a:rPr lang="es-ES" sz="3000" b="1" dirty="0" err="1">
                <a:latin typeface="Arial" panose="020B0604020202020204" pitchFamily="34" charset="0"/>
              </a:rPr>
              <a:t>Gomez</a:t>
            </a:r>
            <a:r>
              <a:rPr lang="es-ES" sz="3000" b="1" dirty="0">
                <a:latin typeface="Arial" panose="020B0604020202020204" pitchFamily="34" charset="0"/>
              </a:rPr>
              <a:t> G.</a:t>
            </a:r>
            <a:br>
              <a:rPr lang="es-ES" sz="3000" b="1" dirty="0">
                <a:latin typeface="Arial" panose="020B0604020202020204" pitchFamily="34" charset="0"/>
              </a:rPr>
            </a:br>
            <a:r>
              <a:rPr lang="es-ES" sz="3000" b="1" dirty="0">
                <a:latin typeface="Arial" panose="020B0604020202020204" pitchFamily="34" charset="0"/>
              </a:rPr>
              <a:t>Nov de 2023</a:t>
            </a:r>
            <a:br>
              <a:rPr lang="en-US" sz="3200" b="1" dirty="0">
                <a:latin typeface="Arial" panose="020B0604020202020204" pitchFamily="34" charset="0"/>
              </a:rPr>
            </a:br>
            <a:br>
              <a:rPr lang="en-US" sz="3200" b="1" dirty="0">
                <a:latin typeface="Arial" panose="020B0604020202020204" pitchFamily="34" charset="0"/>
              </a:rPr>
            </a:br>
            <a:br>
              <a:rPr lang="en-US" sz="3200" b="1" dirty="0">
                <a:latin typeface="Arial" panose="020B0604020202020204" pitchFamily="34" charset="0"/>
              </a:rPr>
            </a:br>
            <a:endParaRPr lang="es-MX" sz="3200" dirty="0"/>
          </a:p>
        </p:txBody>
      </p:sp>
      <p:pic>
        <p:nvPicPr>
          <p:cNvPr id="1026" name="Picture 2" descr="Logo&#10;&#10;Description automatically generated">
            <a:extLst>
              <a:ext uri="{FF2B5EF4-FFF2-40B4-BE49-F238E27FC236}">
                <a16:creationId xmlns:a16="http://schemas.microsoft.com/office/drawing/2014/main" id="{52E463EF-7116-926F-94C8-F8FD833C688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2454" y="1078322"/>
            <a:ext cx="2183629" cy="244664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8A099B3-2AD6-1711-94C0-5223B22B0A28}"/>
              </a:ext>
            </a:extLst>
          </p:cNvPr>
          <p:cNvSpPr txBox="1"/>
          <p:nvPr/>
        </p:nvSpPr>
        <p:spPr>
          <a:xfrm>
            <a:off x="5313682" y="3982166"/>
            <a:ext cx="3128212" cy="800219"/>
          </a:xfrm>
          <a:prstGeom prst="rect">
            <a:avLst/>
          </a:prstGeom>
          <a:noFill/>
        </p:spPr>
        <p:txBody>
          <a:bodyPr wrap="square">
            <a:spAutoFit/>
          </a:bodyPr>
          <a:lstStyle/>
          <a:p>
            <a:pPr marL="0" marR="0" lvl="0" indent="0" algn="ctr" defTabSz="457200" rtl="0" eaLnBrk="1" fontAlgn="auto" latinLnBrk="0" hangingPunct="1">
              <a:lnSpc>
                <a:spcPct val="100000"/>
              </a:lnSpc>
              <a:spcBef>
                <a:spcPts val="1200"/>
              </a:spcBef>
              <a:spcAft>
                <a:spcPts val="0"/>
              </a:spcAft>
              <a:buClrTx/>
              <a:buSzTx/>
              <a:buFontTx/>
              <a:buNone/>
              <a:tabLst/>
              <a:defRPr/>
            </a:pPr>
            <a:r>
              <a:rPr kumimoji="0" lang="es-MX" sz="18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PRESENTA:</a:t>
            </a:r>
            <a:endParaRPr kumimoji="0" lang="es-MX"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1200"/>
              </a:spcBef>
              <a:spcAft>
                <a:spcPts val="0"/>
              </a:spcAft>
              <a:buClrTx/>
              <a:buSzTx/>
              <a:buFontTx/>
              <a:buNone/>
              <a:tabLst/>
              <a:defRPr/>
            </a:pPr>
            <a:r>
              <a:rPr kumimoji="0" lang="es-MX" sz="18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Sergio Ibarra Ramírez</a:t>
            </a:r>
          </a:p>
        </p:txBody>
      </p:sp>
    </p:spTree>
    <p:extLst>
      <p:ext uri="{BB962C8B-B14F-4D97-AF65-F5344CB8AC3E}">
        <p14:creationId xmlns:p14="http://schemas.microsoft.com/office/powerpoint/2010/main" val="3956310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6A2E87-6FFB-3D1F-1681-9C49DDC7D4FF}"/>
              </a:ext>
            </a:extLst>
          </p:cNvPr>
          <p:cNvSpPr txBox="1">
            <a:spLocks/>
          </p:cNvSpPr>
          <p:nvPr/>
        </p:nvSpPr>
        <p:spPr>
          <a:xfrm>
            <a:off x="510558" y="196996"/>
            <a:ext cx="10228562" cy="5943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b="1" dirty="0" err="1">
                <a:solidFill>
                  <a:schemeClr val="accent1"/>
                </a:solidFill>
              </a:rPr>
              <a:t>Aplicación</a:t>
            </a:r>
            <a:r>
              <a:rPr lang="en-US" sz="3200" b="1" dirty="0">
                <a:solidFill>
                  <a:schemeClr val="accent1"/>
                </a:solidFill>
              </a:rPr>
              <a:t> del </a:t>
            </a:r>
            <a:r>
              <a:rPr lang="en-US" sz="3200" b="1" dirty="0" err="1">
                <a:solidFill>
                  <a:schemeClr val="accent1"/>
                </a:solidFill>
              </a:rPr>
              <a:t>modelo</a:t>
            </a:r>
            <a:r>
              <a:rPr lang="en-US" sz="3200" b="1" dirty="0">
                <a:solidFill>
                  <a:schemeClr val="accent1"/>
                </a:solidFill>
              </a:rPr>
              <a:t> de </a:t>
            </a:r>
            <a:r>
              <a:rPr lang="en-US" sz="3200" b="1" dirty="0" err="1">
                <a:solidFill>
                  <a:schemeClr val="accent1"/>
                </a:solidFill>
              </a:rPr>
              <a:t>Mínimos</a:t>
            </a:r>
            <a:r>
              <a:rPr lang="en-US" sz="3200" b="1" dirty="0">
                <a:solidFill>
                  <a:schemeClr val="accent1"/>
                </a:solidFill>
              </a:rPr>
              <a:t> </a:t>
            </a:r>
            <a:r>
              <a:rPr lang="en-US" sz="3200" b="1" dirty="0" err="1">
                <a:solidFill>
                  <a:schemeClr val="accent1"/>
                </a:solidFill>
              </a:rPr>
              <a:t>Cuadrados</a:t>
            </a:r>
            <a:r>
              <a:rPr lang="en-US" sz="3200" b="1" dirty="0">
                <a:solidFill>
                  <a:schemeClr val="accent1"/>
                </a:solidFill>
              </a:rPr>
              <a:t> </a:t>
            </a:r>
            <a:r>
              <a:rPr lang="en-US" sz="3200" b="1" dirty="0" err="1">
                <a:solidFill>
                  <a:schemeClr val="accent1"/>
                </a:solidFill>
              </a:rPr>
              <a:t>Ordinarios</a:t>
            </a:r>
            <a:r>
              <a:rPr lang="en-US" sz="3200" b="1" dirty="0">
                <a:solidFill>
                  <a:schemeClr val="accent1"/>
                </a:solidFill>
              </a:rPr>
              <a:t> (MCO3)</a:t>
            </a:r>
            <a:endParaRPr lang="es-MX" sz="3200" b="1" dirty="0">
              <a:solidFill>
                <a:schemeClr val="accent1"/>
              </a:solidFill>
            </a:endParaRPr>
          </a:p>
        </p:txBody>
      </p:sp>
      <p:sp>
        <p:nvSpPr>
          <p:cNvPr id="3" name="TextBox 2">
            <a:extLst>
              <a:ext uri="{FF2B5EF4-FFF2-40B4-BE49-F238E27FC236}">
                <a16:creationId xmlns:a16="http://schemas.microsoft.com/office/drawing/2014/main" id="{5E532800-B3ED-4623-23DE-9E6F29C42DA1}"/>
              </a:ext>
            </a:extLst>
          </p:cNvPr>
          <p:cNvSpPr txBox="1"/>
          <p:nvPr/>
        </p:nvSpPr>
        <p:spPr>
          <a:xfrm>
            <a:off x="0" y="689047"/>
            <a:ext cx="12192000" cy="646331"/>
          </a:xfrm>
          <a:prstGeom prst="rect">
            <a:avLst/>
          </a:prstGeom>
          <a:noFill/>
        </p:spPr>
        <p:txBody>
          <a:bodyPr wrap="square">
            <a:spAutoFit/>
          </a:bodyPr>
          <a:lstStyle/>
          <a:p>
            <a:r>
              <a:rPr lang="es-ES" sz="1800" b="0" i="0" u="none" strike="noStrike" kern="1200" dirty="0">
                <a:solidFill>
                  <a:schemeClr val="dk1"/>
                </a:solidFill>
                <a:effectLst/>
                <a:latin typeface="+mn-lt"/>
                <a:ea typeface="+mn-ea"/>
                <a:cs typeface="+mn-cs"/>
              </a:rPr>
              <a:t>Se decidió correr un nuevo modelo de MCO pero tomando en cuenta solo a las variables significativas del MCO1 + Log(</a:t>
            </a:r>
            <a:r>
              <a:rPr lang="es-ES" sz="1800" b="0" i="0" u="none" strike="noStrike" kern="1200" dirty="0" err="1">
                <a:solidFill>
                  <a:schemeClr val="dk1"/>
                </a:solidFill>
                <a:effectLst/>
                <a:latin typeface="+mn-lt"/>
                <a:ea typeface="+mn-ea"/>
                <a:cs typeface="+mn-cs"/>
              </a:rPr>
              <a:t>Wage</a:t>
            </a:r>
            <a:r>
              <a:rPr lang="es-ES" sz="1800" b="0" i="0" u="none" strike="noStrike" kern="1200" dirty="0">
                <a:solidFill>
                  <a:schemeClr val="dk1"/>
                </a:solidFill>
                <a:effectLst/>
                <a:latin typeface="+mn-lt"/>
                <a:ea typeface="+mn-ea"/>
                <a:cs typeface="+mn-cs"/>
              </a:rPr>
              <a:t>) </a:t>
            </a:r>
          </a:p>
          <a:p>
            <a:r>
              <a:rPr lang="es-ES" dirty="0">
                <a:solidFill>
                  <a:schemeClr val="dk1"/>
                </a:solidFill>
              </a:rPr>
              <a:t>Como método de corrección de la NO normalidad de los errores del MCO2</a:t>
            </a:r>
            <a:r>
              <a:rPr lang="es-ES" sz="1800" b="0" i="0" u="none" strike="noStrike" kern="1200" dirty="0">
                <a:solidFill>
                  <a:schemeClr val="dk1"/>
                </a:solidFill>
                <a:effectLst/>
                <a:latin typeface="+mn-lt"/>
                <a:ea typeface="+mn-ea"/>
                <a:cs typeface="+mn-cs"/>
              </a:rPr>
              <a:t> </a:t>
            </a:r>
            <a:endParaRPr lang="es-MX" sz="1800" dirty="0"/>
          </a:p>
        </p:txBody>
      </p:sp>
      <p:sp>
        <p:nvSpPr>
          <p:cNvPr id="2" name="Rectangle 1">
            <a:extLst>
              <a:ext uri="{FF2B5EF4-FFF2-40B4-BE49-F238E27FC236}">
                <a16:creationId xmlns:a16="http://schemas.microsoft.com/office/drawing/2014/main" id="{7353D332-B2E6-A989-E2C5-F1FAEB42CBC4}"/>
              </a:ext>
            </a:extLst>
          </p:cNvPr>
          <p:cNvSpPr>
            <a:spLocks noChangeArrowheads="1"/>
          </p:cNvSpPr>
          <p:nvPr/>
        </p:nvSpPr>
        <p:spPr bwMode="auto">
          <a:xfrm>
            <a:off x="670560" y="1362075"/>
            <a:ext cx="10228562" cy="816058"/>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eaLnBrk="0" fontAlgn="base" hangingPunct="0">
              <a:spcBef>
                <a:spcPct val="0"/>
              </a:spcBef>
              <a:spcAft>
                <a:spcPct val="0"/>
              </a:spcAft>
            </a:pPr>
            <a:endParaRPr lang="es-MX" altLang="es-MX" sz="1200" dirty="0">
              <a:solidFill>
                <a:srgbClr val="333333"/>
              </a:solidFill>
            </a:endParaRPr>
          </a:p>
          <a:p>
            <a:pPr eaLnBrk="0" fontAlgn="base" hangingPunct="0">
              <a:spcBef>
                <a:spcPct val="0"/>
              </a:spcBef>
              <a:spcAft>
                <a:spcPct val="0"/>
              </a:spcAft>
            </a:pPr>
            <a:r>
              <a:rPr lang="es-MX" altLang="es-MX" sz="1200" dirty="0">
                <a:solidFill>
                  <a:srgbClr val="333333"/>
                </a:solidFill>
              </a:rPr>
              <a:t>olm_model3_wage_train_data &lt;- lm(log(</a:t>
            </a:r>
            <a:r>
              <a:rPr lang="es-MX" altLang="es-MX" sz="1200" dirty="0" err="1">
                <a:solidFill>
                  <a:srgbClr val="333333"/>
                </a:solidFill>
              </a:rPr>
              <a:t>wage</a:t>
            </a:r>
            <a:r>
              <a:rPr lang="es-MX" altLang="es-MX" sz="1200" dirty="0">
                <a:solidFill>
                  <a:srgbClr val="333333"/>
                </a:solidFill>
              </a:rPr>
              <a:t>) ~ </a:t>
            </a:r>
            <a:r>
              <a:rPr lang="es-MX" altLang="es-MX" sz="1200" dirty="0" err="1">
                <a:solidFill>
                  <a:srgbClr val="333333"/>
                </a:solidFill>
              </a:rPr>
              <a:t>educ+exper+faminc+female+metro</a:t>
            </a:r>
            <a:r>
              <a:rPr lang="es-MX" altLang="es-MX" sz="1200" dirty="0">
                <a:solidFill>
                  <a:srgbClr val="333333"/>
                </a:solidFill>
              </a:rPr>
              <a:t>, data = </a:t>
            </a:r>
            <a:r>
              <a:rPr lang="es-MX" altLang="es-MX" sz="1200" dirty="0" err="1">
                <a:solidFill>
                  <a:srgbClr val="333333"/>
                </a:solidFill>
              </a:rPr>
              <a:t>wage_train_data</a:t>
            </a:r>
            <a:r>
              <a:rPr lang="es-MX" altLang="es-MX" sz="1200" dirty="0">
                <a:solidFill>
                  <a:srgbClr val="333333"/>
                </a:solidFill>
              </a:rPr>
              <a:t>)</a:t>
            </a:r>
          </a:p>
          <a:p>
            <a:pPr eaLnBrk="0" fontAlgn="base" hangingPunct="0">
              <a:spcBef>
                <a:spcPct val="0"/>
              </a:spcBef>
              <a:spcAft>
                <a:spcPct val="0"/>
              </a:spcAft>
            </a:pPr>
            <a:endParaRPr lang="es-MX" altLang="es-MX" sz="1200" dirty="0">
              <a:solidFill>
                <a:srgbClr val="333333"/>
              </a:solidFill>
            </a:endParaRPr>
          </a:p>
          <a:p>
            <a:pPr eaLnBrk="0" fontAlgn="base" hangingPunct="0">
              <a:spcBef>
                <a:spcPct val="0"/>
              </a:spcBef>
              <a:spcAft>
                <a:spcPct val="0"/>
              </a:spcAft>
            </a:pPr>
            <a:r>
              <a:rPr lang="es-MX" altLang="es-MX" sz="1200" dirty="0" err="1">
                <a:solidFill>
                  <a:srgbClr val="333333"/>
                </a:solidFill>
              </a:rPr>
              <a:t>summary</a:t>
            </a:r>
            <a:r>
              <a:rPr lang="es-MX" altLang="es-MX" sz="1200" dirty="0">
                <a:solidFill>
                  <a:srgbClr val="333333"/>
                </a:solidFill>
              </a:rPr>
              <a:t>(olm_model3_wage_train_data)</a:t>
            </a:r>
          </a:p>
          <a:p>
            <a:pPr eaLnBrk="0" fontAlgn="base" hangingPunct="0">
              <a:spcBef>
                <a:spcPct val="0"/>
              </a:spcBef>
              <a:spcAft>
                <a:spcPct val="0"/>
              </a:spcAft>
            </a:pPr>
            <a:endParaRPr lang="es-MX" altLang="es-MX" sz="1200" dirty="0">
              <a:solidFill>
                <a:srgbClr val="333333"/>
              </a:solidFill>
            </a:endParaRPr>
          </a:p>
        </p:txBody>
      </p:sp>
      <p:pic>
        <p:nvPicPr>
          <p:cNvPr id="7" name="Picture 6">
            <a:extLst>
              <a:ext uri="{FF2B5EF4-FFF2-40B4-BE49-F238E27FC236}">
                <a16:creationId xmlns:a16="http://schemas.microsoft.com/office/drawing/2014/main" id="{50078E9B-2A10-D1FD-455F-CB428FABEFF3}"/>
              </a:ext>
            </a:extLst>
          </p:cNvPr>
          <p:cNvPicPr>
            <a:picLocks noChangeAspect="1"/>
          </p:cNvPicPr>
          <p:nvPr/>
        </p:nvPicPr>
        <p:blipFill>
          <a:blip r:embed="rId3"/>
          <a:stretch>
            <a:fillRect/>
          </a:stretch>
        </p:blipFill>
        <p:spPr>
          <a:xfrm>
            <a:off x="314243" y="3052662"/>
            <a:ext cx="3674740" cy="3003294"/>
          </a:xfrm>
          <a:prstGeom prst="rect">
            <a:avLst/>
          </a:prstGeom>
        </p:spPr>
      </p:pic>
      <p:sp>
        <p:nvSpPr>
          <p:cNvPr id="8" name="TextBox 7">
            <a:extLst>
              <a:ext uri="{FF2B5EF4-FFF2-40B4-BE49-F238E27FC236}">
                <a16:creationId xmlns:a16="http://schemas.microsoft.com/office/drawing/2014/main" id="{26E26FC4-2307-5AF5-DD2B-E15A7C502859}"/>
              </a:ext>
            </a:extLst>
          </p:cNvPr>
          <p:cNvSpPr txBox="1"/>
          <p:nvPr/>
        </p:nvSpPr>
        <p:spPr>
          <a:xfrm>
            <a:off x="1474075" y="2896658"/>
            <a:ext cx="8927785" cy="401321"/>
          </a:xfrm>
          <a:prstGeom prst="rect">
            <a:avLst/>
          </a:prstGeom>
          <a:noFill/>
        </p:spPr>
        <p:txBody>
          <a:bodyPr wrap="square">
            <a:spAutoFit/>
          </a:bodyPr>
          <a:lstStyle>
            <a:defPPr>
              <a:defRPr lang="es-MX"/>
            </a:defPPr>
            <a:lvl1pPr>
              <a:defRPr b="0" i="0" u="none" strike="noStrike">
                <a:solidFill>
                  <a:schemeClr val="bg1">
                    <a:lumMod val="75000"/>
                  </a:schemeClr>
                </a:solidFill>
                <a:effectLst/>
              </a:defRPr>
            </a:lvl1pPr>
          </a:lstStyle>
          <a:p>
            <a:pPr algn="ctr"/>
            <a:r>
              <a:rPr lang="es-MX" dirty="0" err="1"/>
              <a:t>wagei</a:t>
            </a:r>
            <a:r>
              <a:rPr lang="es-MX" dirty="0"/>
              <a:t>=−19.27+2.55∗educi+0.19∗experi+0.00005∗faminci−5.90∗femalei+3.68∗metroi+</a:t>
            </a:r>
            <a:r>
              <a:rPr lang="el-GR" dirty="0"/>
              <a:t>ε</a:t>
            </a:r>
            <a:r>
              <a:rPr lang="es-MX" dirty="0"/>
              <a:t>i</a:t>
            </a:r>
            <a:br>
              <a:rPr lang="es-MX" dirty="0"/>
            </a:br>
            <a:endParaRPr lang="es-MX" dirty="0"/>
          </a:p>
        </p:txBody>
      </p:sp>
      <p:sp>
        <p:nvSpPr>
          <p:cNvPr id="9" name="TextBox 8">
            <a:extLst>
              <a:ext uri="{FF2B5EF4-FFF2-40B4-BE49-F238E27FC236}">
                <a16:creationId xmlns:a16="http://schemas.microsoft.com/office/drawing/2014/main" id="{A934369F-209E-5102-C70E-D5E3CBF787B2}"/>
              </a:ext>
            </a:extLst>
          </p:cNvPr>
          <p:cNvSpPr txBox="1"/>
          <p:nvPr/>
        </p:nvSpPr>
        <p:spPr>
          <a:xfrm>
            <a:off x="66479" y="2467129"/>
            <a:ext cx="12376560" cy="369332"/>
          </a:xfrm>
          <a:prstGeom prst="rect">
            <a:avLst/>
          </a:prstGeom>
          <a:noFill/>
        </p:spPr>
        <p:txBody>
          <a:bodyPr wrap="square">
            <a:spAutoFit/>
          </a:bodyPr>
          <a:lstStyle/>
          <a:p>
            <a:r>
              <a:rPr lang="es-MX" sz="1800" b="0" i="0" u="none" strike="noStrike" kern="1200" dirty="0" err="1">
                <a:solidFill>
                  <a:schemeClr val="bg1">
                    <a:lumMod val="75000"/>
                  </a:schemeClr>
                </a:solidFill>
                <a:effectLst/>
                <a:latin typeface="+mn-lt"/>
                <a:ea typeface="+mn-ea"/>
                <a:cs typeface="+mn-cs"/>
              </a:rPr>
              <a:t>wagei</a:t>
            </a:r>
            <a:r>
              <a:rPr lang="es-MX" sz="1800" b="0" i="0" u="none" strike="noStrike" kern="1200" dirty="0">
                <a:solidFill>
                  <a:schemeClr val="bg1">
                    <a:lumMod val="75000"/>
                  </a:schemeClr>
                </a:solidFill>
                <a:effectLst/>
                <a:latin typeface="+mn-lt"/>
                <a:ea typeface="+mn-ea"/>
                <a:cs typeface="+mn-cs"/>
              </a:rPr>
              <a:t>=−17.98−1.14∗blacki+2.54∗educi+0.19∗experi+0.00005∗faminci−5.74∗femalei+3.48∗metroi−1.45∗midwesti−1.22∗southi+</a:t>
            </a:r>
            <a:r>
              <a:rPr lang="el-GR" sz="1800" b="0" i="0" u="none" strike="noStrike" kern="1200" dirty="0">
                <a:solidFill>
                  <a:schemeClr val="bg1">
                    <a:lumMod val="75000"/>
                  </a:schemeClr>
                </a:solidFill>
                <a:effectLst/>
                <a:latin typeface="+mn-lt"/>
                <a:ea typeface="+mn-ea"/>
                <a:cs typeface="+mn-cs"/>
              </a:rPr>
              <a:t>ε</a:t>
            </a:r>
            <a:r>
              <a:rPr lang="es-MX" sz="1800" b="0" i="0" u="none" strike="noStrike" kern="1200" dirty="0">
                <a:solidFill>
                  <a:schemeClr val="bg1">
                    <a:lumMod val="75000"/>
                  </a:schemeClr>
                </a:solidFill>
                <a:effectLst/>
                <a:latin typeface="+mn-lt"/>
                <a:ea typeface="+mn-ea"/>
                <a:cs typeface="+mn-cs"/>
              </a:rPr>
              <a:t>i</a:t>
            </a:r>
            <a:endParaRPr lang="es-MX" sz="1800" dirty="0">
              <a:solidFill>
                <a:schemeClr val="bg1">
                  <a:lumMod val="75000"/>
                </a:schemeClr>
              </a:solidFill>
            </a:endParaRPr>
          </a:p>
        </p:txBody>
      </p:sp>
      <p:sp>
        <p:nvSpPr>
          <p:cNvPr id="12" name="TextBox 11">
            <a:extLst>
              <a:ext uri="{FF2B5EF4-FFF2-40B4-BE49-F238E27FC236}">
                <a16:creationId xmlns:a16="http://schemas.microsoft.com/office/drawing/2014/main" id="{82DE68C4-422B-F63B-E465-4B72F1C65E8B}"/>
              </a:ext>
            </a:extLst>
          </p:cNvPr>
          <p:cNvSpPr txBox="1"/>
          <p:nvPr/>
        </p:nvSpPr>
        <p:spPr>
          <a:xfrm>
            <a:off x="1627098" y="2159350"/>
            <a:ext cx="9255321" cy="485598"/>
          </a:xfrm>
          <a:prstGeom prst="rect">
            <a:avLst/>
          </a:prstGeom>
          <a:noFill/>
        </p:spPr>
        <p:txBody>
          <a:bodyPr wrap="square">
            <a:spAutoFit/>
          </a:bodyPr>
          <a:lstStyle/>
          <a:p>
            <a:pPr algn="ctr"/>
            <a:r>
              <a:rPr lang="es-MX" b="1" i="0" u="none" strike="noStrike" dirty="0">
                <a:solidFill>
                  <a:srgbClr val="333333"/>
                </a:solidFill>
                <a:effectLst/>
                <a:latin typeface="MathJax_Math-italic"/>
              </a:rPr>
              <a:t>log</a:t>
            </a:r>
            <a:r>
              <a:rPr lang="es-MX" b="1" i="0" u="none" strike="noStrike" dirty="0">
                <a:solidFill>
                  <a:srgbClr val="333333"/>
                </a:solidFill>
                <a:effectLst/>
                <a:latin typeface="MathJax_Main"/>
              </a:rPr>
              <a:t>(</a:t>
            </a:r>
            <a:r>
              <a:rPr lang="es-MX" b="1" i="0" u="none" strike="noStrike" dirty="0" err="1">
                <a:solidFill>
                  <a:srgbClr val="333333"/>
                </a:solidFill>
                <a:effectLst/>
                <a:latin typeface="MathJax_Math-italic"/>
              </a:rPr>
              <a:t>wagei</a:t>
            </a:r>
            <a:r>
              <a:rPr lang="es-MX" b="1" i="0" u="none" strike="noStrike" dirty="0">
                <a:solidFill>
                  <a:srgbClr val="333333"/>
                </a:solidFill>
                <a:effectLst/>
                <a:latin typeface="MathJax_Main"/>
              </a:rPr>
              <a:t>)=1.27+0.11∗</a:t>
            </a:r>
            <a:r>
              <a:rPr lang="es-MX" b="1" i="0" u="none" strike="noStrike" dirty="0">
                <a:solidFill>
                  <a:srgbClr val="333333"/>
                </a:solidFill>
                <a:effectLst/>
                <a:latin typeface="MathJax_Math-italic"/>
              </a:rPr>
              <a:t>educi</a:t>
            </a:r>
            <a:r>
              <a:rPr lang="es-MX" b="1" i="0" u="none" strike="noStrike" dirty="0">
                <a:solidFill>
                  <a:srgbClr val="333333"/>
                </a:solidFill>
                <a:effectLst/>
                <a:latin typeface="MathJax_Main"/>
              </a:rPr>
              <a:t>+0.008∗</a:t>
            </a:r>
            <a:r>
              <a:rPr lang="es-MX" b="1" i="0" u="none" strike="noStrike" dirty="0">
                <a:solidFill>
                  <a:srgbClr val="333333"/>
                </a:solidFill>
                <a:effectLst/>
                <a:latin typeface="MathJax_Math-italic"/>
              </a:rPr>
              <a:t>experi</a:t>
            </a:r>
            <a:r>
              <a:rPr lang="es-MX" b="1" i="0" u="none" strike="noStrike" dirty="0">
                <a:solidFill>
                  <a:srgbClr val="333333"/>
                </a:solidFill>
                <a:effectLst/>
                <a:latin typeface="MathJax_Main"/>
              </a:rPr>
              <a:t>+0.000007∗</a:t>
            </a:r>
            <a:r>
              <a:rPr lang="es-MX" b="1" i="0" u="none" strike="noStrike" dirty="0">
                <a:solidFill>
                  <a:srgbClr val="333333"/>
                </a:solidFill>
                <a:effectLst/>
                <a:latin typeface="MathJax_Math-italic"/>
              </a:rPr>
              <a:t>faminci</a:t>
            </a:r>
            <a:r>
              <a:rPr lang="es-MX" b="1" i="0" u="none" strike="noStrike" dirty="0">
                <a:solidFill>
                  <a:srgbClr val="333333"/>
                </a:solidFill>
                <a:effectLst/>
                <a:latin typeface="MathJax_Main"/>
              </a:rPr>
              <a:t>−0.22∗</a:t>
            </a:r>
            <a:r>
              <a:rPr lang="es-MX" b="1" i="0" u="none" strike="noStrike" dirty="0">
                <a:solidFill>
                  <a:srgbClr val="333333"/>
                </a:solidFill>
                <a:effectLst/>
                <a:latin typeface="MathJax_Math-italic"/>
              </a:rPr>
              <a:t>femalei</a:t>
            </a:r>
            <a:r>
              <a:rPr lang="es-MX" b="1" i="0" u="none" strike="noStrike" dirty="0">
                <a:solidFill>
                  <a:srgbClr val="333333"/>
                </a:solidFill>
                <a:effectLst/>
                <a:latin typeface="MathJax_Main"/>
              </a:rPr>
              <a:t>+0.13∗</a:t>
            </a:r>
            <a:r>
              <a:rPr lang="es-MX" b="1" i="0" u="none" strike="noStrike" dirty="0">
                <a:solidFill>
                  <a:srgbClr val="333333"/>
                </a:solidFill>
                <a:effectLst/>
                <a:latin typeface="MathJax_Math-italic"/>
              </a:rPr>
              <a:t>metroi</a:t>
            </a:r>
            <a:r>
              <a:rPr lang="es-MX" b="1" i="0" u="none" strike="noStrike" dirty="0">
                <a:solidFill>
                  <a:srgbClr val="333333"/>
                </a:solidFill>
                <a:effectLst/>
                <a:latin typeface="MathJax_Main"/>
              </a:rPr>
              <a:t>+</a:t>
            </a:r>
            <a:r>
              <a:rPr lang="el-GR" b="1" i="0" u="none" strike="noStrike" dirty="0">
                <a:solidFill>
                  <a:srgbClr val="333333"/>
                </a:solidFill>
                <a:effectLst/>
                <a:latin typeface="MathJax_Math-italic"/>
              </a:rPr>
              <a:t>ε</a:t>
            </a:r>
            <a:r>
              <a:rPr lang="es-MX" b="1" i="0" u="none" strike="noStrike" dirty="0">
                <a:solidFill>
                  <a:srgbClr val="333333"/>
                </a:solidFill>
                <a:effectLst/>
                <a:latin typeface="MathJax_Math-italic"/>
              </a:rPr>
              <a:t>i</a:t>
            </a:r>
            <a:br>
              <a:rPr lang="es-MX" b="1" dirty="0"/>
            </a:br>
            <a:endParaRPr lang="es-MX" b="1" dirty="0"/>
          </a:p>
        </p:txBody>
      </p:sp>
      <p:pic>
        <p:nvPicPr>
          <p:cNvPr id="3075" name="Picture 3">
            <a:extLst>
              <a:ext uri="{FF2B5EF4-FFF2-40B4-BE49-F238E27FC236}">
                <a16:creationId xmlns:a16="http://schemas.microsoft.com/office/drawing/2014/main" id="{DE5A3C49-3AF0-9220-E807-FC50E07820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7128" y="3309884"/>
            <a:ext cx="3701678" cy="2644055"/>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3">
            <a:extLst>
              <a:ext uri="{FF2B5EF4-FFF2-40B4-BE49-F238E27FC236}">
                <a16:creationId xmlns:a16="http://schemas.microsoft.com/office/drawing/2014/main" id="{7B53B837-C20D-A715-5D9D-70C9FC0DF7BA}"/>
              </a:ext>
            </a:extLst>
          </p:cNvPr>
          <p:cNvSpPr>
            <a:spLocks noChangeArrowheads="1"/>
          </p:cNvSpPr>
          <p:nvPr/>
        </p:nvSpPr>
        <p:spPr bwMode="auto">
          <a:xfrm>
            <a:off x="7886951" y="4045862"/>
            <a:ext cx="4193289" cy="11720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eaLnBrk="1" fontAlgn="base" hangingPunct="1">
              <a:lnSpc>
                <a:spcPct val="100000"/>
              </a:lnSpc>
              <a:spcBef>
                <a:spcPct val="0"/>
              </a:spcBef>
              <a:spcAft>
                <a:spcPct val="0"/>
              </a:spcAft>
              <a:buClrTx/>
              <a:buSzTx/>
              <a:buFontTx/>
              <a:buNone/>
              <a:tabLst/>
            </a:pPr>
            <a:r>
              <a:rPr lang="es-MX" altLang="es-MX" sz="1200" dirty="0">
                <a:solidFill>
                  <a:srgbClr val="333333"/>
                </a:solidFill>
                <a:latin typeface="Helvetica Neue"/>
              </a:rPr>
              <a:t>Se observa que:</a:t>
            </a:r>
            <a:br>
              <a:rPr lang="es-MX" altLang="es-MX" sz="1200" dirty="0">
                <a:solidFill>
                  <a:srgbClr val="333333"/>
                </a:solidFill>
                <a:latin typeface="Helvetica Neue"/>
              </a:rPr>
            </a:br>
            <a:endParaRPr lang="es-MX" altLang="es-MX" sz="1200" dirty="0">
              <a:solidFill>
                <a:srgbClr val="333333"/>
              </a:solidFill>
              <a:latin typeface="Helvetica Neue"/>
            </a:endParaRPr>
          </a:p>
          <a:p>
            <a:pPr marL="0" marR="0" lvl="0" indent="0" eaLnBrk="1" fontAlgn="base" hangingPunct="1">
              <a:lnSpc>
                <a:spcPct val="100000"/>
              </a:lnSpc>
              <a:spcBef>
                <a:spcPct val="0"/>
              </a:spcBef>
              <a:spcAft>
                <a:spcPct val="0"/>
              </a:spcAft>
              <a:buClrTx/>
              <a:buSzTx/>
              <a:buFontTx/>
              <a:buChar char="•"/>
              <a:tabLst/>
            </a:pPr>
            <a:r>
              <a:rPr lang="es-MX" altLang="es-MX" sz="1200" dirty="0">
                <a:solidFill>
                  <a:srgbClr val="333333"/>
                </a:solidFill>
                <a:latin typeface="Helvetica Neue"/>
              </a:rPr>
              <a:t>El valor de los  coeficiente se ajusto a la escala </a:t>
            </a:r>
            <a:r>
              <a:rPr lang="es-MX" altLang="es-MX" sz="1200" dirty="0" err="1">
                <a:solidFill>
                  <a:srgbClr val="333333"/>
                </a:solidFill>
                <a:latin typeface="Helvetica Neue"/>
              </a:rPr>
              <a:t>logaritmica</a:t>
            </a:r>
            <a:endParaRPr lang="es-MX" altLang="es-MX" sz="1200" dirty="0">
              <a:solidFill>
                <a:srgbClr val="333333"/>
              </a:solidFill>
              <a:latin typeface="Helvetica Neue"/>
            </a:endParaRPr>
          </a:p>
          <a:p>
            <a:pPr marL="0" marR="0" lvl="0" indent="0" eaLnBrk="1" fontAlgn="base" hangingPunct="1">
              <a:lnSpc>
                <a:spcPct val="100000"/>
              </a:lnSpc>
              <a:spcBef>
                <a:spcPct val="0"/>
              </a:spcBef>
              <a:spcAft>
                <a:spcPct val="0"/>
              </a:spcAft>
              <a:buClrTx/>
              <a:buSzTx/>
              <a:buFontTx/>
              <a:buChar char="•"/>
              <a:tabLst/>
            </a:pPr>
            <a:r>
              <a:rPr lang="es-MX" altLang="es-MX" sz="1200" dirty="0">
                <a:solidFill>
                  <a:srgbClr val="333333"/>
                </a:solidFill>
                <a:latin typeface="Helvetica Neue"/>
              </a:rPr>
              <a:t>Los errores aparentan estar más cercanos y centrados alrededor del cero</a:t>
            </a:r>
          </a:p>
        </p:txBody>
      </p:sp>
      <p:sp>
        <p:nvSpPr>
          <p:cNvPr id="5" name="TextBox 4">
            <a:extLst>
              <a:ext uri="{FF2B5EF4-FFF2-40B4-BE49-F238E27FC236}">
                <a16:creationId xmlns:a16="http://schemas.microsoft.com/office/drawing/2014/main" id="{0761419E-5DBF-F462-3415-5ED39C57466C}"/>
              </a:ext>
            </a:extLst>
          </p:cNvPr>
          <p:cNvSpPr txBox="1"/>
          <p:nvPr/>
        </p:nvSpPr>
        <p:spPr>
          <a:xfrm>
            <a:off x="3823771" y="5845341"/>
            <a:ext cx="4925370" cy="338554"/>
          </a:xfrm>
          <a:prstGeom prst="rect">
            <a:avLst/>
          </a:prstGeom>
          <a:noFill/>
        </p:spPr>
        <p:txBody>
          <a:bodyPr wrap="square">
            <a:spAutoFit/>
          </a:bodyPr>
          <a:lstStyle/>
          <a:p>
            <a:pPr algn="l"/>
            <a:r>
              <a:rPr lang="es-MX" sz="1600" i="0" dirty="0">
                <a:solidFill>
                  <a:srgbClr val="333333"/>
                </a:solidFill>
                <a:effectLst/>
                <a:latin typeface="Helvetica Neue"/>
              </a:rPr>
              <a:t>Evaluación general de los error del modelo MCO3</a:t>
            </a:r>
          </a:p>
        </p:txBody>
      </p:sp>
    </p:spTree>
    <p:extLst>
      <p:ext uri="{BB962C8B-B14F-4D97-AF65-F5344CB8AC3E}">
        <p14:creationId xmlns:p14="http://schemas.microsoft.com/office/powerpoint/2010/main" val="693509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1000"/>
                                        <p:tgtEl>
                                          <p:spTgt spid="7"/>
                                        </p:tgtEl>
                                      </p:cBhvr>
                                    </p:animEffect>
                                    <p:anim calcmode="lin" valueType="num">
                                      <p:cBhvr>
                                        <p:cTn id="35" dur="1000" fill="hold"/>
                                        <p:tgtEl>
                                          <p:spTgt spid="7"/>
                                        </p:tgtEl>
                                        <p:attrNameLst>
                                          <p:attrName>ppt_x</p:attrName>
                                        </p:attrNameLst>
                                      </p:cBhvr>
                                      <p:tavLst>
                                        <p:tav tm="0">
                                          <p:val>
                                            <p:strVal val="#ppt_x"/>
                                          </p:val>
                                        </p:tav>
                                        <p:tav tm="100000">
                                          <p:val>
                                            <p:strVal val="#ppt_x"/>
                                          </p:val>
                                        </p:tav>
                                      </p:tavLst>
                                    </p:anim>
                                    <p:anim calcmode="lin" valueType="num">
                                      <p:cBhvr>
                                        <p:cTn id="36" dur="1000" fill="hold"/>
                                        <p:tgtEl>
                                          <p:spTgt spid="7"/>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075"/>
                                        </p:tgtEl>
                                        <p:attrNameLst>
                                          <p:attrName>style.visibility</p:attrName>
                                        </p:attrNameLst>
                                      </p:cBhvr>
                                      <p:to>
                                        <p:strVal val="visible"/>
                                      </p:to>
                                    </p:set>
                                    <p:animEffect transition="in" filter="fade">
                                      <p:cBhvr>
                                        <p:cTn id="39" dur="1000"/>
                                        <p:tgtEl>
                                          <p:spTgt spid="3075"/>
                                        </p:tgtEl>
                                      </p:cBhvr>
                                    </p:animEffect>
                                    <p:anim calcmode="lin" valueType="num">
                                      <p:cBhvr>
                                        <p:cTn id="40" dur="1000" fill="hold"/>
                                        <p:tgtEl>
                                          <p:spTgt spid="3075"/>
                                        </p:tgtEl>
                                        <p:attrNameLst>
                                          <p:attrName>ppt_x</p:attrName>
                                        </p:attrNameLst>
                                      </p:cBhvr>
                                      <p:tavLst>
                                        <p:tav tm="0">
                                          <p:val>
                                            <p:strVal val="#ppt_x"/>
                                          </p:val>
                                        </p:tav>
                                        <p:tav tm="100000">
                                          <p:val>
                                            <p:strVal val="#ppt_x"/>
                                          </p:val>
                                        </p:tav>
                                      </p:tavLst>
                                    </p:anim>
                                    <p:anim calcmode="lin" valueType="num">
                                      <p:cBhvr>
                                        <p:cTn id="41" dur="1000" fill="hold"/>
                                        <p:tgtEl>
                                          <p:spTgt spid="3075"/>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1000"/>
                                        <p:tgtEl>
                                          <p:spTgt spid="13"/>
                                        </p:tgtEl>
                                      </p:cBhvr>
                                    </p:animEffect>
                                    <p:anim calcmode="lin" valueType="num">
                                      <p:cBhvr>
                                        <p:cTn id="45" dur="1000" fill="hold"/>
                                        <p:tgtEl>
                                          <p:spTgt spid="13"/>
                                        </p:tgtEl>
                                        <p:attrNameLst>
                                          <p:attrName>ppt_x</p:attrName>
                                        </p:attrNameLst>
                                      </p:cBhvr>
                                      <p:tavLst>
                                        <p:tav tm="0">
                                          <p:val>
                                            <p:strVal val="#ppt_x"/>
                                          </p:val>
                                        </p:tav>
                                        <p:tav tm="100000">
                                          <p:val>
                                            <p:strVal val="#ppt_x"/>
                                          </p:val>
                                        </p:tav>
                                      </p:tavLst>
                                    </p:anim>
                                    <p:anim calcmode="lin" valueType="num">
                                      <p:cBhvr>
                                        <p:cTn id="46" dur="1000" fill="hold"/>
                                        <p:tgtEl>
                                          <p:spTgt spid="13"/>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fade">
                                      <p:cBhvr>
                                        <p:cTn id="49" dur="1000"/>
                                        <p:tgtEl>
                                          <p:spTgt spid="5"/>
                                        </p:tgtEl>
                                      </p:cBhvr>
                                    </p:animEffect>
                                    <p:anim calcmode="lin" valueType="num">
                                      <p:cBhvr>
                                        <p:cTn id="50" dur="1000" fill="hold"/>
                                        <p:tgtEl>
                                          <p:spTgt spid="5"/>
                                        </p:tgtEl>
                                        <p:attrNameLst>
                                          <p:attrName>ppt_x</p:attrName>
                                        </p:attrNameLst>
                                      </p:cBhvr>
                                      <p:tavLst>
                                        <p:tav tm="0">
                                          <p:val>
                                            <p:strVal val="#ppt_x"/>
                                          </p:val>
                                        </p:tav>
                                        <p:tav tm="100000">
                                          <p:val>
                                            <p:strVal val="#ppt_x"/>
                                          </p:val>
                                        </p:tav>
                                      </p:tavLst>
                                    </p:anim>
                                    <p:anim calcmode="lin" valueType="num">
                                      <p:cBhvr>
                                        <p:cTn id="5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animBg="1"/>
      <p:bldP spid="8" grpId="0"/>
      <p:bldP spid="9" grpId="0"/>
      <p:bldP spid="12" grpId="0"/>
      <p:bldP spid="13" grpId="0" animBg="1"/>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6A2E87-6FFB-3D1F-1681-9C49DDC7D4FF}"/>
              </a:ext>
            </a:extLst>
          </p:cNvPr>
          <p:cNvSpPr txBox="1">
            <a:spLocks/>
          </p:cNvSpPr>
          <p:nvPr/>
        </p:nvSpPr>
        <p:spPr>
          <a:xfrm>
            <a:off x="510558" y="196996"/>
            <a:ext cx="11681442" cy="5943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MX" sz="3200" b="1" dirty="0">
                <a:solidFill>
                  <a:schemeClr val="accent1"/>
                </a:solidFill>
              </a:rPr>
              <a:t>Pruebas de los supuestos de GAUSS- MARKOV sobre el error del </a:t>
            </a:r>
            <a:r>
              <a:rPr lang="en-US" sz="3200" b="1" dirty="0">
                <a:solidFill>
                  <a:schemeClr val="accent1"/>
                </a:solidFill>
              </a:rPr>
              <a:t>(MCO3)</a:t>
            </a:r>
            <a:endParaRPr lang="es-MX" sz="3200" b="1" dirty="0">
              <a:solidFill>
                <a:schemeClr val="accent1"/>
              </a:solidFill>
            </a:endParaRPr>
          </a:p>
        </p:txBody>
      </p:sp>
      <p:sp>
        <p:nvSpPr>
          <p:cNvPr id="8" name="TextBox 7">
            <a:extLst>
              <a:ext uri="{FF2B5EF4-FFF2-40B4-BE49-F238E27FC236}">
                <a16:creationId xmlns:a16="http://schemas.microsoft.com/office/drawing/2014/main" id="{325FC5A4-0AE9-43F6-81C3-AB39CA644031}"/>
              </a:ext>
            </a:extLst>
          </p:cNvPr>
          <p:cNvSpPr txBox="1"/>
          <p:nvPr/>
        </p:nvSpPr>
        <p:spPr>
          <a:xfrm>
            <a:off x="510558" y="640228"/>
            <a:ext cx="10802620" cy="420708"/>
          </a:xfrm>
          <a:prstGeom prst="rect">
            <a:avLst/>
          </a:prstGeom>
          <a:noFill/>
        </p:spPr>
        <p:txBody>
          <a:bodyPr wrap="square">
            <a:spAutoFit/>
          </a:bodyPr>
          <a:lstStyle>
            <a:defPPr>
              <a:defRPr lang="es-MX"/>
            </a:defPPr>
            <a:lvl1pPr>
              <a:defRPr b="0" i="0" u="none" strike="noStrike">
                <a:solidFill>
                  <a:schemeClr val="dk1"/>
                </a:solidFill>
                <a:effectLst/>
              </a:defRPr>
            </a:lvl1pPr>
          </a:lstStyle>
          <a:p>
            <a:pPr algn="ctr"/>
            <a:r>
              <a:rPr lang="es-MX" b="1" i="0" u="none" strike="noStrike" dirty="0">
                <a:solidFill>
                  <a:srgbClr val="333333"/>
                </a:solidFill>
                <a:effectLst/>
                <a:latin typeface="MathJax_Math-italic"/>
              </a:rPr>
              <a:t>log</a:t>
            </a:r>
            <a:r>
              <a:rPr lang="es-MX" b="1" i="0" u="none" strike="noStrike" dirty="0">
                <a:solidFill>
                  <a:srgbClr val="333333"/>
                </a:solidFill>
                <a:effectLst/>
                <a:latin typeface="MathJax_Main"/>
              </a:rPr>
              <a:t>(</a:t>
            </a:r>
            <a:r>
              <a:rPr lang="es-MX" b="1" i="0" u="none" strike="noStrike" dirty="0" err="1">
                <a:solidFill>
                  <a:srgbClr val="333333"/>
                </a:solidFill>
                <a:effectLst/>
                <a:latin typeface="MathJax_Math-italic"/>
              </a:rPr>
              <a:t>wagei</a:t>
            </a:r>
            <a:r>
              <a:rPr lang="es-MX" b="1" i="0" u="none" strike="noStrike" dirty="0">
                <a:solidFill>
                  <a:srgbClr val="333333"/>
                </a:solidFill>
                <a:effectLst/>
                <a:latin typeface="MathJax_Main"/>
              </a:rPr>
              <a:t>)=1.27+0.11∗</a:t>
            </a:r>
            <a:r>
              <a:rPr lang="es-MX" b="1" i="0" u="none" strike="noStrike" dirty="0">
                <a:solidFill>
                  <a:srgbClr val="333333"/>
                </a:solidFill>
                <a:effectLst/>
                <a:latin typeface="MathJax_Math-italic"/>
              </a:rPr>
              <a:t>educi</a:t>
            </a:r>
            <a:r>
              <a:rPr lang="es-MX" b="1" i="0" u="none" strike="noStrike" dirty="0">
                <a:solidFill>
                  <a:srgbClr val="333333"/>
                </a:solidFill>
                <a:effectLst/>
                <a:latin typeface="MathJax_Main"/>
              </a:rPr>
              <a:t>+0.008∗</a:t>
            </a:r>
            <a:r>
              <a:rPr lang="es-MX" b="1" i="0" u="none" strike="noStrike" dirty="0">
                <a:solidFill>
                  <a:srgbClr val="333333"/>
                </a:solidFill>
                <a:effectLst/>
                <a:latin typeface="MathJax_Math-italic"/>
              </a:rPr>
              <a:t>experi</a:t>
            </a:r>
            <a:r>
              <a:rPr lang="es-MX" b="1" i="0" u="none" strike="noStrike" dirty="0">
                <a:solidFill>
                  <a:srgbClr val="333333"/>
                </a:solidFill>
                <a:effectLst/>
                <a:latin typeface="MathJax_Main"/>
              </a:rPr>
              <a:t>+0.000007∗</a:t>
            </a:r>
            <a:r>
              <a:rPr lang="es-MX" b="1" i="0" u="none" strike="noStrike" dirty="0">
                <a:solidFill>
                  <a:srgbClr val="333333"/>
                </a:solidFill>
                <a:effectLst/>
                <a:latin typeface="MathJax_Math-italic"/>
              </a:rPr>
              <a:t>faminci</a:t>
            </a:r>
            <a:r>
              <a:rPr lang="es-MX" b="1" i="0" u="none" strike="noStrike" dirty="0">
                <a:solidFill>
                  <a:srgbClr val="333333"/>
                </a:solidFill>
                <a:effectLst/>
                <a:latin typeface="MathJax_Main"/>
              </a:rPr>
              <a:t>−0.22∗</a:t>
            </a:r>
            <a:r>
              <a:rPr lang="es-MX" b="1" i="0" u="none" strike="noStrike" dirty="0">
                <a:solidFill>
                  <a:srgbClr val="333333"/>
                </a:solidFill>
                <a:effectLst/>
                <a:latin typeface="MathJax_Math-italic"/>
              </a:rPr>
              <a:t>femalei</a:t>
            </a:r>
            <a:r>
              <a:rPr lang="es-MX" b="1" i="0" u="none" strike="noStrike" dirty="0">
                <a:solidFill>
                  <a:srgbClr val="333333"/>
                </a:solidFill>
                <a:effectLst/>
                <a:latin typeface="MathJax_Main"/>
              </a:rPr>
              <a:t>+0.13∗</a:t>
            </a:r>
            <a:r>
              <a:rPr lang="es-MX" b="1" i="0" u="none" strike="noStrike" dirty="0">
                <a:solidFill>
                  <a:srgbClr val="333333"/>
                </a:solidFill>
                <a:effectLst/>
                <a:latin typeface="MathJax_Math-italic"/>
              </a:rPr>
              <a:t>metroi</a:t>
            </a:r>
            <a:r>
              <a:rPr lang="es-MX" b="1" i="0" u="none" strike="noStrike" dirty="0">
                <a:solidFill>
                  <a:srgbClr val="333333"/>
                </a:solidFill>
                <a:effectLst/>
                <a:latin typeface="MathJax_Main"/>
              </a:rPr>
              <a:t>+</a:t>
            </a:r>
            <a:r>
              <a:rPr lang="el-GR" b="1" i="0" u="none" strike="noStrike" dirty="0">
                <a:solidFill>
                  <a:srgbClr val="333333"/>
                </a:solidFill>
                <a:effectLst/>
                <a:latin typeface="MathJax_Math-italic"/>
              </a:rPr>
              <a:t>ε</a:t>
            </a:r>
            <a:r>
              <a:rPr lang="es-MX" b="1" i="0" u="none" strike="noStrike" dirty="0">
                <a:solidFill>
                  <a:srgbClr val="333333"/>
                </a:solidFill>
                <a:effectLst/>
                <a:latin typeface="MathJax_Math-italic"/>
              </a:rPr>
              <a:t>i</a:t>
            </a:r>
            <a:br>
              <a:rPr lang="es-MX" b="1" dirty="0"/>
            </a:br>
            <a:endParaRPr lang="es-MX" b="1" dirty="0"/>
          </a:p>
          <a:p>
            <a:pPr algn="ctr"/>
            <a:br>
              <a:rPr lang="es-MX" b="1" dirty="0"/>
            </a:br>
            <a:endParaRPr lang="es-MX" b="1" dirty="0"/>
          </a:p>
        </p:txBody>
      </p:sp>
      <p:sp>
        <p:nvSpPr>
          <p:cNvPr id="3" name="TextBox 2">
            <a:extLst>
              <a:ext uri="{FF2B5EF4-FFF2-40B4-BE49-F238E27FC236}">
                <a16:creationId xmlns:a16="http://schemas.microsoft.com/office/drawing/2014/main" id="{B001D75C-1C3A-53D9-03BA-DABFE5129351}"/>
              </a:ext>
            </a:extLst>
          </p:cNvPr>
          <p:cNvSpPr txBox="1"/>
          <p:nvPr/>
        </p:nvSpPr>
        <p:spPr>
          <a:xfrm>
            <a:off x="1418747" y="1023816"/>
            <a:ext cx="3442107" cy="523220"/>
          </a:xfrm>
          <a:prstGeom prst="rect">
            <a:avLst/>
          </a:prstGeom>
          <a:noFill/>
        </p:spPr>
        <p:txBody>
          <a:bodyPr wrap="square">
            <a:spAutoFit/>
          </a:bodyPr>
          <a:lstStyle/>
          <a:p>
            <a:pPr algn="ctr"/>
            <a:r>
              <a:rPr lang="es-MX" sz="1400" b="0" i="0" dirty="0">
                <a:solidFill>
                  <a:srgbClr val="333333"/>
                </a:solidFill>
                <a:effectLst/>
                <a:latin typeface="Helvetica Neue"/>
              </a:rPr>
              <a:t>Test de Homocedasticidad de errores del modelo MCO3 (Test </a:t>
            </a:r>
            <a:r>
              <a:rPr lang="es-MX" sz="1400" b="0" i="0" dirty="0" err="1">
                <a:solidFill>
                  <a:srgbClr val="333333"/>
                </a:solidFill>
                <a:effectLst/>
                <a:latin typeface="Helvetica Neue"/>
              </a:rPr>
              <a:t>Breusch</a:t>
            </a:r>
            <a:r>
              <a:rPr lang="es-MX" sz="1400" b="0" i="0" dirty="0">
                <a:solidFill>
                  <a:srgbClr val="333333"/>
                </a:solidFill>
                <a:effectLst/>
                <a:latin typeface="Helvetica Neue"/>
              </a:rPr>
              <a:t>-Pagan)</a:t>
            </a:r>
          </a:p>
        </p:txBody>
      </p:sp>
      <p:sp>
        <p:nvSpPr>
          <p:cNvPr id="11" name="TextBox 10">
            <a:extLst>
              <a:ext uri="{FF2B5EF4-FFF2-40B4-BE49-F238E27FC236}">
                <a16:creationId xmlns:a16="http://schemas.microsoft.com/office/drawing/2014/main" id="{6A6830E7-563B-0DC6-B511-098C3A29B629}"/>
              </a:ext>
            </a:extLst>
          </p:cNvPr>
          <p:cNvSpPr txBox="1"/>
          <p:nvPr/>
        </p:nvSpPr>
        <p:spPr>
          <a:xfrm>
            <a:off x="6763638" y="1065447"/>
            <a:ext cx="4581445" cy="523220"/>
          </a:xfrm>
          <a:prstGeom prst="rect">
            <a:avLst/>
          </a:prstGeom>
          <a:noFill/>
        </p:spPr>
        <p:txBody>
          <a:bodyPr wrap="square">
            <a:spAutoFit/>
          </a:bodyPr>
          <a:lstStyle/>
          <a:p>
            <a:pPr algn="ctr"/>
            <a:r>
              <a:rPr lang="es-MX" sz="1400" b="0" i="0" dirty="0">
                <a:solidFill>
                  <a:srgbClr val="333333"/>
                </a:solidFill>
                <a:effectLst/>
                <a:latin typeface="Helvetica Neue"/>
              </a:rPr>
              <a:t>Test de Autocorrelación de Parcial errores del modelo MCO3 (Test PACF, autocorrelación de orden superior)</a:t>
            </a:r>
          </a:p>
        </p:txBody>
      </p:sp>
      <p:sp>
        <p:nvSpPr>
          <p:cNvPr id="19" name="TextBox 18">
            <a:extLst>
              <a:ext uri="{FF2B5EF4-FFF2-40B4-BE49-F238E27FC236}">
                <a16:creationId xmlns:a16="http://schemas.microsoft.com/office/drawing/2014/main" id="{B7237F52-6669-800C-4963-8368D6BC1F0E}"/>
              </a:ext>
            </a:extLst>
          </p:cNvPr>
          <p:cNvSpPr txBox="1"/>
          <p:nvPr/>
        </p:nvSpPr>
        <p:spPr>
          <a:xfrm>
            <a:off x="351679" y="3579403"/>
            <a:ext cx="6337817" cy="307777"/>
          </a:xfrm>
          <a:prstGeom prst="rect">
            <a:avLst/>
          </a:prstGeom>
          <a:noFill/>
        </p:spPr>
        <p:txBody>
          <a:bodyPr wrap="square">
            <a:spAutoFit/>
          </a:bodyPr>
          <a:lstStyle/>
          <a:p>
            <a:pPr algn="ctr"/>
            <a:r>
              <a:rPr lang="es-MX" sz="1400" b="0" i="0" dirty="0">
                <a:solidFill>
                  <a:srgbClr val="333333"/>
                </a:solidFill>
                <a:effectLst/>
                <a:latin typeface="Helvetica Neue"/>
              </a:rPr>
              <a:t>Test de Normalidad de los errores del modelo MCO3 (Test Jarque-</a:t>
            </a:r>
            <a:r>
              <a:rPr lang="es-MX" sz="1400" b="0" i="0" dirty="0" err="1">
                <a:solidFill>
                  <a:srgbClr val="333333"/>
                </a:solidFill>
                <a:effectLst/>
                <a:latin typeface="Helvetica Neue"/>
              </a:rPr>
              <a:t>Bera</a:t>
            </a:r>
            <a:r>
              <a:rPr lang="es-MX" sz="1400" b="0" i="0" dirty="0">
                <a:solidFill>
                  <a:srgbClr val="333333"/>
                </a:solidFill>
                <a:effectLst/>
                <a:latin typeface="Helvetica Neue"/>
              </a:rPr>
              <a:t>)</a:t>
            </a:r>
          </a:p>
        </p:txBody>
      </p:sp>
      <p:pic>
        <p:nvPicPr>
          <p:cNvPr id="9" name="Picture 8">
            <a:extLst>
              <a:ext uri="{FF2B5EF4-FFF2-40B4-BE49-F238E27FC236}">
                <a16:creationId xmlns:a16="http://schemas.microsoft.com/office/drawing/2014/main" id="{5C000619-B526-56D5-59B5-5ADD30DC320C}"/>
              </a:ext>
            </a:extLst>
          </p:cNvPr>
          <p:cNvPicPr>
            <a:picLocks noChangeAspect="1"/>
          </p:cNvPicPr>
          <p:nvPr/>
        </p:nvPicPr>
        <p:blipFill>
          <a:blip r:embed="rId3"/>
          <a:stretch>
            <a:fillRect/>
          </a:stretch>
        </p:blipFill>
        <p:spPr>
          <a:xfrm>
            <a:off x="447040" y="1688990"/>
            <a:ext cx="5473221" cy="1667121"/>
          </a:xfrm>
          <a:prstGeom prst="rect">
            <a:avLst/>
          </a:prstGeom>
        </p:spPr>
      </p:pic>
      <p:pic>
        <p:nvPicPr>
          <p:cNvPr id="5" name="Picture 4">
            <a:extLst>
              <a:ext uri="{FF2B5EF4-FFF2-40B4-BE49-F238E27FC236}">
                <a16:creationId xmlns:a16="http://schemas.microsoft.com/office/drawing/2014/main" id="{D01645A1-5D5B-1D9B-A585-CE0FD0CA3E4E}"/>
              </a:ext>
            </a:extLst>
          </p:cNvPr>
          <p:cNvPicPr>
            <a:picLocks noChangeAspect="1"/>
          </p:cNvPicPr>
          <p:nvPr/>
        </p:nvPicPr>
        <p:blipFill>
          <a:blip r:embed="rId4"/>
          <a:stretch>
            <a:fillRect/>
          </a:stretch>
        </p:blipFill>
        <p:spPr>
          <a:xfrm>
            <a:off x="865952" y="3984165"/>
            <a:ext cx="5309270" cy="2531823"/>
          </a:xfrm>
          <a:prstGeom prst="rect">
            <a:avLst/>
          </a:prstGeom>
        </p:spPr>
      </p:pic>
      <p:pic>
        <p:nvPicPr>
          <p:cNvPr id="7" name="Picture 6">
            <a:extLst>
              <a:ext uri="{FF2B5EF4-FFF2-40B4-BE49-F238E27FC236}">
                <a16:creationId xmlns:a16="http://schemas.microsoft.com/office/drawing/2014/main" id="{DDB6C643-288F-1F5D-AACE-48DAB8EE31AD}"/>
              </a:ext>
            </a:extLst>
          </p:cNvPr>
          <p:cNvPicPr>
            <a:picLocks noChangeAspect="1"/>
          </p:cNvPicPr>
          <p:nvPr/>
        </p:nvPicPr>
        <p:blipFill>
          <a:blip r:embed="rId5"/>
          <a:stretch>
            <a:fillRect/>
          </a:stretch>
        </p:blipFill>
        <p:spPr>
          <a:xfrm>
            <a:off x="7547005" y="1504168"/>
            <a:ext cx="3226248" cy="2843009"/>
          </a:xfrm>
          <a:prstGeom prst="rect">
            <a:avLst/>
          </a:prstGeom>
        </p:spPr>
      </p:pic>
    </p:spTree>
    <p:extLst>
      <p:ext uri="{BB962C8B-B14F-4D97-AF65-F5344CB8AC3E}">
        <p14:creationId xmlns:p14="http://schemas.microsoft.com/office/powerpoint/2010/main" val="4151276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par>
                                <p:cTn id="11" presetID="22" presetClass="entr" presetSubtype="4"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down)">
                                      <p:cBhvr>
                                        <p:cTn id="13" dur="500"/>
                                        <p:tgtEl>
                                          <p:spTgt spid="9"/>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down)">
                                      <p:cBhvr>
                                        <p:cTn id="16" dur="500"/>
                                        <p:tgtEl>
                                          <p:spTgt spid="11"/>
                                        </p:tgtEl>
                                      </p:cBhvr>
                                    </p:animEffect>
                                  </p:childTnLst>
                                </p:cTn>
                              </p:par>
                              <p:par>
                                <p:cTn id="17" presetID="22" presetClass="entr" presetSubtype="4"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down)">
                                      <p:cBhvr>
                                        <p:cTn id="24" dur="500"/>
                                        <p:tgtEl>
                                          <p:spTgt spid="19"/>
                                        </p:tgtEl>
                                      </p:cBhvr>
                                    </p:animEffect>
                                  </p:childTnLst>
                                </p:cTn>
                              </p:par>
                              <p:par>
                                <p:cTn id="25" presetID="22" presetClass="entr" presetSubtype="4"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down)">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p:bldP spid="11" grpId="0"/>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6A2E87-6FFB-3D1F-1681-9C49DDC7D4FF}"/>
              </a:ext>
            </a:extLst>
          </p:cNvPr>
          <p:cNvSpPr txBox="1">
            <a:spLocks/>
          </p:cNvSpPr>
          <p:nvPr/>
        </p:nvSpPr>
        <p:spPr>
          <a:xfrm>
            <a:off x="510558" y="196996"/>
            <a:ext cx="10228562" cy="5943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b="1" dirty="0" err="1">
                <a:solidFill>
                  <a:schemeClr val="accent1"/>
                </a:solidFill>
              </a:rPr>
              <a:t>Resultados</a:t>
            </a:r>
            <a:r>
              <a:rPr lang="en-US" sz="3200" b="1" dirty="0">
                <a:solidFill>
                  <a:schemeClr val="accent1"/>
                </a:solidFill>
              </a:rPr>
              <a:t> de </a:t>
            </a:r>
            <a:r>
              <a:rPr lang="en-US" sz="3200" b="1" dirty="0" err="1">
                <a:solidFill>
                  <a:schemeClr val="accent1"/>
                </a:solidFill>
              </a:rPr>
              <a:t>los</a:t>
            </a:r>
            <a:r>
              <a:rPr lang="en-US" sz="3200" b="1" dirty="0">
                <a:solidFill>
                  <a:schemeClr val="accent1"/>
                </a:solidFill>
              </a:rPr>
              <a:t> MCO (al </a:t>
            </a:r>
            <a:r>
              <a:rPr lang="en-US" sz="3200" b="1" dirty="0" err="1">
                <a:solidFill>
                  <a:schemeClr val="accent1"/>
                </a:solidFill>
              </a:rPr>
              <a:t>momento</a:t>
            </a:r>
            <a:r>
              <a:rPr lang="en-US" sz="3200" b="1" dirty="0">
                <a:solidFill>
                  <a:schemeClr val="accent1"/>
                </a:solidFill>
              </a:rPr>
              <a:t>) </a:t>
            </a:r>
            <a:endParaRPr lang="es-MX" sz="3200" b="1" dirty="0">
              <a:solidFill>
                <a:schemeClr val="accent1"/>
              </a:solidFill>
            </a:endParaRPr>
          </a:p>
        </p:txBody>
      </p:sp>
      <p:graphicFrame>
        <p:nvGraphicFramePr>
          <p:cNvPr id="3" name="Table 2">
            <a:extLst>
              <a:ext uri="{FF2B5EF4-FFF2-40B4-BE49-F238E27FC236}">
                <a16:creationId xmlns:a16="http://schemas.microsoft.com/office/drawing/2014/main" id="{BE83A8EB-4B5C-BC26-67D2-4F627995C958}"/>
              </a:ext>
            </a:extLst>
          </p:cNvPr>
          <p:cNvGraphicFramePr>
            <a:graphicFrameLocks noGrp="1"/>
          </p:cNvGraphicFramePr>
          <p:nvPr>
            <p:extLst>
              <p:ext uri="{D42A27DB-BD31-4B8C-83A1-F6EECF244321}">
                <p14:modId xmlns:p14="http://schemas.microsoft.com/office/powerpoint/2010/main" val="850166139"/>
              </p:ext>
            </p:extLst>
          </p:nvPr>
        </p:nvGraphicFramePr>
        <p:xfrm>
          <a:off x="510558" y="1016846"/>
          <a:ext cx="11010882" cy="3418840"/>
        </p:xfrm>
        <a:graphic>
          <a:graphicData uri="http://schemas.openxmlformats.org/drawingml/2006/table">
            <a:tbl>
              <a:tblPr firstRow="1" bandRow="1">
                <a:tableStyleId>{5C22544A-7EE6-4342-B048-85BDC9FD1C3A}</a:tableStyleId>
              </a:tblPr>
              <a:tblGrid>
                <a:gridCol w="1242544">
                  <a:extLst>
                    <a:ext uri="{9D8B030D-6E8A-4147-A177-3AD203B41FA5}">
                      <a16:colId xmlns:a16="http://schemas.microsoft.com/office/drawing/2014/main" val="3632679776"/>
                    </a:ext>
                  </a:extLst>
                </a:gridCol>
                <a:gridCol w="1242544">
                  <a:extLst>
                    <a:ext uri="{9D8B030D-6E8A-4147-A177-3AD203B41FA5}">
                      <a16:colId xmlns:a16="http://schemas.microsoft.com/office/drawing/2014/main" val="2374456308"/>
                    </a:ext>
                  </a:extLst>
                </a:gridCol>
                <a:gridCol w="3167525">
                  <a:extLst>
                    <a:ext uri="{9D8B030D-6E8A-4147-A177-3AD203B41FA5}">
                      <a16:colId xmlns:a16="http://schemas.microsoft.com/office/drawing/2014/main" val="2939646644"/>
                    </a:ext>
                  </a:extLst>
                </a:gridCol>
                <a:gridCol w="1117730">
                  <a:extLst>
                    <a:ext uri="{9D8B030D-6E8A-4147-A177-3AD203B41FA5}">
                      <a16:colId xmlns:a16="http://schemas.microsoft.com/office/drawing/2014/main" val="2571014697"/>
                    </a:ext>
                  </a:extLst>
                </a:gridCol>
                <a:gridCol w="3244068">
                  <a:extLst>
                    <a:ext uri="{9D8B030D-6E8A-4147-A177-3AD203B41FA5}">
                      <a16:colId xmlns:a16="http://schemas.microsoft.com/office/drawing/2014/main" val="1706982618"/>
                    </a:ext>
                  </a:extLst>
                </a:gridCol>
                <a:gridCol w="996471">
                  <a:extLst>
                    <a:ext uri="{9D8B030D-6E8A-4147-A177-3AD203B41FA5}">
                      <a16:colId xmlns:a16="http://schemas.microsoft.com/office/drawing/2014/main" val="2881931664"/>
                    </a:ext>
                  </a:extLst>
                </a:gridCol>
              </a:tblGrid>
              <a:tr h="370840">
                <a:tc>
                  <a:txBody>
                    <a:bodyPr/>
                    <a:lstStyle/>
                    <a:p>
                      <a:pPr algn="ctr"/>
                      <a:r>
                        <a:rPr lang="es-ES" sz="1600" dirty="0"/>
                        <a:t>Modelo</a:t>
                      </a:r>
                      <a:endParaRPr lang="es-MX" sz="1600" dirty="0"/>
                    </a:p>
                  </a:txBody>
                  <a:tcPr>
                    <a:lnB w="12700" cap="flat" cmpd="sng" algn="ctr">
                      <a:solidFill>
                        <a:schemeClr val="tx1"/>
                      </a:solidFill>
                      <a:prstDash val="solid"/>
                      <a:round/>
                      <a:headEnd type="none" w="med" len="med"/>
                      <a:tailEnd type="none" w="med" len="med"/>
                    </a:lnB>
                    <a:solidFill>
                      <a:schemeClr val="tx1"/>
                    </a:solidFill>
                  </a:tcPr>
                </a:tc>
                <a:tc>
                  <a:txBody>
                    <a:bodyPr/>
                    <a:lstStyle/>
                    <a:p>
                      <a:pPr algn="ctr"/>
                      <a:r>
                        <a:rPr lang="es-ES" sz="1600" dirty="0"/>
                        <a:t>Tipo</a:t>
                      </a:r>
                      <a:endParaRPr lang="es-MX" sz="1600" dirty="0"/>
                    </a:p>
                  </a:txBody>
                  <a:tcPr>
                    <a:lnB w="12700" cap="flat" cmpd="sng" algn="ctr">
                      <a:solidFill>
                        <a:schemeClr val="tx1"/>
                      </a:solidFill>
                      <a:prstDash val="solid"/>
                      <a:round/>
                      <a:headEnd type="none" w="med" len="med"/>
                      <a:tailEnd type="none" w="med" len="med"/>
                    </a:lnB>
                    <a:solidFill>
                      <a:schemeClr val="tx1"/>
                    </a:solidFill>
                  </a:tcPr>
                </a:tc>
                <a:tc>
                  <a:txBody>
                    <a:bodyPr/>
                    <a:lstStyle/>
                    <a:p>
                      <a:pPr algn="ctr"/>
                      <a:r>
                        <a:rPr lang="es-ES" sz="1600" dirty="0"/>
                        <a:t>Ecuación</a:t>
                      </a:r>
                      <a:endParaRPr lang="es-MX" sz="1600" dirty="0"/>
                    </a:p>
                  </a:txBody>
                  <a:tcPr>
                    <a:lnB w="12700" cap="flat" cmpd="sng" algn="ctr">
                      <a:solidFill>
                        <a:schemeClr val="tx1"/>
                      </a:solidFill>
                      <a:prstDash val="solid"/>
                      <a:round/>
                      <a:headEnd type="none" w="med" len="med"/>
                      <a:tailEnd type="none" w="med" len="med"/>
                    </a:lnB>
                    <a:solidFill>
                      <a:schemeClr val="tx1"/>
                    </a:solidFill>
                  </a:tcPr>
                </a:tc>
                <a:tc>
                  <a:txBody>
                    <a:bodyPr/>
                    <a:lstStyle/>
                    <a:p>
                      <a:pPr algn="ctr"/>
                      <a:r>
                        <a:rPr lang="es-ES" sz="1600" dirty="0"/>
                        <a:t>R</a:t>
                      </a:r>
                      <a:r>
                        <a:rPr lang="en-US" sz="1600" dirty="0"/>
                        <a:t>^2(adj)</a:t>
                      </a:r>
                      <a:endParaRPr lang="es-MX" sz="1600" dirty="0"/>
                    </a:p>
                  </a:txBody>
                  <a:tcPr>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1600" dirty="0" err="1"/>
                        <a:t>Observaciones</a:t>
                      </a:r>
                      <a:r>
                        <a:rPr lang="en-US" sz="1600" dirty="0"/>
                        <a:t> </a:t>
                      </a:r>
                      <a:endParaRPr lang="es-MX" sz="1600" dirty="0"/>
                    </a:p>
                  </a:txBody>
                  <a:tcPr>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1600" dirty="0"/>
                        <a:t>MAPE</a:t>
                      </a:r>
                      <a:endParaRPr lang="es-MX" sz="1600" dirty="0"/>
                    </a:p>
                  </a:txBody>
                  <a:tcPr>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47149874"/>
                  </a:ext>
                </a:extLst>
              </a:tr>
              <a:tr h="370840">
                <a:tc>
                  <a:txBody>
                    <a:bodyPr/>
                    <a:lstStyle/>
                    <a:p>
                      <a:r>
                        <a:rPr lang="en-US" sz="1400" dirty="0">
                          <a:latin typeface="Arial" panose="020B0604020202020204" pitchFamily="34" charset="0"/>
                          <a:cs typeface="Arial" panose="020B0604020202020204" pitchFamily="34" charset="0"/>
                        </a:rPr>
                        <a:t>MCO1</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400" dirty="0">
                          <a:latin typeface="Arial" panose="020B0604020202020204" pitchFamily="34" charset="0"/>
                          <a:cs typeface="Arial" panose="020B0604020202020204" pitchFamily="34" charset="0"/>
                        </a:rPr>
                        <a:t>OLS</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s-MX" sz="1400" b="0" i="0" u="none" strike="noStrike" kern="1200" dirty="0" err="1">
                          <a:solidFill>
                            <a:schemeClr val="dk1"/>
                          </a:solidFill>
                          <a:effectLst/>
                          <a:latin typeface="Arial" panose="020B0604020202020204" pitchFamily="34" charset="0"/>
                          <a:ea typeface="+mn-ea"/>
                          <a:cs typeface="Arial" panose="020B0604020202020204" pitchFamily="34" charset="0"/>
                        </a:rPr>
                        <a:t>wagei</a:t>
                      </a:r>
                      <a:r>
                        <a:rPr lang="es-MX" sz="1400" b="0" i="0" u="none" strike="noStrike" kern="1200" dirty="0">
                          <a:solidFill>
                            <a:schemeClr val="dk1"/>
                          </a:solidFill>
                          <a:effectLst/>
                          <a:latin typeface="Arial" panose="020B0604020202020204" pitchFamily="34" charset="0"/>
                          <a:ea typeface="+mn-ea"/>
                          <a:cs typeface="Arial" panose="020B0604020202020204" pitchFamily="34" charset="0"/>
                        </a:rPr>
                        <a:t>=−17.98−1.14∗blacki+2.54∗educi+0.19∗experi+0.00005∗faminci−5.74∗femalei+3.48∗metroi−1.45∗midwesti−1.22∗southi+</a:t>
                      </a:r>
                      <a:r>
                        <a:rPr lang="el-GR" sz="1400" b="0" i="0" u="none" strike="noStrike" kern="1200" dirty="0">
                          <a:solidFill>
                            <a:schemeClr val="dk1"/>
                          </a:solidFill>
                          <a:effectLst/>
                          <a:latin typeface="Arial" panose="020B0604020202020204" pitchFamily="34" charset="0"/>
                          <a:ea typeface="+mn-ea"/>
                          <a:cs typeface="Arial" panose="020B0604020202020204" pitchFamily="34" charset="0"/>
                        </a:rPr>
                        <a:t>ε</a:t>
                      </a:r>
                      <a:r>
                        <a:rPr lang="es-MX" sz="1400" b="0" i="0" u="none" strike="noStrike" kern="1200" dirty="0">
                          <a:solidFill>
                            <a:schemeClr val="dk1"/>
                          </a:solidFill>
                          <a:effectLst/>
                          <a:latin typeface="Arial" panose="020B0604020202020204" pitchFamily="34" charset="0"/>
                          <a:ea typeface="+mn-ea"/>
                          <a:cs typeface="Arial" panose="020B0604020202020204" pitchFamily="34" charset="0"/>
                        </a:rPr>
                        <a:t>i</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s-ES" sz="1400" dirty="0">
                          <a:latin typeface="Arial" panose="020B0604020202020204" pitchFamily="34" charset="0"/>
                          <a:cs typeface="Arial" panose="020B0604020202020204" pitchFamily="34" charset="0"/>
                        </a:rPr>
                        <a:t>0.27</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400" dirty="0">
                          <a:latin typeface="Arial" panose="020B0604020202020204" pitchFamily="34" charset="0"/>
                          <a:cs typeface="Arial" panose="020B0604020202020204" pitchFamily="34" charset="0"/>
                        </a:rPr>
                        <a:t>Las variables black, Midwest </a:t>
                      </a:r>
                      <a:r>
                        <a:rPr lang="es-ES" sz="1400" dirty="0">
                          <a:latin typeface="Arial" panose="020B0604020202020204" pitchFamily="34" charset="0"/>
                          <a:cs typeface="Arial" panose="020B0604020202020204" pitchFamily="34" charset="0"/>
                        </a:rPr>
                        <a:t>&amp; </a:t>
                      </a:r>
                      <a:r>
                        <a:rPr lang="es-ES" sz="1400" dirty="0" err="1">
                          <a:latin typeface="Arial" panose="020B0604020202020204" pitchFamily="34" charset="0"/>
                          <a:cs typeface="Arial" panose="020B0604020202020204" pitchFamily="34" charset="0"/>
                        </a:rPr>
                        <a:t>south</a:t>
                      </a:r>
                      <a:r>
                        <a:rPr lang="es-ES" sz="1400" dirty="0">
                          <a:latin typeface="Arial" panose="020B0604020202020204" pitchFamily="34" charset="0"/>
                          <a:cs typeface="Arial" panose="020B0604020202020204" pitchFamily="34" charset="0"/>
                        </a:rPr>
                        <a:t> no son significativas </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s-ES" sz="1400" dirty="0">
                          <a:latin typeface="Arial" panose="020B0604020202020204" pitchFamily="34" charset="0"/>
                          <a:cs typeface="Arial" panose="020B0604020202020204" pitchFamily="34" charset="0"/>
                        </a:rPr>
                        <a:t>36.6%</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927469552"/>
                  </a:ext>
                </a:extLst>
              </a:tr>
              <a:tr h="370840">
                <a:tc>
                  <a:txBody>
                    <a:bodyPr/>
                    <a:lstStyle/>
                    <a:p>
                      <a:r>
                        <a:rPr lang="en-US" sz="1400" dirty="0">
                          <a:latin typeface="Arial" panose="020B0604020202020204" pitchFamily="34" charset="0"/>
                          <a:cs typeface="Arial" panose="020B0604020202020204" pitchFamily="34" charset="0"/>
                        </a:rPr>
                        <a:t>MCO2</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400" dirty="0">
                          <a:latin typeface="Arial" panose="020B0604020202020204" pitchFamily="34" charset="0"/>
                          <a:cs typeface="Arial" panose="020B0604020202020204" pitchFamily="34" charset="0"/>
                        </a:rPr>
                        <a:t>OLS</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400" dirty="0" err="1">
                          <a:latin typeface="Arial" panose="020B0604020202020204" pitchFamily="34" charset="0"/>
                          <a:cs typeface="Arial" panose="020B0604020202020204" pitchFamily="34" charset="0"/>
                        </a:rPr>
                        <a:t>wagei</a:t>
                      </a:r>
                      <a:r>
                        <a:rPr lang="es-MX" sz="1400" dirty="0">
                          <a:latin typeface="Arial" panose="020B0604020202020204" pitchFamily="34" charset="0"/>
                          <a:cs typeface="Arial" panose="020B0604020202020204" pitchFamily="34" charset="0"/>
                        </a:rPr>
                        <a:t>=−19.27+2.55∗educi+0.19∗experi+0.00005∗faminci−5.90∗femalei+3.68∗metroi+</a:t>
                      </a:r>
                      <a:r>
                        <a:rPr lang="el-GR" sz="1400" dirty="0">
                          <a:latin typeface="Arial" panose="020B0604020202020204" pitchFamily="34" charset="0"/>
                          <a:cs typeface="Arial" panose="020B0604020202020204" pitchFamily="34" charset="0"/>
                        </a:rPr>
                        <a:t>ε</a:t>
                      </a:r>
                      <a:r>
                        <a:rPr lang="es-MX" sz="1400" dirty="0">
                          <a:latin typeface="Arial" panose="020B0604020202020204" pitchFamily="34" charset="0"/>
                          <a:cs typeface="Arial" panose="020B0604020202020204" pitchFamily="34" charset="0"/>
                        </a:rPr>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s-ES" sz="1400" dirty="0">
                          <a:latin typeface="Arial" panose="020B0604020202020204" pitchFamily="34" charset="0"/>
                          <a:cs typeface="Arial" panose="020B0604020202020204" pitchFamily="34" charset="0"/>
                        </a:rPr>
                        <a:t>0.27</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400" dirty="0">
                          <a:latin typeface="Arial" panose="020B0604020202020204" pitchFamily="34" charset="0"/>
                          <a:cs typeface="Arial" panose="020B0604020202020204" pitchFamily="34" charset="0"/>
                        </a:rPr>
                        <a:t>Las variables black, Midwest </a:t>
                      </a:r>
                      <a:r>
                        <a:rPr lang="es-ES" sz="1400" dirty="0">
                          <a:latin typeface="Arial" panose="020B0604020202020204" pitchFamily="34" charset="0"/>
                          <a:cs typeface="Arial" panose="020B0604020202020204" pitchFamily="34" charset="0"/>
                        </a:rPr>
                        <a:t>&amp; </a:t>
                      </a:r>
                      <a:r>
                        <a:rPr lang="es-ES" sz="1400" dirty="0" err="1">
                          <a:latin typeface="Arial" panose="020B0604020202020204" pitchFamily="34" charset="0"/>
                          <a:cs typeface="Arial" panose="020B0604020202020204" pitchFamily="34" charset="0"/>
                        </a:rPr>
                        <a:t>south</a:t>
                      </a:r>
                      <a:r>
                        <a:rPr lang="es-ES" sz="1400" dirty="0">
                          <a:latin typeface="Arial" panose="020B0604020202020204" pitchFamily="34" charset="0"/>
                          <a:cs typeface="Arial" panose="020B0604020202020204" pitchFamily="34" charset="0"/>
                        </a:rPr>
                        <a:t> no son significativas </a:t>
                      </a:r>
                    </a:p>
                    <a:p>
                      <a:r>
                        <a:rPr lang="es-ES" sz="1400" dirty="0">
                          <a:latin typeface="Arial" panose="020B0604020202020204" pitchFamily="34" charset="0"/>
                          <a:cs typeface="Arial" panose="020B0604020202020204" pitchFamily="34" charset="0"/>
                        </a:rPr>
                        <a:t>+ Heterocedasticidad de errores</a:t>
                      </a:r>
                    </a:p>
                    <a:p>
                      <a:r>
                        <a:rPr lang="es-ES" sz="1400" dirty="0">
                          <a:latin typeface="Arial" panose="020B0604020202020204" pitchFamily="34" charset="0"/>
                          <a:cs typeface="Arial" panose="020B0604020202020204" pitchFamily="34" charset="0"/>
                        </a:rPr>
                        <a:t>+ NO normalidad de los errores!! </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s-ES" sz="1400" dirty="0">
                          <a:latin typeface="Arial" panose="020B0604020202020204" pitchFamily="34" charset="0"/>
                          <a:cs typeface="Arial" panose="020B0604020202020204" pitchFamily="34" charset="0"/>
                        </a:rPr>
                        <a:t>37.5%</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432259154"/>
                  </a:ext>
                </a:extLst>
              </a:tr>
              <a:tr h="370840">
                <a:tc>
                  <a:txBody>
                    <a:bodyPr/>
                    <a:lstStyle/>
                    <a:p>
                      <a:r>
                        <a:rPr lang="en-US" sz="1400" dirty="0">
                          <a:latin typeface="Arial" panose="020B0604020202020204" pitchFamily="34" charset="0"/>
                          <a:cs typeface="Arial" panose="020B0604020202020204" pitchFamily="34" charset="0"/>
                        </a:rPr>
                        <a:t>MCO3</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400" dirty="0">
                          <a:latin typeface="Arial" panose="020B0604020202020204" pitchFamily="34" charset="0"/>
                          <a:cs typeface="Arial" panose="020B0604020202020204" pitchFamily="34" charset="0"/>
                        </a:rPr>
                        <a:t>OLS</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400" b="0" i="0" u="none" strike="noStrike" dirty="0">
                          <a:solidFill>
                            <a:srgbClr val="333333"/>
                          </a:solidFill>
                          <a:effectLst/>
                          <a:latin typeface="Arial" panose="020B0604020202020204" pitchFamily="34" charset="0"/>
                          <a:cs typeface="Arial" panose="020B0604020202020204" pitchFamily="34" charset="0"/>
                        </a:rPr>
                        <a:t>log(</a:t>
                      </a:r>
                      <a:r>
                        <a:rPr lang="es-MX" sz="1400" b="0" i="0" u="none" strike="noStrike" dirty="0" err="1">
                          <a:solidFill>
                            <a:srgbClr val="333333"/>
                          </a:solidFill>
                          <a:effectLst/>
                          <a:latin typeface="Arial" panose="020B0604020202020204" pitchFamily="34" charset="0"/>
                          <a:cs typeface="Arial" panose="020B0604020202020204" pitchFamily="34" charset="0"/>
                        </a:rPr>
                        <a:t>wagei</a:t>
                      </a:r>
                      <a:r>
                        <a:rPr lang="es-MX" sz="1400" b="0" i="0" u="none" strike="noStrike" dirty="0">
                          <a:solidFill>
                            <a:srgbClr val="333333"/>
                          </a:solidFill>
                          <a:effectLst/>
                          <a:latin typeface="Arial" panose="020B0604020202020204" pitchFamily="34" charset="0"/>
                          <a:cs typeface="Arial" panose="020B0604020202020204" pitchFamily="34" charset="0"/>
                        </a:rPr>
                        <a:t>)=1.27+0.11∗educi+0.008∗experi+0.000007∗faminci−0.22∗femalei+0.13∗metroi+</a:t>
                      </a:r>
                      <a:r>
                        <a:rPr lang="el-GR" sz="1400" b="0" i="0" u="none" strike="noStrike" dirty="0">
                          <a:solidFill>
                            <a:srgbClr val="333333"/>
                          </a:solidFill>
                          <a:effectLst/>
                          <a:latin typeface="Arial" panose="020B0604020202020204" pitchFamily="34" charset="0"/>
                          <a:cs typeface="Arial" panose="020B0604020202020204" pitchFamily="34" charset="0"/>
                        </a:rPr>
                        <a:t>ε</a:t>
                      </a:r>
                      <a:r>
                        <a:rPr lang="es-MX" sz="1400" b="0" i="0" u="none" strike="noStrike" dirty="0">
                          <a:solidFill>
                            <a:srgbClr val="333333"/>
                          </a:solidFill>
                          <a:effectLst/>
                          <a:latin typeface="Arial" panose="020B0604020202020204" pitchFamily="34" charset="0"/>
                          <a:cs typeface="Arial" panose="020B0604020202020204" pitchFamily="34" charset="0"/>
                        </a:rPr>
                        <a:t>i</a:t>
                      </a:r>
                      <a:br>
                        <a:rPr lang="es-MX" sz="1400" b="0" dirty="0">
                          <a:latin typeface="Arial" panose="020B0604020202020204" pitchFamily="34" charset="0"/>
                          <a:cs typeface="Arial" panose="020B0604020202020204" pitchFamily="34" charset="0"/>
                        </a:rPr>
                      </a:br>
                      <a:endParaRPr lang="es-MX" sz="1400" b="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s-ES" sz="1400" dirty="0">
                          <a:latin typeface="Arial" panose="020B0604020202020204" pitchFamily="34" charset="0"/>
                          <a:cs typeface="Arial" panose="020B0604020202020204" pitchFamily="34" charset="0"/>
                        </a:rPr>
                        <a:t>0.33</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400" dirty="0">
                          <a:latin typeface="Arial" panose="020B0604020202020204" pitchFamily="34" charset="0"/>
                          <a:cs typeface="Arial" panose="020B0604020202020204" pitchFamily="34" charset="0"/>
                        </a:rPr>
                        <a:t>Las variables black, Midwest </a:t>
                      </a:r>
                      <a:r>
                        <a:rPr lang="es-ES" sz="1400" dirty="0">
                          <a:latin typeface="Arial" panose="020B0604020202020204" pitchFamily="34" charset="0"/>
                          <a:cs typeface="Arial" panose="020B0604020202020204" pitchFamily="34" charset="0"/>
                        </a:rPr>
                        <a:t>&amp; </a:t>
                      </a:r>
                      <a:r>
                        <a:rPr lang="es-ES" sz="1400" dirty="0" err="1">
                          <a:latin typeface="Arial" panose="020B0604020202020204" pitchFamily="34" charset="0"/>
                          <a:cs typeface="Arial" panose="020B0604020202020204" pitchFamily="34" charset="0"/>
                        </a:rPr>
                        <a:t>south</a:t>
                      </a:r>
                      <a:r>
                        <a:rPr lang="es-ES" sz="1400" dirty="0">
                          <a:latin typeface="Arial" panose="020B0604020202020204" pitchFamily="34" charset="0"/>
                          <a:cs typeface="Arial" panose="020B0604020202020204" pitchFamily="34" charset="0"/>
                        </a:rPr>
                        <a:t> no son significativas </a:t>
                      </a:r>
                    </a:p>
                    <a:p>
                      <a:r>
                        <a:rPr lang="es-ES" sz="1400" dirty="0">
                          <a:latin typeface="Arial" panose="020B0604020202020204" pitchFamily="34" charset="0"/>
                          <a:cs typeface="Arial" panose="020B0604020202020204" pitchFamily="34" charset="0"/>
                        </a:rPr>
                        <a:t>+ Heterocedasticidad de errores</a:t>
                      </a:r>
                    </a:p>
                    <a:p>
                      <a:r>
                        <a:rPr lang="es-ES" sz="1400" dirty="0">
                          <a:latin typeface="Arial" panose="020B0604020202020204" pitchFamily="34" charset="0"/>
                          <a:cs typeface="Arial" panose="020B0604020202020204" pitchFamily="34" charset="0"/>
                        </a:rPr>
                        <a:t>+ Posible correlación de errores a t-5</a:t>
                      </a:r>
                    </a:p>
                    <a:p>
                      <a:r>
                        <a:rPr lang="es-ES" sz="1400" dirty="0">
                          <a:latin typeface="Arial" panose="020B0604020202020204" pitchFamily="34" charset="0"/>
                          <a:cs typeface="Arial" panose="020B0604020202020204" pitchFamily="34" charset="0"/>
                        </a:rPr>
                        <a:t>+ Normalidad de los errores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s-ES" sz="1400" dirty="0">
                          <a:latin typeface="Arial" panose="020B0604020202020204" pitchFamily="34" charset="0"/>
                          <a:cs typeface="Arial" panose="020B0604020202020204" pitchFamily="34" charset="0"/>
                        </a:rPr>
                        <a:t>30.3%</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5994737"/>
                  </a:ext>
                </a:extLst>
              </a:tr>
            </a:tbl>
          </a:graphicData>
        </a:graphic>
      </p:graphicFrame>
      <p:sp>
        <p:nvSpPr>
          <p:cNvPr id="2" name="TextBox 1">
            <a:extLst>
              <a:ext uri="{FF2B5EF4-FFF2-40B4-BE49-F238E27FC236}">
                <a16:creationId xmlns:a16="http://schemas.microsoft.com/office/drawing/2014/main" id="{332A3A77-D130-5FDA-3410-48B52FA4B330}"/>
              </a:ext>
            </a:extLst>
          </p:cNvPr>
          <p:cNvSpPr txBox="1"/>
          <p:nvPr/>
        </p:nvSpPr>
        <p:spPr>
          <a:xfrm>
            <a:off x="396240" y="4739180"/>
            <a:ext cx="11399520" cy="646331"/>
          </a:xfrm>
          <a:prstGeom prst="rect">
            <a:avLst/>
          </a:prstGeom>
          <a:noFill/>
        </p:spPr>
        <p:txBody>
          <a:bodyPr wrap="square">
            <a:spAutoFit/>
          </a:bodyPr>
          <a:lstStyle/>
          <a:p>
            <a:pPr algn="ctr"/>
            <a:r>
              <a:rPr lang="es-ES" sz="1800" dirty="0"/>
              <a:t>Recordar si no se cumplen los supuestos de Gauss </a:t>
            </a:r>
            <a:r>
              <a:rPr lang="es-ES" sz="1800" dirty="0" err="1"/>
              <a:t>Markov</a:t>
            </a:r>
            <a:r>
              <a:rPr lang="es-ES" sz="1800" dirty="0"/>
              <a:t> se dice que los coeficientes </a:t>
            </a:r>
            <a:r>
              <a:rPr lang="es-ES" sz="1800" dirty="0">
                <a:latin typeface="Cambria Math" panose="02040503050406030204" pitchFamily="18" charset="0"/>
                <a:ea typeface="Cambria Math" panose="02040503050406030204" pitchFamily="18" charset="0"/>
              </a:rPr>
              <a:t>𝜷 del modelo </a:t>
            </a:r>
            <a:r>
              <a:rPr lang="es-MX" dirty="0"/>
              <a:t>MCO3 son insesgados y consistentes, pero ineficientes, lo que conduce a resultados incorrectos para las pruebas estadísticas.</a:t>
            </a:r>
          </a:p>
        </p:txBody>
      </p:sp>
    </p:spTree>
    <p:extLst>
      <p:ext uri="{BB962C8B-B14F-4D97-AF65-F5344CB8AC3E}">
        <p14:creationId xmlns:p14="http://schemas.microsoft.com/office/powerpoint/2010/main" val="1459096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6A2E87-6FFB-3D1F-1681-9C49DDC7D4FF}"/>
              </a:ext>
            </a:extLst>
          </p:cNvPr>
          <p:cNvSpPr txBox="1">
            <a:spLocks/>
          </p:cNvSpPr>
          <p:nvPr/>
        </p:nvSpPr>
        <p:spPr>
          <a:xfrm>
            <a:off x="510558" y="196996"/>
            <a:ext cx="11681442" cy="5943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3200" b="1" dirty="0">
                <a:solidFill>
                  <a:schemeClr val="accent1"/>
                </a:solidFill>
              </a:rPr>
              <a:t>En el modelo de MCG la matriz de covarianza de errores no es la identidad</a:t>
            </a:r>
            <a:endParaRPr lang="es-MX" sz="3200" dirty="0">
              <a:solidFill>
                <a:schemeClr val="accent1"/>
              </a:solidFill>
            </a:endParaRPr>
          </a:p>
        </p:txBody>
      </p:sp>
      <p:pic>
        <p:nvPicPr>
          <p:cNvPr id="3" name="Picture 2">
            <a:extLst>
              <a:ext uri="{FF2B5EF4-FFF2-40B4-BE49-F238E27FC236}">
                <a16:creationId xmlns:a16="http://schemas.microsoft.com/office/drawing/2014/main" id="{170B29B2-7EF6-EE28-60D7-6F432CE06ECF}"/>
              </a:ext>
            </a:extLst>
          </p:cNvPr>
          <p:cNvPicPr>
            <a:picLocks noChangeAspect="1"/>
          </p:cNvPicPr>
          <p:nvPr/>
        </p:nvPicPr>
        <p:blipFill>
          <a:blip r:embed="rId3"/>
          <a:stretch>
            <a:fillRect/>
          </a:stretch>
        </p:blipFill>
        <p:spPr>
          <a:xfrm>
            <a:off x="91440" y="1357071"/>
            <a:ext cx="4815158" cy="4500255"/>
          </a:xfrm>
          <a:prstGeom prst="rect">
            <a:avLst/>
          </a:prstGeom>
        </p:spPr>
      </p:pic>
      <p:sp>
        <p:nvSpPr>
          <p:cNvPr id="5" name="TextBox 4">
            <a:extLst>
              <a:ext uri="{FF2B5EF4-FFF2-40B4-BE49-F238E27FC236}">
                <a16:creationId xmlns:a16="http://schemas.microsoft.com/office/drawing/2014/main" id="{8803E547-8406-71AF-96F5-678F73C7DE6F}"/>
              </a:ext>
            </a:extLst>
          </p:cNvPr>
          <p:cNvSpPr txBox="1"/>
          <p:nvPr/>
        </p:nvSpPr>
        <p:spPr>
          <a:xfrm>
            <a:off x="91440" y="710740"/>
            <a:ext cx="5140960" cy="646331"/>
          </a:xfrm>
          <a:prstGeom prst="rect">
            <a:avLst/>
          </a:prstGeom>
          <a:noFill/>
        </p:spPr>
        <p:txBody>
          <a:bodyPr wrap="square">
            <a:spAutoFit/>
          </a:bodyPr>
          <a:lstStyle/>
          <a:p>
            <a:r>
              <a:rPr lang="es-ES" sz="1800" dirty="0"/>
              <a:t>Recordar los supuestos de Gauss </a:t>
            </a:r>
            <a:r>
              <a:rPr lang="es-ES" sz="1800" dirty="0" err="1"/>
              <a:t>Markok</a:t>
            </a:r>
            <a:r>
              <a:rPr lang="es-ES" sz="1800" dirty="0"/>
              <a:t> para el caso del MCO</a:t>
            </a:r>
            <a:endParaRPr lang="es-MX" sz="1800" dirty="0"/>
          </a:p>
        </p:txBody>
      </p:sp>
      <p:sp>
        <p:nvSpPr>
          <p:cNvPr id="8" name="TextBox 7">
            <a:extLst>
              <a:ext uri="{FF2B5EF4-FFF2-40B4-BE49-F238E27FC236}">
                <a16:creationId xmlns:a16="http://schemas.microsoft.com/office/drawing/2014/main" id="{7BC94443-F41D-0A8A-8E71-49A8A51228D4}"/>
              </a:ext>
            </a:extLst>
          </p:cNvPr>
          <p:cNvSpPr txBox="1"/>
          <p:nvPr/>
        </p:nvSpPr>
        <p:spPr>
          <a:xfrm>
            <a:off x="5735608" y="791356"/>
            <a:ext cx="6167120" cy="646331"/>
          </a:xfrm>
          <a:prstGeom prst="rect">
            <a:avLst/>
          </a:prstGeom>
          <a:noFill/>
        </p:spPr>
        <p:txBody>
          <a:bodyPr wrap="square">
            <a:spAutoFit/>
          </a:bodyPr>
          <a:lstStyle/>
          <a:p>
            <a:pPr algn="ctr"/>
            <a:r>
              <a:rPr lang="es-ES" sz="1800" dirty="0"/>
              <a:t>Pero para el </a:t>
            </a:r>
            <a:r>
              <a:rPr lang="es-ES" sz="1800" dirty="0" err="1"/>
              <a:t>el</a:t>
            </a:r>
            <a:r>
              <a:rPr lang="es-ES" sz="1800" dirty="0"/>
              <a:t> caso del MCG la matriz de covarianzas no es la Identidad</a:t>
            </a:r>
            <a:endParaRPr lang="es-MX" sz="1800" dirty="0"/>
          </a:p>
        </p:txBody>
      </p:sp>
      <p:pic>
        <p:nvPicPr>
          <p:cNvPr id="10" name="Picture 9">
            <a:extLst>
              <a:ext uri="{FF2B5EF4-FFF2-40B4-BE49-F238E27FC236}">
                <a16:creationId xmlns:a16="http://schemas.microsoft.com/office/drawing/2014/main" id="{DF0775A4-9415-2B49-8AEA-4CDDBE5EFD0F}"/>
              </a:ext>
            </a:extLst>
          </p:cNvPr>
          <p:cNvPicPr>
            <a:picLocks noChangeAspect="1"/>
          </p:cNvPicPr>
          <p:nvPr/>
        </p:nvPicPr>
        <p:blipFill rotWithShape="1">
          <a:blip r:embed="rId4"/>
          <a:srcRect l="1707"/>
          <a:stretch/>
        </p:blipFill>
        <p:spPr>
          <a:xfrm>
            <a:off x="5823870" y="1722693"/>
            <a:ext cx="5985914" cy="3336414"/>
          </a:xfrm>
          <a:prstGeom prst="rect">
            <a:avLst/>
          </a:prstGeom>
        </p:spPr>
      </p:pic>
    </p:spTree>
    <p:extLst>
      <p:ext uri="{BB962C8B-B14F-4D97-AF65-F5344CB8AC3E}">
        <p14:creationId xmlns:p14="http://schemas.microsoft.com/office/powerpoint/2010/main" val="2222721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6A2E87-6FFB-3D1F-1681-9C49DDC7D4FF}"/>
              </a:ext>
            </a:extLst>
          </p:cNvPr>
          <p:cNvSpPr txBox="1">
            <a:spLocks/>
          </p:cNvSpPr>
          <p:nvPr/>
        </p:nvSpPr>
        <p:spPr>
          <a:xfrm>
            <a:off x="510558" y="196996"/>
            <a:ext cx="11681442" cy="5943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3200" b="1" dirty="0">
                <a:solidFill>
                  <a:schemeClr val="accent1"/>
                </a:solidFill>
              </a:rPr>
              <a:t>Se busca que los coeficientes </a:t>
            </a:r>
            <a:r>
              <a:rPr lang="es-ES" sz="3200" dirty="0">
                <a:solidFill>
                  <a:schemeClr val="accent1"/>
                </a:solidFill>
                <a:latin typeface="Cambria Math" panose="02040503050406030204" pitchFamily="18" charset="0"/>
                <a:ea typeface="Cambria Math" panose="02040503050406030204" pitchFamily="18" charset="0"/>
              </a:rPr>
              <a:t>𝜷 </a:t>
            </a:r>
            <a:r>
              <a:rPr lang="es-ES" sz="3200" b="1" dirty="0">
                <a:solidFill>
                  <a:schemeClr val="accent1"/>
                </a:solidFill>
              </a:rPr>
              <a:t>sean insesgados, consistentes y eficientes </a:t>
            </a:r>
            <a:endParaRPr lang="es-MX" sz="3200" dirty="0">
              <a:solidFill>
                <a:schemeClr val="accent1"/>
              </a:solidFill>
            </a:endParaRPr>
          </a:p>
        </p:txBody>
      </p:sp>
      <p:pic>
        <p:nvPicPr>
          <p:cNvPr id="6" name="Picture 5">
            <a:extLst>
              <a:ext uri="{FF2B5EF4-FFF2-40B4-BE49-F238E27FC236}">
                <a16:creationId xmlns:a16="http://schemas.microsoft.com/office/drawing/2014/main" id="{5ABBA73A-6C42-21A0-6A11-AD533A71BC71}"/>
              </a:ext>
            </a:extLst>
          </p:cNvPr>
          <p:cNvPicPr>
            <a:picLocks noChangeAspect="1"/>
          </p:cNvPicPr>
          <p:nvPr/>
        </p:nvPicPr>
        <p:blipFill>
          <a:blip r:embed="rId3"/>
          <a:stretch>
            <a:fillRect/>
          </a:stretch>
        </p:blipFill>
        <p:spPr>
          <a:xfrm>
            <a:off x="1581901" y="1765029"/>
            <a:ext cx="9028196" cy="3327942"/>
          </a:xfrm>
          <a:prstGeom prst="rect">
            <a:avLst/>
          </a:prstGeom>
        </p:spPr>
      </p:pic>
    </p:spTree>
    <p:extLst>
      <p:ext uri="{BB962C8B-B14F-4D97-AF65-F5344CB8AC3E}">
        <p14:creationId xmlns:p14="http://schemas.microsoft.com/office/powerpoint/2010/main" val="4035171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6A2E87-6FFB-3D1F-1681-9C49DDC7D4FF}"/>
              </a:ext>
            </a:extLst>
          </p:cNvPr>
          <p:cNvSpPr txBox="1">
            <a:spLocks/>
          </p:cNvSpPr>
          <p:nvPr/>
        </p:nvSpPr>
        <p:spPr>
          <a:xfrm>
            <a:off x="510558" y="196996"/>
            <a:ext cx="11205192" cy="5943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b="1" dirty="0" err="1">
                <a:solidFill>
                  <a:schemeClr val="accent1"/>
                </a:solidFill>
              </a:rPr>
              <a:t>Aplicación</a:t>
            </a:r>
            <a:r>
              <a:rPr lang="en-US" sz="3200" b="1" dirty="0">
                <a:solidFill>
                  <a:schemeClr val="accent1"/>
                </a:solidFill>
              </a:rPr>
              <a:t> del </a:t>
            </a:r>
            <a:r>
              <a:rPr lang="en-US" sz="3200" b="1" dirty="0" err="1">
                <a:solidFill>
                  <a:schemeClr val="accent1"/>
                </a:solidFill>
              </a:rPr>
              <a:t>modelo</a:t>
            </a:r>
            <a:r>
              <a:rPr lang="en-US" sz="3200" b="1" dirty="0">
                <a:solidFill>
                  <a:schemeClr val="accent1"/>
                </a:solidFill>
              </a:rPr>
              <a:t> de </a:t>
            </a:r>
            <a:r>
              <a:rPr lang="en-US" sz="3200" b="1" dirty="0" err="1">
                <a:solidFill>
                  <a:schemeClr val="accent1"/>
                </a:solidFill>
              </a:rPr>
              <a:t>Mínimos</a:t>
            </a:r>
            <a:r>
              <a:rPr lang="en-US" sz="3200" b="1" dirty="0">
                <a:solidFill>
                  <a:schemeClr val="accent1"/>
                </a:solidFill>
              </a:rPr>
              <a:t> </a:t>
            </a:r>
            <a:r>
              <a:rPr lang="en-US" sz="3200" b="1" dirty="0" err="1">
                <a:solidFill>
                  <a:schemeClr val="accent1"/>
                </a:solidFill>
              </a:rPr>
              <a:t>Cuadrados</a:t>
            </a:r>
            <a:r>
              <a:rPr lang="en-US" sz="3200" b="1" dirty="0">
                <a:solidFill>
                  <a:schemeClr val="accent1"/>
                </a:solidFill>
              </a:rPr>
              <a:t> </a:t>
            </a:r>
            <a:r>
              <a:rPr lang="en-US" sz="3200" b="1" dirty="0" err="1">
                <a:solidFill>
                  <a:schemeClr val="accent1"/>
                </a:solidFill>
              </a:rPr>
              <a:t>Generalizados</a:t>
            </a:r>
            <a:r>
              <a:rPr lang="en-US" sz="3200" b="1" dirty="0">
                <a:solidFill>
                  <a:schemeClr val="accent1"/>
                </a:solidFill>
              </a:rPr>
              <a:t> (MCG1)</a:t>
            </a:r>
            <a:endParaRPr lang="es-MX" sz="3200" b="1" dirty="0">
              <a:solidFill>
                <a:schemeClr val="accent1"/>
              </a:solidFill>
            </a:endParaRPr>
          </a:p>
        </p:txBody>
      </p:sp>
      <p:sp>
        <p:nvSpPr>
          <p:cNvPr id="3" name="TextBox 2">
            <a:extLst>
              <a:ext uri="{FF2B5EF4-FFF2-40B4-BE49-F238E27FC236}">
                <a16:creationId xmlns:a16="http://schemas.microsoft.com/office/drawing/2014/main" id="{5E532800-B3ED-4623-23DE-9E6F29C42DA1}"/>
              </a:ext>
            </a:extLst>
          </p:cNvPr>
          <p:cNvSpPr txBox="1"/>
          <p:nvPr/>
        </p:nvSpPr>
        <p:spPr>
          <a:xfrm>
            <a:off x="0" y="617927"/>
            <a:ext cx="12192000" cy="369332"/>
          </a:xfrm>
          <a:prstGeom prst="rect">
            <a:avLst/>
          </a:prstGeom>
          <a:noFill/>
        </p:spPr>
        <p:txBody>
          <a:bodyPr wrap="square">
            <a:spAutoFit/>
          </a:bodyPr>
          <a:lstStyle/>
          <a:p>
            <a:r>
              <a:rPr lang="es-ES" sz="1800" b="0" i="0" u="none" strike="noStrike" kern="1200" dirty="0">
                <a:solidFill>
                  <a:schemeClr val="dk1"/>
                </a:solidFill>
                <a:effectLst/>
                <a:latin typeface="+mn-lt"/>
                <a:ea typeface="+mn-ea"/>
                <a:cs typeface="+mn-cs"/>
              </a:rPr>
              <a:t>Se decidió correr un nuevo modelo de MCG1 tomando en cuenta la posible correlación de errores a tiempo t-5</a:t>
            </a:r>
            <a:endParaRPr lang="es-MX" sz="1800" dirty="0"/>
          </a:p>
        </p:txBody>
      </p:sp>
      <p:sp>
        <p:nvSpPr>
          <p:cNvPr id="2" name="Rectangle 1">
            <a:extLst>
              <a:ext uri="{FF2B5EF4-FFF2-40B4-BE49-F238E27FC236}">
                <a16:creationId xmlns:a16="http://schemas.microsoft.com/office/drawing/2014/main" id="{7353D332-B2E6-A989-E2C5-F1FAEB42CBC4}"/>
              </a:ext>
            </a:extLst>
          </p:cNvPr>
          <p:cNvSpPr>
            <a:spLocks noChangeArrowheads="1"/>
          </p:cNvSpPr>
          <p:nvPr/>
        </p:nvSpPr>
        <p:spPr bwMode="auto">
          <a:xfrm>
            <a:off x="670560" y="922814"/>
            <a:ext cx="10228562" cy="1356761"/>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eaLnBrk="0" fontAlgn="base" hangingPunct="0">
              <a:spcBef>
                <a:spcPct val="0"/>
              </a:spcBef>
              <a:spcAft>
                <a:spcPct val="0"/>
              </a:spcAft>
            </a:pPr>
            <a:endParaRPr lang="es-MX" altLang="es-MX" sz="1200" dirty="0">
              <a:solidFill>
                <a:srgbClr val="333333"/>
              </a:solidFill>
            </a:endParaRPr>
          </a:p>
          <a:p>
            <a:pPr eaLnBrk="0" fontAlgn="base" hangingPunct="0">
              <a:spcBef>
                <a:spcPct val="0"/>
              </a:spcBef>
              <a:spcAft>
                <a:spcPct val="0"/>
              </a:spcAft>
            </a:pPr>
            <a:r>
              <a:rPr lang="es-MX" altLang="es-MX" sz="1200" dirty="0" err="1">
                <a:solidFill>
                  <a:srgbClr val="333333"/>
                </a:solidFill>
              </a:rPr>
              <a:t>library</a:t>
            </a:r>
            <a:r>
              <a:rPr lang="es-MX" altLang="es-MX" sz="1200" dirty="0">
                <a:solidFill>
                  <a:srgbClr val="333333"/>
                </a:solidFill>
              </a:rPr>
              <a:t>(</a:t>
            </a:r>
            <a:r>
              <a:rPr lang="es-MX" altLang="es-MX" sz="1200" dirty="0" err="1">
                <a:solidFill>
                  <a:srgbClr val="333333"/>
                </a:solidFill>
              </a:rPr>
              <a:t>nlme</a:t>
            </a:r>
            <a:r>
              <a:rPr lang="es-MX" altLang="es-MX" sz="1200" dirty="0">
                <a:solidFill>
                  <a:srgbClr val="333333"/>
                </a:solidFill>
              </a:rPr>
              <a:t>)</a:t>
            </a:r>
          </a:p>
          <a:p>
            <a:pPr eaLnBrk="0" fontAlgn="base" hangingPunct="0">
              <a:spcBef>
                <a:spcPct val="0"/>
              </a:spcBef>
              <a:spcAft>
                <a:spcPct val="0"/>
              </a:spcAft>
            </a:pPr>
            <a:endParaRPr lang="es-MX" altLang="es-MX" sz="1200" dirty="0">
              <a:solidFill>
                <a:srgbClr val="333333"/>
              </a:solidFill>
            </a:endParaRPr>
          </a:p>
          <a:p>
            <a:pPr eaLnBrk="0" fontAlgn="base" hangingPunct="0">
              <a:spcBef>
                <a:spcPct val="0"/>
              </a:spcBef>
              <a:spcAft>
                <a:spcPct val="0"/>
              </a:spcAft>
            </a:pPr>
            <a:r>
              <a:rPr lang="es-MX" altLang="es-MX" sz="1200" dirty="0">
                <a:solidFill>
                  <a:srgbClr val="333333"/>
                </a:solidFill>
              </a:rPr>
              <a:t>glm_1_wage_train_data &lt;- </a:t>
            </a:r>
            <a:r>
              <a:rPr lang="es-MX" altLang="es-MX" sz="1200" dirty="0" err="1">
                <a:solidFill>
                  <a:srgbClr val="333333"/>
                </a:solidFill>
              </a:rPr>
              <a:t>gls</a:t>
            </a:r>
            <a:r>
              <a:rPr lang="es-MX" altLang="es-MX" sz="1200" dirty="0">
                <a:solidFill>
                  <a:srgbClr val="333333"/>
                </a:solidFill>
              </a:rPr>
              <a:t>(log(</a:t>
            </a:r>
            <a:r>
              <a:rPr lang="es-MX" altLang="es-MX" sz="1200" dirty="0" err="1">
                <a:solidFill>
                  <a:srgbClr val="333333"/>
                </a:solidFill>
              </a:rPr>
              <a:t>wage</a:t>
            </a:r>
            <a:r>
              <a:rPr lang="es-MX" altLang="es-MX" sz="1200" dirty="0">
                <a:solidFill>
                  <a:srgbClr val="333333"/>
                </a:solidFill>
              </a:rPr>
              <a:t>) ~ </a:t>
            </a:r>
            <a:r>
              <a:rPr lang="es-MX" altLang="es-MX" sz="1200" dirty="0" err="1">
                <a:solidFill>
                  <a:srgbClr val="333333"/>
                </a:solidFill>
              </a:rPr>
              <a:t>educ</a:t>
            </a:r>
            <a:r>
              <a:rPr lang="es-MX" altLang="es-MX" sz="1200" dirty="0">
                <a:solidFill>
                  <a:srgbClr val="333333"/>
                </a:solidFill>
              </a:rPr>
              <a:t> + </a:t>
            </a:r>
            <a:r>
              <a:rPr lang="es-MX" altLang="es-MX" sz="1200" dirty="0" err="1">
                <a:solidFill>
                  <a:srgbClr val="333333"/>
                </a:solidFill>
              </a:rPr>
              <a:t>exper</a:t>
            </a:r>
            <a:r>
              <a:rPr lang="es-MX" altLang="es-MX" sz="1200" dirty="0">
                <a:solidFill>
                  <a:srgbClr val="333333"/>
                </a:solidFill>
              </a:rPr>
              <a:t> + </a:t>
            </a:r>
            <a:r>
              <a:rPr lang="es-MX" altLang="es-MX" sz="1200" dirty="0" err="1">
                <a:solidFill>
                  <a:srgbClr val="333333"/>
                </a:solidFill>
              </a:rPr>
              <a:t>faminc</a:t>
            </a:r>
            <a:r>
              <a:rPr lang="es-MX" altLang="es-MX" sz="1200" dirty="0">
                <a:solidFill>
                  <a:srgbClr val="333333"/>
                </a:solidFill>
              </a:rPr>
              <a:t> + </a:t>
            </a:r>
            <a:r>
              <a:rPr lang="es-MX" altLang="es-MX" sz="1200" dirty="0" err="1">
                <a:solidFill>
                  <a:srgbClr val="333333"/>
                </a:solidFill>
              </a:rPr>
              <a:t>female</a:t>
            </a:r>
            <a:r>
              <a:rPr lang="es-MX" altLang="es-MX" sz="1200" dirty="0">
                <a:solidFill>
                  <a:srgbClr val="333333"/>
                </a:solidFill>
              </a:rPr>
              <a:t> + metro, </a:t>
            </a:r>
            <a:r>
              <a:rPr lang="es-MX" altLang="es-MX" sz="1200" dirty="0" err="1">
                <a:solidFill>
                  <a:srgbClr val="333333"/>
                </a:solidFill>
              </a:rPr>
              <a:t>correlation</a:t>
            </a:r>
            <a:r>
              <a:rPr lang="es-MX" altLang="es-MX" sz="1200" dirty="0">
                <a:solidFill>
                  <a:srgbClr val="333333"/>
                </a:solidFill>
              </a:rPr>
              <a:t> = </a:t>
            </a:r>
            <a:r>
              <a:rPr lang="es-MX" altLang="es-MX" sz="1200" dirty="0" err="1">
                <a:solidFill>
                  <a:srgbClr val="333333"/>
                </a:solidFill>
              </a:rPr>
              <a:t>corARMA</a:t>
            </a:r>
            <a:r>
              <a:rPr lang="es-MX" altLang="es-MX" sz="1200" dirty="0">
                <a:solidFill>
                  <a:srgbClr val="333333"/>
                </a:solidFill>
              </a:rPr>
              <a:t>(q = 5), </a:t>
            </a:r>
            <a:r>
              <a:rPr lang="es-MX" altLang="es-MX" sz="1200" dirty="0" err="1">
                <a:solidFill>
                  <a:srgbClr val="333333"/>
                </a:solidFill>
              </a:rPr>
              <a:t>method</a:t>
            </a:r>
            <a:r>
              <a:rPr lang="es-MX" altLang="es-MX" sz="1200" dirty="0">
                <a:solidFill>
                  <a:srgbClr val="333333"/>
                </a:solidFill>
              </a:rPr>
              <a:t> = "ML", data = </a:t>
            </a:r>
            <a:r>
              <a:rPr lang="es-MX" altLang="es-MX" sz="1200" dirty="0" err="1">
                <a:solidFill>
                  <a:srgbClr val="333333"/>
                </a:solidFill>
              </a:rPr>
              <a:t>wage_train_data</a:t>
            </a:r>
            <a:r>
              <a:rPr lang="es-MX" altLang="es-MX" sz="1200" dirty="0">
                <a:solidFill>
                  <a:srgbClr val="333333"/>
                </a:solidFill>
              </a:rPr>
              <a:t>)</a:t>
            </a:r>
          </a:p>
          <a:p>
            <a:pPr eaLnBrk="0" fontAlgn="base" hangingPunct="0">
              <a:spcBef>
                <a:spcPct val="0"/>
              </a:spcBef>
              <a:spcAft>
                <a:spcPct val="0"/>
              </a:spcAft>
            </a:pPr>
            <a:endParaRPr lang="es-MX" altLang="es-MX" sz="1200" dirty="0">
              <a:solidFill>
                <a:srgbClr val="333333"/>
              </a:solidFill>
            </a:endParaRPr>
          </a:p>
          <a:p>
            <a:pPr eaLnBrk="0" fontAlgn="base" hangingPunct="0">
              <a:spcBef>
                <a:spcPct val="0"/>
              </a:spcBef>
              <a:spcAft>
                <a:spcPct val="0"/>
              </a:spcAft>
            </a:pPr>
            <a:r>
              <a:rPr lang="es-MX" altLang="es-MX" sz="1200" dirty="0" err="1">
                <a:solidFill>
                  <a:srgbClr val="333333"/>
                </a:solidFill>
              </a:rPr>
              <a:t>summary</a:t>
            </a:r>
            <a:r>
              <a:rPr lang="es-MX" altLang="es-MX" sz="1200" dirty="0">
                <a:solidFill>
                  <a:srgbClr val="333333"/>
                </a:solidFill>
              </a:rPr>
              <a:t>(glm_1_wage_train_data)</a:t>
            </a:r>
          </a:p>
          <a:p>
            <a:pPr eaLnBrk="0" fontAlgn="base" hangingPunct="0">
              <a:spcBef>
                <a:spcPct val="0"/>
              </a:spcBef>
              <a:spcAft>
                <a:spcPct val="0"/>
              </a:spcAft>
            </a:pPr>
            <a:endParaRPr lang="es-MX" altLang="es-MX" sz="1200" dirty="0">
              <a:solidFill>
                <a:srgbClr val="333333"/>
              </a:solidFill>
            </a:endParaRPr>
          </a:p>
        </p:txBody>
      </p:sp>
      <p:sp>
        <p:nvSpPr>
          <p:cNvPr id="13" name="Rectangle 3">
            <a:extLst>
              <a:ext uri="{FF2B5EF4-FFF2-40B4-BE49-F238E27FC236}">
                <a16:creationId xmlns:a16="http://schemas.microsoft.com/office/drawing/2014/main" id="{7B53B837-C20D-A715-5D9D-70C9FC0DF7BA}"/>
              </a:ext>
            </a:extLst>
          </p:cNvPr>
          <p:cNvSpPr>
            <a:spLocks noChangeArrowheads="1"/>
          </p:cNvSpPr>
          <p:nvPr/>
        </p:nvSpPr>
        <p:spPr bwMode="auto">
          <a:xfrm>
            <a:off x="9475387" y="3001732"/>
            <a:ext cx="2515127" cy="22800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eaLnBrk="1" fontAlgn="base" hangingPunct="1">
              <a:lnSpc>
                <a:spcPct val="100000"/>
              </a:lnSpc>
              <a:spcBef>
                <a:spcPct val="0"/>
              </a:spcBef>
              <a:spcAft>
                <a:spcPct val="0"/>
              </a:spcAft>
              <a:buClrTx/>
              <a:buSzTx/>
              <a:buFontTx/>
              <a:buNone/>
              <a:tabLst/>
            </a:pPr>
            <a:r>
              <a:rPr lang="es-MX" altLang="es-MX" sz="1200" dirty="0">
                <a:solidFill>
                  <a:srgbClr val="333333"/>
                </a:solidFill>
                <a:latin typeface="Helvetica Neue"/>
              </a:rPr>
              <a:t>Se observa que:</a:t>
            </a:r>
            <a:br>
              <a:rPr lang="es-MX" altLang="es-MX" sz="1200" dirty="0">
                <a:solidFill>
                  <a:srgbClr val="333333"/>
                </a:solidFill>
                <a:latin typeface="Helvetica Neue"/>
              </a:rPr>
            </a:br>
            <a:r>
              <a:rPr lang="es-MX" altLang="es-MX" sz="1200" dirty="0">
                <a:solidFill>
                  <a:srgbClr val="333333"/>
                </a:solidFill>
                <a:latin typeface="Helvetica Neue"/>
              </a:rPr>
              <a:t>Los residuos del modelo MCG1 son muy parecidos con los del MCO3 </a:t>
            </a:r>
          </a:p>
          <a:p>
            <a:pPr eaLnBrk="1" hangingPunct="1"/>
            <a:r>
              <a:rPr lang="es-MX" altLang="es-MX" sz="1200" dirty="0">
                <a:solidFill>
                  <a:srgbClr val="333333"/>
                </a:solidFill>
                <a:latin typeface="Helvetica Neue"/>
              </a:rPr>
              <a:t>Los errores estándar de los coeficientes del modelo MCG1 son muy parecidos con los del MCO3 por lo que quizá el haber considerado una posible correlación de errores en el t-5 no  necesariamente ayudó en mucho al modelo </a:t>
            </a:r>
          </a:p>
        </p:txBody>
      </p:sp>
      <p:sp>
        <p:nvSpPr>
          <p:cNvPr id="5" name="TextBox 4">
            <a:extLst>
              <a:ext uri="{FF2B5EF4-FFF2-40B4-BE49-F238E27FC236}">
                <a16:creationId xmlns:a16="http://schemas.microsoft.com/office/drawing/2014/main" id="{0761419E-5DBF-F462-3415-5ED39C57466C}"/>
              </a:ext>
            </a:extLst>
          </p:cNvPr>
          <p:cNvSpPr txBox="1"/>
          <p:nvPr/>
        </p:nvSpPr>
        <p:spPr>
          <a:xfrm>
            <a:off x="4214219" y="5811629"/>
            <a:ext cx="4925370" cy="338554"/>
          </a:xfrm>
          <a:prstGeom prst="rect">
            <a:avLst/>
          </a:prstGeom>
          <a:noFill/>
        </p:spPr>
        <p:txBody>
          <a:bodyPr wrap="square">
            <a:spAutoFit/>
          </a:bodyPr>
          <a:lstStyle/>
          <a:p>
            <a:pPr algn="l"/>
            <a:r>
              <a:rPr lang="es-MX" sz="1600" i="0" dirty="0">
                <a:solidFill>
                  <a:srgbClr val="333333"/>
                </a:solidFill>
                <a:effectLst/>
                <a:latin typeface="Helvetica Neue"/>
              </a:rPr>
              <a:t>Evaluación general de los error del modelo MCG1</a:t>
            </a:r>
          </a:p>
        </p:txBody>
      </p:sp>
      <p:sp>
        <p:nvSpPr>
          <p:cNvPr id="6" name="TextBox 5">
            <a:extLst>
              <a:ext uri="{FF2B5EF4-FFF2-40B4-BE49-F238E27FC236}">
                <a16:creationId xmlns:a16="http://schemas.microsoft.com/office/drawing/2014/main" id="{33C61AE2-BF59-960B-9740-FE512F4C57A6}"/>
              </a:ext>
            </a:extLst>
          </p:cNvPr>
          <p:cNvSpPr txBox="1"/>
          <p:nvPr/>
        </p:nvSpPr>
        <p:spPr>
          <a:xfrm>
            <a:off x="201486" y="2326003"/>
            <a:ext cx="11789028" cy="923330"/>
          </a:xfrm>
          <a:prstGeom prst="rect">
            <a:avLst/>
          </a:prstGeom>
          <a:noFill/>
        </p:spPr>
        <p:txBody>
          <a:bodyPr wrap="square">
            <a:spAutoFit/>
          </a:bodyPr>
          <a:lstStyle/>
          <a:p>
            <a:pPr algn="ctr"/>
            <a:r>
              <a:rPr lang="es-MX" b="1" i="0" u="none" strike="noStrike" dirty="0">
                <a:solidFill>
                  <a:srgbClr val="333333"/>
                </a:solidFill>
                <a:effectLst/>
                <a:latin typeface="MathJax_Math-italic"/>
              </a:rPr>
              <a:t>log</a:t>
            </a:r>
            <a:r>
              <a:rPr lang="es-MX" b="1" i="0" u="none" strike="noStrike" dirty="0">
                <a:solidFill>
                  <a:srgbClr val="333333"/>
                </a:solidFill>
                <a:effectLst/>
                <a:latin typeface="MathJax_Main"/>
              </a:rPr>
              <a:t>(</a:t>
            </a:r>
            <a:r>
              <a:rPr lang="es-MX" b="1" i="0" u="none" strike="noStrike" dirty="0" err="1">
                <a:solidFill>
                  <a:srgbClr val="333333"/>
                </a:solidFill>
                <a:effectLst/>
                <a:latin typeface="MathJax_Math-italic"/>
              </a:rPr>
              <a:t>wagei</a:t>
            </a:r>
            <a:r>
              <a:rPr lang="es-MX" b="1" i="0" u="none" strike="noStrike" dirty="0">
                <a:solidFill>
                  <a:srgbClr val="333333"/>
                </a:solidFill>
                <a:effectLst/>
                <a:latin typeface="MathJax_Main"/>
              </a:rPr>
              <a:t>)=1.24+0.11∗</a:t>
            </a:r>
            <a:r>
              <a:rPr lang="es-MX" b="1" i="0" u="none" strike="noStrike" dirty="0">
                <a:solidFill>
                  <a:srgbClr val="333333"/>
                </a:solidFill>
                <a:effectLst/>
                <a:latin typeface="MathJax_Math-italic"/>
              </a:rPr>
              <a:t>educi</a:t>
            </a:r>
            <a:r>
              <a:rPr lang="es-MX" b="1" i="0" u="none" strike="noStrike" dirty="0">
                <a:solidFill>
                  <a:srgbClr val="333333"/>
                </a:solidFill>
                <a:effectLst/>
                <a:latin typeface="MathJax_Main"/>
              </a:rPr>
              <a:t>+0.008∗</a:t>
            </a:r>
            <a:r>
              <a:rPr lang="es-MX" b="1" i="0" u="none" strike="noStrike" dirty="0">
                <a:solidFill>
                  <a:srgbClr val="333333"/>
                </a:solidFill>
                <a:effectLst/>
                <a:latin typeface="MathJax_Math-italic"/>
              </a:rPr>
              <a:t>experi</a:t>
            </a:r>
            <a:r>
              <a:rPr lang="es-MX" b="1" i="0" u="none" strike="noStrike" dirty="0">
                <a:solidFill>
                  <a:srgbClr val="333333"/>
                </a:solidFill>
                <a:effectLst/>
                <a:latin typeface="MathJax_Main"/>
              </a:rPr>
              <a:t>+0.000001∗</a:t>
            </a:r>
            <a:r>
              <a:rPr lang="es-MX" b="1" i="0" u="none" strike="noStrike" dirty="0">
                <a:solidFill>
                  <a:srgbClr val="333333"/>
                </a:solidFill>
                <a:effectLst/>
                <a:latin typeface="MathJax_Math-italic"/>
              </a:rPr>
              <a:t>faminci</a:t>
            </a:r>
            <a:r>
              <a:rPr lang="es-MX" b="1" i="0" u="none" strike="noStrike" dirty="0">
                <a:solidFill>
                  <a:srgbClr val="333333"/>
                </a:solidFill>
                <a:effectLst/>
                <a:latin typeface="MathJax_Main"/>
              </a:rPr>
              <a:t>−0.22∗</a:t>
            </a:r>
            <a:r>
              <a:rPr lang="es-MX" b="1" i="0" u="none" strike="noStrike" dirty="0">
                <a:solidFill>
                  <a:srgbClr val="333333"/>
                </a:solidFill>
                <a:effectLst/>
                <a:latin typeface="MathJax_Math-italic"/>
              </a:rPr>
              <a:t>femalei</a:t>
            </a:r>
            <a:r>
              <a:rPr lang="es-MX" b="1" i="0" u="none" strike="noStrike" dirty="0">
                <a:solidFill>
                  <a:srgbClr val="333333"/>
                </a:solidFill>
                <a:effectLst/>
                <a:latin typeface="MathJax_Main"/>
              </a:rPr>
              <a:t>+0.14∗</a:t>
            </a:r>
            <a:r>
              <a:rPr lang="es-MX" b="1" i="0" u="none" strike="noStrike" dirty="0">
                <a:solidFill>
                  <a:srgbClr val="333333"/>
                </a:solidFill>
                <a:effectLst/>
                <a:latin typeface="MathJax_Math-italic"/>
              </a:rPr>
              <a:t>metroi</a:t>
            </a:r>
            <a:r>
              <a:rPr lang="es-MX" b="1" i="0" u="none" strike="noStrike" dirty="0">
                <a:solidFill>
                  <a:srgbClr val="333333"/>
                </a:solidFill>
                <a:effectLst/>
                <a:latin typeface="MathJax_Main"/>
              </a:rPr>
              <a:t>−0.052∗</a:t>
            </a:r>
            <a:r>
              <a:rPr lang="el-GR" b="1" i="0" u="none" strike="noStrike" dirty="0">
                <a:solidFill>
                  <a:srgbClr val="333333"/>
                </a:solidFill>
                <a:effectLst/>
                <a:latin typeface="MathJax_Math-italic"/>
              </a:rPr>
              <a:t>θ</a:t>
            </a:r>
            <a:r>
              <a:rPr lang="el-GR" b="1" i="0" u="none" strike="noStrike" dirty="0">
                <a:solidFill>
                  <a:srgbClr val="333333"/>
                </a:solidFill>
                <a:effectLst/>
                <a:latin typeface="MathJax_Main"/>
              </a:rPr>
              <a:t>1+0.045∗</a:t>
            </a:r>
            <a:r>
              <a:rPr lang="el-GR" b="1" i="0" u="none" strike="noStrike" dirty="0">
                <a:solidFill>
                  <a:srgbClr val="333333"/>
                </a:solidFill>
                <a:effectLst/>
                <a:latin typeface="MathJax_Math-italic"/>
              </a:rPr>
              <a:t>θ</a:t>
            </a:r>
            <a:r>
              <a:rPr lang="el-GR" b="1" i="0" u="none" strike="noStrike" dirty="0">
                <a:solidFill>
                  <a:srgbClr val="333333"/>
                </a:solidFill>
                <a:effectLst/>
                <a:latin typeface="MathJax_Main"/>
              </a:rPr>
              <a:t>2+0.032∗</a:t>
            </a:r>
            <a:r>
              <a:rPr lang="el-GR" b="1" i="0" u="none" strike="noStrike" dirty="0">
                <a:solidFill>
                  <a:srgbClr val="333333"/>
                </a:solidFill>
                <a:effectLst/>
                <a:latin typeface="MathJax_Math-italic"/>
              </a:rPr>
              <a:t>θ</a:t>
            </a:r>
            <a:r>
              <a:rPr lang="el-GR" b="1" i="0" u="none" strike="noStrike" dirty="0">
                <a:solidFill>
                  <a:srgbClr val="333333"/>
                </a:solidFill>
                <a:effectLst/>
                <a:latin typeface="MathJax_Main"/>
              </a:rPr>
              <a:t>3−0.063∗</a:t>
            </a:r>
            <a:r>
              <a:rPr lang="el-GR" b="1" i="0" u="none" strike="noStrike" dirty="0">
                <a:solidFill>
                  <a:srgbClr val="333333"/>
                </a:solidFill>
                <a:effectLst/>
                <a:latin typeface="MathJax_Math-italic"/>
              </a:rPr>
              <a:t>θ</a:t>
            </a:r>
            <a:r>
              <a:rPr lang="el-GR" b="1" i="0" u="none" strike="noStrike" dirty="0">
                <a:solidFill>
                  <a:srgbClr val="333333"/>
                </a:solidFill>
                <a:effectLst/>
                <a:latin typeface="MathJax_Main"/>
              </a:rPr>
              <a:t>4−0.068∗</a:t>
            </a:r>
            <a:r>
              <a:rPr lang="el-GR" b="1" i="0" u="none" strike="noStrike" dirty="0">
                <a:solidFill>
                  <a:srgbClr val="333333"/>
                </a:solidFill>
                <a:effectLst/>
                <a:latin typeface="MathJax_Math-italic"/>
              </a:rPr>
              <a:t>θ</a:t>
            </a:r>
            <a:r>
              <a:rPr lang="el-GR" b="1" i="0" u="none" strike="noStrike" dirty="0">
                <a:solidFill>
                  <a:srgbClr val="333333"/>
                </a:solidFill>
                <a:effectLst/>
                <a:latin typeface="MathJax_Main"/>
              </a:rPr>
              <a:t>5+</a:t>
            </a:r>
            <a:r>
              <a:rPr lang="el-GR" b="1" i="0" u="none" strike="noStrike" dirty="0">
                <a:solidFill>
                  <a:srgbClr val="333333"/>
                </a:solidFill>
                <a:effectLst/>
                <a:latin typeface="MathJax_Math-italic"/>
              </a:rPr>
              <a:t>ε</a:t>
            </a:r>
            <a:r>
              <a:rPr lang="es-MX" b="1" i="0" u="none" strike="noStrike" dirty="0">
                <a:solidFill>
                  <a:srgbClr val="333333"/>
                </a:solidFill>
                <a:effectLst/>
                <a:latin typeface="MathJax_Math-italic"/>
              </a:rPr>
              <a:t>i</a:t>
            </a:r>
            <a:br>
              <a:rPr lang="es-MX" b="1" dirty="0"/>
            </a:br>
            <a:endParaRPr lang="es-MX" b="1" dirty="0"/>
          </a:p>
        </p:txBody>
      </p:sp>
      <p:pic>
        <p:nvPicPr>
          <p:cNvPr id="11" name="Picture 10">
            <a:extLst>
              <a:ext uri="{FF2B5EF4-FFF2-40B4-BE49-F238E27FC236}">
                <a16:creationId xmlns:a16="http://schemas.microsoft.com/office/drawing/2014/main" id="{4A91DC93-DEE6-0549-189C-90654BD2F038}"/>
              </a:ext>
            </a:extLst>
          </p:cNvPr>
          <p:cNvPicPr>
            <a:picLocks noChangeAspect="1"/>
          </p:cNvPicPr>
          <p:nvPr/>
        </p:nvPicPr>
        <p:blipFill rotWithShape="1">
          <a:blip r:embed="rId3"/>
          <a:srcRect t="1320"/>
          <a:stretch/>
        </p:blipFill>
        <p:spPr>
          <a:xfrm>
            <a:off x="463466" y="2776899"/>
            <a:ext cx="3600533" cy="3493519"/>
          </a:xfrm>
          <a:prstGeom prst="rect">
            <a:avLst/>
          </a:prstGeom>
        </p:spPr>
      </p:pic>
      <p:pic>
        <p:nvPicPr>
          <p:cNvPr id="19" name="Picture 18">
            <a:extLst>
              <a:ext uri="{FF2B5EF4-FFF2-40B4-BE49-F238E27FC236}">
                <a16:creationId xmlns:a16="http://schemas.microsoft.com/office/drawing/2014/main" id="{40FF59B6-88F0-D7B8-6F76-C1E345DDF376}"/>
              </a:ext>
            </a:extLst>
          </p:cNvPr>
          <p:cNvPicPr>
            <a:picLocks noChangeAspect="1"/>
          </p:cNvPicPr>
          <p:nvPr/>
        </p:nvPicPr>
        <p:blipFill>
          <a:blip r:embed="rId4"/>
          <a:stretch>
            <a:fillRect/>
          </a:stretch>
        </p:blipFill>
        <p:spPr>
          <a:xfrm>
            <a:off x="4622464" y="3164759"/>
            <a:ext cx="3888048" cy="2399480"/>
          </a:xfrm>
          <a:prstGeom prst="rect">
            <a:avLst/>
          </a:prstGeom>
        </p:spPr>
      </p:pic>
    </p:spTree>
    <p:extLst>
      <p:ext uri="{BB962C8B-B14F-4D97-AF65-F5344CB8AC3E}">
        <p14:creationId xmlns:p14="http://schemas.microsoft.com/office/powerpoint/2010/main" val="2256576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arn(inVertical)">
                                      <p:cBhvr>
                                        <p:cTn id="18" dur="500"/>
                                        <p:tgtEl>
                                          <p:spTgt spid="11"/>
                                        </p:tgtEl>
                                      </p:cBhvr>
                                    </p:animEffect>
                                  </p:childTnLst>
                                </p:cTn>
                              </p:par>
                              <p:par>
                                <p:cTn id="19" presetID="16" presetClass="entr" presetSubtype="21"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barn(inVertical)">
                                      <p:cBhvr>
                                        <p:cTn id="21" dur="500"/>
                                        <p:tgtEl>
                                          <p:spTgt spid="19"/>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barn(inVertical)">
                                      <p:cBhvr>
                                        <p:cTn id="24" dur="500"/>
                                        <p:tgtEl>
                                          <p:spTgt spid="5"/>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arn(inVertical)">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animBg="1"/>
      <p:bldP spid="13" grpId="0" animBg="1"/>
      <p:bldP spid="5"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6A2E87-6FFB-3D1F-1681-9C49DDC7D4FF}"/>
              </a:ext>
            </a:extLst>
          </p:cNvPr>
          <p:cNvSpPr txBox="1">
            <a:spLocks/>
          </p:cNvSpPr>
          <p:nvPr/>
        </p:nvSpPr>
        <p:spPr>
          <a:xfrm>
            <a:off x="510558" y="196996"/>
            <a:ext cx="11681442" cy="5943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3200" b="1" dirty="0">
                <a:solidFill>
                  <a:schemeClr val="accent1"/>
                </a:solidFill>
              </a:rPr>
              <a:t>La matriz de covarianza de errores en el modelo de MCG </a:t>
            </a:r>
            <a:endParaRPr lang="es-MX" sz="3200" dirty="0">
              <a:solidFill>
                <a:schemeClr val="accent1"/>
              </a:solidFill>
            </a:endParaRPr>
          </a:p>
        </p:txBody>
      </p:sp>
      <p:pic>
        <p:nvPicPr>
          <p:cNvPr id="6" name="Picture 5">
            <a:extLst>
              <a:ext uri="{FF2B5EF4-FFF2-40B4-BE49-F238E27FC236}">
                <a16:creationId xmlns:a16="http://schemas.microsoft.com/office/drawing/2014/main" id="{11EBFA52-A745-0A5D-606E-00196351DD83}"/>
              </a:ext>
            </a:extLst>
          </p:cNvPr>
          <p:cNvPicPr>
            <a:picLocks noChangeAspect="1"/>
          </p:cNvPicPr>
          <p:nvPr/>
        </p:nvPicPr>
        <p:blipFill>
          <a:blip r:embed="rId3"/>
          <a:stretch>
            <a:fillRect/>
          </a:stretch>
        </p:blipFill>
        <p:spPr>
          <a:xfrm>
            <a:off x="510558" y="1008467"/>
            <a:ext cx="5585442" cy="2534833"/>
          </a:xfrm>
          <a:prstGeom prst="rect">
            <a:avLst/>
          </a:prstGeom>
        </p:spPr>
      </p:pic>
      <p:pic>
        <p:nvPicPr>
          <p:cNvPr id="9" name="Picture 8">
            <a:extLst>
              <a:ext uri="{FF2B5EF4-FFF2-40B4-BE49-F238E27FC236}">
                <a16:creationId xmlns:a16="http://schemas.microsoft.com/office/drawing/2014/main" id="{54B10F76-AF20-BE3B-3B87-854D91C7226F}"/>
              </a:ext>
            </a:extLst>
          </p:cNvPr>
          <p:cNvPicPr>
            <a:picLocks noChangeAspect="1"/>
          </p:cNvPicPr>
          <p:nvPr/>
        </p:nvPicPr>
        <p:blipFill>
          <a:blip r:embed="rId4"/>
          <a:stretch>
            <a:fillRect/>
          </a:stretch>
        </p:blipFill>
        <p:spPr>
          <a:xfrm>
            <a:off x="6625067" y="1008467"/>
            <a:ext cx="5342666" cy="2534833"/>
          </a:xfrm>
          <a:prstGeom prst="rect">
            <a:avLst/>
          </a:prstGeom>
        </p:spPr>
      </p:pic>
      <p:pic>
        <p:nvPicPr>
          <p:cNvPr id="12" name="Picture 11">
            <a:extLst>
              <a:ext uri="{FF2B5EF4-FFF2-40B4-BE49-F238E27FC236}">
                <a16:creationId xmlns:a16="http://schemas.microsoft.com/office/drawing/2014/main" id="{FD74A977-C318-CC15-C539-B92795810D33}"/>
              </a:ext>
            </a:extLst>
          </p:cNvPr>
          <p:cNvPicPr>
            <a:picLocks noChangeAspect="1"/>
          </p:cNvPicPr>
          <p:nvPr/>
        </p:nvPicPr>
        <p:blipFill>
          <a:blip r:embed="rId5"/>
          <a:stretch>
            <a:fillRect/>
          </a:stretch>
        </p:blipFill>
        <p:spPr>
          <a:xfrm>
            <a:off x="3443360" y="3875431"/>
            <a:ext cx="6237849" cy="2286863"/>
          </a:xfrm>
          <a:prstGeom prst="rect">
            <a:avLst/>
          </a:prstGeom>
        </p:spPr>
      </p:pic>
    </p:spTree>
    <p:extLst>
      <p:ext uri="{BB962C8B-B14F-4D97-AF65-F5344CB8AC3E}">
        <p14:creationId xmlns:p14="http://schemas.microsoft.com/office/powerpoint/2010/main" val="3173748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6A2E87-6FFB-3D1F-1681-9C49DDC7D4FF}"/>
              </a:ext>
            </a:extLst>
          </p:cNvPr>
          <p:cNvSpPr txBox="1">
            <a:spLocks/>
          </p:cNvSpPr>
          <p:nvPr/>
        </p:nvSpPr>
        <p:spPr>
          <a:xfrm>
            <a:off x="510558" y="196996"/>
            <a:ext cx="11205192" cy="5943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b="1" dirty="0" err="1">
                <a:solidFill>
                  <a:schemeClr val="accent1"/>
                </a:solidFill>
              </a:rPr>
              <a:t>Aplicación</a:t>
            </a:r>
            <a:r>
              <a:rPr lang="en-US" sz="3200" b="1" dirty="0">
                <a:solidFill>
                  <a:schemeClr val="accent1"/>
                </a:solidFill>
              </a:rPr>
              <a:t> del </a:t>
            </a:r>
            <a:r>
              <a:rPr lang="en-US" sz="3200" b="1" dirty="0" err="1">
                <a:solidFill>
                  <a:schemeClr val="accent1"/>
                </a:solidFill>
              </a:rPr>
              <a:t>modelo</a:t>
            </a:r>
            <a:r>
              <a:rPr lang="en-US" sz="3200" b="1" dirty="0">
                <a:solidFill>
                  <a:schemeClr val="accent1"/>
                </a:solidFill>
              </a:rPr>
              <a:t> de </a:t>
            </a:r>
            <a:r>
              <a:rPr lang="en-US" sz="3200" b="1" dirty="0" err="1">
                <a:solidFill>
                  <a:schemeClr val="accent1"/>
                </a:solidFill>
              </a:rPr>
              <a:t>Mínimos</a:t>
            </a:r>
            <a:r>
              <a:rPr lang="en-US" sz="3200" b="1" dirty="0">
                <a:solidFill>
                  <a:schemeClr val="accent1"/>
                </a:solidFill>
              </a:rPr>
              <a:t> </a:t>
            </a:r>
            <a:r>
              <a:rPr lang="en-US" sz="3200" b="1" dirty="0" err="1">
                <a:solidFill>
                  <a:schemeClr val="accent1"/>
                </a:solidFill>
              </a:rPr>
              <a:t>Cuadrados</a:t>
            </a:r>
            <a:r>
              <a:rPr lang="en-US" sz="3200" b="1" dirty="0">
                <a:solidFill>
                  <a:schemeClr val="accent1"/>
                </a:solidFill>
              </a:rPr>
              <a:t> </a:t>
            </a:r>
            <a:r>
              <a:rPr lang="en-US" sz="3200" b="1" dirty="0" err="1">
                <a:solidFill>
                  <a:schemeClr val="accent1"/>
                </a:solidFill>
              </a:rPr>
              <a:t>Generalizados</a:t>
            </a:r>
            <a:r>
              <a:rPr lang="en-US" sz="3200" b="1" dirty="0">
                <a:solidFill>
                  <a:schemeClr val="accent1"/>
                </a:solidFill>
              </a:rPr>
              <a:t> (MCG2)</a:t>
            </a:r>
            <a:endParaRPr lang="es-MX" sz="3200" b="1" dirty="0">
              <a:solidFill>
                <a:schemeClr val="accent1"/>
              </a:solidFill>
            </a:endParaRPr>
          </a:p>
        </p:txBody>
      </p:sp>
      <p:sp>
        <p:nvSpPr>
          <p:cNvPr id="3" name="TextBox 2">
            <a:extLst>
              <a:ext uri="{FF2B5EF4-FFF2-40B4-BE49-F238E27FC236}">
                <a16:creationId xmlns:a16="http://schemas.microsoft.com/office/drawing/2014/main" id="{5E532800-B3ED-4623-23DE-9E6F29C42DA1}"/>
              </a:ext>
            </a:extLst>
          </p:cNvPr>
          <p:cNvSpPr txBox="1"/>
          <p:nvPr/>
        </p:nvSpPr>
        <p:spPr>
          <a:xfrm>
            <a:off x="0" y="617927"/>
            <a:ext cx="12192000" cy="369332"/>
          </a:xfrm>
          <a:prstGeom prst="rect">
            <a:avLst/>
          </a:prstGeom>
          <a:noFill/>
        </p:spPr>
        <p:txBody>
          <a:bodyPr wrap="square">
            <a:spAutoFit/>
          </a:bodyPr>
          <a:lstStyle/>
          <a:p>
            <a:r>
              <a:rPr lang="es-ES" sz="1800" b="0" i="0" u="none" strike="noStrike" kern="1200" dirty="0">
                <a:solidFill>
                  <a:schemeClr val="dk1"/>
                </a:solidFill>
                <a:effectLst/>
                <a:latin typeface="+mn-lt"/>
                <a:ea typeface="+mn-ea"/>
                <a:cs typeface="+mn-cs"/>
              </a:rPr>
              <a:t>Se decidió correr un nuevo modelo de MCG2 </a:t>
            </a:r>
            <a:r>
              <a:rPr lang="es-ES" sz="1800" b="0" i="0" u="none" strike="noStrike" kern="1200" dirty="0" err="1">
                <a:solidFill>
                  <a:schemeClr val="dk1"/>
                </a:solidFill>
                <a:effectLst/>
                <a:latin typeface="+mn-lt"/>
                <a:ea typeface="+mn-ea"/>
                <a:cs typeface="+mn-cs"/>
              </a:rPr>
              <a:t>intentaod</a:t>
            </a:r>
            <a:r>
              <a:rPr lang="es-ES" sz="1800" b="0" i="0" u="none" strike="noStrike" kern="1200" dirty="0">
                <a:solidFill>
                  <a:schemeClr val="dk1"/>
                </a:solidFill>
                <a:effectLst/>
                <a:latin typeface="+mn-lt"/>
                <a:ea typeface="+mn-ea"/>
                <a:cs typeface="+mn-cs"/>
              </a:rPr>
              <a:t> abordar además la heterocedasticidad en los errores </a:t>
            </a:r>
            <a:endParaRPr lang="es-MX" sz="1800" dirty="0"/>
          </a:p>
        </p:txBody>
      </p:sp>
      <p:sp>
        <p:nvSpPr>
          <p:cNvPr id="2" name="Rectangle 1">
            <a:extLst>
              <a:ext uri="{FF2B5EF4-FFF2-40B4-BE49-F238E27FC236}">
                <a16:creationId xmlns:a16="http://schemas.microsoft.com/office/drawing/2014/main" id="{7353D332-B2E6-A989-E2C5-F1FAEB42CBC4}"/>
              </a:ext>
            </a:extLst>
          </p:cNvPr>
          <p:cNvSpPr>
            <a:spLocks noChangeArrowheads="1"/>
          </p:cNvSpPr>
          <p:nvPr/>
        </p:nvSpPr>
        <p:spPr bwMode="auto">
          <a:xfrm>
            <a:off x="670560" y="1022146"/>
            <a:ext cx="10228562" cy="1158096"/>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eaLnBrk="0" fontAlgn="base" hangingPunct="0">
              <a:spcBef>
                <a:spcPct val="0"/>
              </a:spcBef>
              <a:spcAft>
                <a:spcPct val="0"/>
              </a:spcAft>
            </a:pPr>
            <a:endParaRPr lang="es-MX" altLang="es-MX" sz="1200" dirty="0">
              <a:solidFill>
                <a:srgbClr val="333333"/>
              </a:solidFill>
            </a:endParaRPr>
          </a:p>
          <a:p>
            <a:pPr eaLnBrk="0" fontAlgn="base" hangingPunct="0">
              <a:spcBef>
                <a:spcPct val="0"/>
              </a:spcBef>
              <a:spcAft>
                <a:spcPct val="0"/>
              </a:spcAft>
            </a:pPr>
            <a:r>
              <a:rPr lang="es-MX" altLang="es-MX" sz="1200" dirty="0">
                <a:solidFill>
                  <a:srgbClr val="333333"/>
                </a:solidFill>
              </a:rPr>
              <a:t>glm_2_2_wage_train_data &lt;- </a:t>
            </a:r>
            <a:r>
              <a:rPr lang="es-MX" altLang="es-MX" sz="1200" dirty="0" err="1">
                <a:solidFill>
                  <a:srgbClr val="333333"/>
                </a:solidFill>
              </a:rPr>
              <a:t>gls</a:t>
            </a:r>
            <a:r>
              <a:rPr lang="es-MX" altLang="es-MX" sz="1200" dirty="0">
                <a:solidFill>
                  <a:srgbClr val="333333"/>
                </a:solidFill>
              </a:rPr>
              <a:t>(log(</a:t>
            </a:r>
            <a:r>
              <a:rPr lang="es-MX" altLang="es-MX" sz="1200" dirty="0" err="1">
                <a:solidFill>
                  <a:srgbClr val="333333"/>
                </a:solidFill>
              </a:rPr>
              <a:t>fitted</a:t>
            </a:r>
            <a:r>
              <a:rPr lang="es-MX" altLang="es-MX" sz="1200" dirty="0">
                <a:solidFill>
                  <a:srgbClr val="333333"/>
                </a:solidFill>
              </a:rPr>
              <a:t>) ~ </a:t>
            </a:r>
            <a:r>
              <a:rPr lang="es-MX" altLang="es-MX" sz="1200" dirty="0" err="1">
                <a:solidFill>
                  <a:srgbClr val="333333"/>
                </a:solidFill>
              </a:rPr>
              <a:t>educ</a:t>
            </a:r>
            <a:r>
              <a:rPr lang="es-MX" altLang="es-MX" sz="1200" dirty="0">
                <a:solidFill>
                  <a:srgbClr val="333333"/>
                </a:solidFill>
              </a:rPr>
              <a:t> + </a:t>
            </a:r>
            <a:r>
              <a:rPr lang="es-MX" altLang="es-MX" sz="1200" dirty="0" err="1">
                <a:solidFill>
                  <a:srgbClr val="333333"/>
                </a:solidFill>
              </a:rPr>
              <a:t>exper</a:t>
            </a:r>
            <a:r>
              <a:rPr lang="es-MX" altLang="es-MX" sz="1200" dirty="0">
                <a:solidFill>
                  <a:srgbClr val="333333"/>
                </a:solidFill>
              </a:rPr>
              <a:t> + </a:t>
            </a:r>
            <a:r>
              <a:rPr lang="es-MX" altLang="es-MX" sz="1200" dirty="0" err="1">
                <a:solidFill>
                  <a:srgbClr val="333333"/>
                </a:solidFill>
              </a:rPr>
              <a:t>faminc</a:t>
            </a:r>
            <a:r>
              <a:rPr lang="es-MX" altLang="es-MX" sz="1200" dirty="0">
                <a:solidFill>
                  <a:srgbClr val="333333"/>
                </a:solidFill>
              </a:rPr>
              <a:t> + </a:t>
            </a:r>
            <a:r>
              <a:rPr lang="es-MX" altLang="es-MX" sz="1200" dirty="0" err="1">
                <a:solidFill>
                  <a:srgbClr val="333333"/>
                </a:solidFill>
              </a:rPr>
              <a:t>female</a:t>
            </a:r>
            <a:r>
              <a:rPr lang="es-MX" altLang="es-MX" sz="1200" dirty="0">
                <a:solidFill>
                  <a:srgbClr val="333333"/>
                </a:solidFill>
              </a:rPr>
              <a:t> + metro, </a:t>
            </a:r>
          </a:p>
          <a:p>
            <a:pPr eaLnBrk="0" fontAlgn="base" hangingPunct="0">
              <a:spcBef>
                <a:spcPct val="0"/>
              </a:spcBef>
              <a:spcAft>
                <a:spcPct val="0"/>
              </a:spcAft>
            </a:pPr>
            <a:r>
              <a:rPr lang="es-MX" altLang="es-MX" sz="1200" dirty="0">
                <a:solidFill>
                  <a:srgbClr val="333333"/>
                </a:solidFill>
              </a:rPr>
              <a:t>                                </a:t>
            </a:r>
            <a:r>
              <a:rPr lang="es-MX" altLang="es-MX" sz="1200" dirty="0" err="1">
                <a:solidFill>
                  <a:srgbClr val="333333"/>
                </a:solidFill>
              </a:rPr>
              <a:t>weights</a:t>
            </a:r>
            <a:r>
              <a:rPr lang="es-MX" altLang="es-MX" sz="1200" dirty="0">
                <a:solidFill>
                  <a:srgbClr val="333333"/>
                </a:solidFill>
              </a:rPr>
              <a:t> = </a:t>
            </a:r>
            <a:r>
              <a:rPr lang="es-MX" altLang="es-MX" sz="1200" dirty="0" err="1">
                <a:solidFill>
                  <a:srgbClr val="333333"/>
                </a:solidFill>
              </a:rPr>
              <a:t>weights_varFunc</a:t>
            </a:r>
            <a:r>
              <a:rPr lang="es-MX" altLang="es-MX" sz="1200" dirty="0">
                <a:solidFill>
                  <a:srgbClr val="333333"/>
                </a:solidFill>
              </a:rPr>
              <a:t>,</a:t>
            </a:r>
          </a:p>
          <a:p>
            <a:pPr eaLnBrk="0" fontAlgn="base" hangingPunct="0">
              <a:spcBef>
                <a:spcPct val="0"/>
              </a:spcBef>
              <a:spcAft>
                <a:spcPct val="0"/>
              </a:spcAft>
            </a:pPr>
            <a:r>
              <a:rPr lang="es-MX" altLang="es-MX" sz="1200" dirty="0">
                <a:solidFill>
                  <a:srgbClr val="333333"/>
                </a:solidFill>
              </a:rPr>
              <a:t>                                </a:t>
            </a:r>
            <a:r>
              <a:rPr lang="es-MX" altLang="es-MX" sz="1200" dirty="0" err="1">
                <a:solidFill>
                  <a:srgbClr val="333333"/>
                </a:solidFill>
              </a:rPr>
              <a:t>corARMA</a:t>
            </a:r>
            <a:r>
              <a:rPr lang="es-MX" altLang="es-MX" sz="1200" dirty="0">
                <a:solidFill>
                  <a:srgbClr val="333333"/>
                </a:solidFill>
              </a:rPr>
              <a:t>(p = 5),</a:t>
            </a:r>
          </a:p>
          <a:p>
            <a:pPr eaLnBrk="0" fontAlgn="base" hangingPunct="0">
              <a:spcBef>
                <a:spcPct val="0"/>
              </a:spcBef>
              <a:spcAft>
                <a:spcPct val="0"/>
              </a:spcAft>
            </a:pPr>
            <a:r>
              <a:rPr lang="es-MX" altLang="es-MX" sz="1200" dirty="0">
                <a:solidFill>
                  <a:srgbClr val="333333"/>
                </a:solidFill>
              </a:rPr>
              <a:t>                                </a:t>
            </a:r>
            <a:r>
              <a:rPr lang="es-MX" altLang="es-MX" sz="1200" dirty="0" err="1">
                <a:solidFill>
                  <a:srgbClr val="333333"/>
                </a:solidFill>
              </a:rPr>
              <a:t>method</a:t>
            </a:r>
            <a:r>
              <a:rPr lang="es-MX" altLang="es-MX" sz="1200" dirty="0">
                <a:solidFill>
                  <a:srgbClr val="333333"/>
                </a:solidFill>
              </a:rPr>
              <a:t> = "ML", </a:t>
            </a:r>
          </a:p>
          <a:p>
            <a:pPr eaLnBrk="0" fontAlgn="base" hangingPunct="0">
              <a:spcBef>
                <a:spcPct val="0"/>
              </a:spcBef>
              <a:spcAft>
                <a:spcPct val="0"/>
              </a:spcAft>
            </a:pPr>
            <a:r>
              <a:rPr lang="es-MX" altLang="es-MX" sz="1200" dirty="0">
                <a:solidFill>
                  <a:srgbClr val="333333"/>
                </a:solidFill>
              </a:rPr>
              <a:t>                                data = data_weighted_glm_1_wage_train_data)</a:t>
            </a:r>
          </a:p>
          <a:p>
            <a:pPr eaLnBrk="0" fontAlgn="base" hangingPunct="0">
              <a:spcBef>
                <a:spcPct val="0"/>
              </a:spcBef>
              <a:spcAft>
                <a:spcPct val="0"/>
              </a:spcAft>
            </a:pPr>
            <a:endParaRPr lang="es-MX" altLang="es-MX" sz="1200" dirty="0">
              <a:solidFill>
                <a:srgbClr val="333333"/>
              </a:solidFill>
            </a:endParaRPr>
          </a:p>
          <a:p>
            <a:pPr eaLnBrk="0" fontAlgn="base" hangingPunct="0">
              <a:spcBef>
                <a:spcPct val="0"/>
              </a:spcBef>
              <a:spcAft>
                <a:spcPct val="0"/>
              </a:spcAft>
            </a:pPr>
            <a:r>
              <a:rPr lang="es-MX" altLang="es-MX" sz="1200" dirty="0" err="1">
                <a:solidFill>
                  <a:srgbClr val="333333"/>
                </a:solidFill>
              </a:rPr>
              <a:t>summary</a:t>
            </a:r>
            <a:r>
              <a:rPr lang="es-MX" altLang="es-MX" sz="1200" dirty="0">
                <a:solidFill>
                  <a:srgbClr val="333333"/>
                </a:solidFill>
              </a:rPr>
              <a:t>(glm_2_2_wage_train_data)</a:t>
            </a:r>
          </a:p>
        </p:txBody>
      </p:sp>
      <p:sp>
        <p:nvSpPr>
          <p:cNvPr id="13" name="Rectangle 3">
            <a:extLst>
              <a:ext uri="{FF2B5EF4-FFF2-40B4-BE49-F238E27FC236}">
                <a16:creationId xmlns:a16="http://schemas.microsoft.com/office/drawing/2014/main" id="{7B53B837-C20D-A715-5D9D-70C9FC0DF7BA}"/>
              </a:ext>
            </a:extLst>
          </p:cNvPr>
          <p:cNvSpPr>
            <a:spLocks noChangeArrowheads="1"/>
          </p:cNvSpPr>
          <p:nvPr/>
        </p:nvSpPr>
        <p:spPr bwMode="auto">
          <a:xfrm>
            <a:off x="9475387" y="3186398"/>
            <a:ext cx="2515127" cy="19107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eaLnBrk="1" fontAlgn="base" hangingPunct="1">
              <a:lnSpc>
                <a:spcPct val="100000"/>
              </a:lnSpc>
              <a:spcBef>
                <a:spcPct val="0"/>
              </a:spcBef>
              <a:spcAft>
                <a:spcPct val="0"/>
              </a:spcAft>
              <a:buClrTx/>
              <a:buSzTx/>
              <a:buFontTx/>
              <a:buNone/>
              <a:tabLst/>
            </a:pPr>
            <a:r>
              <a:rPr lang="es-MX" altLang="es-MX" sz="1200" dirty="0">
                <a:solidFill>
                  <a:srgbClr val="333333"/>
                </a:solidFill>
                <a:latin typeface="Helvetica Neue"/>
              </a:rPr>
              <a:t>Se observa que:</a:t>
            </a:r>
            <a:br>
              <a:rPr lang="es-MX" altLang="es-MX" sz="1200" dirty="0">
                <a:solidFill>
                  <a:srgbClr val="333333"/>
                </a:solidFill>
                <a:latin typeface="Helvetica Neue"/>
              </a:rPr>
            </a:br>
            <a:r>
              <a:rPr lang="es-MX" altLang="es-MX" sz="1200" dirty="0">
                <a:solidFill>
                  <a:srgbClr val="333333"/>
                </a:solidFill>
                <a:latin typeface="Helvetica Neue"/>
              </a:rPr>
              <a:t>Los residuos del modelo MCG2 son más cercanos a cero que los del MCG1</a:t>
            </a:r>
          </a:p>
          <a:p>
            <a:pPr eaLnBrk="1" hangingPunct="1"/>
            <a:r>
              <a:rPr lang="es-MX" altLang="es-MX" sz="1200" dirty="0">
                <a:solidFill>
                  <a:srgbClr val="333333"/>
                </a:solidFill>
                <a:latin typeface="Helvetica Neue"/>
              </a:rPr>
              <a:t>Los errores estándar de los coeficientes del modelo MCG2 son bastante más pequeños que los del MCG1 por lo que se puede decir que ayudó el hecho de incorporar la matriz de covarianza </a:t>
            </a:r>
          </a:p>
        </p:txBody>
      </p:sp>
      <p:sp>
        <p:nvSpPr>
          <p:cNvPr id="5" name="TextBox 4">
            <a:extLst>
              <a:ext uri="{FF2B5EF4-FFF2-40B4-BE49-F238E27FC236}">
                <a16:creationId xmlns:a16="http://schemas.microsoft.com/office/drawing/2014/main" id="{0761419E-5DBF-F462-3415-5ED39C57466C}"/>
              </a:ext>
            </a:extLst>
          </p:cNvPr>
          <p:cNvSpPr txBox="1"/>
          <p:nvPr/>
        </p:nvSpPr>
        <p:spPr>
          <a:xfrm>
            <a:off x="4214219" y="5811629"/>
            <a:ext cx="4925370" cy="338554"/>
          </a:xfrm>
          <a:prstGeom prst="rect">
            <a:avLst/>
          </a:prstGeom>
          <a:noFill/>
        </p:spPr>
        <p:txBody>
          <a:bodyPr wrap="square">
            <a:spAutoFit/>
          </a:bodyPr>
          <a:lstStyle/>
          <a:p>
            <a:pPr algn="l"/>
            <a:r>
              <a:rPr lang="es-MX" sz="1600" i="0" dirty="0">
                <a:solidFill>
                  <a:srgbClr val="333333"/>
                </a:solidFill>
                <a:effectLst/>
                <a:latin typeface="Helvetica Neue"/>
              </a:rPr>
              <a:t>Evaluación general de los error del modelo MCG2</a:t>
            </a:r>
          </a:p>
        </p:txBody>
      </p:sp>
      <p:sp>
        <p:nvSpPr>
          <p:cNvPr id="6" name="TextBox 5">
            <a:extLst>
              <a:ext uri="{FF2B5EF4-FFF2-40B4-BE49-F238E27FC236}">
                <a16:creationId xmlns:a16="http://schemas.microsoft.com/office/drawing/2014/main" id="{33C61AE2-BF59-960B-9740-FE512F4C57A6}"/>
              </a:ext>
            </a:extLst>
          </p:cNvPr>
          <p:cNvSpPr txBox="1"/>
          <p:nvPr/>
        </p:nvSpPr>
        <p:spPr>
          <a:xfrm>
            <a:off x="201486" y="2326003"/>
            <a:ext cx="11789028" cy="1200329"/>
          </a:xfrm>
          <a:prstGeom prst="rect">
            <a:avLst/>
          </a:prstGeom>
          <a:noFill/>
        </p:spPr>
        <p:txBody>
          <a:bodyPr wrap="square">
            <a:spAutoFit/>
          </a:bodyPr>
          <a:lstStyle/>
          <a:p>
            <a:pPr algn="ctr"/>
            <a:r>
              <a:rPr lang="es-MX" b="1" i="0" u="none" strike="noStrike" dirty="0">
                <a:solidFill>
                  <a:srgbClr val="333333"/>
                </a:solidFill>
                <a:effectLst/>
                <a:latin typeface="+mj-lt"/>
                <a:cs typeface="Arial" panose="020B0604020202020204" pitchFamily="34" charset="0"/>
              </a:rPr>
              <a:t>log(</a:t>
            </a:r>
            <a:r>
              <a:rPr lang="es-MX" b="1" i="0" u="none" strike="noStrike" dirty="0" err="1">
                <a:solidFill>
                  <a:srgbClr val="333333"/>
                </a:solidFill>
                <a:effectLst/>
                <a:latin typeface="+mj-lt"/>
                <a:cs typeface="Arial" panose="020B0604020202020204" pitchFamily="34" charset="0"/>
              </a:rPr>
              <a:t>wagei</a:t>
            </a:r>
            <a:r>
              <a:rPr lang="es-MX" b="1" i="0" u="none" strike="noStrike" dirty="0">
                <a:solidFill>
                  <a:srgbClr val="333333"/>
                </a:solidFill>
                <a:effectLst/>
                <a:latin typeface="+mj-lt"/>
                <a:cs typeface="Arial" panose="020B0604020202020204" pitchFamily="34" charset="0"/>
              </a:rPr>
              <a:t>)=0.54+0.033∗educi+0.0025∗experi+0.0000003∗faminci−0.068∗femalei+0.045∗metroi−0.030∗</a:t>
            </a:r>
            <a:r>
              <a:rPr lang="el-GR" b="1" i="0" u="none" strike="noStrike" dirty="0">
                <a:solidFill>
                  <a:srgbClr val="333333"/>
                </a:solidFill>
                <a:effectLst/>
                <a:latin typeface="+mj-lt"/>
                <a:cs typeface="Arial" panose="020B0604020202020204" pitchFamily="34" charset="0"/>
              </a:rPr>
              <a:t>θ1+0.043∗θ2+0.0021∗θ3−0.0037∗θ4−0.009∗θ5+ε</a:t>
            </a:r>
            <a:r>
              <a:rPr lang="es-MX" b="1" i="0" u="none" strike="noStrike" dirty="0">
                <a:solidFill>
                  <a:srgbClr val="333333"/>
                </a:solidFill>
                <a:effectLst/>
                <a:latin typeface="+mj-lt"/>
                <a:cs typeface="Arial" panose="020B0604020202020204" pitchFamily="34" charset="0"/>
              </a:rPr>
              <a:t>i</a:t>
            </a:r>
            <a:br>
              <a:rPr lang="es-MX" b="1" dirty="0">
                <a:latin typeface="+mj-lt"/>
                <a:cs typeface="Arial" panose="020B0604020202020204" pitchFamily="34" charset="0"/>
              </a:rPr>
            </a:br>
            <a:br>
              <a:rPr lang="es-MX" b="1" dirty="0">
                <a:latin typeface="+mj-lt"/>
                <a:cs typeface="Arial" panose="020B0604020202020204" pitchFamily="34" charset="0"/>
              </a:rPr>
            </a:br>
            <a:endParaRPr lang="es-MX" b="1" dirty="0">
              <a:latin typeface="+mj-lt"/>
              <a:cs typeface="Arial" panose="020B0604020202020204" pitchFamily="34" charset="0"/>
            </a:endParaRPr>
          </a:p>
        </p:txBody>
      </p:sp>
      <p:pic>
        <p:nvPicPr>
          <p:cNvPr id="8" name="Picture 7">
            <a:extLst>
              <a:ext uri="{FF2B5EF4-FFF2-40B4-BE49-F238E27FC236}">
                <a16:creationId xmlns:a16="http://schemas.microsoft.com/office/drawing/2014/main" id="{455C82EE-B7D7-EB96-8182-2641E00BD712}"/>
              </a:ext>
            </a:extLst>
          </p:cNvPr>
          <p:cNvPicPr>
            <a:picLocks noChangeAspect="1"/>
          </p:cNvPicPr>
          <p:nvPr/>
        </p:nvPicPr>
        <p:blipFill rotWithShape="1">
          <a:blip r:embed="rId3"/>
          <a:srcRect t="832"/>
          <a:stretch/>
        </p:blipFill>
        <p:spPr>
          <a:xfrm>
            <a:off x="670560" y="2684923"/>
            <a:ext cx="2946640" cy="3438309"/>
          </a:xfrm>
          <a:prstGeom prst="rect">
            <a:avLst/>
          </a:prstGeom>
        </p:spPr>
      </p:pic>
      <p:pic>
        <p:nvPicPr>
          <p:cNvPr id="2050" name="Picture 2">
            <a:extLst>
              <a:ext uri="{FF2B5EF4-FFF2-40B4-BE49-F238E27FC236}">
                <a16:creationId xmlns:a16="http://schemas.microsoft.com/office/drawing/2014/main" id="{407C9580-E5CD-2F18-AFEA-5EAF78BE45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0370" y="3001732"/>
            <a:ext cx="4071846" cy="2908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7633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arn(inVertical)">
                                      <p:cBhvr>
                                        <p:cTn id="18" dur="500"/>
                                        <p:tgtEl>
                                          <p:spTgt spid="13"/>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arn(inVertical)">
                                      <p:cBhvr>
                                        <p:cTn id="21" dur="500"/>
                                        <p:tgtEl>
                                          <p:spTgt spid="5"/>
                                        </p:tgtEl>
                                      </p:cBhvr>
                                    </p:animEffect>
                                  </p:childTnLst>
                                </p:cTn>
                              </p:par>
                              <p:par>
                                <p:cTn id="22" presetID="16" presetClass="entr" presetSubtype="21"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arn(inVertical)">
                                      <p:cBhvr>
                                        <p:cTn id="24" dur="500"/>
                                        <p:tgtEl>
                                          <p:spTgt spid="8"/>
                                        </p:tgtEl>
                                      </p:cBhvr>
                                    </p:animEffect>
                                  </p:childTnLst>
                                </p:cTn>
                              </p:par>
                              <p:par>
                                <p:cTn id="25" presetID="16" presetClass="entr" presetSubtype="21" fill="hold" nodeType="withEffect">
                                  <p:stCondLst>
                                    <p:cond delay="0"/>
                                  </p:stCondLst>
                                  <p:childTnLst>
                                    <p:set>
                                      <p:cBhvr>
                                        <p:cTn id="26" dur="1" fill="hold">
                                          <p:stCondLst>
                                            <p:cond delay="0"/>
                                          </p:stCondLst>
                                        </p:cTn>
                                        <p:tgtEl>
                                          <p:spTgt spid="2050"/>
                                        </p:tgtEl>
                                        <p:attrNameLst>
                                          <p:attrName>style.visibility</p:attrName>
                                        </p:attrNameLst>
                                      </p:cBhvr>
                                      <p:to>
                                        <p:strVal val="visible"/>
                                      </p:to>
                                    </p:set>
                                    <p:animEffect transition="in" filter="barn(inVertical)">
                                      <p:cBhvr>
                                        <p:cTn id="2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animBg="1"/>
      <p:bldP spid="13" grpId="0" animBg="1"/>
      <p:bldP spid="5"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6A2E87-6FFB-3D1F-1681-9C49DDC7D4FF}"/>
              </a:ext>
            </a:extLst>
          </p:cNvPr>
          <p:cNvSpPr txBox="1">
            <a:spLocks/>
          </p:cNvSpPr>
          <p:nvPr/>
        </p:nvSpPr>
        <p:spPr>
          <a:xfrm>
            <a:off x="510558" y="196996"/>
            <a:ext cx="11205192" cy="5943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b="1" dirty="0" err="1">
                <a:solidFill>
                  <a:schemeClr val="accent1"/>
                </a:solidFill>
              </a:rPr>
              <a:t>Comparación</a:t>
            </a:r>
            <a:r>
              <a:rPr lang="en-US" sz="3200" b="1" dirty="0">
                <a:solidFill>
                  <a:schemeClr val="accent1"/>
                </a:solidFill>
              </a:rPr>
              <a:t> de </a:t>
            </a:r>
            <a:r>
              <a:rPr lang="en-US" sz="3200" b="1" dirty="0" err="1">
                <a:solidFill>
                  <a:schemeClr val="accent1"/>
                </a:solidFill>
              </a:rPr>
              <a:t>Mínimos</a:t>
            </a:r>
            <a:r>
              <a:rPr lang="en-US" sz="3200" b="1" dirty="0">
                <a:solidFill>
                  <a:schemeClr val="accent1"/>
                </a:solidFill>
              </a:rPr>
              <a:t> </a:t>
            </a:r>
            <a:r>
              <a:rPr lang="en-US" sz="3200" b="1" dirty="0" err="1">
                <a:solidFill>
                  <a:schemeClr val="accent1"/>
                </a:solidFill>
              </a:rPr>
              <a:t>Cuadrados</a:t>
            </a:r>
            <a:r>
              <a:rPr lang="en-US" sz="3200" b="1" dirty="0">
                <a:solidFill>
                  <a:schemeClr val="accent1"/>
                </a:solidFill>
              </a:rPr>
              <a:t> </a:t>
            </a:r>
            <a:r>
              <a:rPr lang="en-US" sz="3200" b="1" dirty="0" err="1">
                <a:solidFill>
                  <a:schemeClr val="accent1"/>
                </a:solidFill>
              </a:rPr>
              <a:t>Generalizados</a:t>
            </a:r>
            <a:r>
              <a:rPr lang="en-US" sz="3200" b="1" dirty="0">
                <a:solidFill>
                  <a:schemeClr val="accent1"/>
                </a:solidFill>
              </a:rPr>
              <a:t> (MCG1 &amp; MCG2)</a:t>
            </a:r>
            <a:endParaRPr lang="es-MX" sz="3200" b="1" dirty="0">
              <a:solidFill>
                <a:schemeClr val="accent1"/>
              </a:solidFill>
            </a:endParaRPr>
          </a:p>
        </p:txBody>
      </p:sp>
      <p:sp>
        <p:nvSpPr>
          <p:cNvPr id="6" name="TextBox 5">
            <a:extLst>
              <a:ext uri="{FF2B5EF4-FFF2-40B4-BE49-F238E27FC236}">
                <a16:creationId xmlns:a16="http://schemas.microsoft.com/office/drawing/2014/main" id="{33C61AE2-BF59-960B-9740-FE512F4C57A6}"/>
              </a:ext>
            </a:extLst>
          </p:cNvPr>
          <p:cNvSpPr txBox="1"/>
          <p:nvPr/>
        </p:nvSpPr>
        <p:spPr>
          <a:xfrm>
            <a:off x="6675297" y="1142619"/>
            <a:ext cx="5321270" cy="1089298"/>
          </a:xfrm>
          <a:prstGeom prst="rect">
            <a:avLst/>
          </a:prstGeom>
          <a:noFill/>
        </p:spPr>
        <p:txBody>
          <a:bodyPr wrap="square">
            <a:spAutoFit/>
          </a:bodyPr>
          <a:lstStyle/>
          <a:p>
            <a:pPr algn="ctr"/>
            <a:r>
              <a:rPr lang="es-MX" i="0" u="none" strike="noStrike" dirty="0">
                <a:solidFill>
                  <a:srgbClr val="333333"/>
                </a:solidFill>
                <a:effectLst/>
                <a:latin typeface="+mj-lt"/>
                <a:cs typeface="Arial" panose="020B0604020202020204" pitchFamily="34" charset="0"/>
              </a:rPr>
              <a:t>log(</a:t>
            </a:r>
            <a:r>
              <a:rPr lang="es-MX" i="0" u="none" strike="noStrike" dirty="0" err="1">
                <a:solidFill>
                  <a:srgbClr val="333333"/>
                </a:solidFill>
                <a:effectLst/>
                <a:latin typeface="+mj-lt"/>
                <a:cs typeface="Arial" panose="020B0604020202020204" pitchFamily="34" charset="0"/>
              </a:rPr>
              <a:t>wagei</a:t>
            </a:r>
            <a:r>
              <a:rPr lang="es-MX" i="0" u="none" strike="noStrike" dirty="0">
                <a:solidFill>
                  <a:srgbClr val="333333"/>
                </a:solidFill>
                <a:effectLst/>
                <a:latin typeface="+mj-lt"/>
                <a:cs typeface="Arial" panose="020B0604020202020204" pitchFamily="34" charset="0"/>
              </a:rPr>
              <a:t>)=0.54+0.033∗educi+0.0025∗experi+0.0000003∗faminci−0.068∗femalei+0.045∗metroi−0.030∗</a:t>
            </a:r>
            <a:r>
              <a:rPr lang="el-GR" i="0" u="none" strike="noStrike" dirty="0">
                <a:solidFill>
                  <a:srgbClr val="333333"/>
                </a:solidFill>
                <a:effectLst/>
                <a:latin typeface="+mj-lt"/>
                <a:cs typeface="Arial" panose="020B0604020202020204" pitchFamily="34" charset="0"/>
              </a:rPr>
              <a:t>θ1+0.043∗θ2+0.0021∗θ3−0.0037∗θ4−0.009∗θ5+ε</a:t>
            </a:r>
            <a:r>
              <a:rPr lang="es-MX" i="0" u="none" strike="noStrike" dirty="0">
                <a:solidFill>
                  <a:srgbClr val="333333"/>
                </a:solidFill>
                <a:effectLst/>
                <a:latin typeface="+mj-lt"/>
                <a:cs typeface="Arial" panose="020B0604020202020204" pitchFamily="34" charset="0"/>
              </a:rPr>
              <a:t>i</a:t>
            </a:r>
            <a:br>
              <a:rPr lang="es-MX" dirty="0">
                <a:latin typeface="+mj-lt"/>
                <a:cs typeface="Arial" panose="020B0604020202020204" pitchFamily="34" charset="0"/>
              </a:rPr>
            </a:br>
            <a:br>
              <a:rPr lang="es-MX" dirty="0">
                <a:latin typeface="+mj-lt"/>
                <a:cs typeface="Arial" panose="020B0604020202020204" pitchFamily="34" charset="0"/>
              </a:rPr>
            </a:br>
            <a:endParaRPr lang="es-MX" dirty="0">
              <a:latin typeface="+mj-lt"/>
              <a:cs typeface="Arial" panose="020B0604020202020204" pitchFamily="34" charset="0"/>
            </a:endParaRPr>
          </a:p>
        </p:txBody>
      </p:sp>
      <p:pic>
        <p:nvPicPr>
          <p:cNvPr id="8" name="Picture 7">
            <a:extLst>
              <a:ext uri="{FF2B5EF4-FFF2-40B4-BE49-F238E27FC236}">
                <a16:creationId xmlns:a16="http://schemas.microsoft.com/office/drawing/2014/main" id="{455C82EE-B7D7-EB96-8182-2641E00BD712}"/>
              </a:ext>
            </a:extLst>
          </p:cNvPr>
          <p:cNvPicPr>
            <a:picLocks noChangeAspect="1"/>
          </p:cNvPicPr>
          <p:nvPr/>
        </p:nvPicPr>
        <p:blipFill rotWithShape="1">
          <a:blip r:embed="rId3"/>
          <a:srcRect t="832"/>
          <a:stretch/>
        </p:blipFill>
        <p:spPr>
          <a:xfrm>
            <a:off x="7553215" y="2217421"/>
            <a:ext cx="3565434" cy="4005073"/>
          </a:xfrm>
          <a:prstGeom prst="rect">
            <a:avLst/>
          </a:prstGeom>
        </p:spPr>
      </p:pic>
      <p:sp>
        <p:nvSpPr>
          <p:cNvPr id="7" name="TextBox 6">
            <a:extLst>
              <a:ext uri="{FF2B5EF4-FFF2-40B4-BE49-F238E27FC236}">
                <a16:creationId xmlns:a16="http://schemas.microsoft.com/office/drawing/2014/main" id="{3ABC7DE3-A083-5313-8251-AE55EB663B2A}"/>
              </a:ext>
            </a:extLst>
          </p:cNvPr>
          <p:cNvSpPr txBox="1"/>
          <p:nvPr/>
        </p:nvSpPr>
        <p:spPr>
          <a:xfrm>
            <a:off x="1016201" y="1142619"/>
            <a:ext cx="5039803" cy="992007"/>
          </a:xfrm>
          <a:prstGeom prst="rect">
            <a:avLst/>
          </a:prstGeom>
          <a:noFill/>
        </p:spPr>
        <p:txBody>
          <a:bodyPr wrap="square">
            <a:spAutoFit/>
          </a:bodyPr>
          <a:lstStyle/>
          <a:p>
            <a:pPr algn="ctr"/>
            <a:r>
              <a:rPr lang="es-MX" i="0" u="none" strike="noStrike" dirty="0">
                <a:solidFill>
                  <a:srgbClr val="333333"/>
                </a:solidFill>
                <a:effectLst/>
                <a:latin typeface="MathJax_Math-italic"/>
              </a:rPr>
              <a:t>log</a:t>
            </a:r>
            <a:r>
              <a:rPr lang="es-MX" i="0" u="none" strike="noStrike" dirty="0">
                <a:solidFill>
                  <a:srgbClr val="333333"/>
                </a:solidFill>
                <a:effectLst/>
                <a:latin typeface="MathJax_Main"/>
              </a:rPr>
              <a:t>(</a:t>
            </a:r>
            <a:r>
              <a:rPr lang="es-MX" i="0" u="none" strike="noStrike" dirty="0" err="1">
                <a:solidFill>
                  <a:srgbClr val="333333"/>
                </a:solidFill>
                <a:effectLst/>
                <a:latin typeface="MathJax_Math-italic"/>
              </a:rPr>
              <a:t>wagei</a:t>
            </a:r>
            <a:r>
              <a:rPr lang="es-MX" i="0" u="none" strike="noStrike" dirty="0">
                <a:solidFill>
                  <a:srgbClr val="333333"/>
                </a:solidFill>
                <a:effectLst/>
                <a:latin typeface="MathJax_Main"/>
              </a:rPr>
              <a:t>)=1.24+0.11∗</a:t>
            </a:r>
            <a:r>
              <a:rPr lang="es-MX" i="0" u="none" strike="noStrike" dirty="0">
                <a:solidFill>
                  <a:srgbClr val="333333"/>
                </a:solidFill>
                <a:effectLst/>
                <a:latin typeface="MathJax_Math-italic"/>
              </a:rPr>
              <a:t>educi</a:t>
            </a:r>
            <a:r>
              <a:rPr lang="es-MX" i="0" u="none" strike="noStrike" dirty="0">
                <a:solidFill>
                  <a:srgbClr val="333333"/>
                </a:solidFill>
                <a:effectLst/>
                <a:latin typeface="MathJax_Main"/>
              </a:rPr>
              <a:t>+0.008∗</a:t>
            </a:r>
            <a:r>
              <a:rPr lang="es-MX" i="0" u="none" strike="noStrike" dirty="0">
                <a:solidFill>
                  <a:srgbClr val="333333"/>
                </a:solidFill>
                <a:effectLst/>
                <a:latin typeface="MathJax_Math-italic"/>
              </a:rPr>
              <a:t>experi</a:t>
            </a:r>
            <a:r>
              <a:rPr lang="es-MX" i="0" u="none" strike="noStrike" dirty="0">
                <a:solidFill>
                  <a:srgbClr val="333333"/>
                </a:solidFill>
                <a:effectLst/>
                <a:latin typeface="MathJax_Main"/>
              </a:rPr>
              <a:t>+0.000001∗</a:t>
            </a:r>
            <a:r>
              <a:rPr lang="es-MX" i="0" u="none" strike="noStrike" dirty="0">
                <a:solidFill>
                  <a:srgbClr val="333333"/>
                </a:solidFill>
                <a:effectLst/>
                <a:latin typeface="MathJax_Math-italic"/>
              </a:rPr>
              <a:t>faminci</a:t>
            </a:r>
            <a:r>
              <a:rPr lang="es-MX" i="0" u="none" strike="noStrike" dirty="0">
                <a:solidFill>
                  <a:srgbClr val="333333"/>
                </a:solidFill>
                <a:effectLst/>
                <a:latin typeface="MathJax_Main"/>
              </a:rPr>
              <a:t>−0.22∗</a:t>
            </a:r>
            <a:r>
              <a:rPr lang="es-MX" i="0" u="none" strike="noStrike" dirty="0">
                <a:solidFill>
                  <a:srgbClr val="333333"/>
                </a:solidFill>
                <a:effectLst/>
                <a:latin typeface="MathJax_Math-italic"/>
              </a:rPr>
              <a:t>femalei</a:t>
            </a:r>
            <a:r>
              <a:rPr lang="es-MX" i="0" u="none" strike="noStrike" dirty="0">
                <a:solidFill>
                  <a:srgbClr val="333333"/>
                </a:solidFill>
                <a:effectLst/>
                <a:latin typeface="MathJax_Main"/>
              </a:rPr>
              <a:t>+0.14∗</a:t>
            </a:r>
            <a:r>
              <a:rPr lang="es-MX" i="0" u="none" strike="noStrike" dirty="0">
                <a:solidFill>
                  <a:srgbClr val="333333"/>
                </a:solidFill>
                <a:effectLst/>
                <a:latin typeface="MathJax_Math-italic"/>
              </a:rPr>
              <a:t>metroi</a:t>
            </a:r>
            <a:r>
              <a:rPr lang="es-MX" i="0" u="none" strike="noStrike" dirty="0">
                <a:solidFill>
                  <a:srgbClr val="333333"/>
                </a:solidFill>
                <a:effectLst/>
                <a:latin typeface="MathJax_Main"/>
              </a:rPr>
              <a:t>−0.052∗</a:t>
            </a:r>
            <a:r>
              <a:rPr lang="el-GR" i="0" u="none" strike="noStrike" dirty="0">
                <a:solidFill>
                  <a:srgbClr val="333333"/>
                </a:solidFill>
                <a:effectLst/>
                <a:latin typeface="MathJax_Math-italic"/>
              </a:rPr>
              <a:t>θ</a:t>
            </a:r>
            <a:r>
              <a:rPr lang="el-GR" i="0" u="none" strike="noStrike" dirty="0">
                <a:solidFill>
                  <a:srgbClr val="333333"/>
                </a:solidFill>
                <a:effectLst/>
                <a:latin typeface="MathJax_Main"/>
              </a:rPr>
              <a:t>1+0.045∗</a:t>
            </a:r>
            <a:r>
              <a:rPr lang="el-GR" i="0" u="none" strike="noStrike" dirty="0">
                <a:solidFill>
                  <a:srgbClr val="333333"/>
                </a:solidFill>
                <a:effectLst/>
                <a:latin typeface="MathJax_Math-italic"/>
              </a:rPr>
              <a:t>θ</a:t>
            </a:r>
            <a:r>
              <a:rPr lang="el-GR" i="0" u="none" strike="noStrike" dirty="0">
                <a:solidFill>
                  <a:srgbClr val="333333"/>
                </a:solidFill>
                <a:effectLst/>
                <a:latin typeface="MathJax_Main"/>
              </a:rPr>
              <a:t>2+0.032∗</a:t>
            </a:r>
            <a:r>
              <a:rPr lang="el-GR" i="0" u="none" strike="noStrike" dirty="0">
                <a:solidFill>
                  <a:srgbClr val="333333"/>
                </a:solidFill>
                <a:effectLst/>
                <a:latin typeface="MathJax_Math-italic"/>
              </a:rPr>
              <a:t>θ</a:t>
            </a:r>
            <a:r>
              <a:rPr lang="el-GR" i="0" u="none" strike="noStrike" dirty="0">
                <a:solidFill>
                  <a:srgbClr val="333333"/>
                </a:solidFill>
                <a:effectLst/>
                <a:latin typeface="MathJax_Main"/>
              </a:rPr>
              <a:t>3−0.063∗</a:t>
            </a:r>
            <a:r>
              <a:rPr lang="el-GR" i="0" u="none" strike="noStrike" dirty="0">
                <a:solidFill>
                  <a:srgbClr val="333333"/>
                </a:solidFill>
                <a:effectLst/>
                <a:latin typeface="MathJax_Math-italic"/>
              </a:rPr>
              <a:t>θ</a:t>
            </a:r>
            <a:r>
              <a:rPr lang="el-GR" i="0" u="none" strike="noStrike" dirty="0">
                <a:solidFill>
                  <a:srgbClr val="333333"/>
                </a:solidFill>
                <a:effectLst/>
                <a:latin typeface="MathJax_Main"/>
              </a:rPr>
              <a:t>4−0.068∗</a:t>
            </a:r>
            <a:r>
              <a:rPr lang="el-GR" i="0" u="none" strike="noStrike" dirty="0">
                <a:solidFill>
                  <a:srgbClr val="333333"/>
                </a:solidFill>
                <a:effectLst/>
                <a:latin typeface="MathJax_Math-italic"/>
              </a:rPr>
              <a:t>θ</a:t>
            </a:r>
            <a:r>
              <a:rPr lang="el-GR" i="0" u="none" strike="noStrike" dirty="0">
                <a:solidFill>
                  <a:srgbClr val="333333"/>
                </a:solidFill>
                <a:effectLst/>
                <a:latin typeface="MathJax_Main"/>
              </a:rPr>
              <a:t>5+</a:t>
            </a:r>
            <a:r>
              <a:rPr lang="el-GR" i="0" u="none" strike="noStrike" dirty="0">
                <a:solidFill>
                  <a:srgbClr val="333333"/>
                </a:solidFill>
                <a:effectLst/>
                <a:latin typeface="MathJax_Math-italic"/>
              </a:rPr>
              <a:t>ε</a:t>
            </a:r>
            <a:r>
              <a:rPr lang="es-MX" i="0" u="none" strike="noStrike" dirty="0">
                <a:solidFill>
                  <a:srgbClr val="333333"/>
                </a:solidFill>
                <a:effectLst/>
                <a:latin typeface="MathJax_Math-italic"/>
              </a:rPr>
              <a:t>i</a:t>
            </a:r>
            <a:br>
              <a:rPr lang="es-MX" dirty="0"/>
            </a:br>
            <a:endParaRPr lang="es-MX" dirty="0"/>
          </a:p>
        </p:txBody>
      </p:sp>
      <p:pic>
        <p:nvPicPr>
          <p:cNvPr id="9" name="Picture 8">
            <a:extLst>
              <a:ext uri="{FF2B5EF4-FFF2-40B4-BE49-F238E27FC236}">
                <a16:creationId xmlns:a16="http://schemas.microsoft.com/office/drawing/2014/main" id="{9B218BA3-8531-3B7A-2F43-51C22DFD606B}"/>
              </a:ext>
            </a:extLst>
          </p:cNvPr>
          <p:cNvPicPr>
            <a:picLocks noChangeAspect="1"/>
          </p:cNvPicPr>
          <p:nvPr/>
        </p:nvPicPr>
        <p:blipFill rotWithShape="1">
          <a:blip r:embed="rId4"/>
          <a:srcRect t="1320"/>
          <a:stretch/>
        </p:blipFill>
        <p:spPr>
          <a:xfrm>
            <a:off x="1291974" y="2347634"/>
            <a:ext cx="4019297" cy="3899837"/>
          </a:xfrm>
          <a:prstGeom prst="rect">
            <a:avLst/>
          </a:prstGeom>
        </p:spPr>
      </p:pic>
      <p:sp>
        <p:nvSpPr>
          <p:cNvPr id="10" name="TextBox 9">
            <a:extLst>
              <a:ext uri="{FF2B5EF4-FFF2-40B4-BE49-F238E27FC236}">
                <a16:creationId xmlns:a16="http://schemas.microsoft.com/office/drawing/2014/main" id="{125C438F-3D5F-A13C-5717-D1A80CA0EB5A}"/>
              </a:ext>
            </a:extLst>
          </p:cNvPr>
          <p:cNvSpPr txBox="1"/>
          <p:nvPr/>
        </p:nvSpPr>
        <p:spPr>
          <a:xfrm>
            <a:off x="781720" y="620292"/>
            <a:ext cx="5039803" cy="430887"/>
          </a:xfrm>
          <a:prstGeom prst="rect">
            <a:avLst/>
          </a:prstGeom>
          <a:noFill/>
        </p:spPr>
        <p:txBody>
          <a:bodyPr wrap="square">
            <a:spAutoFit/>
          </a:bodyPr>
          <a:lstStyle/>
          <a:p>
            <a:pPr algn="ctr"/>
            <a:r>
              <a:rPr lang="es-ES" sz="2200" b="1" i="0" u="none" strike="noStrike" dirty="0">
                <a:solidFill>
                  <a:srgbClr val="333333"/>
                </a:solidFill>
                <a:effectLst/>
                <a:latin typeface="MathJax_Math-italic"/>
              </a:rPr>
              <a:t>MCG1</a:t>
            </a:r>
            <a:endParaRPr lang="es-MX" sz="2200" b="1" dirty="0"/>
          </a:p>
        </p:txBody>
      </p:sp>
      <p:sp>
        <p:nvSpPr>
          <p:cNvPr id="11" name="TextBox 10">
            <a:extLst>
              <a:ext uri="{FF2B5EF4-FFF2-40B4-BE49-F238E27FC236}">
                <a16:creationId xmlns:a16="http://schemas.microsoft.com/office/drawing/2014/main" id="{272C1712-3B09-0F9C-414D-FD7647444FA2}"/>
              </a:ext>
            </a:extLst>
          </p:cNvPr>
          <p:cNvSpPr txBox="1"/>
          <p:nvPr/>
        </p:nvSpPr>
        <p:spPr>
          <a:xfrm>
            <a:off x="6641639" y="620292"/>
            <a:ext cx="5039803" cy="430887"/>
          </a:xfrm>
          <a:prstGeom prst="rect">
            <a:avLst/>
          </a:prstGeom>
          <a:noFill/>
        </p:spPr>
        <p:txBody>
          <a:bodyPr wrap="square">
            <a:spAutoFit/>
          </a:bodyPr>
          <a:lstStyle/>
          <a:p>
            <a:pPr algn="ctr"/>
            <a:r>
              <a:rPr lang="es-ES" sz="2200" b="1" i="0" u="none" strike="noStrike" dirty="0">
                <a:solidFill>
                  <a:srgbClr val="333333"/>
                </a:solidFill>
                <a:effectLst/>
                <a:latin typeface="MathJax_Math-italic"/>
              </a:rPr>
              <a:t>MCG2</a:t>
            </a:r>
            <a:endParaRPr lang="es-MX" sz="2200" b="1" dirty="0"/>
          </a:p>
        </p:txBody>
      </p:sp>
    </p:spTree>
    <p:extLst>
      <p:ext uri="{BB962C8B-B14F-4D97-AF65-F5344CB8AC3E}">
        <p14:creationId xmlns:p14="http://schemas.microsoft.com/office/powerpoint/2010/main" val="2774477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0"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6A2E87-6FFB-3D1F-1681-9C49DDC7D4FF}"/>
              </a:ext>
            </a:extLst>
          </p:cNvPr>
          <p:cNvSpPr txBox="1">
            <a:spLocks/>
          </p:cNvSpPr>
          <p:nvPr/>
        </p:nvSpPr>
        <p:spPr>
          <a:xfrm>
            <a:off x="510558" y="196996"/>
            <a:ext cx="10228562" cy="5943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b="1" dirty="0" err="1">
                <a:solidFill>
                  <a:schemeClr val="accent1"/>
                </a:solidFill>
              </a:rPr>
              <a:t>Resultados</a:t>
            </a:r>
            <a:r>
              <a:rPr lang="en-US" sz="3200" b="1" dirty="0">
                <a:solidFill>
                  <a:schemeClr val="accent1"/>
                </a:solidFill>
              </a:rPr>
              <a:t> de </a:t>
            </a:r>
            <a:r>
              <a:rPr lang="en-US" sz="3200" b="1" dirty="0" err="1">
                <a:solidFill>
                  <a:schemeClr val="accent1"/>
                </a:solidFill>
              </a:rPr>
              <a:t>los</a:t>
            </a:r>
            <a:r>
              <a:rPr lang="en-US" sz="3200" b="1" dirty="0">
                <a:solidFill>
                  <a:schemeClr val="accent1"/>
                </a:solidFill>
              </a:rPr>
              <a:t> MCO &amp; MCG</a:t>
            </a:r>
            <a:endParaRPr lang="es-MX" sz="3200" b="1" dirty="0">
              <a:solidFill>
                <a:schemeClr val="accent1"/>
              </a:solidFill>
            </a:endParaRPr>
          </a:p>
        </p:txBody>
      </p:sp>
      <p:graphicFrame>
        <p:nvGraphicFramePr>
          <p:cNvPr id="3" name="Table 2">
            <a:extLst>
              <a:ext uri="{FF2B5EF4-FFF2-40B4-BE49-F238E27FC236}">
                <a16:creationId xmlns:a16="http://schemas.microsoft.com/office/drawing/2014/main" id="{BE83A8EB-4B5C-BC26-67D2-4F627995C958}"/>
              </a:ext>
            </a:extLst>
          </p:cNvPr>
          <p:cNvGraphicFramePr>
            <a:graphicFrameLocks noGrp="1"/>
          </p:cNvGraphicFramePr>
          <p:nvPr>
            <p:extLst>
              <p:ext uri="{D42A27DB-BD31-4B8C-83A1-F6EECF244321}">
                <p14:modId xmlns:p14="http://schemas.microsoft.com/office/powerpoint/2010/main" val="3778013292"/>
              </p:ext>
            </p:extLst>
          </p:nvPr>
        </p:nvGraphicFramePr>
        <p:xfrm>
          <a:off x="510558" y="799676"/>
          <a:ext cx="11010882" cy="5521960"/>
        </p:xfrm>
        <a:graphic>
          <a:graphicData uri="http://schemas.openxmlformats.org/drawingml/2006/table">
            <a:tbl>
              <a:tblPr firstRow="1" bandRow="1">
                <a:tableStyleId>{5C22544A-7EE6-4342-B048-85BDC9FD1C3A}</a:tableStyleId>
              </a:tblPr>
              <a:tblGrid>
                <a:gridCol w="1242544">
                  <a:extLst>
                    <a:ext uri="{9D8B030D-6E8A-4147-A177-3AD203B41FA5}">
                      <a16:colId xmlns:a16="http://schemas.microsoft.com/office/drawing/2014/main" val="3632679776"/>
                    </a:ext>
                  </a:extLst>
                </a:gridCol>
                <a:gridCol w="1242544">
                  <a:extLst>
                    <a:ext uri="{9D8B030D-6E8A-4147-A177-3AD203B41FA5}">
                      <a16:colId xmlns:a16="http://schemas.microsoft.com/office/drawing/2014/main" val="2374456308"/>
                    </a:ext>
                  </a:extLst>
                </a:gridCol>
                <a:gridCol w="3167525">
                  <a:extLst>
                    <a:ext uri="{9D8B030D-6E8A-4147-A177-3AD203B41FA5}">
                      <a16:colId xmlns:a16="http://schemas.microsoft.com/office/drawing/2014/main" val="2939646644"/>
                    </a:ext>
                  </a:extLst>
                </a:gridCol>
                <a:gridCol w="1117730">
                  <a:extLst>
                    <a:ext uri="{9D8B030D-6E8A-4147-A177-3AD203B41FA5}">
                      <a16:colId xmlns:a16="http://schemas.microsoft.com/office/drawing/2014/main" val="2571014697"/>
                    </a:ext>
                  </a:extLst>
                </a:gridCol>
                <a:gridCol w="3244068">
                  <a:extLst>
                    <a:ext uri="{9D8B030D-6E8A-4147-A177-3AD203B41FA5}">
                      <a16:colId xmlns:a16="http://schemas.microsoft.com/office/drawing/2014/main" val="1706982618"/>
                    </a:ext>
                  </a:extLst>
                </a:gridCol>
                <a:gridCol w="996471">
                  <a:extLst>
                    <a:ext uri="{9D8B030D-6E8A-4147-A177-3AD203B41FA5}">
                      <a16:colId xmlns:a16="http://schemas.microsoft.com/office/drawing/2014/main" val="2881931664"/>
                    </a:ext>
                  </a:extLst>
                </a:gridCol>
              </a:tblGrid>
              <a:tr h="370840">
                <a:tc>
                  <a:txBody>
                    <a:bodyPr/>
                    <a:lstStyle/>
                    <a:p>
                      <a:pPr algn="ctr"/>
                      <a:r>
                        <a:rPr lang="es-ES" sz="1600" dirty="0"/>
                        <a:t>Modelo</a:t>
                      </a:r>
                      <a:endParaRPr lang="es-MX" sz="1600" dirty="0"/>
                    </a:p>
                  </a:txBody>
                  <a:tcPr>
                    <a:lnB w="12700" cap="flat" cmpd="sng" algn="ctr">
                      <a:solidFill>
                        <a:schemeClr val="tx1"/>
                      </a:solidFill>
                      <a:prstDash val="solid"/>
                      <a:round/>
                      <a:headEnd type="none" w="med" len="med"/>
                      <a:tailEnd type="none" w="med" len="med"/>
                    </a:lnB>
                    <a:solidFill>
                      <a:schemeClr val="tx1"/>
                    </a:solidFill>
                  </a:tcPr>
                </a:tc>
                <a:tc>
                  <a:txBody>
                    <a:bodyPr/>
                    <a:lstStyle/>
                    <a:p>
                      <a:pPr algn="ctr"/>
                      <a:r>
                        <a:rPr lang="es-ES" sz="1600" dirty="0"/>
                        <a:t>Tipo</a:t>
                      </a:r>
                      <a:endParaRPr lang="es-MX" sz="1600" dirty="0"/>
                    </a:p>
                  </a:txBody>
                  <a:tcPr>
                    <a:lnB w="12700" cap="flat" cmpd="sng" algn="ctr">
                      <a:solidFill>
                        <a:schemeClr val="tx1"/>
                      </a:solidFill>
                      <a:prstDash val="solid"/>
                      <a:round/>
                      <a:headEnd type="none" w="med" len="med"/>
                      <a:tailEnd type="none" w="med" len="med"/>
                    </a:lnB>
                    <a:solidFill>
                      <a:schemeClr val="tx1"/>
                    </a:solidFill>
                  </a:tcPr>
                </a:tc>
                <a:tc>
                  <a:txBody>
                    <a:bodyPr/>
                    <a:lstStyle/>
                    <a:p>
                      <a:pPr algn="ctr"/>
                      <a:r>
                        <a:rPr lang="es-ES" sz="1600" dirty="0"/>
                        <a:t>Ecuación</a:t>
                      </a:r>
                      <a:endParaRPr lang="es-MX" sz="1600" dirty="0"/>
                    </a:p>
                  </a:txBody>
                  <a:tcPr>
                    <a:lnB w="12700" cap="flat" cmpd="sng" algn="ctr">
                      <a:solidFill>
                        <a:schemeClr val="tx1"/>
                      </a:solidFill>
                      <a:prstDash val="solid"/>
                      <a:round/>
                      <a:headEnd type="none" w="med" len="med"/>
                      <a:tailEnd type="none" w="med" len="med"/>
                    </a:lnB>
                    <a:solidFill>
                      <a:schemeClr val="tx1"/>
                    </a:solidFill>
                  </a:tcPr>
                </a:tc>
                <a:tc>
                  <a:txBody>
                    <a:bodyPr/>
                    <a:lstStyle/>
                    <a:p>
                      <a:pPr algn="ctr"/>
                      <a:r>
                        <a:rPr lang="es-ES" sz="1600" dirty="0"/>
                        <a:t>R</a:t>
                      </a:r>
                      <a:r>
                        <a:rPr lang="en-US" sz="1600" dirty="0"/>
                        <a:t>^2(adj)</a:t>
                      </a:r>
                      <a:endParaRPr lang="es-MX" sz="1600" dirty="0"/>
                    </a:p>
                  </a:txBody>
                  <a:tcPr>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1600" dirty="0" err="1"/>
                        <a:t>Observaciones</a:t>
                      </a:r>
                      <a:r>
                        <a:rPr lang="en-US" sz="1600" dirty="0"/>
                        <a:t> </a:t>
                      </a:r>
                      <a:endParaRPr lang="es-MX" sz="1600" dirty="0"/>
                    </a:p>
                  </a:txBody>
                  <a:tcPr>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1600" dirty="0"/>
                        <a:t>MAPE</a:t>
                      </a:r>
                      <a:endParaRPr lang="es-MX" sz="1600" dirty="0"/>
                    </a:p>
                  </a:txBody>
                  <a:tcPr>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47149874"/>
                  </a:ext>
                </a:extLst>
              </a:tr>
              <a:tr h="370840">
                <a:tc>
                  <a:txBody>
                    <a:bodyPr/>
                    <a:lstStyle/>
                    <a:p>
                      <a:r>
                        <a:rPr lang="en-US" sz="1400" dirty="0">
                          <a:latin typeface="Arial" panose="020B0604020202020204" pitchFamily="34" charset="0"/>
                          <a:cs typeface="Arial" panose="020B0604020202020204" pitchFamily="34" charset="0"/>
                        </a:rPr>
                        <a:t>MCO1</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400" dirty="0">
                          <a:latin typeface="Arial" panose="020B0604020202020204" pitchFamily="34" charset="0"/>
                          <a:cs typeface="Arial" panose="020B0604020202020204" pitchFamily="34" charset="0"/>
                        </a:rPr>
                        <a:t>OLS</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s-MX" sz="1400" b="0" i="0" u="none" strike="noStrike" kern="1200" dirty="0" err="1">
                          <a:solidFill>
                            <a:schemeClr val="dk1"/>
                          </a:solidFill>
                          <a:effectLst/>
                          <a:latin typeface="Arial" panose="020B0604020202020204" pitchFamily="34" charset="0"/>
                          <a:ea typeface="+mn-ea"/>
                          <a:cs typeface="Arial" panose="020B0604020202020204" pitchFamily="34" charset="0"/>
                        </a:rPr>
                        <a:t>wagei</a:t>
                      </a:r>
                      <a:r>
                        <a:rPr lang="es-MX" sz="1400" b="0" i="0" u="none" strike="noStrike" kern="1200" dirty="0">
                          <a:solidFill>
                            <a:schemeClr val="dk1"/>
                          </a:solidFill>
                          <a:effectLst/>
                          <a:latin typeface="Arial" panose="020B0604020202020204" pitchFamily="34" charset="0"/>
                          <a:ea typeface="+mn-ea"/>
                          <a:cs typeface="Arial" panose="020B0604020202020204" pitchFamily="34" charset="0"/>
                        </a:rPr>
                        <a:t>=−17.98−1.14∗blacki+2.54∗educi+0.19∗experi+0.00005∗faminci−5.74∗femalei+3.48∗metroi−1.45∗midwesti−1.22∗southi+</a:t>
                      </a:r>
                      <a:r>
                        <a:rPr lang="el-GR" sz="1400" b="0" i="0" u="none" strike="noStrike" kern="1200" dirty="0">
                          <a:solidFill>
                            <a:schemeClr val="dk1"/>
                          </a:solidFill>
                          <a:effectLst/>
                          <a:latin typeface="Arial" panose="020B0604020202020204" pitchFamily="34" charset="0"/>
                          <a:ea typeface="+mn-ea"/>
                          <a:cs typeface="Arial" panose="020B0604020202020204" pitchFamily="34" charset="0"/>
                        </a:rPr>
                        <a:t>ε</a:t>
                      </a:r>
                      <a:r>
                        <a:rPr lang="es-MX" sz="1400" b="0" i="0" u="none" strike="noStrike" kern="1200" dirty="0">
                          <a:solidFill>
                            <a:schemeClr val="dk1"/>
                          </a:solidFill>
                          <a:effectLst/>
                          <a:latin typeface="Arial" panose="020B0604020202020204" pitchFamily="34" charset="0"/>
                          <a:ea typeface="+mn-ea"/>
                          <a:cs typeface="Arial" panose="020B0604020202020204" pitchFamily="34" charset="0"/>
                        </a:rPr>
                        <a:t>i</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s-ES" sz="1400" dirty="0">
                          <a:latin typeface="Arial" panose="020B0604020202020204" pitchFamily="34" charset="0"/>
                          <a:cs typeface="Arial" panose="020B0604020202020204" pitchFamily="34" charset="0"/>
                        </a:rPr>
                        <a:t>0.27</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400" dirty="0">
                          <a:latin typeface="Arial" panose="020B0604020202020204" pitchFamily="34" charset="0"/>
                          <a:cs typeface="Arial" panose="020B0604020202020204" pitchFamily="34" charset="0"/>
                        </a:rPr>
                        <a:t>Las variables black, Midwest </a:t>
                      </a:r>
                      <a:r>
                        <a:rPr lang="es-ES" sz="1400" dirty="0">
                          <a:latin typeface="Arial" panose="020B0604020202020204" pitchFamily="34" charset="0"/>
                          <a:cs typeface="Arial" panose="020B0604020202020204" pitchFamily="34" charset="0"/>
                        </a:rPr>
                        <a:t>&amp; </a:t>
                      </a:r>
                      <a:r>
                        <a:rPr lang="es-ES" sz="1400" dirty="0" err="1">
                          <a:latin typeface="Arial" panose="020B0604020202020204" pitchFamily="34" charset="0"/>
                          <a:cs typeface="Arial" panose="020B0604020202020204" pitchFamily="34" charset="0"/>
                        </a:rPr>
                        <a:t>south</a:t>
                      </a:r>
                      <a:r>
                        <a:rPr lang="es-ES" sz="1400" dirty="0">
                          <a:latin typeface="Arial" panose="020B0604020202020204" pitchFamily="34" charset="0"/>
                          <a:cs typeface="Arial" panose="020B0604020202020204" pitchFamily="34" charset="0"/>
                        </a:rPr>
                        <a:t> no son significativas </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s-ES" sz="1400" dirty="0">
                          <a:latin typeface="Arial" panose="020B0604020202020204" pitchFamily="34" charset="0"/>
                          <a:cs typeface="Arial" panose="020B0604020202020204" pitchFamily="34" charset="0"/>
                        </a:rPr>
                        <a:t>45.6%</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927469552"/>
                  </a:ext>
                </a:extLst>
              </a:tr>
              <a:tr h="370840">
                <a:tc>
                  <a:txBody>
                    <a:bodyPr/>
                    <a:lstStyle/>
                    <a:p>
                      <a:r>
                        <a:rPr lang="en-US" sz="1400" dirty="0">
                          <a:latin typeface="Arial" panose="020B0604020202020204" pitchFamily="34" charset="0"/>
                          <a:cs typeface="Arial" panose="020B0604020202020204" pitchFamily="34" charset="0"/>
                        </a:rPr>
                        <a:t>MCO2</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400" dirty="0">
                          <a:latin typeface="Arial" panose="020B0604020202020204" pitchFamily="34" charset="0"/>
                          <a:cs typeface="Arial" panose="020B0604020202020204" pitchFamily="34" charset="0"/>
                        </a:rPr>
                        <a:t>OLS</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400" dirty="0" err="1">
                          <a:latin typeface="Arial" panose="020B0604020202020204" pitchFamily="34" charset="0"/>
                          <a:cs typeface="Arial" panose="020B0604020202020204" pitchFamily="34" charset="0"/>
                        </a:rPr>
                        <a:t>wagei</a:t>
                      </a:r>
                      <a:r>
                        <a:rPr lang="es-MX" sz="1400" dirty="0">
                          <a:latin typeface="Arial" panose="020B0604020202020204" pitchFamily="34" charset="0"/>
                          <a:cs typeface="Arial" panose="020B0604020202020204" pitchFamily="34" charset="0"/>
                        </a:rPr>
                        <a:t>=−19.27+2.55∗educi+0.19∗experi+0.00005∗faminci−5.90∗femalei+3.68∗metroi+</a:t>
                      </a:r>
                      <a:r>
                        <a:rPr lang="el-GR" sz="1400" dirty="0">
                          <a:latin typeface="Arial" panose="020B0604020202020204" pitchFamily="34" charset="0"/>
                          <a:cs typeface="Arial" panose="020B0604020202020204" pitchFamily="34" charset="0"/>
                        </a:rPr>
                        <a:t>ε</a:t>
                      </a:r>
                      <a:r>
                        <a:rPr lang="es-MX" sz="1400" dirty="0">
                          <a:latin typeface="Arial" panose="020B0604020202020204" pitchFamily="34" charset="0"/>
                          <a:cs typeface="Arial" panose="020B0604020202020204" pitchFamily="34" charset="0"/>
                        </a:rPr>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s-ES" sz="1400" dirty="0">
                          <a:latin typeface="Arial" panose="020B0604020202020204" pitchFamily="34" charset="0"/>
                          <a:cs typeface="Arial" panose="020B0604020202020204" pitchFamily="34" charset="0"/>
                        </a:rPr>
                        <a:t>0.37</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400" dirty="0">
                          <a:latin typeface="Arial" panose="020B0604020202020204" pitchFamily="34" charset="0"/>
                          <a:cs typeface="Arial" panose="020B0604020202020204" pitchFamily="34" charset="0"/>
                        </a:rPr>
                        <a:t>Las variables black, Midwest </a:t>
                      </a:r>
                      <a:r>
                        <a:rPr lang="es-ES" sz="1400" dirty="0">
                          <a:latin typeface="Arial" panose="020B0604020202020204" pitchFamily="34" charset="0"/>
                          <a:cs typeface="Arial" panose="020B0604020202020204" pitchFamily="34" charset="0"/>
                        </a:rPr>
                        <a:t>&amp; </a:t>
                      </a:r>
                      <a:r>
                        <a:rPr lang="es-ES" sz="1400" dirty="0" err="1">
                          <a:latin typeface="Arial" panose="020B0604020202020204" pitchFamily="34" charset="0"/>
                          <a:cs typeface="Arial" panose="020B0604020202020204" pitchFamily="34" charset="0"/>
                        </a:rPr>
                        <a:t>south</a:t>
                      </a:r>
                      <a:r>
                        <a:rPr lang="es-ES" sz="1400" dirty="0">
                          <a:latin typeface="Arial" panose="020B0604020202020204" pitchFamily="34" charset="0"/>
                          <a:cs typeface="Arial" panose="020B0604020202020204" pitchFamily="34" charset="0"/>
                        </a:rPr>
                        <a:t> no son significativas </a:t>
                      </a:r>
                    </a:p>
                    <a:p>
                      <a:r>
                        <a:rPr lang="es-ES" sz="1400" dirty="0">
                          <a:latin typeface="Arial" panose="020B0604020202020204" pitchFamily="34" charset="0"/>
                          <a:cs typeface="Arial" panose="020B0604020202020204" pitchFamily="34" charset="0"/>
                        </a:rPr>
                        <a:t>+ Heterocedasticidad de errores</a:t>
                      </a:r>
                    </a:p>
                    <a:p>
                      <a:r>
                        <a:rPr lang="es-ES" sz="1400" dirty="0">
                          <a:latin typeface="Arial" panose="020B0604020202020204" pitchFamily="34" charset="0"/>
                          <a:cs typeface="Arial" panose="020B0604020202020204" pitchFamily="34" charset="0"/>
                        </a:rPr>
                        <a:t>+ NO normalidad de los errores!! </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s-ES" sz="1400" dirty="0">
                          <a:latin typeface="Arial" panose="020B0604020202020204" pitchFamily="34" charset="0"/>
                          <a:cs typeface="Arial" panose="020B0604020202020204" pitchFamily="34" charset="0"/>
                        </a:rPr>
                        <a:t>43.5%</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432259154"/>
                  </a:ext>
                </a:extLst>
              </a:tr>
              <a:tr h="370840">
                <a:tc>
                  <a:txBody>
                    <a:bodyPr/>
                    <a:lstStyle/>
                    <a:p>
                      <a:r>
                        <a:rPr lang="en-US" sz="1400" dirty="0">
                          <a:latin typeface="Arial" panose="020B0604020202020204" pitchFamily="34" charset="0"/>
                          <a:cs typeface="Arial" panose="020B0604020202020204" pitchFamily="34" charset="0"/>
                        </a:rPr>
                        <a:t>MCO3</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400" dirty="0">
                          <a:latin typeface="Arial" panose="020B0604020202020204" pitchFamily="34" charset="0"/>
                          <a:cs typeface="Arial" panose="020B0604020202020204" pitchFamily="34" charset="0"/>
                        </a:rPr>
                        <a:t>OLS</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400" b="0" i="0" u="none" strike="noStrike" dirty="0">
                          <a:solidFill>
                            <a:srgbClr val="333333"/>
                          </a:solidFill>
                          <a:effectLst/>
                          <a:latin typeface="Arial" panose="020B0604020202020204" pitchFamily="34" charset="0"/>
                          <a:cs typeface="Arial" panose="020B0604020202020204" pitchFamily="34" charset="0"/>
                        </a:rPr>
                        <a:t>log(</a:t>
                      </a:r>
                      <a:r>
                        <a:rPr lang="es-MX" sz="1400" b="0" i="0" u="none" strike="noStrike" dirty="0" err="1">
                          <a:solidFill>
                            <a:srgbClr val="333333"/>
                          </a:solidFill>
                          <a:effectLst/>
                          <a:latin typeface="Arial" panose="020B0604020202020204" pitchFamily="34" charset="0"/>
                          <a:cs typeface="Arial" panose="020B0604020202020204" pitchFamily="34" charset="0"/>
                        </a:rPr>
                        <a:t>wagei</a:t>
                      </a:r>
                      <a:r>
                        <a:rPr lang="es-MX" sz="1400" b="0" i="0" u="none" strike="noStrike" dirty="0">
                          <a:solidFill>
                            <a:srgbClr val="333333"/>
                          </a:solidFill>
                          <a:effectLst/>
                          <a:latin typeface="Arial" panose="020B0604020202020204" pitchFamily="34" charset="0"/>
                          <a:cs typeface="Arial" panose="020B0604020202020204" pitchFamily="34" charset="0"/>
                        </a:rPr>
                        <a:t>)=1.27+0.11∗educi+0.008∗experi+0.000007∗faminci−0.22∗femalei+0.13∗metroi+</a:t>
                      </a:r>
                      <a:r>
                        <a:rPr lang="el-GR" sz="1400" b="0" i="0" u="none" strike="noStrike" dirty="0">
                          <a:solidFill>
                            <a:srgbClr val="333333"/>
                          </a:solidFill>
                          <a:effectLst/>
                          <a:latin typeface="Arial" panose="020B0604020202020204" pitchFamily="34" charset="0"/>
                          <a:cs typeface="Arial" panose="020B0604020202020204" pitchFamily="34" charset="0"/>
                        </a:rPr>
                        <a:t>ε</a:t>
                      </a:r>
                      <a:r>
                        <a:rPr lang="es-MX" sz="1400" b="0" i="0" u="none" strike="noStrike" dirty="0">
                          <a:solidFill>
                            <a:srgbClr val="333333"/>
                          </a:solidFill>
                          <a:effectLst/>
                          <a:latin typeface="Arial" panose="020B0604020202020204" pitchFamily="34" charset="0"/>
                          <a:cs typeface="Arial" panose="020B0604020202020204" pitchFamily="34" charset="0"/>
                        </a:rPr>
                        <a:t>i</a:t>
                      </a:r>
                      <a:br>
                        <a:rPr lang="es-MX" sz="1400" b="0" dirty="0">
                          <a:latin typeface="Arial" panose="020B0604020202020204" pitchFamily="34" charset="0"/>
                          <a:cs typeface="Arial" panose="020B0604020202020204" pitchFamily="34" charset="0"/>
                        </a:rPr>
                      </a:br>
                      <a:endParaRPr lang="es-MX" sz="1400" b="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s-ES" sz="1400" dirty="0">
                          <a:latin typeface="Arial" panose="020B0604020202020204" pitchFamily="34" charset="0"/>
                          <a:cs typeface="Arial" panose="020B0604020202020204" pitchFamily="34" charset="0"/>
                        </a:rPr>
                        <a:t>0.47</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400" dirty="0">
                          <a:latin typeface="Arial" panose="020B0604020202020204" pitchFamily="34" charset="0"/>
                          <a:cs typeface="Arial" panose="020B0604020202020204" pitchFamily="34" charset="0"/>
                        </a:rPr>
                        <a:t>Las variables black, Midwest </a:t>
                      </a:r>
                      <a:r>
                        <a:rPr lang="es-ES" sz="1400" dirty="0">
                          <a:latin typeface="Arial" panose="020B0604020202020204" pitchFamily="34" charset="0"/>
                          <a:cs typeface="Arial" panose="020B0604020202020204" pitchFamily="34" charset="0"/>
                        </a:rPr>
                        <a:t>&amp; </a:t>
                      </a:r>
                      <a:r>
                        <a:rPr lang="es-ES" sz="1400" dirty="0" err="1">
                          <a:latin typeface="Arial" panose="020B0604020202020204" pitchFamily="34" charset="0"/>
                          <a:cs typeface="Arial" panose="020B0604020202020204" pitchFamily="34" charset="0"/>
                        </a:rPr>
                        <a:t>south</a:t>
                      </a:r>
                      <a:r>
                        <a:rPr lang="es-ES" sz="1400" dirty="0">
                          <a:latin typeface="Arial" panose="020B0604020202020204" pitchFamily="34" charset="0"/>
                          <a:cs typeface="Arial" panose="020B0604020202020204" pitchFamily="34" charset="0"/>
                        </a:rPr>
                        <a:t> no son significativas </a:t>
                      </a:r>
                    </a:p>
                    <a:p>
                      <a:r>
                        <a:rPr lang="es-ES" sz="1400" dirty="0">
                          <a:latin typeface="Arial" panose="020B0604020202020204" pitchFamily="34" charset="0"/>
                          <a:cs typeface="Arial" panose="020B0604020202020204" pitchFamily="34" charset="0"/>
                        </a:rPr>
                        <a:t>+ Heterocedasticidad de errores</a:t>
                      </a:r>
                    </a:p>
                    <a:p>
                      <a:r>
                        <a:rPr lang="es-ES" sz="1400" dirty="0">
                          <a:latin typeface="Arial" panose="020B0604020202020204" pitchFamily="34" charset="0"/>
                          <a:cs typeface="Arial" panose="020B0604020202020204" pitchFamily="34" charset="0"/>
                        </a:rPr>
                        <a:t>+ Posible correlación de errores a t-5</a:t>
                      </a:r>
                    </a:p>
                    <a:p>
                      <a:r>
                        <a:rPr lang="es-ES" sz="1400" dirty="0">
                          <a:latin typeface="Arial" panose="020B0604020202020204" pitchFamily="34" charset="0"/>
                          <a:cs typeface="Arial" panose="020B0604020202020204" pitchFamily="34" charset="0"/>
                        </a:rPr>
                        <a:t>+ Normalidad de los errores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s-ES" sz="1400" dirty="0">
                          <a:latin typeface="Arial" panose="020B0604020202020204" pitchFamily="34" charset="0"/>
                          <a:cs typeface="Arial" panose="020B0604020202020204" pitchFamily="34" charset="0"/>
                        </a:rPr>
                        <a:t>37.3%</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5994737"/>
                  </a:ext>
                </a:extLst>
              </a:tr>
              <a:tr h="370840">
                <a:tc>
                  <a:txBody>
                    <a:bodyPr/>
                    <a:lstStyle/>
                    <a:p>
                      <a:r>
                        <a:rPr lang="es-ES" sz="1400" dirty="0">
                          <a:latin typeface="Arial" panose="020B0604020202020204" pitchFamily="34" charset="0"/>
                          <a:cs typeface="Arial" panose="020B0604020202020204" pitchFamily="34" charset="0"/>
                        </a:rPr>
                        <a:t>MCG1</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s-ES" sz="1400" dirty="0">
                          <a:latin typeface="Arial" panose="020B0604020202020204" pitchFamily="34" charset="0"/>
                          <a:cs typeface="Arial" panose="020B0604020202020204" pitchFamily="34" charset="0"/>
                        </a:rPr>
                        <a:t>GLS</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400" b="0" i="0" u="none" strike="noStrike" dirty="0">
                          <a:solidFill>
                            <a:srgbClr val="333333"/>
                          </a:solidFill>
                          <a:effectLst/>
                          <a:latin typeface="MathJax_Math-italic"/>
                        </a:rPr>
                        <a:t>log</a:t>
                      </a:r>
                      <a:r>
                        <a:rPr lang="es-MX" sz="1400" b="0" i="0" u="none" strike="noStrike" dirty="0">
                          <a:solidFill>
                            <a:srgbClr val="333333"/>
                          </a:solidFill>
                          <a:effectLst/>
                          <a:latin typeface="MathJax_Main"/>
                        </a:rPr>
                        <a:t>(</a:t>
                      </a:r>
                      <a:r>
                        <a:rPr lang="es-MX" sz="1400" b="0" i="0" u="none" strike="noStrike" dirty="0" err="1">
                          <a:solidFill>
                            <a:srgbClr val="333333"/>
                          </a:solidFill>
                          <a:effectLst/>
                          <a:latin typeface="MathJax_Math-italic"/>
                        </a:rPr>
                        <a:t>wagei</a:t>
                      </a:r>
                      <a:r>
                        <a:rPr lang="es-MX" sz="1400" b="0" i="0" u="none" strike="noStrike" dirty="0">
                          <a:solidFill>
                            <a:srgbClr val="333333"/>
                          </a:solidFill>
                          <a:effectLst/>
                          <a:latin typeface="MathJax_Main"/>
                        </a:rPr>
                        <a:t>)=1.24+0.11∗</a:t>
                      </a:r>
                      <a:r>
                        <a:rPr lang="es-MX" sz="1400" b="0" i="0" u="none" strike="noStrike" dirty="0">
                          <a:solidFill>
                            <a:srgbClr val="333333"/>
                          </a:solidFill>
                          <a:effectLst/>
                          <a:latin typeface="MathJax_Math-italic"/>
                        </a:rPr>
                        <a:t>educi</a:t>
                      </a:r>
                      <a:r>
                        <a:rPr lang="es-MX" sz="1400" b="0" i="0" u="none" strike="noStrike" dirty="0">
                          <a:solidFill>
                            <a:srgbClr val="333333"/>
                          </a:solidFill>
                          <a:effectLst/>
                          <a:latin typeface="MathJax_Main"/>
                        </a:rPr>
                        <a:t>+0.008∗</a:t>
                      </a:r>
                      <a:r>
                        <a:rPr lang="es-MX" sz="1400" b="0" i="0" u="none" strike="noStrike" dirty="0">
                          <a:solidFill>
                            <a:srgbClr val="333333"/>
                          </a:solidFill>
                          <a:effectLst/>
                          <a:latin typeface="MathJax_Math-italic"/>
                        </a:rPr>
                        <a:t>experi</a:t>
                      </a:r>
                      <a:r>
                        <a:rPr lang="es-MX" sz="1400" b="0" i="0" u="none" strike="noStrike" dirty="0">
                          <a:solidFill>
                            <a:srgbClr val="333333"/>
                          </a:solidFill>
                          <a:effectLst/>
                          <a:latin typeface="MathJax_Main"/>
                        </a:rPr>
                        <a:t>+0.000001∗</a:t>
                      </a:r>
                      <a:r>
                        <a:rPr lang="es-MX" sz="1400" b="0" i="0" u="none" strike="noStrike" dirty="0">
                          <a:solidFill>
                            <a:srgbClr val="333333"/>
                          </a:solidFill>
                          <a:effectLst/>
                          <a:latin typeface="MathJax_Math-italic"/>
                        </a:rPr>
                        <a:t>faminci</a:t>
                      </a:r>
                      <a:r>
                        <a:rPr lang="es-MX" sz="1400" b="0" i="0" u="none" strike="noStrike" dirty="0">
                          <a:solidFill>
                            <a:srgbClr val="333333"/>
                          </a:solidFill>
                          <a:effectLst/>
                          <a:latin typeface="MathJax_Main"/>
                        </a:rPr>
                        <a:t>−0.22∗</a:t>
                      </a:r>
                      <a:r>
                        <a:rPr lang="es-MX" sz="1400" b="0" i="0" u="none" strike="noStrike" dirty="0">
                          <a:solidFill>
                            <a:srgbClr val="333333"/>
                          </a:solidFill>
                          <a:effectLst/>
                          <a:latin typeface="MathJax_Math-italic"/>
                        </a:rPr>
                        <a:t>femalei</a:t>
                      </a:r>
                      <a:r>
                        <a:rPr lang="es-MX" sz="1400" b="0" i="0" u="none" strike="noStrike" dirty="0">
                          <a:solidFill>
                            <a:srgbClr val="333333"/>
                          </a:solidFill>
                          <a:effectLst/>
                          <a:latin typeface="MathJax_Main"/>
                        </a:rPr>
                        <a:t>+0.14∗</a:t>
                      </a:r>
                      <a:r>
                        <a:rPr lang="es-MX" sz="1400" b="0" i="0" u="none" strike="noStrike" dirty="0">
                          <a:solidFill>
                            <a:srgbClr val="333333"/>
                          </a:solidFill>
                          <a:effectLst/>
                          <a:latin typeface="MathJax_Math-italic"/>
                        </a:rPr>
                        <a:t>metroi</a:t>
                      </a:r>
                      <a:r>
                        <a:rPr lang="es-MX" sz="1400" b="0" i="0" u="none" strike="noStrike" dirty="0">
                          <a:solidFill>
                            <a:srgbClr val="333333"/>
                          </a:solidFill>
                          <a:effectLst/>
                          <a:latin typeface="MathJax_Main"/>
                        </a:rPr>
                        <a:t>−0.052∗</a:t>
                      </a:r>
                      <a:r>
                        <a:rPr lang="el-GR" sz="1400" b="0" i="0" u="none" strike="noStrike" dirty="0">
                          <a:solidFill>
                            <a:srgbClr val="333333"/>
                          </a:solidFill>
                          <a:effectLst/>
                          <a:latin typeface="MathJax_Math-italic"/>
                        </a:rPr>
                        <a:t>θ</a:t>
                      </a:r>
                      <a:r>
                        <a:rPr lang="el-GR" sz="1400" b="0" i="0" u="none" strike="noStrike" dirty="0">
                          <a:solidFill>
                            <a:srgbClr val="333333"/>
                          </a:solidFill>
                          <a:effectLst/>
                          <a:latin typeface="MathJax_Main"/>
                        </a:rPr>
                        <a:t>1+0.045∗</a:t>
                      </a:r>
                      <a:r>
                        <a:rPr lang="el-GR" sz="1400" b="0" i="0" u="none" strike="noStrike" dirty="0">
                          <a:solidFill>
                            <a:srgbClr val="333333"/>
                          </a:solidFill>
                          <a:effectLst/>
                          <a:latin typeface="MathJax_Math-italic"/>
                        </a:rPr>
                        <a:t>θ</a:t>
                      </a:r>
                      <a:r>
                        <a:rPr lang="el-GR" sz="1400" b="0" i="0" u="none" strike="noStrike" dirty="0">
                          <a:solidFill>
                            <a:srgbClr val="333333"/>
                          </a:solidFill>
                          <a:effectLst/>
                          <a:latin typeface="MathJax_Main"/>
                        </a:rPr>
                        <a:t>2+0.032∗</a:t>
                      </a:r>
                      <a:r>
                        <a:rPr lang="el-GR" sz="1400" b="0" i="0" u="none" strike="noStrike" dirty="0">
                          <a:solidFill>
                            <a:srgbClr val="333333"/>
                          </a:solidFill>
                          <a:effectLst/>
                          <a:latin typeface="MathJax_Math-italic"/>
                        </a:rPr>
                        <a:t>θ</a:t>
                      </a:r>
                      <a:r>
                        <a:rPr lang="el-GR" sz="1400" b="0" i="0" u="none" strike="noStrike" dirty="0">
                          <a:solidFill>
                            <a:srgbClr val="333333"/>
                          </a:solidFill>
                          <a:effectLst/>
                          <a:latin typeface="MathJax_Main"/>
                        </a:rPr>
                        <a:t>3−0.063∗</a:t>
                      </a:r>
                      <a:r>
                        <a:rPr lang="el-GR" sz="1400" b="0" i="0" u="none" strike="noStrike" dirty="0">
                          <a:solidFill>
                            <a:srgbClr val="333333"/>
                          </a:solidFill>
                          <a:effectLst/>
                          <a:latin typeface="MathJax_Math-italic"/>
                        </a:rPr>
                        <a:t>θ</a:t>
                      </a:r>
                      <a:r>
                        <a:rPr lang="el-GR" sz="1400" b="0" i="0" u="none" strike="noStrike" dirty="0">
                          <a:solidFill>
                            <a:srgbClr val="333333"/>
                          </a:solidFill>
                          <a:effectLst/>
                          <a:latin typeface="MathJax_Main"/>
                        </a:rPr>
                        <a:t>4−0.068∗</a:t>
                      </a:r>
                      <a:r>
                        <a:rPr lang="el-GR" sz="1400" b="0" i="0" u="none" strike="noStrike" dirty="0">
                          <a:solidFill>
                            <a:srgbClr val="333333"/>
                          </a:solidFill>
                          <a:effectLst/>
                          <a:latin typeface="MathJax_Math-italic"/>
                        </a:rPr>
                        <a:t>θ</a:t>
                      </a:r>
                      <a:r>
                        <a:rPr lang="el-GR" sz="1400" b="0" i="0" u="none" strike="noStrike" dirty="0">
                          <a:solidFill>
                            <a:srgbClr val="333333"/>
                          </a:solidFill>
                          <a:effectLst/>
                          <a:latin typeface="MathJax_Main"/>
                        </a:rPr>
                        <a:t>5+</a:t>
                      </a:r>
                      <a:r>
                        <a:rPr lang="el-GR" sz="1400" b="0" i="0" u="none" strike="noStrike" dirty="0">
                          <a:solidFill>
                            <a:srgbClr val="333333"/>
                          </a:solidFill>
                          <a:effectLst/>
                          <a:latin typeface="MathJax_Math-italic"/>
                        </a:rPr>
                        <a:t>ε</a:t>
                      </a:r>
                      <a:r>
                        <a:rPr lang="es-MX" sz="1400" b="0" i="0" u="none" strike="noStrike" dirty="0">
                          <a:solidFill>
                            <a:srgbClr val="333333"/>
                          </a:solidFill>
                          <a:effectLst/>
                          <a:latin typeface="MathJax_Math-italic"/>
                        </a:rPr>
                        <a:t>i</a:t>
                      </a:r>
                      <a:endParaRPr lang="es-MX" sz="1400" b="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s-ES" sz="1400" dirty="0">
                          <a:latin typeface="Arial" panose="020B0604020202020204" pitchFamily="34" charset="0"/>
                          <a:cs typeface="Arial" panose="020B0604020202020204" pitchFamily="34" charset="0"/>
                        </a:rPr>
                        <a:t>0.48</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400" dirty="0">
                          <a:latin typeface="Arial" panose="020B0604020202020204" pitchFamily="34" charset="0"/>
                          <a:cs typeface="Arial" panose="020B0604020202020204" pitchFamily="34" charset="0"/>
                        </a:rPr>
                        <a:t>Las variables black, Midwest </a:t>
                      </a:r>
                      <a:r>
                        <a:rPr lang="es-ES" sz="1400" dirty="0">
                          <a:latin typeface="Arial" panose="020B0604020202020204" pitchFamily="34" charset="0"/>
                          <a:cs typeface="Arial" panose="020B0604020202020204" pitchFamily="34" charset="0"/>
                        </a:rPr>
                        <a:t>&amp; </a:t>
                      </a:r>
                      <a:r>
                        <a:rPr lang="es-ES" sz="1400" dirty="0" err="1">
                          <a:latin typeface="Arial" panose="020B0604020202020204" pitchFamily="34" charset="0"/>
                          <a:cs typeface="Arial" panose="020B0604020202020204" pitchFamily="34" charset="0"/>
                        </a:rPr>
                        <a:t>south</a:t>
                      </a:r>
                      <a:r>
                        <a:rPr lang="es-ES" sz="1400" dirty="0">
                          <a:latin typeface="Arial" panose="020B0604020202020204" pitchFamily="34" charset="0"/>
                          <a:cs typeface="Arial" panose="020B0604020202020204" pitchFamily="34" charset="0"/>
                        </a:rPr>
                        <a:t> no son significativas </a:t>
                      </a:r>
                    </a:p>
                    <a:p>
                      <a:r>
                        <a:rPr lang="es-ES" sz="1400" dirty="0">
                          <a:latin typeface="Arial" panose="020B0604020202020204" pitchFamily="34" charset="0"/>
                          <a:cs typeface="Arial" panose="020B0604020202020204" pitchFamily="34" charset="0"/>
                        </a:rPr>
                        <a:t>+ Heterocedasticidad de errores</a:t>
                      </a:r>
                    </a:p>
                    <a:p>
                      <a:r>
                        <a:rPr lang="es-ES" sz="1400" dirty="0">
                          <a:latin typeface="Arial" panose="020B0604020202020204" pitchFamily="34" charset="0"/>
                          <a:cs typeface="Arial" panose="020B0604020202020204" pitchFamily="34" charset="0"/>
                        </a:rPr>
                        <a:t>+ Normalidad de los errores</a:t>
                      </a:r>
                    </a:p>
                    <a:p>
                      <a:endParaRPr lang="es-ES"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400" dirty="0">
                          <a:latin typeface="Arial" panose="020B0604020202020204" pitchFamily="34" charset="0"/>
                          <a:cs typeface="Arial" panose="020B0604020202020204" pitchFamily="34" charset="0"/>
                        </a:rPr>
                        <a:t>37.6%</a:t>
                      </a:r>
                      <a:endParaRPr lang="es-MX" sz="1400" dirty="0">
                        <a:latin typeface="Arial" panose="020B0604020202020204" pitchFamily="34" charset="0"/>
                        <a:cs typeface="Arial" panose="020B0604020202020204" pitchFamily="34" charset="0"/>
                      </a:endParaRPr>
                    </a:p>
                    <a:p>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854377147"/>
                  </a:ext>
                </a:extLst>
              </a:tr>
              <a:tr h="370840">
                <a:tc>
                  <a:txBody>
                    <a:bodyPr/>
                    <a:lstStyle/>
                    <a:p>
                      <a:r>
                        <a:rPr lang="es-ES" sz="1400" dirty="0">
                          <a:latin typeface="Arial" panose="020B0604020202020204" pitchFamily="34" charset="0"/>
                          <a:cs typeface="Arial" panose="020B0604020202020204" pitchFamily="34" charset="0"/>
                        </a:rPr>
                        <a:t>MCG2</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s-ES" sz="1400" dirty="0">
                          <a:latin typeface="Arial" panose="020B0604020202020204" pitchFamily="34" charset="0"/>
                          <a:cs typeface="Arial" panose="020B0604020202020204" pitchFamily="34" charset="0"/>
                        </a:rPr>
                        <a:t>GLS</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400" b="0" i="0" u="none" strike="noStrike" kern="1200" dirty="0">
                          <a:solidFill>
                            <a:srgbClr val="333333"/>
                          </a:solidFill>
                          <a:effectLst/>
                          <a:latin typeface="+mn-lt"/>
                          <a:ea typeface="+mn-ea"/>
                          <a:cs typeface="Arial" panose="020B0604020202020204" pitchFamily="34" charset="0"/>
                        </a:rPr>
                        <a:t>log(</a:t>
                      </a:r>
                      <a:r>
                        <a:rPr lang="es-MX" sz="1400" b="0" i="0" u="none" strike="noStrike" kern="1200" dirty="0" err="1">
                          <a:solidFill>
                            <a:srgbClr val="333333"/>
                          </a:solidFill>
                          <a:effectLst/>
                          <a:latin typeface="+mn-lt"/>
                          <a:ea typeface="+mn-ea"/>
                          <a:cs typeface="Arial" panose="020B0604020202020204" pitchFamily="34" charset="0"/>
                        </a:rPr>
                        <a:t>wagei</a:t>
                      </a:r>
                      <a:r>
                        <a:rPr lang="es-MX" sz="1400" b="0" i="0" u="none" strike="noStrike" kern="1200" dirty="0">
                          <a:solidFill>
                            <a:srgbClr val="333333"/>
                          </a:solidFill>
                          <a:effectLst/>
                          <a:latin typeface="+mn-lt"/>
                          <a:ea typeface="+mn-ea"/>
                          <a:cs typeface="Arial" panose="020B0604020202020204" pitchFamily="34" charset="0"/>
                        </a:rPr>
                        <a:t>)=0.54+0.033∗educi+0.0025∗experi+0.0000003∗faminci−0.068∗femalei+0.045∗metroi−0.030∗</a:t>
                      </a:r>
                      <a:r>
                        <a:rPr lang="el-GR" sz="1400" b="0" i="0" u="none" strike="noStrike" kern="1200" dirty="0">
                          <a:solidFill>
                            <a:srgbClr val="333333"/>
                          </a:solidFill>
                          <a:effectLst/>
                          <a:latin typeface="+mn-lt"/>
                          <a:ea typeface="+mn-ea"/>
                          <a:cs typeface="Arial" panose="020B0604020202020204" pitchFamily="34" charset="0"/>
                        </a:rPr>
                        <a:t>θ1+0.043∗θ2+0.0021∗θ3−0.0037∗θ4−0.009∗θ5+ε</a:t>
                      </a:r>
                      <a:r>
                        <a:rPr lang="es-MX" sz="1400" b="0" i="0" u="none" strike="noStrike" kern="1200" dirty="0">
                          <a:solidFill>
                            <a:srgbClr val="333333"/>
                          </a:solidFill>
                          <a:effectLst/>
                          <a:latin typeface="+mn-lt"/>
                          <a:ea typeface="+mn-ea"/>
                          <a:cs typeface="Arial" panose="020B0604020202020204" pitchFamily="34" charset="0"/>
                        </a:rPr>
                        <a:t>i</a:t>
                      </a:r>
                      <a:endParaRPr lang="es-MX" sz="1400" b="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s-ES" sz="1400" dirty="0">
                          <a:latin typeface="Arial" panose="020B0604020202020204" pitchFamily="34" charset="0"/>
                          <a:cs typeface="Arial" panose="020B0604020202020204" pitchFamily="34" charset="0"/>
                        </a:rPr>
                        <a:t>0.47</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400" dirty="0">
                          <a:latin typeface="Arial" panose="020B0604020202020204" pitchFamily="34" charset="0"/>
                          <a:cs typeface="Arial" panose="020B0604020202020204" pitchFamily="34" charset="0"/>
                        </a:rPr>
                        <a:t>Las variables black, Midwest </a:t>
                      </a:r>
                      <a:r>
                        <a:rPr lang="es-ES" sz="1400" dirty="0">
                          <a:latin typeface="Arial" panose="020B0604020202020204" pitchFamily="34" charset="0"/>
                          <a:cs typeface="Arial" panose="020B0604020202020204" pitchFamily="34" charset="0"/>
                        </a:rPr>
                        <a:t>&amp; </a:t>
                      </a:r>
                      <a:r>
                        <a:rPr lang="es-ES" sz="1400" dirty="0" err="1">
                          <a:latin typeface="Arial" panose="020B0604020202020204" pitchFamily="34" charset="0"/>
                          <a:cs typeface="Arial" panose="020B0604020202020204" pitchFamily="34" charset="0"/>
                        </a:rPr>
                        <a:t>south</a:t>
                      </a:r>
                      <a:r>
                        <a:rPr lang="es-ES" sz="1400" dirty="0">
                          <a:latin typeface="Arial" panose="020B0604020202020204" pitchFamily="34" charset="0"/>
                          <a:cs typeface="Arial" panose="020B0604020202020204" pitchFamily="34" charset="0"/>
                        </a:rPr>
                        <a:t> no son significativas </a:t>
                      </a:r>
                    </a:p>
                    <a:p>
                      <a:r>
                        <a:rPr lang="es-ES" sz="1400" dirty="0">
                          <a:latin typeface="Arial" panose="020B0604020202020204" pitchFamily="34" charset="0"/>
                          <a:cs typeface="Arial" panose="020B0604020202020204" pitchFamily="34" charset="0"/>
                        </a:rPr>
                        <a:t>+ Homocedasticidad de errores</a:t>
                      </a:r>
                    </a:p>
                    <a:p>
                      <a:r>
                        <a:rPr lang="es-ES" sz="1400" dirty="0">
                          <a:latin typeface="Arial" panose="020B0604020202020204" pitchFamily="34" charset="0"/>
                          <a:cs typeface="Arial" panose="020B0604020202020204" pitchFamily="34" charset="0"/>
                        </a:rPr>
                        <a:t>+ Normalidad de los errores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400" dirty="0">
                          <a:latin typeface="Arial" panose="020B0604020202020204" pitchFamily="34" charset="0"/>
                          <a:cs typeface="Arial" panose="020B0604020202020204" pitchFamily="34" charset="0"/>
                        </a:rPr>
                        <a:t>67.3%</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543401442"/>
                  </a:ext>
                </a:extLst>
              </a:tr>
            </a:tbl>
          </a:graphicData>
        </a:graphic>
      </p:graphicFrame>
    </p:spTree>
    <p:extLst>
      <p:ext uri="{BB962C8B-B14F-4D97-AF65-F5344CB8AC3E}">
        <p14:creationId xmlns:p14="http://schemas.microsoft.com/office/powerpoint/2010/main" val="632498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8E8B3A7-75E5-356B-5185-B1FBE395BE94}"/>
              </a:ext>
            </a:extLst>
          </p:cNvPr>
          <p:cNvSpPr>
            <a:spLocks noGrp="1"/>
          </p:cNvSpPr>
          <p:nvPr>
            <p:ph idx="1"/>
          </p:nvPr>
        </p:nvSpPr>
        <p:spPr>
          <a:xfrm>
            <a:off x="1881373" y="925374"/>
            <a:ext cx="9163983" cy="3894732"/>
          </a:xfrm>
        </p:spPr>
        <p:txBody>
          <a:bodyPr tIns="0" bIns="0">
            <a:normAutofit fontScale="25000" lnSpcReduction="20000"/>
          </a:bodyPr>
          <a:lstStyle/>
          <a:p>
            <a:r>
              <a:rPr lang="en-US" sz="4800" dirty="0" err="1">
                <a:solidFill>
                  <a:srgbClr val="373A3C"/>
                </a:solidFill>
                <a:latin typeface="Arial" panose="020B0604020202020204" pitchFamily="34" charset="0"/>
                <a:cs typeface="Arial" panose="020B0604020202020204" pitchFamily="34" charset="0"/>
              </a:rPr>
              <a:t>Esquema</a:t>
            </a:r>
            <a:r>
              <a:rPr lang="en-US" sz="4800" dirty="0">
                <a:solidFill>
                  <a:srgbClr val="373A3C"/>
                </a:solidFill>
                <a:latin typeface="Arial" panose="020B0604020202020204" pitchFamily="34" charset="0"/>
                <a:cs typeface="Arial" panose="020B0604020202020204" pitchFamily="34" charset="0"/>
              </a:rPr>
              <a:t> General del Proyecto </a:t>
            </a:r>
          </a:p>
          <a:p>
            <a:r>
              <a:rPr lang="es-ES" sz="4800" i="0" dirty="0" err="1">
                <a:solidFill>
                  <a:srgbClr val="373A3C"/>
                </a:solidFill>
                <a:effectLst/>
                <a:latin typeface="Arial" panose="020B0604020202020204" pitchFamily="34" charset="0"/>
                <a:cs typeface="Arial" panose="020B0604020202020204" pitchFamily="34" charset="0"/>
              </a:rPr>
              <a:t>Pre-análisis</a:t>
            </a:r>
            <a:r>
              <a:rPr lang="es-ES" sz="4800" i="0" dirty="0">
                <a:solidFill>
                  <a:srgbClr val="373A3C"/>
                </a:solidFill>
                <a:effectLst/>
                <a:latin typeface="Arial" panose="020B0604020202020204" pitchFamily="34" charset="0"/>
                <a:cs typeface="Arial" panose="020B0604020202020204" pitchFamily="34" charset="0"/>
              </a:rPr>
              <a:t> de datos</a:t>
            </a:r>
            <a:endParaRPr lang="en-US" sz="4800" dirty="0">
              <a:latin typeface="Arial" panose="020B0604020202020204" pitchFamily="34" charset="0"/>
              <a:cs typeface="Arial" panose="020B0604020202020204" pitchFamily="34" charset="0"/>
            </a:endParaRPr>
          </a:p>
          <a:p>
            <a:r>
              <a:rPr lang="es-MX" sz="4800" dirty="0">
                <a:solidFill>
                  <a:srgbClr val="373A3C"/>
                </a:solidFill>
                <a:latin typeface="Arial" panose="020B0604020202020204" pitchFamily="34" charset="0"/>
                <a:cs typeface="Arial" panose="020B0604020202020204" pitchFamily="34" charset="0"/>
              </a:rPr>
              <a:t> </a:t>
            </a:r>
            <a:r>
              <a:rPr lang="en-US" sz="4800" dirty="0">
                <a:solidFill>
                  <a:srgbClr val="373A3C"/>
                </a:solidFill>
                <a:latin typeface="Arial" panose="020B0604020202020204" pitchFamily="34" charset="0"/>
                <a:cs typeface="Arial" panose="020B0604020202020204" pitchFamily="34" charset="0"/>
              </a:rPr>
              <a:t>El </a:t>
            </a:r>
            <a:r>
              <a:rPr lang="en-US" sz="4800" dirty="0" err="1">
                <a:solidFill>
                  <a:srgbClr val="373A3C"/>
                </a:solidFill>
                <a:latin typeface="Arial" panose="020B0604020202020204" pitchFamily="34" charset="0"/>
                <a:cs typeface="Arial" panose="020B0604020202020204" pitchFamily="34" charset="0"/>
              </a:rPr>
              <a:t>modelo</a:t>
            </a:r>
            <a:r>
              <a:rPr lang="en-US" sz="4800" dirty="0">
                <a:solidFill>
                  <a:srgbClr val="373A3C"/>
                </a:solidFill>
                <a:latin typeface="Arial" panose="020B0604020202020204" pitchFamily="34" charset="0"/>
                <a:cs typeface="Arial" panose="020B0604020202020204" pitchFamily="34" charset="0"/>
              </a:rPr>
              <a:t> de </a:t>
            </a:r>
            <a:r>
              <a:rPr lang="en-US" sz="4800" dirty="0" err="1">
                <a:solidFill>
                  <a:srgbClr val="373A3C"/>
                </a:solidFill>
                <a:latin typeface="Arial" panose="020B0604020202020204" pitchFamily="34" charset="0"/>
                <a:cs typeface="Arial" panose="020B0604020202020204" pitchFamily="34" charset="0"/>
              </a:rPr>
              <a:t>Mínimos</a:t>
            </a:r>
            <a:r>
              <a:rPr lang="en-US" sz="4800" dirty="0">
                <a:solidFill>
                  <a:srgbClr val="373A3C"/>
                </a:solidFill>
                <a:latin typeface="Arial" panose="020B0604020202020204" pitchFamily="34" charset="0"/>
                <a:cs typeface="Arial" panose="020B0604020202020204" pitchFamily="34" charset="0"/>
              </a:rPr>
              <a:t> </a:t>
            </a:r>
            <a:r>
              <a:rPr lang="en-US" sz="4800" dirty="0" err="1">
                <a:solidFill>
                  <a:srgbClr val="373A3C"/>
                </a:solidFill>
                <a:latin typeface="Arial" panose="020B0604020202020204" pitchFamily="34" charset="0"/>
                <a:cs typeface="Arial" panose="020B0604020202020204" pitchFamily="34" charset="0"/>
              </a:rPr>
              <a:t>Cuadrados</a:t>
            </a:r>
            <a:r>
              <a:rPr lang="en-US" sz="4800" dirty="0">
                <a:solidFill>
                  <a:srgbClr val="373A3C"/>
                </a:solidFill>
                <a:latin typeface="Arial" panose="020B0604020202020204" pitchFamily="34" charset="0"/>
                <a:cs typeface="Arial" panose="020B0604020202020204" pitchFamily="34" charset="0"/>
              </a:rPr>
              <a:t> </a:t>
            </a:r>
            <a:r>
              <a:rPr lang="en-US" sz="4800" dirty="0" err="1">
                <a:solidFill>
                  <a:srgbClr val="373A3C"/>
                </a:solidFill>
                <a:latin typeface="Arial" panose="020B0604020202020204" pitchFamily="34" charset="0"/>
                <a:cs typeface="Arial" panose="020B0604020202020204" pitchFamily="34" charset="0"/>
              </a:rPr>
              <a:t>Ordinarios</a:t>
            </a:r>
            <a:r>
              <a:rPr lang="en-US" sz="4800" dirty="0">
                <a:solidFill>
                  <a:srgbClr val="373A3C"/>
                </a:solidFill>
                <a:latin typeface="Arial" panose="020B0604020202020204" pitchFamily="34" charset="0"/>
                <a:cs typeface="Arial" panose="020B0604020202020204" pitchFamily="34" charset="0"/>
              </a:rPr>
              <a:t> (MCO)</a:t>
            </a:r>
          </a:p>
          <a:p>
            <a:r>
              <a:rPr lang="en-US" sz="4800" dirty="0" err="1">
                <a:solidFill>
                  <a:srgbClr val="373A3C"/>
                </a:solidFill>
                <a:latin typeface="Arial" panose="020B0604020202020204" pitchFamily="34" charset="0"/>
                <a:cs typeface="Arial" panose="020B0604020202020204" pitchFamily="34" charset="0"/>
              </a:rPr>
              <a:t>Aplicación</a:t>
            </a:r>
            <a:r>
              <a:rPr lang="en-US" sz="4800" dirty="0">
                <a:solidFill>
                  <a:srgbClr val="373A3C"/>
                </a:solidFill>
                <a:latin typeface="Arial" panose="020B0604020202020204" pitchFamily="34" charset="0"/>
                <a:cs typeface="Arial" panose="020B0604020202020204" pitchFamily="34" charset="0"/>
              </a:rPr>
              <a:t> del </a:t>
            </a:r>
            <a:r>
              <a:rPr lang="en-US" sz="4800" dirty="0" err="1">
                <a:solidFill>
                  <a:srgbClr val="373A3C"/>
                </a:solidFill>
                <a:latin typeface="Arial" panose="020B0604020202020204" pitchFamily="34" charset="0"/>
                <a:cs typeface="Arial" panose="020B0604020202020204" pitchFamily="34" charset="0"/>
              </a:rPr>
              <a:t>modelo</a:t>
            </a:r>
            <a:r>
              <a:rPr lang="en-US" sz="4800" dirty="0">
                <a:solidFill>
                  <a:srgbClr val="373A3C"/>
                </a:solidFill>
                <a:latin typeface="Arial" panose="020B0604020202020204" pitchFamily="34" charset="0"/>
                <a:cs typeface="Arial" panose="020B0604020202020204" pitchFamily="34" charset="0"/>
              </a:rPr>
              <a:t> de </a:t>
            </a:r>
            <a:r>
              <a:rPr lang="en-US" sz="4800" dirty="0" err="1">
                <a:solidFill>
                  <a:srgbClr val="373A3C"/>
                </a:solidFill>
                <a:latin typeface="Arial" panose="020B0604020202020204" pitchFamily="34" charset="0"/>
                <a:cs typeface="Arial" panose="020B0604020202020204" pitchFamily="34" charset="0"/>
              </a:rPr>
              <a:t>Mínimos</a:t>
            </a:r>
            <a:r>
              <a:rPr lang="en-US" sz="4800" dirty="0">
                <a:solidFill>
                  <a:srgbClr val="373A3C"/>
                </a:solidFill>
                <a:latin typeface="Arial" panose="020B0604020202020204" pitchFamily="34" charset="0"/>
                <a:cs typeface="Arial" panose="020B0604020202020204" pitchFamily="34" charset="0"/>
              </a:rPr>
              <a:t> </a:t>
            </a:r>
            <a:r>
              <a:rPr lang="en-US" sz="4800" dirty="0" err="1">
                <a:solidFill>
                  <a:srgbClr val="373A3C"/>
                </a:solidFill>
                <a:latin typeface="Arial" panose="020B0604020202020204" pitchFamily="34" charset="0"/>
                <a:cs typeface="Arial" panose="020B0604020202020204" pitchFamily="34" charset="0"/>
              </a:rPr>
              <a:t>Cuadrados</a:t>
            </a:r>
            <a:r>
              <a:rPr lang="en-US" sz="4800" dirty="0">
                <a:solidFill>
                  <a:srgbClr val="373A3C"/>
                </a:solidFill>
                <a:latin typeface="Arial" panose="020B0604020202020204" pitchFamily="34" charset="0"/>
                <a:cs typeface="Arial" panose="020B0604020202020204" pitchFamily="34" charset="0"/>
              </a:rPr>
              <a:t> </a:t>
            </a:r>
            <a:r>
              <a:rPr lang="en-US" sz="4800" dirty="0" err="1">
                <a:solidFill>
                  <a:srgbClr val="373A3C"/>
                </a:solidFill>
                <a:latin typeface="Arial" panose="020B0604020202020204" pitchFamily="34" charset="0"/>
                <a:cs typeface="Arial" panose="020B0604020202020204" pitchFamily="34" charset="0"/>
              </a:rPr>
              <a:t>Ordinarios</a:t>
            </a:r>
            <a:r>
              <a:rPr lang="en-US" sz="4800" dirty="0">
                <a:solidFill>
                  <a:srgbClr val="373A3C"/>
                </a:solidFill>
                <a:latin typeface="Arial" panose="020B0604020202020204" pitchFamily="34" charset="0"/>
                <a:cs typeface="Arial" panose="020B0604020202020204" pitchFamily="34" charset="0"/>
              </a:rPr>
              <a:t> (MCO1)</a:t>
            </a:r>
            <a:endParaRPr lang="es-MX" sz="4800" dirty="0">
              <a:solidFill>
                <a:srgbClr val="373A3C"/>
              </a:solidFill>
              <a:latin typeface="Arial" panose="020B0604020202020204" pitchFamily="34" charset="0"/>
              <a:cs typeface="Arial" panose="020B0604020202020204" pitchFamily="34" charset="0"/>
            </a:endParaRPr>
          </a:p>
          <a:p>
            <a:r>
              <a:rPr lang="en-US" sz="4800" dirty="0" err="1">
                <a:solidFill>
                  <a:srgbClr val="373A3C"/>
                </a:solidFill>
                <a:latin typeface="Arial" panose="020B0604020202020204" pitchFamily="34" charset="0"/>
                <a:cs typeface="Arial" panose="020B0604020202020204" pitchFamily="34" charset="0"/>
              </a:rPr>
              <a:t>Aplicación</a:t>
            </a:r>
            <a:r>
              <a:rPr lang="en-US" sz="4800" dirty="0">
                <a:solidFill>
                  <a:srgbClr val="373A3C"/>
                </a:solidFill>
                <a:latin typeface="Arial" panose="020B0604020202020204" pitchFamily="34" charset="0"/>
                <a:cs typeface="Arial" panose="020B0604020202020204" pitchFamily="34" charset="0"/>
              </a:rPr>
              <a:t> del </a:t>
            </a:r>
            <a:r>
              <a:rPr lang="en-US" sz="4800" dirty="0" err="1">
                <a:solidFill>
                  <a:srgbClr val="373A3C"/>
                </a:solidFill>
                <a:latin typeface="Arial" panose="020B0604020202020204" pitchFamily="34" charset="0"/>
                <a:cs typeface="Arial" panose="020B0604020202020204" pitchFamily="34" charset="0"/>
              </a:rPr>
              <a:t>modelo</a:t>
            </a:r>
            <a:r>
              <a:rPr lang="en-US" sz="4800" dirty="0">
                <a:solidFill>
                  <a:srgbClr val="373A3C"/>
                </a:solidFill>
                <a:latin typeface="Arial" panose="020B0604020202020204" pitchFamily="34" charset="0"/>
                <a:cs typeface="Arial" panose="020B0604020202020204" pitchFamily="34" charset="0"/>
              </a:rPr>
              <a:t> de </a:t>
            </a:r>
            <a:r>
              <a:rPr lang="en-US" sz="4800" dirty="0" err="1">
                <a:solidFill>
                  <a:srgbClr val="373A3C"/>
                </a:solidFill>
                <a:latin typeface="Arial" panose="020B0604020202020204" pitchFamily="34" charset="0"/>
                <a:cs typeface="Arial" panose="020B0604020202020204" pitchFamily="34" charset="0"/>
              </a:rPr>
              <a:t>Mínimos</a:t>
            </a:r>
            <a:r>
              <a:rPr lang="en-US" sz="4800" dirty="0">
                <a:solidFill>
                  <a:srgbClr val="373A3C"/>
                </a:solidFill>
                <a:latin typeface="Arial" panose="020B0604020202020204" pitchFamily="34" charset="0"/>
                <a:cs typeface="Arial" panose="020B0604020202020204" pitchFamily="34" charset="0"/>
              </a:rPr>
              <a:t> </a:t>
            </a:r>
            <a:r>
              <a:rPr lang="en-US" sz="4800" dirty="0" err="1">
                <a:solidFill>
                  <a:srgbClr val="373A3C"/>
                </a:solidFill>
                <a:latin typeface="Arial" panose="020B0604020202020204" pitchFamily="34" charset="0"/>
                <a:cs typeface="Arial" panose="020B0604020202020204" pitchFamily="34" charset="0"/>
              </a:rPr>
              <a:t>Cuadrados</a:t>
            </a:r>
            <a:r>
              <a:rPr lang="en-US" sz="4800" dirty="0">
                <a:solidFill>
                  <a:srgbClr val="373A3C"/>
                </a:solidFill>
                <a:latin typeface="Arial" panose="020B0604020202020204" pitchFamily="34" charset="0"/>
                <a:cs typeface="Arial" panose="020B0604020202020204" pitchFamily="34" charset="0"/>
              </a:rPr>
              <a:t> </a:t>
            </a:r>
            <a:r>
              <a:rPr lang="en-US" sz="4800" dirty="0" err="1">
                <a:solidFill>
                  <a:srgbClr val="373A3C"/>
                </a:solidFill>
                <a:latin typeface="Arial" panose="020B0604020202020204" pitchFamily="34" charset="0"/>
                <a:cs typeface="Arial" panose="020B0604020202020204" pitchFamily="34" charset="0"/>
              </a:rPr>
              <a:t>Ordinarios</a:t>
            </a:r>
            <a:r>
              <a:rPr lang="en-US" sz="4800" dirty="0">
                <a:solidFill>
                  <a:srgbClr val="373A3C"/>
                </a:solidFill>
                <a:latin typeface="Arial" panose="020B0604020202020204" pitchFamily="34" charset="0"/>
                <a:cs typeface="Arial" panose="020B0604020202020204" pitchFamily="34" charset="0"/>
              </a:rPr>
              <a:t> (MCO2)</a:t>
            </a:r>
          </a:p>
          <a:p>
            <a:pPr lvl="1"/>
            <a:r>
              <a:rPr lang="es-MX" sz="4800" dirty="0">
                <a:solidFill>
                  <a:schemeClr val="tx1">
                    <a:lumMod val="95000"/>
                    <a:lumOff val="5000"/>
                  </a:schemeClr>
                </a:solidFill>
                <a:latin typeface="Arial" panose="020B0604020202020204" pitchFamily="34" charset="0"/>
                <a:cs typeface="Arial" panose="020B0604020202020204" pitchFamily="34" charset="0"/>
              </a:rPr>
              <a:t>Pruebas de los supuestos de GAUSS- MARKOV sobre el error del MCO2</a:t>
            </a:r>
          </a:p>
          <a:p>
            <a:r>
              <a:rPr lang="en-US" sz="4800" dirty="0" err="1">
                <a:solidFill>
                  <a:srgbClr val="373A3C"/>
                </a:solidFill>
                <a:latin typeface="Arial" panose="020B0604020202020204" pitchFamily="34" charset="0"/>
                <a:cs typeface="Arial" panose="020B0604020202020204" pitchFamily="34" charset="0"/>
              </a:rPr>
              <a:t>Aplicación</a:t>
            </a:r>
            <a:r>
              <a:rPr lang="en-US" sz="4800" dirty="0">
                <a:solidFill>
                  <a:srgbClr val="373A3C"/>
                </a:solidFill>
                <a:latin typeface="Arial" panose="020B0604020202020204" pitchFamily="34" charset="0"/>
                <a:cs typeface="Arial" panose="020B0604020202020204" pitchFamily="34" charset="0"/>
              </a:rPr>
              <a:t> del </a:t>
            </a:r>
            <a:r>
              <a:rPr lang="en-US" sz="4800" dirty="0" err="1">
                <a:solidFill>
                  <a:srgbClr val="373A3C"/>
                </a:solidFill>
                <a:latin typeface="Arial" panose="020B0604020202020204" pitchFamily="34" charset="0"/>
                <a:cs typeface="Arial" panose="020B0604020202020204" pitchFamily="34" charset="0"/>
              </a:rPr>
              <a:t>modelo</a:t>
            </a:r>
            <a:r>
              <a:rPr lang="en-US" sz="4800" dirty="0">
                <a:solidFill>
                  <a:srgbClr val="373A3C"/>
                </a:solidFill>
                <a:latin typeface="Arial" panose="020B0604020202020204" pitchFamily="34" charset="0"/>
                <a:cs typeface="Arial" panose="020B0604020202020204" pitchFamily="34" charset="0"/>
              </a:rPr>
              <a:t> de </a:t>
            </a:r>
            <a:r>
              <a:rPr lang="en-US" sz="4800" dirty="0" err="1">
                <a:solidFill>
                  <a:srgbClr val="373A3C"/>
                </a:solidFill>
                <a:latin typeface="Arial" panose="020B0604020202020204" pitchFamily="34" charset="0"/>
                <a:cs typeface="Arial" panose="020B0604020202020204" pitchFamily="34" charset="0"/>
              </a:rPr>
              <a:t>Mínimos</a:t>
            </a:r>
            <a:r>
              <a:rPr lang="en-US" sz="4800" dirty="0">
                <a:solidFill>
                  <a:srgbClr val="373A3C"/>
                </a:solidFill>
                <a:latin typeface="Arial" panose="020B0604020202020204" pitchFamily="34" charset="0"/>
                <a:cs typeface="Arial" panose="020B0604020202020204" pitchFamily="34" charset="0"/>
              </a:rPr>
              <a:t> </a:t>
            </a:r>
            <a:r>
              <a:rPr lang="en-US" sz="4800" dirty="0" err="1">
                <a:solidFill>
                  <a:srgbClr val="373A3C"/>
                </a:solidFill>
                <a:latin typeface="Arial" panose="020B0604020202020204" pitchFamily="34" charset="0"/>
                <a:cs typeface="Arial" panose="020B0604020202020204" pitchFamily="34" charset="0"/>
              </a:rPr>
              <a:t>Cuadrados</a:t>
            </a:r>
            <a:r>
              <a:rPr lang="en-US" sz="4800" dirty="0">
                <a:solidFill>
                  <a:srgbClr val="373A3C"/>
                </a:solidFill>
                <a:latin typeface="Arial" panose="020B0604020202020204" pitchFamily="34" charset="0"/>
                <a:cs typeface="Arial" panose="020B0604020202020204" pitchFamily="34" charset="0"/>
              </a:rPr>
              <a:t> </a:t>
            </a:r>
            <a:r>
              <a:rPr lang="en-US" sz="4800" dirty="0" err="1">
                <a:solidFill>
                  <a:srgbClr val="373A3C"/>
                </a:solidFill>
                <a:latin typeface="Arial" panose="020B0604020202020204" pitchFamily="34" charset="0"/>
                <a:cs typeface="Arial" panose="020B0604020202020204" pitchFamily="34" charset="0"/>
              </a:rPr>
              <a:t>Ordinarios</a:t>
            </a:r>
            <a:r>
              <a:rPr lang="en-US" sz="4800" dirty="0">
                <a:solidFill>
                  <a:srgbClr val="373A3C"/>
                </a:solidFill>
                <a:latin typeface="Arial" panose="020B0604020202020204" pitchFamily="34" charset="0"/>
                <a:cs typeface="Arial" panose="020B0604020202020204" pitchFamily="34" charset="0"/>
              </a:rPr>
              <a:t> (MCO3)</a:t>
            </a:r>
          </a:p>
          <a:p>
            <a:pPr lvl="1"/>
            <a:r>
              <a:rPr lang="es-MX" sz="4800" dirty="0">
                <a:solidFill>
                  <a:schemeClr val="tx1">
                    <a:lumMod val="95000"/>
                    <a:lumOff val="5000"/>
                  </a:schemeClr>
                </a:solidFill>
                <a:latin typeface="Arial" panose="020B0604020202020204" pitchFamily="34" charset="0"/>
                <a:cs typeface="Arial" panose="020B0604020202020204" pitchFamily="34" charset="0"/>
              </a:rPr>
              <a:t>Pruebas de los supuestos de GAUSS- MARKOV sobre el error del MCO3</a:t>
            </a:r>
          </a:p>
          <a:p>
            <a:r>
              <a:rPr lang="en-US" sz="4800" dirty="0">
                <a:solidFill>
                  <a:srgbClr val="373A3C"/>
                </a:solidFill>
                <a:latin typeface="Arial" panose="020B0604020202020204" pitchFamily="34" charset="0"/>
                <a:cs typeface="Arial" panose="020B0604020202020204" pitchFamily="34" charset="0"/>
              </a:rPr>
              <a:t>El </a:t>
            </a:r>
            <a:r>
              <a:rPr lang="en-US" sz="4800" dirty="0" err="1">
                <a:solidFill>
                  <a:srgbClr val="373A3C"/>
                </a:solidFill>
                <a:latin typeface="Arial" panose="020B0604020202020204" pitchFamily="34" charset="0"/>
                <a:cs typeface="Arial" panose="020B0604020202020204" pitchFamily="34" charset="0"/>
              </a:rPr>
              <a:t>modelo</a:t>
            </a:r>
            <a:r>
              <a:rPr lang="en-US" sz="4800" dirty="0">
                <a:solidFill>
                  <a:srgbClr val="373A3C"/>
                </a:solidFill>
                <a:latin typeface="Arial" panose="020B0604020202020204" pitchFamily="34" charset="0"/>
                <a:cs typeface="Arial" panose="020B0604020202020204" pitchFamily="34" charset="0"/>
              </a:rPr>
              <a:t> de </a:t>
            </a:r>
            <a:r>
              <a:rPr lang="en-US" sz="4800" dirty="0" err="1">
                <a:solidFill>
                  <a:srgbClr val="373A3C"/>
                </a:solidFill>
                <a:latin typeface="Arial" panose="020B0604020202020204" pitchFamily="34" charset="0"/>
                <a:cs typeface="Arial" panose="020B0604020202020204" pitchFamily="34" charset="0"/>
              </a:rPr>
              <a:t>Mínimos</a:t>
            </a:r>
            <a:r>
              <a:rPr lang="en-US" sz="4800" dirty="0">
                <a:solidFill>
                  <a:srgbClr val="373A3C"/>
                </a:solidFill>
                <a:latin typeface="Arial" panose="020B0604020202020204" pitchFamily="34" charset="0"/>
                <a:cs typeface="Arial" panose="020B0604020202020204" pitchFamily="34" charset="0"/>
              </a:rPr>
              <a:t> </a:t>
            </a:r>
            <a:r>
              <a:rPr lang="en-US" sz="4800" dirty="0" err="1">
                <a:solidFill>
                  <a:srgbClr val="373A3C"/>
                </a:solidFill>
                <a:latin typeface="Arial" panose="020B0604020202020204" pitchFamily="34" charset="0"/>
                <a:cs typeface="Arial" panose="020B0604020202020204" pitchFamily="34" charset="0"/>
              </a:rPr>
              <a:t>Cuadrados</a:t>
            </a:r>
            <a:r>
              <a:rPr lang="en-US" sz="4800" dirty="0">
                <a:solidFill>
                  <a:srgbClr val="373A3C"/>
                </a:solidFill>
                <a:latin typeface="Arial" panose="020B0604020202020204" pitchFamily="34" charset="0"/>
                <a:cs typeface="Arial" panose="020B0604020202020204" pitchFamily="34" charset="0"/>
              </a:rPr>
              <a:t> </a:t>
            </a:r>
            <a:r>
              <a:rPr lang="en-US" sz="4800" dirty="0" err="1">
                <a:solidFill>
                  <a:srgbClr val="373A3C"/>
                </a:solidFill>
                <a:latin typeface="Arial" panose="020B0604020202020204" pitchFamily="34" charset="0"/>
                <a:cs typeface="Arial" panose="020B0604020202020204" pitchFamily="34" charset="0"/>
              </a:rPr>
              <a:t>Generalizados</a:t>
            </a:r>
            <a:r>
              <a:rPr lang="en-US" sz="4800" dirty="0">
                <a:solidFill>
                  <a:srgbClr val="373A3C"/>
                </a:solidFill>
                <a:latin typeface="Arial" panose="020B0604020202020204" pitchFamily="34" charset="0"/>
                <a:cs typeface="Arial" panose="020B0604020202020204" pitchFamily="34" charset="0"/>
              </a:rPr>
              <a:t> (MCG)</a:t>
            </a:r>
          </a:p>
          <a:p>
            <a:pPr lvl="1"/>
            <a:r>
              <a:rPr lang="en-US" sz="4600" dirty="0">
                <a:solidFill>
                  <a:srgbClr val="373A3C"/>
                </a:solidFill>
                <a:latin typeface="Arial" panose="020B0604020202020204" pitchFamily="34" charset="0"/>
                <a:cs typeface="Arial" panose="020B0604020202020204" pitchFamily="34" charset="0"/>
              </a:rPr>
              <a:t>Los </a:t>
            </a:r>
            <a:r>
              <a:rPr lang="en-US" sz="4600" dirty="0" err="1">
                <a:solidFill>
                  <a:srgbClr val="373A3C"/>
                </a:solidFill>
                <a:latin typeface="Arial" panose="020B0604020202020204" pitchFamily="34" charset="0"/>
                <a:cs typeface="Arial" panose="020B0604020202020204" pitchFamily="34" charset="0"/>
              </a:rPr>
              <a:t>coeficientes</a:t>
            </a:r>
            <a:r>
              <a:rPr lang="en-US" sz="4600" dirty="0">
                <a:solidFill>
                  <a:srgbClr val="373A3C"/>
                </a:solidFill>
                <a:latin typeface="Arial" panose="020B0604020202020204" pitchFamily="34" charset="0"/>
                <a:cs typeface="Arial" panose="020B0604020202020204" pitchFamily="34" charset="0"/>
              </a:rPr>
              <a:t> </a:t>
            </a:r>
            <a:r>
              <a:rPr lang="en-US" sz="4600" dirty="0">
                <a:solidFill>
                  <a:srgbClr val="373A3C"/>
                </a:solidFill>
                <a:latin typeface="Arial" panose="020B0604020202020204" pitchFamily="34" charset="0"/>
                <a:ea typeface="Cambria Math" panose="02040503050406030204" pitchFamily="18" charset="0"/>
                <a:cs typeface="Arial" panose="020B0604020202020204" pitchFamily="34" charset="0"/>
              </a:rPr>
              <a:t>𝜷 </a:t>
            </a:r>
            <a:r>
              <a:rPr lang="en-US" sz="4600" dirty="0" err="1">
                <a:solidFill>
                  <a:srgbClr val="373A3C"/>
                </a:solidFill>
                <a:latin typeface="Arial" panose="020B0604020202020204" pitchFamily="34" charset="0"/>
                <a:cs typeface="Arial" panose="020B0604020202020204" pitchFamily="34" charset="0"/>
              </a:rPr>
              <a:t>insesgados</a:t>
            </a:r>
            <a:r>
              <a:rPr lang="en-US" sz="4600" dirty="0">
                <a:solidFill>
                  <a:srgbClr val="373A3C"/>
                </a:solidFill>
                <a:latin typeface="Arial" panose="020B0604020202020204" pitchFamily="34" charset="0"/>
                <a:cs typeface="Arial" panose="020B0604020202020204" pitchFamily="34" charset="0"/>
              </a:rPr>
              <a:t>, </a:t>
            </a:r>
            <a:r>
              <a:rPr lang="en-US" sz="4600" dirty="0" err="1">
                <a:solidFill>
                  <a:srgbClr val="373A3C"/>
                </a:solidFill>
                <a:latin typeface="Arial" panose="020B0604020202020204" pitchFamily="34" charset="0"/>
                <a:cs typeface="Arial" panose="020B0604020202020204" pitchFamily="34" charset="0"/>
              </a:rPr>
              <a:t>consistentes</a:t>
            </a:r>
            <a:r>
              <a:rPr lang="en-US" sz="4600" dirty="0">
                <a:solidFill>
                  <a:srgbClr val="373A3C"/>
                </a:solidFill>
                <a:latin typeface="Arial" panose="020B0604020202020204" pitchFamily="34" charset="0"/>
                <a:cs typeface="Arial" panose="020B0604020202020204" pitchFamily="34" charset="0"/>
              </a:rPr>
              <a:t> y </a:t>
            </a:r>
            <a:r>
              <a:rPr lang="en-US" sz="4600" dirty="0" err="1">
                <a:solidFill>
                  <a:srgbClr val="373A3C"/>
                </a:solidFill>
                <a:latin typeface="Arial" panose="020B0604020202020204" pitchFamily="34" charset="0"/>
                <a:cs typeface="Arial" panose="020B0604020202020204" pitchFamily="34" charset="0"/>
              </a:rPr>
              <a:t>eficientes</a:t>
            </a:r>
            <a:r>
              <a:rPr lang="en-US" sz="4600" dirty="0">
                <a:solidFill>
                  <a:srgbClr val="373A3C"/>
                </a:solidFill>
                <a:latin typeface="Arial" panose="020B0604020202020204" pitchFamily="34" charset="0"/>
                <a:cs typeface="Arial" panose="020B0604020202020204" pitchFamily="34" charset="0"/>
              </a:rPr>
              <a:t> </a:t>
            </a:r>
          </a:p>
          <a:p>
            <a:r>
              <a:rPr lang="en-US" sz="4800" dirty="0" err="1">
                <a:solidFill>
                  <a:srgbClr val="373A3C"/>
                </a:solidFill>
                <a:latin typeface="Arial" panose="020B0604020202020204" pitchFamily="34" charset="0"/>
                <a:cs typeface="Arial" panose="020B0604020202020204" pitchFamily="34" charset="0"/>
              </a:rPr>
              <a:t>Aplicación</a:t>
            </a:r>
            <a:r>
              <a:rPr lang="en-US" sz="4800" dirty="0">
                <a:solidFill>
                  <a:srgbClr val="373A3C"/>
                </a:solidFill>
                <a:latin typeface="Arial" panose="020B0604020202020204" pitchFamily="34" charset="0"/>
                <a:cs typeface="Arial" panose="020B0604020202020204" pitchFamily="34" charset="0"/>
              </a:rPr>
              <a:t> del </a:t>
            </a:r>
            <a:r>
              <a:rPr lang="en-US" sz="4800" dirty="0" err="1">
                <a:solidFill>
                  <a:srgbClr val="373A3C"/>
                </a:solidFill>
                <a:latin typeface="Arial" panose="020B0604020202020204" pitchFamily="34" charset="0"/>
                <a:cs typeface="Arial" panose="020B0604020202020204" pitchFamily="34" charset="0"/>
              </a:rPr>
              <a:t>modelo</a:t>
            </a:r>
            <a:r>
              <a:rPr lang="en-US" sz="4800" dirty="0">
                <a:solidFill>
                  <a:srgbClr val="373A3C"/>
                </a:solidFill>
                <a:latin typeface="Arial" panose="020B0604020202020204" pitchFamily="34" charset="0"/>
                <a:cs typeface="Arial" panose="020B0604020202020204" pitchFamily="34" charset="0"/>
              </a:rPr>
              <a:t> de </a:t>
            </a:r>
            <a:r>
              <a:rPr lang="en-US" sz="4800" dirty="0" err="1">
                <a:solidFill>
                  <a:srgbClr val="373A3C"/>
                </a:solidFill>
                <a:latin typeface="Arial" panose="020B0604020202020204" pitchFamily="34" charset="0"/>
                <a:cs typeface="Arial" panose="020B0604020202020204" pitchFamily="34" charset="0"/>
              </a:rPr>
              <a:t>Mínimos</a:t>
            </a:r>
            <a:r>
              <a:rPr lang="en-US" sz="4800" dirty="0">
                <a:solidFill>
                  <a:srgbClr val="373A3C"/>
                </a:solidFill>
                <a:latin typeface="Arial" panose="020B0604020202020204" pitchFamily="34" charset="0"/>
                <a:cs typeface="Arial" panose="020B0604020202020204" pitchFamily="34" charset="0"/>
              </a:rPr>
              <a:t> </a:t>
            </a:r>
            <a:r>
              <a:rPr lang="en-US" sz="4800" dirty="0" err="1">
                <a:solidFill>
                  <a:srgbClr val="373A3C"/>
                </a:solidFill>
                <a:latin typeface="Arial" panose="020B0604020202020204" pitchFamily="34" charset="0"/>
                <a:cs typeface="Arial" panose="020B0604020202020204" pitchFamily="34" charset="0"/>
              </a:rPr>
              <a:t>Cuadrados</a:t>
            </a:r>
            <a:r>
              <a:rPr lang="en-US" sz="4800" dirty="0">
                <a:solidFill>
                  <a:srgbClr val="373A3C"/>
                </a:solidFill>
                <a:latin typeface="Arial" panose="020B0604020202020204" pitchFamily="34" charset="0"/>
                <a:cs typeface="Arial" panose="020B0604020202020204" pitchFamily="34" charset="0"/>
              </a:rPr>
              <a:t> </a:t>
            </a:r>
            <a:r>
              <a:rPr lang="en-US" sz="4800" dirty="0" err="1">
                <a:solidFill>
                  <a:srgbClr val="373A3C"/>
                </a:solidFill>
                <a:latin typeface="Arial" panose="020B0604020202020204" pitchFamily="34" charset="0"/>
                <a:cs typeface="Arial" panose="020B0604020202020204" pitchFamily="34" charset="0"/>
              </a:rPr>
              <a:t>Generalizados</a:t>
            </a:r>
            <a:r>
              <a:rPr lang="en-US" sz="4800" dirty="0">
                <a:solidFill>
                  <a:srgbClr val="373A3C"/>
                </a:solidFill>
                <a:latin typeface="Arial" panose="020B0604020202020204" pitchFamily="34" charset="0"/>
                <a:cs typeface="Arial" panose="020B0604020202020204" pitchFamily="34" charset="0"/>
              </a:rPr>
              <a:t> (MCG1)</a:t>
            </a:r>
          </a:p>
          <a:p>
            <a:r>
              <a:rPr lang="en-US" sz="4800" dirty="0" err="1">
                <a:solidFill>
                  <a:srgbClr val="373A3C"/>
                </a:solidFill>
                <a:latin typeface="Arial" panose="020B0604020202020204" pitchFamily="34" charset="0"/>
                <a:cs typeface="Arial" panose="020B0604020202020204" pitchFamily="34" charset="0"/>
              </a:rPr>
              <a:t>Aplicación</a:t>
            </a:r>
            <a:r>
              <a:rPr lang="en-US" sz="4800" dirty="0">
                <a:solidFill>
                  <a:srgbClr val="373A3C"/>
                </a:solidFill>
                <a:latin typeface="Arial" panose="020B0604020202020204" pitchFamily="34" charset="0"/>
                <a:cs typeface="Arial" panose="020B0604020202020204" pitchFamily="34" charset="0"/>
              </a:rPr>
              <a:t> del </a:t>
            </a:r>
            <a:r>
              <a:rPr lang="en-US" sz="4800" dirty="0" err="1">
                <a:solidFill>
                  <a:srgbClr val="373A3C"/>
                </a:solidFill>
                <a:latin typeface="Arial" panose="020B0604020202020204" pitchFamily="34" charset="0"/>
                <a:cs typeface="Arial" panose="020B0604020202020204" pitchFamily="34" charset="0"/>
              </a:rPr>
              <a:t>modelo</a:t>
            </a:r>
            <a:r>
              <a:rPr lang="en-US" sz="4800" dirty="0">
                <a:solidFill>
                  <a:srgbClr val="373A3C"/>
                </a:solidFill>
                <a:latin typeface="Arial" panose="020B0604020202020204" pitchFamily="34" charset="0"/>
                <a:cs typeface="Arial" panose="020B0604020202020204" pitchFamily="34" charset="0"/>
              </a:rPr>
              <a:t> de </a:t>
            </a:r>
            <a:r>
              <a:rPr lang="en-US" sz="4800" dirty="0" err="1">
                <a:solidFill>
                  <a:srgbClr val="373A3C"/>
                </a:solidFill>
                <a:latin typeface="Arial" panose="020B0604020202020204" pitchFamily="34" charset="0"/>
                <a:cs typeface="Arial" panose="020B0604020202020204" pitchFamily="34" charset="0"/>
              </a:rPr>
              <a:t>Mínimos</a:t>
            </a:r>
            <a:r>
              <a:rPr lang="en-US" sz="4800" dirty="0">
                <a:solidFill>
                  <a:srgbClr val="373A3C"/>
                </a:solidFill>
                <a:latin typeface="Arial" panose="020B0604020202020204" pitchFamily="34" charset="0"/>
                <a:cs typeface="Arial" panose="020B0604020202020204" pitchFamily="34" charset="0"/>
              </a:rPr>
              <a:t> </a:t>
            </a:r>
            <a:r>
              <a:rPr lang="en-US" sz="4800" dirty="0" err="1">
                <a:solidFill>
                  <a:srgbClr val="373A3C"/>
                </a:solidFill>
                <a:latin typeface="Arial" panose="020B0604020202020204" pitchFamily="34" charset="0"/>
                <a:cs typeface="Arial" panose="020B0604020202020204" pitchFamily="34" charset="0"/>
              </a:rPr>
              <a:t>Cuadrados</a:t>
            </a:r>
            <a:r>
              <a:rPr lang="en-US" sz="4800" dirty="0">
                <a:solidFill>
                  <a:srgbClr val="373A3C"/>
                </a:solidFill>
                <a:latin typeface="Arial" panose="020B0604020202020204" pitchFamily="34" charset="0"/>
                <a:cs typeface="Arial" panose="020B0604020202020204" pitchFamily="34" charset="0"/>
              </a:rPr>
              <a:t> </a:t>
            </a:r>
            <a:r>
              <a:rPr lang="en-US" sz="4800" dirty="0" err="1">
                <a:solidFill>
                  <a:srgbClr val="373A3C"/>
                </a:solidFill>
                <a:latin typeface="Arial" panose="020B0604020202020204" pitchFamily="34" charset="0"/>
                <a:cs typeface="Arial" panose="020B0604020202020204" pitchFamily="34" charset="0"/>
              </a:rPr>
              <a:t>Generalizados</a:t>
            </a:r>
            <a:r>
              <a:rPr lang="en-US" sz="4800" dirty="0">
                <a:solidFill>
                  <a:srgbClr val="373A3C"/>
                </a:solidFill>
                <a:latin typeface="Arial" panose="020B0604020202020204" pitchFamily="34" charset="0"/>
                <a:cs typeface="Arial" panose="020B0604020202020204" pitchFamily="34" charset="0"/>
              </a:rPr>
              <a:t> (MCG2)</a:t>
            </a:r>
            <a:endParaRPr lang="es-MX" sz="4800" dirty="0">
              <a:solidFill>
                <a:srgbClr val="373A3C"/>
              </a:solidFill>
              <a:latin typeface="Arial" panose="020B0604020202020204" pitchFamily="34" charset="0"/>
              <a:cs typeface="Arial" panose="020B0604020202020204" pitchFamily="34" charset="0"/>
            </a:endParaRPr>
          </a:p>
          <a:p>
            <a:endParaRPr lang="es-MX" sz="4800" dirty="0">
              <a:solidFill>
                <a:srgbClr val="373A3C"/>
              </a:solidFill>
              <a:latin typeface="Arial" panose="020B0604020202020204" pitchFamily="34" charset="0"/>
              <a:cs typeface="Arial" panose="020B0604020202020204" pitchFamily="34" charset="0"/>
            </a:endParaRPr>
          </a:p>
          <a:p>
            <a:endParaRPr lang="en-US" sz="4800" dirty="0">
              <a:solidFill>
                <a:srgbClr val="373A3C"/>
              </a:solidFill>
              <a:latin typeface="Arial" panose="020B0604020202020204" pitchFamily="34" charset="0"/>
              <a:cs typeface="Arial" panose="020B0604020202020204" pitchFamily="34" charset="0"/>
            </a:endParaRPr>
          </a:p>
          <a:p>
            <a:endParaRPr lang="en-US" sz="4800" dirty="0">
              <a:solidFill>
                <a:srgbClr val="373A3C"/>
              </a:solidFill>
              <a:latin typeface="Arial" panose="020B0604020202020204" pitchFamily="34" charset="0"/>
              <a:cs typeface="Arial" panose="020B0604020202020204" pitchFamily="34" charset="0"/>
            </a:endParaRPr>
          </a:p>
          <a:p>
            <a:pPr marL="182880" lvl="1" indent="0">
              <a:buNone/>
            </a:pPr>
            <a:endParaRPr lang="en-US" sz="1800" dirty="0">
              <a:solidFill>
                <a:srgbClr val="373A3C"/>
              </a:solidFill>
              <a:latin typeface="Arial" panose="020B0604020202020204" pitchFamily="34" charset="0"/>
              <a:cs typeface="Arial" panose="020B0604020202020204" pitchFamily="34" charset="0"/>
            </a:endParaRPr>
          </a:p>
          <a:p>
            <a:pPr marL="182880" lvl="1" indent="0">
              <a:buNone/>
            </a:pPr>
            <a:endParaRPr lang="en-US" sz="1800" dirty="0">
              <a:solidFill>
                <a:srgbClr val="373A3C"/>
              </a:solidFill>
              <a:latin typeface="Arial" panose="020B0604020202020204" pitchFamily="34" charset="0"/>
              <a:cs typeface="Arial" panose="020B0604020202020204" pitchFamily="34" charset="0"/>
            </a:endParaRPr>
          </a:p>
          <a:p>
            <a:pPr marL="182880" lvl="1" indent="0">
              <a:buNone/>
            </a:pPr>
            <a:endParaRPr lang="es-MX" dirty="0">
              <a:solidFill>
                <a:schemeClr val="tx1">
                  <a:lumMod val="95000"/>
                  <a:lumOff val="5000"/>
                </a:schemeClr>
              </a:solidFill>
              <a:latin typeface="Arial" panose="020B0604020202020204" pitchFamily="34" charset="0"/>
              <a:cs typeface="Arial" panose="020B0604020202020204" pitchFamily="34" charset="0"/>
            </a:endParaRPr>
          </a:p>
          <a:p>
            <a:pPr lvl="1"/>
            <a:endParaRPr lang="es-MX" dirty="0">
              <a:solidFill>
                <a:schemeClr val="tx1">
                  <a:lumMod val="95000"/>
                  <a:lumOff val="5000"/>
                </a:schemeClr>
              </a:solidFill>
              <a:latin typeface="Arial" panose="020B0604020202020204" pitchFamily="34" charset="0"/>
              <a:cs typeface="Arial" panose="020B0604020202020204" pitchFamily="34" charset="0"/>
            </a:endParaRPr>
          </a:p>
          <a:p>
            <a:pPr lvl="1"/>
            <a:endParaRPr lang="es-MX" dirty="0">
              <a:solidFill>
                <a:schemeClr val="tx1">
                  <a:lumMod val="95000"/>
                  <a:lumOff val="5000"/>
                </a:schemeClr>
              </a:solidFill>
              <a:latin typeface="Arial" panose="020B0604020202020204" pitchFamily="34" charset="0"/>
              <a:cs typeface="Arial" panose="020B0604020202020204" pitchFamily="34" charset="0"/>
            </a:endParaRPr>
          </a:p>
          <a:p>
            <a:endParaRPr lang="es-MX" dirty="0">
              <a:latin typeface="Arial" panose="020B0604020202020204" pitchFamily="34" charset="0"/>
              <a:cs typeface="Arial" panose="020B0604020202020204" pitchFamily="34" charset="0"/>
            </a:endParaRPr>
          </a:p>
        </p:txBody>
      </p:sp>
      <p:sp>
        <p:nvSpPr>
          <p:cNvPr id="3" name="Title 2">
            <a:extLst>
              <a:ext uri="{FF2B5EF4-FFF2-40B4-BE49-F238E27FC236}">
                <a16:creationId xmlns:a16="http://schemas.microsoft.com/office/drawing/2014/main" id="{D26D1585-9349-AE17-E53B-07054B3B3416}"/>
              </a:ext>
            </a:extLst>
          </p:cNvPr>
          <p:cNvSpPr>
            <a:spLocks noGrp="1"/>
          </p:cNvSpPr>
          <p:nvPr>
            <p:ph type="title"/>
          </p:nvPr>
        </p:nvSpPr>
        <p:spPr>
          <a:xfrm>
            <a:off x="1962418" y="305238"/>
            <a:ext cx="9163983" cy="594360"/>
          </a:xfrm>
        </p:spPr>
        <p:txBody>
          <a:bodyPr/>
          <a:lstStyle/>
          <a:p>
            <a:r>
              <a:rPr lang="en-US" dirty="0" err="1"/>
              <a:t>Contenido</a:t>
            </a:r>
            <a:endParaRPr lang="es-MX" dirty="0"/>
          </a:p>
        </p:txBody>
      </p:sp>
    </p:spTree>
    <p:extLst>
      <p:ext uri="{BB962C8B-B14F-4D97-AF65-F5344CB8AC3E}">
        <p14:creationId xmlns:p14="http://schemas.microsoft.com/office/powerpoint/2010/main" val="3103608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6A2E87-6FFB-3D1F-1681-9C49DDC7D4FF}"/>
              </a:ext>
            </a:extLst>
          </p:cNvPr>
          <p:cNvSpPr txBox="1">
            <a:spLocks/>
          </p:cNvSpPr>
          <p:nvPr/>
        </p:nvSpPr>
        <p:spPr>
          <a:xfrm>
            <a:off x="510558" y="196996"/>
            <a:ext cx="10228562" cy="5943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b="1" dirty="0" err="1">
                <a:solidFill>
                  <a:schemeClr val="accent1"/>
                </a:solidFill>
              </a:rPr>
              <a:t>Conclusiones</a:t>
            </a:r>
            <a:r>
              <a:rPr lang="en-US" sz="3200" b="1" dirty="0">
                <a:solidFill>
                  <a:schemeClr val="accent1"/>
                </a:solidFill>
              </a:rPr>
              <a:t> </a:t>
            </a:r>
            <a:r>
              <a:rPr lang="en-US" sz="3200" b="1" dirty="0" err="1">
                <a:solidFill>
                  <a:schemeClr val="accent1"/>
                </a:solidFill>
              </a:rPr>
              <a:t>Generales</a:t>
            </a:r>
            <a:r>
              <a:rPr lang="en-US" sz="3200" b="1" dirty="0">
                <a:solidFill>
                  <a:schemeClr val="accent1"/>
                </a:solidFill>
              </a:rPr>
              <a:t> </a:t>
            </a:r>
            <a:endParaRPr lang="es-MX" sz="3200" b="1" dirty="0">
              <a:solidFill>
                <a:schemeClr val="accent1"/>
              </a:solidFill>
            </a:endParaRPr>
          </a:p>
        </p:txBody>
      </p:sp>
      <p:sp>
        <p:nvSpPr>
          <p:cNvPr id="2" name="TextBox 1">
            <a:extLst>
              <a:ext uri="{FF2B5EF4-FFF2-40B4-BE49-F238E27FC236}">
                <a16:creationId xmlns:a16="http://schemas.microsoft.com/office/drawing/2014/main" id="{E8D9EB78-03CC-C2FE-AD7E-3B8F2007DD8D}"/>
              </a:ext>
            </a:extLst>
          </p:cNvPr>
          <p:cNvSpPr txBox="1"/>
          <p:nvPr/>
        </p:nvSpPr>
        <p:spPr>
          <a:xfrm>
            <a:off x="708660" y="3044847"/>
            <a:ext cx="11189970" cy="646331"/>
          </a:xfrm>
          <a:prstGeom prst="rect">
            <a:avLst/>
          </a:prstGeom>
          <a:noFill/>
        </p:spPr>
        <p:txBody>
          <a:bodyPr wrap="square">
            <a:spAutoFit/>
          </a:bodyPr>
          <a:lstStyle/>
          <a:p>
            <a:pPr marL="342900" indent="-342900">
              <a:buFont typeface="Wingdings" panose="05000000000000000000" pitchFamily="2" charset="2"/>
              <a:buChar char="ü"/>
            </a:pPr>
            <a:r>
              <a:rPr lang="es-ES" b="0" i="0" u="none" strike="noStrike" kern="1200" dirty="0">
                <a:solidFill>
                  <a:schemeClr val="dk1"/>
                </a:solidFill>
                <a:effectLst/>
                <a:latin typeface="+mn-lt"/>
                <a:ea typeface="+mn-ea"/>
                <a:cs typeface="+mn-cs"/>
              </a:rPr>
              <a:t>Tras realizar transformación en la variable dependiente como Log(y) se logr</a:t>
            </a:r>
            <a:r>
              <a:rPr lang="es-ES" dirty="0">
                <a:solidFill>
                  <a:schemeClr val="dk1"/>
                </a:solidFill>
              </a:rPr>
              <a:t>ó</a:t>
            </a:r>
            <a:r>
              <a:rPr lang="es-ES" b="0" i="0" u="none" strike="noStrike" kern="1200" dirty="0">
                <a:solidFill>
                  <a:schemeClr val="dk1"/>
                </a:solidFill>
                <a:effectLst/>
                <a:latin typeface="+mn-lt"/>
                <a:ea typeface="+mn-ea"/>
                <a:cs typeface="+mn-cs"/>
              </a:rPr>
              <a:t> corregir la no normalidad en los errores </a:t>
            </a:r>
            <a:endParaRPr lang="es-MX" dirty="0"/>
          </a:p>
        </p:txBody>
      </p:sp>
      <p:sp>
        <p:nvSpPr>
          <p:cNvPr id="5" name="TextBox 4">
            <a:extLst>
              <a:ext uri="{FF2B5EF4-FFF2-40B4-BE49-F238E27FC236}">
                <a16:creationId xmlns:a16="http://schemas.microsoft.com/office/drawing/2014/main" id="{5570D859-AFA9-3A9F-9DD3-6C094F9E53E0}"/>
              </a:ext>
            </a:extLst>
          </p:cNvPr>
          <p:cNvSpPr txBox="1"/>
          <p:nvPr/>
        </p:nvSpPr>
        <p:spPr>
          <a:xfrm>
            <a:off x="708660" y="4813997"/>
            <a:ext cx="11189970" cy="984885"/>
          </a:xfrm>
          <a:prstGeom prst="rect">
            <a:avLst/>
          </a:prstGeom>
          <a:noFill/>
        </p:spPr>
        <p:txBody>
          <a:bodyPr wrap="square">
            <a:spAutoFit/>
          </a:bodyPr>
          <a:lstStyle/>
          <a:p>
            <a:endParaRPr lang="es-ES" sz="2200" b="0" i="0" u="none" strike="noStrike" kern="1200" dirty="0">
              <a:solidFill>
                <a:schemeClr val="dk1"/>
              </a:solidFill>
              <a:effectLst/>
              <a:latin typeface="+mn-lt"/>
              <a:ea typeface="+mn-ea"/>
              <a:cs typeface="+mn-cs"/>
            </a:endParaRPr>
          </a:p>
          <a:p>
            <a:pPr marL="342900" indent="-342900">
              <a:buFont typeface="Wingdings" panose="05000000000000000000" pitchFamily="2" charset="2"/>
              <a:buChar char="ü"/>
            </a:pPr>
            <a:r>
              <a:rPr lang="es-ES" dirty="0">
                <a:solidFill>
                  <a:schemeClr val="dk1"/>
                </a:solidFill>
              </a:rPr>
              <a:t>Los modelos lineales de MCG permitieron modelar a los datos de </a:t>
            </a:r>
            <a:r>
              <a:rPr lang="es-ES" dirty="0" err="1">
                <a:solidFill>
                  <a:schemeClr val="dk1"/>
                </a:solidFill>
              </a:rPr>
              <a:t>wage</a:t>
            </a:r>
            <a:r>
              <a:rPr lang="es-ES" dirty="0">
                <a:solidFill>
                  <a:schemeClr val="dk1"/>
                </a:solidFill>
              </a:rPr>
              <a:t> como función de variables sociodemográficas con un R</a:t>
            </a:r>
            <a:r>
              <a:rPr lang="en-US" dirty="0">
                <a:solidFill>
                  <a:schemeClr val="dk1"/>
                </a:solidFill>
              </a:rPr>
              <a:t>^2 </a:t>
            </a:r>
            <a:r>
              <a:rPr lang="en-US" dirty="0" err="1">
                <a:solidFill>
                  <a:schemeClr val="dk1"/>
                </a:solidFill>
              </a:rPr>
              <a:t>ajustado</a:t>
            </a:r>
            <a:r>
              <a:rPr lang="en-US" dirty="0">
                <a:solidFill>
                  <a:schemeClr val="dk1"/>
                </a:solidFill>
              </a:rPr>
              <a:t> de 0.49 y </a:t>
            </a:r>
            <a:r>
              <a:rPr lang="en-US" dirty="0" err="1">
                <a:solidFill>
                  <a:schemeClr val="dk1"/>
                </a:solidFill>
              </a:rPr>
              <a:t>teniendo</a:t>
            </a:r>
            <a:r>
              <a:rPr lang="en-US" dirty="0">
                <a:solidFill>
                  <a:schemeClr val="dk1"/>
                </a:solidFill>
              </a:rPr>
              <a:t> un MAPE de 27% </a:t>
            </a:r>
            <a:r>
              <a:rPr lang="en-US" dirty="0" err="1">
                <a:solidFill>
                  <a:schemeClr val="dk1"/>
                </a:solidFill>
              </a:rPr>
              <a:t>en</a:t>
            </a:r>
            <a:r>
              <a:rPr lang="en-US" dirty="0">
                <a:solidFill>
                  <a:schemeClr val="dk1"/>
                </a:solidFill>
              </a:rPr>
              <a:t> </a:t>
            </a:r>
            <a:r>
              <a:rPr lang="en-US" dirty="0" err="1">
                <a:solidFill>
                  <a:schemeClr val="dk1"/>
                </a:solidFill>
              </a:rPr>
              <a:t>el</a:t>
            </a:r>
            <a:r>
              <a:rPr lang="en-US" dirty="0">
                <a:solidFill>
                  <a:schemeClr val="dk1"/>
                </a:solidFill>
              </a:rPr>
              <a:t> </a:t>
            </a:r>
            <a:r>
              <a:rPr lang="en-US" dirty="0" err="1">
                <a:solidFill>
                  <a:schemeClr val="dk1"/>
                </a:solidFill>
              </a:rPr>
              <a:t>pronóstico</a:t>
            </a:r>
            <a:r>
              <a:rPr lang="en-US" dirty="0">
                <a:solidFill>
                  <a:schemeClr val="dk1"/>
                </a:solidFill>
              </a:rPr>
              <a:t> de un set de test</a:t>
            </a:r>
            <a:endParaRPr lang="es-MX" dirty="0">
              <a:solidFill>
                <a:schemeClr val="dk1"/>
              </a:solidFill>
            </a:endParaRPr>
          </a:p>
        </p:txBody>
      </p:sp>
      <p:sp>
        <p:nvSpPr>
          <p:cNvPr id="6" name="TextBox 5">
            <a:extLst>
              <a:ext uri="{FF2B5EF4-FFF2-40B4-BE49-F238E27FC236}">
                <a16:creationId xmlns:a16="http://schemas.microsoft.com/office/drawing/2014/main" id="{AE122E0B-8A1A-1ADE-4BA0-0F78551D1DB6}"/>
              </a:ext>
            </a:extLst>
          </p:cNvPr>
          <p:cNvSpPr txBox="1"/>
          <p:nvPr/>
        </p:nvSpPr>
        <p:spPr>
          <a:xfrm>
            <a:off x="708660" y="1275695"/>
            <a:ext cx="11087100" cy="646331"/>
          </a:xfrm>
          <a:prstGeom prst="rect">
            <a:avLst/>
          </a:prstGeom>
          <a:noFill/>
        </p:spPr>
        <p:txBody>
          <a:bodyPr wrap="square">
            <a:spAutoFit/>
          </a:bodyPr>
          <a:lstStyle/>
          <a:p>
            <a:pPr marL="342900" indent="-342900">
              <a:buFont typeface="Wingdings" panose="05000000000000000000" pitchFamily="2" charset="2"/>
              <a:buChar char="ü"/>
            </a:pPr>
            <a:r>
              <a:rPr lang="es-ES" dirty="0">
                <a:solidFill>
                  <a:schemeClr val="dk1"/>
                </a:solidFill>
              </a:rPr>
              <a:t>Los modelos lineales de MCO permitieron modelar a los datos de </a:t>
            </a:r>
            <a:r>
              <a:rPr lang="es-ES" dirty="0" err="1">
                <a:solidFill>
                  <a:schemeClr val="dk1"/>
                </a:solidFill>
              </a:rPr>
              <a:t>wage</a:t>
            </a:r>
            <a:r>
              <a:rPr lang="es-ES" dirty="0">
                <a:solidFill>
                  <a:schemeClr val="dk1"/>
                </a:solidFill>
              </a:rPr>
              <a:t> como función de variables sociodemográficas con un R</a:t>
            </a:r>
            <a:r>
              <a:rPr lang="en-US" dirty="0">
                <a:solidFill>
                  <a:schemeClr val="dk1"/>
                </a:solidFill>
              </a:rPr>
              <a:t>^2 </a:t>
            </a:r>
            <a:r>
              <a:rPr lang="en-US" dirty="0" err="1">
                <a:solidFill>
                  <a:schemeClr val="dk1"/>
                </a:solidFill>
              </a:rPr>
              <a:t>ajustado</a:t>
            </a:r>
            <a:r>
              <a:rPr lang="en-US" dirty="0">
                <a:solidFill>
                  <a:schemeClr val="dk1"/>
                </a:solidFill>
              </a:rPr>
              <a:t> de 0.33 y </a:t>
            </a:r>
            <a:r>
              <a:rPr lang="en-US" dirty="0" err="1">
                <a:solidFill>
                  <a:schemeClr val="dk1"/>
                </a:solidFill>
              </a:rPr>
              <a:t>teniendo</a:t>
            </a:r>
            <a:r>
              <a:rPr lang="en-US" dirty="0">
                <a:solidFill>
                  <a:schemeClr val="dk1"/>
                </a:solidFill>
              </a:rPr>
              <a:t> un MAPE de 33% </a:t>
            </a:r>
            <a:r>
              <a:rPr lang="en-US" dirty="0" err="1">
                <a:solidFill>
                  <a:schemeClr val="dk1"/>
                </a:solidFill>
              </a:rPr>
              <a:t>en</a:t>
            </a:r>
            <a:r>
              <a:rPr lang="en-US" dirty="0">
                <a:solidFill>
                  <a:schemeClr val="dk1"/>
                </a:solidFill>
              </a:rPr>
              <a:t> </a:t>
            </a:r>
            <a:r>
              <a:rPr lang="en-US" dirty="0" err="1">
                <a:solidFill>
                  <a:schemeClr val="dk1"/>
                </a:solidFill>
              </a:rPr>
              <a:t>el</a:t>
            </a:r>
            <a:r>
              <a:rPr lang="en-US" dirty="0">
                <a:solidFill>
                  <a:schemeClr val="dk1"/>
                </a:solidFill>
              </a:rPr>
              <a:t> </a:t>
            </a:r>
            <a:r>
              <a:rPr lang="en-US" dirty="0" err="1">
                <a:solidFill>
                  <a:schemeClr val="dk1"/>
                </a:solidFill>
              </a:rPr>
              <a:t>pronóstico</a:t>
            </a:r>
            <a:r>
              <a:rPr lang="en-US" dirty="0">
                <a:solidFill>
                  <a:schemeClr val="dk1"/>
                </a:solidFill>
              </a:rPr>
              <a:t> de un set de </a:t>
            </a:r>
            <a:r>
              <a:rPr lang="en-US" i="1" dirty="0">
                <a:solidFill>
                  <a:schemeClr val="dk1"/>
                </a:solidFill>
              </a:rPr>
              <a:t>test</a:t>
            </a:r>
          </a:p>
        </p:txBody>
      </p:sp>
      <p:sp>
        <p:nvSpPr>
          <p:cNvPr id="8" name="TextBox 7">
            <a:extLst>
              <a:ext uri="{FF2B5EF4-FFF2-40B4-BE49-F238E27FC236}">
                <a16:creationId xmlns:a16="http://schemas.microsoft.com/office/drawing/2014/main" id="{DECDF65C-2B71-EDB2-4AC3-57C35BA010D0}"/>
              </a:ext>
            </a:extLst>
          </p:cNvPr>
          <p:cNvSpPr txBox="1"/>
          <p:nvPr/>
        </p:nvSpPr>
        <p:spPr>
          <a:xfrm>
            <a:off x="708660" y="2160271"/>
            <a:ext cx="10504170" cy="646331"/>
          </a:xfrm>
          <a:prstGeom prst="rect">
            <a:avLst/>
          </a:prstGeom>
          <a:noFill/>
        </p:spPr>
        <p:txBody>
          <a:bodyPr wrap="square">
            <a:spAutoFit/>
          </a:bodyPr>
          <a:lstStyle/>
          <a:p>
            <a:pPr marL="342900" indent="-342900">
              <a:buFont typeface="Wingdings" panose="05000000000000000000" pitchFamily="2" charset="2"/>
              <a:buChar char="ü"/>
            </a:pPr>
            <a:r>
              <a:rPr lang="en-US" sz="1800" dirty="0">
                <a:solidFill>
                  <a:schemeClr val="dk1"/>
                </a:solidFill>
              </a:rPr>
              <a:t>Los  </a:t>
            </a:r>
            <a:r>
              <a:rPr lang="en-US" sz="1800" dirty="0" err="1">
                <a:solidFill>
                  <a:schemeClr val="dk1"/>
                </a:solidFill>
              </a:rPr>
              <a:t>errores</a:t>
            </a:r>
            <a:r>
              <a:rPr lang="en-US" sz="1800" dirty="0">
                <a:solidFill>
                  <a:schemeClr val="dk1"/>
                </a:solidFill>
              </a:rPr>
              <a:t> </a:t>
            </a:r>
            <a:r>
              <a:rPr lang="en-US" sz="1800" dirty="0" err="1">
                <a:solidFill>
                  <a:schemeClr val="dk1"/>
                </a:solidFill>
              </a:rPr>
              <a:t>en</a:t>
            </a:r>
            <a:r>
              <a:rPr lang="en-US" sz="1800" dirty="0">
                <a:solidFill>
                  <a:schemeClr val="dk1"/>
                </a:solidFill>
              </a:rPr>
              <a:t> </a:t>
            </a:r>
            <a:r>
              <a:rPr lang="en-US" sz="1800" dirty="0" err="1">
                <a:solidFill>
                  <a:schemeClr val="dk1"/>
                </a:solidFill>
              </a:rPr>
              <a:t>los</a:t>
            </a:r>
            <a:r>
              <a:rPr lang="en-US" sz="1800" dirty="0">
                <a:solidFill>
                  <a:schemeClr val="dk1"/>
                </a:solidFill>
              </a:rPr>
              <a:t> </a:t>
            </a:r>
            <a:r>
              <a:rPr lang="en-US" sz="1800" dirty="0" err="1">
                <a:solidFill>
                  <a:schemeClr val="dk1"/>
                </a:solidFill>
              </a:rPr>
              <a:t>modelos</a:t>
            </a:r>
            <a:r>
              <a:rPr lang="en-US" sz="1800" dirty="0">
                <a:solidFill>
                  <a:schemeClr val="dk1"/>
                </a:solidFill>
              </a:rPr>
              <a:t> MCO para </a:t>
            </a:r>
            <a:r>
              <a:rPr lang="en-US" sz="1800" dirty="0" err="1">
                <a:solidFill>
                  <a:schemeClr val="dk1"/>
                </a:solidFill>
              </a:rPr>
              <a:t>el</a:t>
            </a:r>
            <a:r>
              <a:rPr lang="en-US" sz="1800" dirty="0">
                <a:solidFill>
                  <a:schemeClr val="dk1"/>
                </a:solidFill>
              </a:rPr>
              <a:t> </a:t>
            </a:r>
            <a:r>
              <a:rPr lang="en-US" sz="1800" dirty="0" err="1">
                <a:solidFill>
                  <a:schemeClr val="dk1"/>
                </a:solidFill>
              </a:rPr>
              <a:t>pronóstico</a:t>
            </a:r>
            <a:r>
              <a:rPr lang="en-US" sz="1800" dirty="0">
                <a:solidFill>
                  <a:schemeClr val="dk1"/>
                </a:solidFill>
              </a:rPr>
              <a:t> de wage </a:t>
            </a:r>
            <a:r>
              <a:rPr lang="es-ES" sz="1800" b="0" i="0" u="none" strike="noStrike" kern="1200" dirty="0">
                <a:solidFill>
                  <a:schemeClr val="dk1"/>
                </a:solidFill>
                <a:effectLst/>
                <a:latin typeface="+mn-lt"/>
                <a:ea typeface="+mn-ea"/>
                <a:cs typeface="+mn-cs"/>
              </a:rPr>
              <a:t>como función de variables sociodemográficas tiende a tener un comportamiento </a:t>
            </a:r>
            <a:r>
              <a:rPr lang="es-ES" sz="1800" b="0" i="0" u="none" strike="noStrike" kern="1200" dirty="0" err="1">
                <a:solidFill>
                  <a:schemeClr val="dk1"/>
                </a:solidFill>
                <a:effectLst/>
                <a:latin typeface="+mn-lt"/>
                <a:ea typeface="+mn-ea"/>
                <a:cs typeface="+mn-cs"/>
              </a:rPr>
              <a:t>heterocedastico</a:t>
            </a:r>
            <a:r>
              <a:rPr lang="es-ES" sz="1800" b="0" i="0" u="none" strike="noStrike" kern="1200" dirty="0">
                <a:solidFill>
                  <a:schemeClr val="dk1"/>
                </a:solidFill>
                <a:effectLst/>
                <a:latin typeface="+mn-lt"/>
                <a:ea typeface="+mn-ea"/>
                <a:cs typeface="+mn-cs"/>
              </a:rPr>
              <a:t> y no normal, así como presentar ligeras correlaciones </a:t>
            </a:r>
            <a:endParaRPr lang="es-ES" sz="1800" dirty="0">
              <a:solidFill>
                <a:schemeClr val="dk1"/>
              </a:solidFill>
            </a:endParaRPr>
          </a:p>
        </p:txBody>
      </p:sp>
      <p:sp>
        <p:nvSpPr>
          <p:cNvPr id="10" name="TextBox 9">
            <a:extLst>
              <a:ext uri="{FF2B5EF4-FFF2-40B4-BE49-F238E27FC236}">
                <a16:creationId xmlns:a16="http://schemas.microsoft.com/office/drawing/2014/main" id="{74A6165D-22A4-F3E1-3704-D4DDF571BD5A}"/>
              </a:ext>
            </a:extLst>
          </p:cNvPr>
          <p:cNvSpPr txBox="1"/>
          <p:nvPr/>
        </p:nvSpPr>
        <p:spPr>
          <a:xfrm>
            <a:off x="708660" y="3929423"/>
            <a:ext cx="10774680" cy="646331"/>
          </a:xfrm>
          <a:prstGeom prst="rect">
            <a:avLst/>
          </a:prstGeom>
          <a:noFill/>
        </p:spPr>
        <p:txBody>
          <a:bodyPr wrap="square">
            <a:spAutoFit/>
          </a:bodyPr>
          <a:lstStyle/>
          <a:p>
            <a:pPr marL="342900" indent="-342900">
              <a:buFont typeface="Wingdings" panose="05000000000000000000" pitchFamily="2" charset="2"/>
              <a:buChar char="ü"/>
            </a:pPr>
            <a:r>
              <a:rPr lang="es-ES" sz="1800" b="0" i="0" u="none" strike="noStrike" kern="1200" dirty="0">
                <a:solidFill>
                  <a:schemeClr val="dk1"/>
                </a:solidFill>
                <a:effectLst/>
                <a:latin typeface="+mn-lt"/>
                <a:ea typeface="+mn-ea"/>
                <a:cs typeface="+mn-cs"/>
              </a:rPr>
              <a:t>Al aplicar el MCG y tomar en cuenta la </a:t>
            </a:r>
            <a:r>
              <a:rPr lang="es-ES" sz="1800" b="0" i="0" u="none" strike="noStrike" kern="1200" dirty="0" err="1">
                <a:solidFill>
                  <a:schemeClr val="dk1"/>
                </a:solidFill>
                <a:effectLst/>
                <a:latin typeface="+mn-lt"/>
                <a:ea typeface="+mn-ea"/>
                <a:cs typeface="+mn-cs"/>
              </a:rPr>
              <a:t>heterocedasticidas</a:t>
            </a:r>
            <a:r>
              <a:rPr lang="es-ES" sz="1800" b="0" i="0" u="none" strike="noStrike" kern="1200" dirty="0">
                <a:solidFill>
                  <a:schemeClr val="dk1"/>
                </a:solidFill>
                <a:effectLst/>
                <a:latin typeface="+mn-lt"/>
                <a:ea typeface="+mn-ea"/>
                <a:cs typeface="+mn-cs"/>
              </a:rPr>
              <a:t> y posible correlación de error se logró mejorar el R</a:t>
            </a:r>
            <a:r>
              <a:rPr lang="en-US" sz="1800" b="0" i="0" u="none" strike="noStrike" kern="1200" dirty="0">
                <a:solidFill>
                  <a:schemeClr val="dk1"/>
                </a:solidFill>
                <a:effectLst/>
                <a:latin typeface="+mn-lt"/>
                <a:ea typeface="+mn-ea"/>
                <a:cs typeface="+mn-cs"/>
              </a:rPr>
              <a:t>^2 </a:t>
            </a:r>
            <a:r>
              <a:rPr lang="en-US" sz="1800" b="0" i="0" u="none" strike="noStrike" kern="1200" dirty="0" err="1">
                <a:solidFill>
                  <a:schemeClr val="dk1"/>
                </a:solidFill>
                <a:effectLst/>
                <a:latin typeface="+mn-lt"/>
                <a:ea typeface="+mn-ea"/>
                <a:cs typeface="+mn-cs"/>
              </a:rPr>
              <a:t>ajustado</a:t>
            </a:r>
            <a:r>
              <a:rPr lang="en-US" sz="1800" b="0" i="0" u="none" strike="noStrike" kern="1200" dirty="0">
                <a:solidFill>
                  <a:schemeClr val="dk1"/>
                </a:solidFill>
                <a:effectLst/>
                <a:latin typeface="+mn-lt"/>
                <a:ea typeface="+mn-ea"/>
                <a:cs typeface="+mn-cs"/>
              </a:rPr>
              <a:t> y </a:t>
            </a:r>
            <a:r>
              <a:rPr lang="en-US" sz="1800" b="0" i="0" u="none" strike="noStrike" kern="1200" dirty="0" err="1">
                <a:solidFill>
                  <a:schemeClr val="dk1"/>
                </a:solidFill>
                <a:effectLst/>
                <a:latin typeface="+mn-lt"/>
                <a:ea typeface="+mn-ea"/>
                <a:cs typeface="+mn-cs"/>
              </a:rPr>
              <a:t>llevar</a:t>
            </a:r>
            <a:r>
              <a:rPr lang="en-US" sz="1800" b="0" i="0" u="none" strike="noStrike" kern="1200" dirty="0">
                <a:solidFill>
                  <a:schemeClr val="dk1"/>
                </a:solidFill>
                <a:effectLst/>
                <a:latin typeface="+mn-lt"/>
                <a:ea typeface="+mn-ea"/>
                <a:cs typeface="+mn-cs"/>
              </a:rPr>
              <a:t> </a:t>
            </a:r>
            <a:r>
              <a:rPr lang="en-US" sz="1800" b="0" i="0" u="none" strike="noStrike" kern="1200" dirty="0" err="1">
                <a:solidFill>
                  <a:schemeClr val="dk1"/>
                </a:solidFill>
                <a:effectLst/>
                <a:latin typeface="+mn-lt"/>
                <a:ea typeface="+mn-ea"/>
                <a:cs typeface="+mn-cs"/>
              </a:rPr>
              <a:t>los</a:t>
            </a:r>
            <a:r>
              <a:rPr lang="en-US" sz="1800" b="0" i="0" u="none" strike="noStrike" kern="1200" dirty="0">
                <a:solidFill>
                  <a:schemeClr val="dk1"/>
                </a:solidFill>
                <a:effectLst/>
                <a:latin typeface="+mn-lt"/>
                <a:ea typeface="+mn-ea"/>
                <a:cs typeface="+mn-cs"/>
              </a:rPr>
              <a:t> </a:t>
            </a:r>
            <a:r>
              <a:rPr lang="en-US" sz="1800" b="0" i="0" u="none" strike="noStrike" kern="1200" dirty="0" err="1">
                <a:solidFill>
                  <a:schemeClr val="dk1"/>
                </a:solidFill>
                <a:effectLst/>
                <a:latin typeface="+mn-lt"/>
                <a:ea typeface="+mn-ea"/>
                <a:cs typeface="+mn-cs"/>
              </a:rPr>
              <a:t>errores</a:t>
            </a:r>
            <a:r>
              <a:rPr lang="en-US" sz="1800" b="0" i="0" u="none" strike="noStrike" kern="1200" dirty="0">
                <a:solidFill>
                  <a:schemeClr val="dk1"/>
                </a:solidFill>
                <a:effectLst/>
                <a:latin typeface="+mn-lt"/>
                <a:ea typeface="+mn-ea"/>
                <a:cs typeface="+mn-cs"/>
              </a:rPr>
              <a:t> </a:t>
            </a:r>
            <a:r>
              <a:rPr lang="en-US" sz="1800" b="0" i="0" u="none" strike="noStrike" kern="1200" dirty="0" err="1">
                <a:solidFill>
                  <a:schemeClr val="dk1"/>
                </a:solidFill>
                <a:effectLst/>
                <a:latin typeface="+mn-lt"/>
                <a:ea typeface="+mn-ea"/>
                <a:cs typeface="+mn-cs"/>
              </a:rPr>
              <a:t>casi</a:t>
            </a:r>
            <a:r>
              <a:rPr lang="en-US" sz="1800" b="0" i="0" u="none" strike="noStrike" kern="1200" dirty="0">
                <a:solidFill>
                  <a:schemeClr val="dk1"/>
                </a:solidFill>
                <a:effectLst/>
                <a:latin typeface="+mn-lt"/>
                <a:ea typeface="+mn-ea"/>
                <a:cs typeface="+mn-cs"/>
              </a:rPr>
              <a:t> a cero. </a:t>
            </a:r>
            <a:r>
              <a:rPr lang="en-US" sz="1800" b="0" i="0" u="none" strike="noStrike" kern="1200" dirty="0" err="1">
                <a:solidFill>
                  <a:schemeClr val="dk1"/>
                </a:solidFill>
                <a:effectLst/>
                <a:latin typeface="+mn-lt"/>
                <a:ea typeface="+mn-ea"/>
                <a:cs typeface="+mn-cs"/>
              </a:rPr>
              <a:t>Además</a:t>
            </a:r>
            <a:r>
              <a:rPr lang="en-US" sz="1800" b="0" i="0" u="none" strike="noStrike" kern="1200" dirty="0">
                <a:solidFill>
                  <a:schemeClr val="dk1"/>
                </a:solidFill>
                <a:effectLst/>
                <a:latin typeface="+mn-lt"/>
                <a:ea typeface="+mn-ea"/>
                <a:cs typeface="+mn-cs"/>
              </a:rPr>
              <a:t> reduce </a:t>
            </a:r>
            <a:r>
              <a:rPr lang="en-US" sz="1800" b="0" i="0" u="none" strike="noStrike" kern="1200" dirty="0" err="1">
                <a:solidFill>
                  <a:schemeClr val="dk1"/>
                </a:solidFill>
                <a:effectLst/>
                <a:latin typeface="+mn-lt"/>
                <a:ea typeface="+mn-ea"/>
                <a:cs typeface="+mn-cs"/>
              </a:rPr>
              <a:t>el</a:t>
            </a:r>
            <a:r>
              <a:rPr lang="en-US" sz="1800" b="0" i="0" u="none" strike="noStrike" kern="1200" dirty="0">
                <a:solidFill>
                  <a:schemeClr val="dk1"/>
                </a:solidFill>
                <a:effectLst/>
                <a:latin typeface="+mn-lt"/>
                <a:ea typeface="+mn-ea"/>
                <a:cs typeface="+mn-cs"/>
              </a:rPr>
              <a:t> error </a:t>
            </a:r>
            <a:r>
              <a:rPr lang="en-US" sz="1800" b="0" i="0" u="none" strike="noStrike" kern="1200" dirty="0" err="1">
                <a:solidFill>
                  <a:schemeClr val="dk1"/>
                </a:solidFill>
                <a:effectLst/>
                <a:latin typeface="+mn-lt"/>
                <a:ea typeface="+mn-ea"/>
                <a:cs typeface="+mn-cs"/>
              </a:rPr>
              <a:t>estandar</a:t>
            </a:r>
            <a:r>
              <a:rPr lang="en-US" sz="1800" b="0" i="0" u="none" strike="noStrike" kern="1200" dirty="0">
                <a:solidFill>
                  <a:schemeClr val="dk1"/>
                </a:solidFill>
                <a:effectLst/>
                <a:latin typeface="+mn-lt"/>
                <a:ea typeface="+mn-ea"/>
                <a:cs typeface="+mn-cs"/>
              </a:rPr>
              <a:t> </a:t>
            </a:r>
            <a:r>
              <a:rPr lang="en-US" sz="1800" b="0" i="0" u="none" strike="noStrike" kern="1200" dirty="0" err="1">
                <a:solidFill>
                  <a:schemeClr val="dk1"/>
                </a:solidFill>
                <a:effectLst/>
                <a:latin typeface="+mn-lt"/>
                <a:ea typeface="+mn-ea"/>
                <a:cs typeface="+mn-cs"/>
              </a:rPr>
              <a:t>igualmente</a:t>
            </a:r>
            <a:r>
              <a:rPr lang="en-US" sz="1800" b="0" i="0" u="none" strike="noStrike" kern="1200" dirty="0">
                <a:solidFill>
                  <a:schemeClr val="dk1"/>
                </a:solidFill>
                <a:effectLst/>
                <a:latin typeface="+mn-lt"/>
                <a:ea typeface="+mn-ea"/>
                <a:cs typeface="+mn-cs"/>
              </a:rPr>
              <a:t> </a:t>
            </a:r>
            <a:r>
              <a:rPr lang="en-US" sz="1800" b="0" i="0" u="none" strike="noStrike" kern="1200" dirty="0" err="1">
                <a:solidFill>
                  <a:schemeClr val="dk1"/>
                </a:solidFill>
                <a:effectLst/>
                <a:latin typeface="+mn-lt"/>
                <a:ea typeface="+mn-ea"/>
                <a:cs typeface="+mn-cs"/>
              </a:rPr>
              <a:t>casi</a:t>
            </a:r>
            <a:r>
              <a:rPr lang="en-US" sz="1800" b="0" i="0" u="none" strike="noStrike" kern="1200" dirty="0">
                <a:solidFill>
                  <a:schemeClr val="dk1"/>
                </a:solidFill>
                <a:effectLst/>
                <a:latin typeface="+mn-lt"/>
                <a:ea typeface="+mn-ea"/>
                <a:cs typeface="+mn-cs"/>
              </a:rPr>
              <a:t> a cero </a:t>
            </a:r>
            <a:endParaRPr lang="es-ES" sz="1800" b="0" i="0" u="none" strike="noStrike" kern="1200" dirty="0">
              <a:solidFill>
                <a:schemeClr val="dk1"/>
              </a:solidFill>
              <a:effectLst/>
              <a:latin typeface="+mn-lt"/>
              <a:ea typeface="+mn-ea"/>
              <a:cs typeface="+mn-cs"/>
            </a:endParaRPr>
          </a:p>
        </p:txBody>
      </p:sp>
    </p:spTree>
    <p:extLst>
      <p:ext uri="{BB962C8B-B14F-4D97-AF65-F5344CB8AC3E}">
        <p14:creationId xmlns:p14="http://schemas.microsoft.com/office/powerpoint/2010/main" val="239279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1000"/>
                                        <p:tgtEl>
                                          <p:spTgt spid="5"/>
                                        </p:tgtEl>
                                      </p:cBhvr>
                                    </p:animEffect>
                                    <p:anim calcmode="lin" valueType="num">
                                      <p:cBhvr>
                                        <p:cTn id="36" dur="1000" fill="hold"/>
                                        <p:tgtEl>
                                          <p:spTgt spid="5"/>
                                        </p:tgtEl>
                                        <p:attrNameLst>
                                          <p:attrName>ppt_x</p:attrName>
                                        </p:attrNameLst>
                                      </p:cBhvr>
                                      <p:tavLst>
                                        <p:tav tm="0">
                                          <p:val>
                                            <p:strVal val="#ppt_x"/>
                                          </p:val>
                                        </p:tav>
                                        <p:tav tm="100000">
                                          <p:val>
                                            <p:strVal val="#ppt_x"/>
                                          </p:val>
                                        </p:tav>
                                      </p:tavLst>
                                    </p:anim>
                                    <p:anim calcmode="lin" valueType="num">
                                      <p:cBhvr>
                                        <p:cTn id="3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8"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6A2E87-6FFB-3D1F-1681-9C49DDC7D4FF}"/>
              </a:ext>
            </a:extLst>
          </p:cNvPr>
          <p:cNvSpPr txBox="1">
            <a:spLocks/>
          </p:cNvSpPr>
          <p:nvPr/>
        </p:nvSpPr>
        <p:spPr>
          <a:xfrm>
            <a:off x="510558" y="196996"/>
            <a:ext cx="9163983" cy="5943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b="1" dirty="0" err="1">
                <a:solidFill>
                  <a:schemeClr val="accent1"/>
                </a:solidFill>
              </a:rPr>
              <a:t>Esquema</a:t>
            </a:r>
            <a:r>
              <a:rPr lang="en-US" sz="3200" b="1" dirty="0">
                <a:solidFill>
                  <a:schemeClr val="accent1"/>
                </a:solidFill>
              </a:rPr>
              <a:t> del </a:t>
            </a:r>
            <a:r>
              <a:rPr lang="en-US" sz="3200" b="1" dirty="0" err="1">
                <a:solidFill>
                  <a:schemeClr val="accent1"/>
                </a:solidFill>
              </a:rPr>
              <a:t>proyecto</a:t>
            </a:r>
            <a:endParaRPr lang="es-MX" sz="3200" b="1" dirty="0">
              <a:solidFill>
                <a:schemeClr val="accent1"/>
              </a:solidFill>
            </a:endParaRPr>
          </a:p>
        </p:txBody>
      </p:sp>
      <p:sp>
        <p:nvSpPr>
          <p:cNvPr id="8" name="Chevron 45">
            <a:extLst>
              <a:ext uri="{FF2B5EF4-FFF2-40B4-BE49-F238E27FC236}">
                <a16:creationId xmlns:a16="http://schemas.microsoft.com/office/drawing/2014/main" id="{9495E45E-AEFF-7676-4142-E41D795FD66A}"/>
              </a:ext>
            </a:extLst>
          </p:cNvPr>
          <p:cNvSpPr/>
          <p:nvPr/>
        </p:nvSpPr>
        <p:spPr>
          <a:xfrm>
            <a:off x="4335042" y="2524870"/>
            <a:ext cx="307827" cy="1695968"/>
          </a:xfrm>
          <a:prstGeom prst="chevron">
            <a:avLst>
              <a:gd name="adj" fmla="val 773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9" name="TextBox 8">
            <a:extLst>
              <a:ext uri="{FF2B5EF4-FFF2-40B4-BE49-F238E27FC236}">
                <a16:creationId xmlns:a16="http://schemas.microsoft.com/office/drawing/2014/main" id="{1E414D17-6DEE-7EF4-E04C-FA9F5966F502}"/>
              </a:ext>
            </a:extLst>
          </p:cNvPr>
          <p:cNvSpPr txBox="1"/>
          <p:nvPr/>
        </p:nvSpPr>
        <p:spPr>
          <a:xfrm>
            <a:off x="704631" y="1715686"/>
            <a:ext cx="3522823" cy="3123932"/>
          </a:xfrm>
          <a:prstGeom prst="rect">
            <a:avLst/>
          </a:prstGeom>
          <a:noFill/>
        </p:spPr>
        <p:txBody>
          <a:bodyPr wrap="square" rtlCol="0">
            <a:spAutoFit/>
          </a:bodyPr>
          <a:lstStyle/>
          <a:p>
            <a:pPr algn="ctr"/>
            <a:endParaRPr lang="es-MX" sz="1400" b="1" dirty="0"/>
          </a:p>
          <a:p>
            <a:pPr marL="361950"/>
            <a:r>
              <a:rPr lang="es-MX" sz="1300" dirty="0"/>
              <a:t>Información sobre sueldos (</a:t>
            </a:r>
            <a:r>
              <a:rPr lang="es-MX" sz="1300" dirty="0" err="1"/>
              <a:t>wage</a:t>
            </a:r>
            <a:r>
              <a:rPr lang="es-MX" sz="1300" dirty="0"/>
              <a:t>) como función de variables sociodemográficas  http://www.principlesofeconometrics.com/poe5/data/csv/cps5_small.csv</a:t>
            </a:r>
          </a:p>
          <a:p>
            <a:pPr marL="361950">
              <a:spcAft>
                <a:spcPts val="1400"/>
              </a:spcAft>
            </a:pPr>
            <a:endParaRPr lang="es-MX" sz="1300" dirty="0"/>
          </a:p>
          <a:p>
            <a:pPr marL="361950">
              <a:spcAft>
                <a:spcPts val="1400"/>
              </a:spcAft>
            </a:pPr>
            <a:endParaRPr lang="es-MX" sz="1300" dirty="0"/>
          </a:p>
          <a:p>
            <a:pPr marL="361950">
              <a:spcAft>
                <a:spcPts val="1400"/>
              </a:spcAft>
            </a:pPr>
            <a:r>
              <a:rPr lang="es-MX" sz="1300" dirty="0"/>
              <a:t>Proceso de  </a:t>
            </a:r>
            <a:r>
              <a:rPr lang="es-MX" sz="1300" dirty="0" err="1"/>
              <a:t>pre-análisis</a:t>
            </a:r>
            <a:r>
              <a:rPr lang="es-MX" sz="1300" dirty="0"/>
              <a:t> de datos:</a:t>
            </a:r>
          </a:p>
          <a:p>
            <a:pPr marL="533400" indent="-171450">
              <a:spcAft>
                <a:spcPts val="600"/>
              </a:spcAft>
              <a:buFont typeface="Wingdings" panose="05000000000000000000" pitchFamily="2" charset="2"/>
              <a:buChar char="Ø"/>
            </a:pPr>
            <a:r>
              <a:rPr lang="es-MX" sz="1300" dirty="0"/>
              <a:t>Análisis de relación entre variables predictoras</a:t>
            </a:r>
          </a:p>
          <a:p>
            <a:pPr marL="533400" indent="-171450">
              <a:spcAft>
                <a:spcPts val="600"/>
              </a:spcAft>
              <a:buFont typeface="Wingdings" panose="05000000000000000000" pitchFamily="2" charset="2"/>
              <a:buChar char="Ø"/>
            </a:pPr>
            <a:r>
              <a:rPr lang="es-MX" sz="1300" dirty="0"/>
              <a:t>Identificación y tratamiento de </a:t>
            </a:r>
            <a:r>
              <a:rPr lang="es-MX" sz="1300" i="1" dirty="0" err="1"/>
              <a:t>outliers</a:t>
            </a:r>
            <a:r>
              <a:rPr lang="es-MX" sz="1300" i="1" dirty="0"/>
              <a:t> </a:t>
            </a:r>
            <a:r>
              <a:rPr lang="es-MX" sz="1300" dirty="0"/>
              <a:t>y datos faltantes</a:t>
            </a:r>
          </a:p>
        </p:txBody>
      </p:sp>
      <p:sp>
        <p:nvSpPr>
          <p:cNvPr id="28" name="Rectangle 27">
            <a:extLst>
              <a:ext uri="{FF2B5EF4-FFF2-40B4-BE49-F238E27FC236}">
                <a16:creationId xmlns:a16="http://schemas.microsoft.com/office/drawing/2014/main" id="{B264B13D-E240-D1FF-2B08-93038C49857A}"/>
              </a:ext>
            </a:extLst>
          </p:cNvPr>
          <p:cNvSpPr/>
          <p:nvPr/>
        </p:nvSpPr>
        <p:spPr>
          <a:xfrm>
            <a:off x="4813093" y="1223992"/>
            <a:ext cx="4001288" cy="338554"/>
          </a:xfrm>
          <a:prstGeom prst="rect">
            <a:avLst/>
          </a:prstGeom>
        </p:spPr>
        <p:txBody>
          <a:bodyPr wrap="none">
            <a:spAutoFit/>
          </a:bodyPr>
          <a:lstStyle/>
          <a:p>
            <a:pPr lvl="0">
              <a:spcAft>
                <a:spcPts val="1400"/>
              </a:spcAft>
            </a:pPr>
            <a:r>
              <a:rPr lang="es-MX" sz="1600" b="1" dirty="0"/>
              <a:t>Desarrollo y evaluación de Modelos Lineales </a:t>
            </a:r>
          </a:p>
        </p:txBody>
      </p:sp>
      <p:sp>
        <p:nvSpPr>
          <p:cNvPr id="29" name="Rectangle 28">
            <a:extLst>
              <a:ext uri="{FF2B5EF4-FFF2-40B4-BE49-F238E27FC236}">
                <a16:creationId xmlns:a16="http://schemas.microsoft.com/office/drawing/2014/main" id="{DFFE2D5B-CAA1-3624-6737-32F70D2615FB}"/>
              </a:ext>
            </a:extLst>
          </p:cNvPr>
          <p:cNvSpPr/>
          <p:nvPr/>
        </p:nvSpPr>
        <p:spPr>
          <a:xfrm>
            <a:off x="9360720" y="1196656"/>
            <a:ext cx="2735942" cy="584775"/>
          </a:xfrm>
          <a:prstGeom prst="rect">
            <a:avLst/>
          </a:prstGeom>
        </p:spPr>
        <p:txBody>
          <a:bodyPr wrap="none">
            <a:spAutoFit/>
          </a:bodyPr>
          <a:lstStyle/>
          <a:p>
            <a:pPr lvl="0"/>
            <a:r>
              <a:rPr lang="es-MX" sz="1600" b="1" dirty="0"/>
              <a:t>Comparación entre modelos y</a:t>
            </a:r>
          </a:p>
          <a:p>
            <a:pPr lvl="0"/>
            <a:r>
              <a:rPr lang="es-MX" sz="1600" b="1" dirty="0"/>
              <a:t>Análisis de resultados </a:t>
            </a:r>
          </a:p>
        </p:txBody>
      </p:sp>
      <p:sp>
        <p:nvSpPr>
          <p:cNvPr id="39" name="Chevron 70">
            <a:extLst>
              <a:ext uri="{FF2B5EF4-FFF2-40B4-BE49-F238E27FC236}">
                <a16:creationId xmlns:a16="http://schemas.microsoft.com/office/drawing/2014/main" id="{E81BA8DF-E0DB-5712-ECF0-E511953786FF}"/>
              </a:ext>
            </a:extLst>
          </p:cNvPr>
          <p:cNvSpPr/>
          <p:nvPr/>
        </p:nvSpPr>
        <p:spPr>
          <a:xfrm>
            <a:off x="8916862" y="2524870"/>
            <a:ext cx="307827" cy="1695968"/>
          </a:xfrm>
          <a:prstGeom prst="chevron">
            <a:avLst>
              <a:gd name="adj" fmla="val 773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55" name="Rectangle 5">
            <a:extLst>
              <a:ext uri="{FF2B5EF4-FFF2-40B4-BE49-F238E27FC236}">
                <a16:creationId xmlns:a16="http://schemas.microsoft.com/office/drawing/2014/main" id="{433A1128-80F9-B2CF-8DE7-AE7CD3EB3ADA}"/>
              </a:ext>
            </a:extLst>
          </p:cNvPr>
          <p:cNvSpPr>
            <a:spLocks noChangeArrowheads="1"/>
          </p:cNvSpPr>
          <p:nvPr>
            <p:custDataLst>
              <p:tags r:id="rId1"/>
            </p:custDataLst>
          </p:nvPr>
        </p:nvSpPr>
        <p:spPr bwMode="auto">
          <a:xfrm>
            <a:off x="5070535" y="1665529"/>
            <a:ext cx="3325389" cy="483155"/>
          </a:xfrm>
          <a:prstGeom prst="rect">
            <a:avLst/>
          </a:prstGeom>
          <a:solidFill>
            <a:schemeClr val="accent5">
              <a:lumMod val="75000"/>
            </a:schemeClr>
          </a:solidFill>
          <a:ln w="9525" cap="flat" cmpd="sng" algn="ctr">
            <a:noFill/>
            <a:prstDash val="solid"/>
          </a:ln>
          <a:effectLst/>
        </p:spPr>
        <p:txBody>
          <a:bodyPr lIns="91431" tIns="45717" rIns="91431" bIns="45717" anchor="ctr"/>
          <a:lstStyle/>
          <a:p>
            <a:pPr algn="ctr">
              <a:defRPr/>
            </a:pPr>
            <a:r>
              <a:rPr lang="es-MX" sz="1100" b="1" kern="0" dirty="0">
                <a:solidFill>
                  <a:srgbClr val="FFFFFF"/>
                </a:solidFill>
                <a:cs typeface="Arial" pitchFamily="34" charset="0"/>
              </a:rPr>
              <a:t>Desarrollo del modelo de Mínimos Cuadrados Ordinarios (MCO)</a:t>
            </a:r>
          </a:p>
        </p:txBody>
      </p:sp>
      <p:cxnSp>
        <p:nvCxnSpPr>
          <p:cNvPr id="60" name="Straight Arrow Connector 59">
            <a:extLst>
              <a:ext uri="{FF2B5EF4-FFF2-40B4-BE49-F238E27FC236}">
                <a16:creationId xmlns:a16="http://schemas.microsoft.com/office/drawing/2014/main" id="{7B38E54B-1FD8-242C-1E6E-8441A66A9B16}"/>
              </a:ext>
            </a:extLst>
          </p:cNvPr>
          <p:cNvCxnSpPr>
            <a:cxnSpLocks/>
          </p:cNvCxnSpPr>
          <p:nvPr/>
        </p:nvCxnSpPr>
        <p:spPr>
          <a:xfrm>
            <a:off x="6709037" y="2159367"/>
            <a:ext cx="1" cy="3521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76" name="Straight Arrow Connector 3075">
            <a:extLst>
              <a:ext uri="{FF2B5EF4-FFF2-40B4-BE49-F238E27FC236}">
                <a16:creationId xmlns:a16="http://schemas.microsoft.com/office/drawing/2014/main" id="{F9EBC4C0-B38D-180C-4D11-5DF381A5A24B}"/>
              </a:ext>
            </a:extLst>
          </p:cNvPr>
          <p:cNvCxnSpPr>
            <a:cxnSpLocks/>
          </p:cNvCxnSpPr>
          <p:nvPr/>
        </p:nvCxnSpPr>
        <p:spPr>
          <a:xfrm>
            <a:off x="6709037" y="3076803"/>
            <a:ext cx="1" cy="3521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78" name="Straight Arrow Connector 3077">
            <a:extLst>
              <a:ext uri="{FF2B5EF4-FFF2-40B4-BE49-F238E27FC236}">
                <a16:creationId xmlns:a16="http://schemas.microsoft.com/office/drawing/2014/main" id="{CD75F003-E4EC-1978-298B-046C1DC152E2}"/>
              </a:ext>
            </a:extLst>
          </p:cNvPr>
          <p:cNvCxnSpPr>
            <a:cxnSpLocks/>
          </p:cNvCxnSpPr>
          <p:nvPr/>
        </p:nvCxnSpPr>
        <p:spPr>
          <a:xfrm>
            <a:off x="6709037" y="3994239"/>
            <a:ext cx="1" cy="3521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87" name="TextBox 3086">
            <a:extLst>
              <a:ext uri="{FF2B5EF4-FFF2-40B4-BE49-F238E27FC236}">
                <a16:creationId xmlns:a16="http://schemas.microsoft.com/office/drawing/2014/main" id="{5BF5667D-53A3-C77A-C425-2D3F52A18087}"/>
              </a:ext>
            </a:extLst>
          </p:cNvPr>
          <p:cNvSpPr txBox="1"/>
          <p:nvPr/>
        </p:nvSpPr>
        <p:spPr>
          <a:xfrm>
            <a:off x="9610076" y="2174084"/>
            <a:ext cx="2198793" cy="646331"/>
          </a:xfrm>
          <a:prstGeom prst="rect">
            <a:avLst/>
          </a:prstGeom>
          <a:noFill/>
        </p:spPr>
        <p:txBody>
          <a:bodyPr wrap="square">
            <a:spAutoFit/>
          </a:bodyPr>
          <a:lstStyle/>
          <a:p>
            <a:r>
              <a:rPr lang="es-MX" sz="1200" dirty="0"/>
              <a:t>Evaluación de las diferentes métricas para los modelos propuestos: </a:t>
            </a:r>
          </a:p>
        </p:txBody>
      </p:sp>
      <p:sp>
        <p:nvSpPr>
          <p:cNvPr id="2" name="Rectangle 5">
            <a:extLst>
              <a:ext uri="{FF2B5EF4-FFF2-40B4-BE49-F238E27FC236}">
                <a16:creationId xmlns:a16="http://schemas.microsoft.com/office/drawing/2014/main" id="{6F191CE9-5FA9-41CC-DD43-08A9B012893B}"/>
              </a:ext>
            </a:extLst>
          </p:cNvPr>
          <p:cNvSpPr>
            <a:spLocks noChangeArrowheads="1"/>
          </p:cNvSpPr>
          <p:nvPr>
            <p:custDataLst>
              <p:tags r:id="rId2"/>
            </p:custDataLst>
          </p:nvPr>
        </p:nvSpPr>
        <p:spPr bwMode="auto">
          <a:xfrm>
            <a:off x="5070535" y="2579576"/>
            <a:ext cx="3325389" cy="483155"/>
          </a:xfrm>
          <a:prstGeom prst="rect">
            <a:avLst/>
          </a:prstGeom>
          <a:solidFill>
            <a:schemeClr val="accent5">
              <a:lumMod val="75000"/>
            </a:schemeClr>
          </a:solidFill>
          <a:ln w="9525" cap="flat" cmpd="sng" algn="ctr">
            <a:noFill/>
            <a:prstDash val="solid"/>
          </a:ln>
          <a:effectLst/>
        </p:spPr>
        <p:txBody>
          <a:bodyPr lIns="91431" tIns="45717" rIns="91431" bIns="45717" anchor="ctr"/>
          <a:lstStyle/>
          <a:p>
            <a:pPr algn="ctr">
              <a:defRPr/>
            </a:pPr>
            <a:r>
              <a:rPr lang="es-MX" sz="1100" b="1" kern="0" dirty="0">
                <a:solidFill>
                  <a:srgbClr val="FFFFFF"/>
                </a:solidFill>
                <a:cs typeface="Arial" pitchFamily="34" charset="0"/>
              </a:rPr>
              <a:t>Evaluación de los supuestos de GAUSS MARKOV sobre los errores en los modelos lineales (Normalidad, Homocedasticidad, No Correlación)</a:t>
            </a:r>
          </a:p>
        </p:txBody>
      </p:sp>
      <p:pic>
        <p:nvPicPr>
          <p:cNvPr id="10" name="Picture 9">
            <a:extLst>
              <a:ext uri="{FF2B5EF4-FFF2-40B4-BE49-F238E27FC236}">
                <a16:creationId xmlns:a16="http://schemas.microsoft.com/office/drawing/2014/main" id="{125F18A9-CB66-B791-D8BD-6ABA49BB8A2A}"/>
              </a:ext>
            </a:extLst>
          </p:cNvPr>
          <p:cNvPicPr>
            <a:picLocks noChangeAspect="1"/>
          </p:cNvPicPr>
          <p:nvPr/>
        </p:nvPicPr>
        <p:blipFill rotWithShape="1">
          <a:blip r:embed="rId7"/>
          <a:srcRect l="11649" r="11512" b="14982"/>
          <a:stretch/>
        </p:blipFill>
        <p:spPr>
          <a:xfrm>
            <a:off x="383127" y="2160370"/>
            <a:ext cx="520143" cy="575503"/>
          </a:xfrm>
          <a:prstGeom prst="rect">
            <a:avLst/>
          </a:prstGeom>
        </p:spPr>
      </p:pic>
      <p:pic>
        <p:nvPicPr>
          <p:cNvPr id="12" name="Picture 11">
            <a:extLst>
              <a:ext uri="{FF2B5EF4-FFF2-40B4-BE49-F238E27FC236}">
                <a16:creationId xmlns:a16="http://schemas.microsoft.com/office/drawing/2014/main" id="{1640684D-0047-8AC5-7F0E-60B02C825635}"/>
              </a:ext>
            </a:extLst>
          </p:cNvPr>
          <p:cNvPicPr>
            <a:picLocks noChangeAspect="1"/>
          </p:cNvPicPr>
          <p:nvPr/>
        </p:nvPicPr>
        <p:blipFill>
          <a:blip r:embed="rId8"/>
          <a:stretch>
            <a:fillRect/>
          </a:stretch>
        </p:blipFill>
        <p:spPr>
          <a:xfrm>
            <a:off x="346129" y="3952418"/>
            <a:ext cx="635727" cy="392335"/>
          </a:xfrm>
          <a:prstGeom prst="rect">
            <a:avLst/>
          </a:prstGeom>
        </p:spPr>
      </p:pic>
      <p:sp>
        <p:nvSpPr>
          <p:cNvPr id="14" name="Rectangle 5">
            <a:extLst>
              <a:ext uri="{FF2B5EF4-FFF2-40B4-BE49-F238E27FC236}">
                <a16:creationId xmlns:a16="http://schemas.microsoft.com/office/drawing/2014/main" id="{CC3F7933-631C-807F-8997-6DFA61C64EF5}"/>
              </a:ext>
            </a:extLst>
          </p:cNvPr>
          <p:cNvSpPr>
            <a:spLocks noChangeArrowheads="1"/>
          </p:cNvSpPr>
          <p:nvPr>
            <p:custDataLst>
              <p:tags r:id="rId3"/>
            </p:custDataLst>
          </p:nvPr>
        </p:nvSpPr>
        <p:spPr bwMode="auto">
          <a:xfrm>
            <a:off x="5093394" y="3453514"/>
            <a:ext cx="3325389" cy="483155"/>
          </a:xfrm>
          <a:prstGeom prst="rect">
            <a:avLst/>
          </a:prstGeom>
          <a:solidFill>
            <a:schemeClr val="accent5">
              <a:lumMod val="75000"/>
            </a:schemeClr>
          </a:solidFill>
          <a:ln w="9525" cap="flat" cmpd="sng" algn="ctr">
            <a:noFill/>
            <a:prstDash val="solid"/>
          </a:ln>
          <a:effectLst/>
        </p:spPr>
        <p:txBody>
          <a:bodyPr lIns="91431" tIns="45717" rIns="91431" bIns="45717" anchor="ctr"/>
          <a:lstStyle/>
          <a:p>
            <a:pPr algn="ctr">
              <a:defRPr/>
            </a:pPr>
            <a:r>
              <a:rPr lang="es-MX" sz="1100" b="1" kern="0" dirty="0">
                <a:solidFill>
                  <a:srgbClr val="FFFFFF"/>
                </a:solidFill>
                <a:cs typeface="Arial" pitchFamily="34" charset="0"/>
              </a:rPr>
              <a:t>Corrección de posible no normalidad en los errores llevando a cabo transformación de </a:t>
            </a:r>
            <a:r>
              <a:rPr lang="es-MX" sz="1100" b="1" kern="0" dirty="0" err="1">
                <a:solidFill>
                  <a:srgbClr val="FFFFFF"/>
                </a:solidFill>
                <a:cs typeface="Arial" pitchFamily="34" charset="0"/>
              </a:rPr>
              <a:t>varribales</a:t>
            </a:r>
            <a:r>
              <a:rPr lang="es-MX" sz="1100" b="1" kern="0" dirty="0">
                <a:solidFill>
                  <a:srgbClr val="FFFFFF"/>
                </a:solidFill>
                <a:cs typeface="Arial" pitchFamily="34" charset="0"/>
              </a:rPr>
              <a:t> </a:t>
            </a:r>
          </a:p>
        </p:txBody>
      </p:sp>
      <p:sp>
        <p:nvSpPr>
          <p:cNvPr id="15" name="Rectangle 5">
            <a:extLst>
              <a:ext uri="{FF2B5EF4-FFF2-40B4-BE49-F238E27FC236}">
                <a16:creationId xmlns:a16="http://schemas.microsoft.com/office/drawing/2014/main" id="{C5D89045-AFBC-B147-13CC-58A4A66AE58C}"/>
              </a:ext>
            </a:extLst>
          </p:cNvPr>
          <p:cNvSpPr>
            <a:spLocks noChangeArrowheads="1"/>
          </p:cNvSpPr>
          <p:nvPr>
            <p:custDataLst>
              <p:tags r:id="rId4"/>
            </p:custDataLst>
          </p:nvPr>
        </p:nvSpPr>
        <p:spPr bwMode="auto">
          <a:xfrm>
            <a:off x="5070535" y="4367561"/>
            <a:ext cx="3325389" cy="483155"/>
          </a:xfrm>
          <a:prstGeom prst="rect">
            <a:avLst/>
          </a:prstGeom>
          <a:solidFill>
            <a:schemeClr val="accent5">
              <a:lumMod val="75000"/>
            </a:schemeClr>
          </a:solidFill>
          <a:ln w="9525" cap="flat" cmpd="sng" algn="ctr">
            <a:noFill/>
            <a:prstDash val="solid"/>
          </a:ln>
          <a:effectLst/>
        </p:spPr>
        <p:txBody>
          <a:bodyPr lIns="91431" tIns="45717" rIns="91431" bIns="45717" anchor="ctr"/>
          <a:lstStyle/>
          <a:p>
            <a:pPr algn="ctr">
              <a:defRPr/>
            </a:pPr>
            <a:r>
              <a:rPr lang="es-MX" sz="1100" b="1" kern="0" dirty="0">
                <a:solidFill>
                  <a:srgbClr val="FFFFFF"/>
                </a:solidFill>
                <a:cs typeface="Arial" pitchFamily="34" charset="0"/>
              </a:rPr>
              <a:t>MCG para contemplar posible </a:t>
            </a:r>
            <a:r>
              <a:rPr lang="es-MX" sz="1100" b="1" kern="0" dirty="0" err="1">
                <a:solidFill>
                  <a:srgbClr val="FFFFFF"/>
                </a:solidFill>
                <a:cs typeface="Arial" pitchFamily="34" charset="0"/>
              </a:rPr>
              <a:t>heterocedaticidad</a:t>
            </a:r>
            <a:r>
              <a:rPr lang="es-MX" sz="1100" b="1" kern="0" dirty="0">
                <a:solidFill>
                  <a:srgbClr val="FFFFFF"/>
                </a:solidFill>
                <a:cs typeface="Arial" pitchFamily="34" charset="0"/>
              </a:rPr>
              <a:t> o correlación de errores</a:t>
            </a:r>
          </a:p>
        </p:txBody>
      </p:sp>
      <p:sp>
        <p:nvSpPr>
          <p:cNvPr id="16" name="TextBox 15">
            <a:extLst>
              <a:ext uri="{FF2B5EF4-FFF2-40B4-BE49-F238E27FC236}">
                <a16:creationId xmlns:a16="http://schemas.microsoft.com/office/drawing/2014/main" id="{4FA6C013-26DF-1615-D8B4-CE185A340C6A}"/>
              </a:ext>
            </a:extLst>
          </p:cNvPr>
          <p:cNvSpPr txBox="1"/>
          <p:nvPr/>
        </p:nvSpPr>
        <p:spPr>
          <a:xfrm>
            <a:off x="9610076" y="3130348"/>
            <a:ext cx="2198793" cy="707886"/>
          </a:xfrm>
          <a:prstGeom prst="rect">
            <a:avLst/>
          </a:prstGeom>
          <a:noFill/>
        </p:spPr>
        <p:txBody>
          <a:bodyPr wrap="square">
            <a:spAutoFit/>
          </a:bodyPr>
          <a:lstStyle/>
          <a:p>
            <a:r>
              <a:rPr lang="es-ES" sz="1200" dirty="0"/>
              <a:t>Coeficiente de determinación ajustado </a:t>
            </a:r>
          </a:p>
          <a:p>
            <a:r>
              <a:rPr lang="es-ES" sz="1600" dirty="0"/>
              <a:t>R</a:t>
            </a:r>
            <a:r>
              <a:rPr lang="es-ES" sz="1600" baseline="30000" dirty="0"/>
              <a:t>^2</a:t>
            </a:r>
          </a:p>
        </p:txBody>
      </p:sp>
      <p:sp>
        <p:nvSpPr>
          <p:cNvPr id="17" name="TextBox 16">
            <a:extLst>
              <a:ext uri="{FF2B5EF4-FFF2-40B4-BE49-F238E27FC236}">
                <a16:creationId xmlns:a16="http://schemas.microsoft.com/office/drawing/2014/main" id="{4D92E4BD-1427-9E79-7C98-1F435FD5CA84}"/>
              </a:ext>
            </a:extLst>
          </p:cNvPr>
          <p:cNvSpPr txBox="1"/>
          <p:nvPr/>
        </p:nvSpPr>
        <p:spPr>
          <a:xfrm>
            <a:off x="9647078" y="4077357"/>
            <a:ext cx="2301081" cy="523220"/>
          </a:xfrm>
          <a:prstGeom prst="rect">
            <a:avLst/>
          </a:prstGeom>
          <a:noFill/>
        </p:spPr>
        <p:txBody>
          <a:bodyPr wrap="square">
            <a:spAutoFit/>
          </a:bodyPr>
          <a:lstStyle/>
          <a:p>
            <a:r>
              <a:rPr lang="es-ES" sz="1200" dirty="0"/>
              <a:t>Error Porcentaje Medio Absoluto </a:t>
            </a:r>
          </a:p>
          <a:p>
            <a:r>
              <a:rPr lang="es-ES" sz="1600" dirty="0"/>
              <a:t>MAPE</a:t>
            </a:r>
            <a:endParaRPr lang="es-ES" sz="1600" baseline="30000" dirty="0"/>
          </a:p>
        </p:txBody>
      </p:sp>
      <p:sp>
        <p:nvSpPr>
          <p:cNvPr id="3" name="Rectangle 5">
            <a:extLst>
              <a:ext uri="{FF2B5EF4-FFF2-40B4-BE49-F238E27FC236}">
                <a16:creationId xmlns:a16="http://schemas.microsoft.com/office/drawing/2014/main" id="{DC64C2D3-4BC2-E34F-7B9B-35C8AC647FE0}"/>
              </a:ext>
            </a:extLst>
          </p:cNvPr>
          <p:cNvSpPr>
            <a:spLocks noChangeArrowheads="1"/>
          </p:cNvSpPr>
          <p:nvPr>
            <p:custDataLst>
              <p:tags r:id="rId5"/>
            </p:custDataLst>
          </p:nvPr>
        </p:nvSpPr>
        <p:spPr bwMode="auto">
          <a:xfrm>
            <a:off x="5070534" y="5341495"/>
            <a:ext cx="3325389" cy="483155"/>
          </a:xfrm>
          <a:prstGeom prst="rect">
            <a:avLst/>
          </a:prstGeom>
          <a:solidFill>
            <a:schemeClr val="accent5">
              <a:lumMod val="75000"/>
            </a:schemeClr>
          </a:solidFill>
          <a:ln w="9525" cap="flat" cmpd="sng" algn="ctr">
            <a:noFill/>
            <a:prstDash val="solid"/>
          </a:ln>
          <a:effectLst/>
        </p:spPr>
        <p:txBody>
          <a:bodyPr lIns="91431" tIns="45717" rIns="91431" bIns="45717" anchor="ctr"/>
          <a:lstStyle/>
          <a:p>
            <a:pPr algn="ctr">
              <a:defRPr/>
            </a:pPr>
            <a:r>
              <a:rPr lang="es-MX" sz="1100" b="1" kern="0" dirty="0">
                <a:solidFill>
                  <a:srgbClr val="FFFFFF"/>
                </a:solidFill>
                <a:cs typeface="Arial" pitchFamily="34" charset="0"/>
              </a:rPr>
              <a:t>El modelo MCG con los mejores estimadores posibles </a:t>
            </a:r>
          </a:p>
        </p:txBody>
      </p:sp>
      <p:cxnSp>
        <p:nvCxnSpPr>
          <p:cNvPr id="5" name="Straight Arrow Connector 4">
            <a:extLst>
              <a:ext uri="{FF2B5EF4-FFF2-40B4-BE49-F238E27FC236}">
                <a16:creationId xmlns:a16="http://schemas.microsoft.com/office/drawing/2014/main" id="{67D880ED-3A52-83A5-E247-885AF6A8C527}"/>
              </a:ext>
            </a:extLst>
          </p:cNvPr>
          <p:cNvCxnSpPr>
            <a:cxnSpLocks/>
          </p:cNvCxnSpPr>
          <p:nvPr/>
        </p:nvCxnSpPr>
        <p:spPr>
          <a:xfrm>
            <a:off x="6683223" y="4911676"/>
            <a:ext cx="1" cy="3521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C1FDF32-13A0-6BE5-3BC3-21244EAB8519}"/>
              </a:ext>
            </a:extLst>
          </p:cNvPr>
          <p:cNvSpPr txBox="1"/>
          <p:nvPr/>
        </p:nvSpPr>
        <p:spPr>
          <a:xfrm>
            <a:off x="384217" y="1255528"/>
            <a:ext cx="4163650" cy="338554"/>
          </a:xfrm>
          <a:prstGeom prst="rect">
            <a:avLst/>
          </a:prstGeom>
          <a:noFill/>
        </p:spPr>
        <p:txBody>
          <a:bodyPr wrap="square">
            <a:spAutoFit/>
          </a:bodyPr>
          <a:lstStyle/>
          <a:p>
            <a:pPr algn="ctr">
              <a:spcAft>
                <a:spcPts val="1400"/>
              </a:spcAft>
            </a:pPr>
            <a:r>
              <a:rPr lang="es-MX" sz="1600" b="1" dirty="0"/>
              <a:t>Recolección y análisis previo de Información:</a:t>
            </a:r>
          </a:p>
        </p:txBody>
      </p:sp>
    </p:spTree>
    <p:extLst>
      <p:ext uri="{BB962C8B-B14F-4D97-AF65-F5344CB8AC3E}">
        <p14:creationId xmlns:p14="http://schemas.microsoft.com/office/powerpoint/2010/main" val="2157688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anim calcmode="lin" valueType="num">
                                      <p:cBhvr additive="base">
                                        <p:cTn id="29" dur="500" fill="hold"/>
                                        <p:tgtEl>
                                          <p:spTgt spid="28"/>
                                        </p:tgtEl>
                                        <p:attrNameLst>
                                          <p:attrName>ppt_x</p:attrName>
                                        </p:attrNameLst>
                                      </p:cBhvr>
                                      <p:tavLst>
                                        <p:tav tm="0">
                                          <p:val>
                                            <p:strVal val="#ppt_x"/>
                                          </p:val>
                                        </p:tav>
                                        <p:tav tm="100000">
                                          <p:val>
                                            <p:strVal val="#ppt_x"/>
                                          </p:val>
                                        </p:tav>
                                      </p:tavLst>
                                    </p:anim>
                                    <p:anim calcmode="lin" valueType="num">
                                      <p:cBhvr additive="base">
                                        <p:cTn id="30" dur="500" fill="hold"/>
                                        <p:tgtEl>
                                          <p:spTgt spid="28"/>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55"/>
                                        </p:tgtEl>
                                        <p:attrNameLst>
                                          <p:attrName>style.visibility</p:attrName>
                                        </p:attrNameLst>
                                      </p:cBhvr>
                                      <p:to>
                                        <p:strVal val="visible"/>
                                      </p:to>
                                    </p:set>
                                    <p:anim calcmode="lin" valueType="num">
                                      <p:cBhvr additive="base">
                                        <p:cTn id="33" dur="500" fill="hold"/>
                                        <p:tgtEl>
                                          <p:spTgt spid="55"/>
                                        </p:tgtEl>
                                        <p:attrNameLst>
                                          <p:attrName>ppt_x</p:attrName>
                                        </p:attrNameLst>
                                      </p:cBhvr>
                                      <p:tavLst>
                                        <p:tav tm="0">
                                          <p:val>
                                            <p:strVal val="#ppt_x"/>
                                          </p:val>
                                        </p:tav>
                                        <p:tav tm="100000">
                                          <p:val>
                                            <p:strVal val="#ppt_x"/>
                                          </p:val>
                                        </p:tav>
                                      </p:tavLst>
                                    </p:anim>
                                    <p:anim calcmode="lin" valueType="num">
                                      <p:cBhvr additive="base">
                                        <p:cTn id="34" dur="500" fill="hold"/>
                                        <p:tgtEl>
                                          <p:spTgt spid="55"/>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60"/>
                                        </p:tgtEl>
                                        <p:attrNameLst>
                                          <p:attrName>style.visibility</p:attrName>
                                        </p:attrNameLst>
                                      </p:cBhvr>
                                      <p:to>
                                        <p:strVal val="visible"/>
                                      </p:to>
                                    </p:set>
                                    <p:anim calcmode="lin" valueType="num">
                                      <p:cBhvr additive="base">
                                        <p:cTn id="37" dur="500" fill="hold"/>
                                        <p:tgtEl>
                                          <p:spTgt spid="60"/>
                                        </p:tgtEl>
                                        <p:attrNameLst>
                                          <p:attrName>ppt_x</p:attrName>
                                        </p:attrNameLst>
                                      </p:cBhvr>
                                      <p:tavLst>
                                        <p:tav tm="0">
                                          <p:val>
                                            <p:strVal val="#ppt_x"/>
                                          </p:val>
                                        </p:tav>
                                        <p:tav tm="100000">
                                          <p:val>
                                            <p:strVal val="#ppt_x"/>
                                          </p:val>
                                        </p:tav>
                                      </p:tavLst>
                                    </p:anim>
                                    <p:anim calcmode="lin" valueType="num">
                                      <p:cBhvr additive="base">
                                        <p:cTn id="38" dur="500" fill="hold"/>
                                        <p:tgtEl>
                                          <p:spTgt spid="60"/>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076"/>
                                        </p:tgtEl>
                                        <p:attrNameLst>
                                          <p:attrName>style.visibility</p:attrName>
                                        </p:attrNameLst>
                                      </p:cBhvr>
                                      <p:to>
                                        <p:strVal val="visible"/>
                                      </p:to>
                                    </p:set>
                                    <p:anim calcmode="lin" valueType="num">
                                      <p:cBhvr additive="base">
                                        <p:cTn id="41" dur="500" fill="hold"/>
                                        <p:tgtEl>
                                          <p:spTgt spid="3076"/>
                                        </p:tgtEl>
                                        <p:attrNameLst>
                                          <p:attrName>ppt_x</p:attrName>
                                        </p:attrNameLst>
                                      </p:cBhvr>
                                      <p:tavLst>
                                        <p:tav tm="0">
                                          <p:val>
                                            <p:strVal val="#ppt_x"/>
                                          </p:val>
                                        </p:tav>
                                        <p:tav tm="100000">
                                          <p:val>
                                            <p:strVal val="#ppt_x"/>
                                          </p:val>
                                        </p:tav>
                                      </p:tavLst>
                                    </p:anim>
                                    <p:anim calcmode="lin" valueType="num">
                                      <p:cBhvr additive="base">
                                        <p:cTn id="42" dur="500" fill="hold"/>
                                        <p:tgtEl>
                                          <p:spTgt spid="307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078"/>
                                        </p:tgtEl>
                                        <p:attrNameLst>
                                          <p:attrName>style.visibility</p:attrName>
                                        </p:attrNameLst>
                                      </p:cBhvr>
                                      <p:to>
                                        <p:strVal val="visible"/>
                                      </p:to>
                                    </p:set>
                                    <p:anim calcmode="lin" valueType="num">
                                      <p:cBhvr additive="base">
                                        <p:cTn id="45" dur="500" fill="hold"/>
                                        <p:tgtEl>
                                          <p:spTgt spid="3078"/>
                                        </p:tgtEl>
                                        <p:attrNameLst>
                                          <p:attrName>ppt_x</p:attrName>
                                        </p:attrNameLst>
                                      </p:cBhvr>
                                      <p:tavLst>
                                        <p:tav tm="0">
                                          <p:val>
                                            <p:strVal val="#ppt_x"/>
                                          </p:val>
                                        </p:tav>
                                        <p:tav tm="100000">
                                          <p:val>
                                            <p:strVal val="#ppt_x"/>
                                          </p:val>
                                        </p:tav>
                                      </p:tavLst>
                                    </p:anim>
                                    <p:anim calcmode="lin" valueType="num">
                                      <p:cBhvr additive="base">
                                        <p:cTn id="46" dur="500" fill="hold"/>
                                        <p:tgtEl>
                                          <p:spTgt spid="3078"/>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
                                        </p:tgtEl>
                                        <p:attrNameLst>
                                          <p:attrName>style.visibility</p:attrName>
                                        </p:attrNameLst>
                                      </p:cBhvr>
                                      <p:to>
                                        <p:strVal val="visible"/>
                                      </p:to>
                                    </p:set>
                                    <p:anim calcmode="lin" valueType="num">
                                      <p:cBhvr additive="base">
                                        <p:cTn id="49" dur="500" fill="hold"/>
                                        <p:tgtEl>
                                          <p:spTgt spid="2"/>
                                        </p:tgtEl>
                                        <p:attrNameLst>
                                          <p:attrName>ppt_x</p:attrName>
                                        </p:attrNameLst>
                                      </p:cBhvr>
                                      <p:tavLst>
                                        <p:tav tm="0">
                                          <p:val>
                                            <p:strVal val="#ppt_x"/>
                                          </p:val>
                                        </p:tav>
                                        <p:tav tm="100000">
                                          <p:val>
                                            <p:strVal val="#ppt_x"/>
                                          </p:val>
                                        </p:tav>
                                      </p:tavLst>
                                    </p:anim>
                                    <p:anim calcmode="lin" valueType="num">
                                      <p:cBhvr additive="base">
                                        <p:cTn id="50" dur="500" fill="hold"/>
                                        <p:tgtEl>
                                          <p:spTgt spid="2"/>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4"/>
                                        </p:tgtEl>
                                        <p:attrNameLst>
                                          <p:attrName>style.visibility</p:attrName>
                                        </p:attrNameLst>
                                      </p:cBhvr>
                                      <p:to>
                                        <p:strVal val="visible"/>
                                      </p:to>
                                    </p:set>
                                    <p:anim calcmode="lin" valueType="num">
                                      <p:cBhvr additive="base">
                                        <p:cTn id="53" dur="500" fill="hold"/>
                                        <p:tgtEl>
                                          <p:spTgt spid="14"/>
                                        </p:tgtEl>
                                        <p:attrNameLst>
                                          <p:attrName>ppt_x</p:attrName>
                                        </p:attrNameLst>
                                      </p:cBhvr>
                                      <p:tavLst>
                                        <p:tav tm="0">
                                          <p:val>
                                            <p:strVal val="#ppt_x"/>
                                          </p:val>
                                        </p:tav>
                                        <p:tav tm="100000">
                                          <p:val>
                                            <p:strVal val="#ppt_x"/>
                                          </p:val>
                                        </p:tav>
                                      </p:tavLst>
                                    </p:anim>
                                    <p:anim calcmode="lin" valueType="num">
                                      <p:cBhvr additive="base">
                                        <p:cTn id="54" dur="500" fill="hold"/>
                                        <p:tgtEl>
                                          <p:spTgt spid="14"/>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anim calcmode="lin" valueType="num">
                                      <p:cBhvr additive="base">
                                        <p:cTn id="57" dur="500" fill="hold"/>
                                        <p:tgtEl>
                                          <p:spTgt spid="15"/>
                                        </p:tgtEl>
                                        <p:attrNameLst>
                                          <p:attrName>ppt_x</p:attrName>
                                        </p:attrNameLst>
                                      </p:cBhvr>
                                      <p:tavLst>
                                        <p:tav tm="0">
                                          <p:val>
                                            <p:strVal val="#ppt_x"/>
                                          </p:val>
                                        </p:tav>
                                        <p:tav tm="100000">
                                          <p:val>
                                            <p:strVal val="#ppt_x"/>
                                          </p:val>
                                        </p:tav>
                                      </p:tavLst>
                                    </p:anim>
                                    <p:anim calcmode="lin" valueType="num">
                                      <p:cBhvr additive="base">
                                        <p:cTn id="58" dur="500" fill="hold"/>
                                        <p:tgtEl>
                                          <p:spTgt spid="15"/>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3"/>
                                        </p:tgtEl>
                                        <p:attrNameLst>
                                          <p:attrName>style.visibility</p:attrName>
                                        </p:attrNameLst>
                                      </p:cBhvr>
                                      <p:to>
                                        <p:strVal val="visible"/>
                                      </p:to>
                                    </p:set>
                                    <p:anim calcmode="lin" valueType="num">
                                      <p:cBhvr additive="base">
                                        <p:cTn id="61" dur="500" fill="hold"/>
                                        <p:tgtEl>
                                          <p:spTgt spid="3"/>
                                        </p:tgtEl>
                                        <p:attrNameLst>
                                          <p:attrName>ppt_x</p:attrName>
                                        </p:attrNameLst>
                                      </p:cBhvr>
                                      <p:tavLst>
                                        <p:tav tm="0">
                                          <p:val>
                                            <p:strVal val="#ppt_x"/>
                                          </p:val>
                                        </p:tav>
                                        <p:tav tm="100000">
                                          <p:val>
                                            <p:strVal val="#ppt_x"/>
                                          </p:val>
                                        </p:tav>
                                      </p:tavLst>
                                    </p:anim>
                                    <p:anim calcmode="lin" valueType="num">
                                      <p:cBhvr additive="base">
                                        <p:cTn id="62" dur="500" fill="hold"/>
                                        <p:tgtEl>
                                          <p:spTgt spid="3"/>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5"/>
                                        </p:tgtEl>
                                        <p:attrNameLst>
                                          <p:attrName>style.visibility</p:attrName>
                                        </p:attrNameLst>
                                      </p:cBhvr>
                                      <p:to>
                                        <p:strVal val="visible"/>
                                      </p:to>
                                    </p:set>
                                    <p:anim calcmode="lin" valueType="num">
                                      <p:cBhvr additive="base">
                                        <p:cTn id="65" dur="500" fill="hold"/>
                                        <p:tgtEl>
                                          <p:spTgt spid="5"/>
                                        </p:tgtEl>
                                        <p:attrNameLst>
                                          <p:attrName>ppt_x</p:attrName>
                                        </p:attrNameLst>
                                      </p:cBhvr>
                                      <p:tavLst>
                                        <p:tav tm="0">
                                          <p:val>
                                            <p:strVal val="#ppt_x"/>
                                          </p:val>
                                        </p:tav>
                                        <p:tav tm="100000">
                                          <p:val>
                                            <p:strVal val="#ppt_x"/>
                                          </p:val>
                                        </p:tav>
                                      </p:tavLst>
                                    </p:anim>
                                    <p:anim calcmode="lin" valueType="num">
                                      <p:cBhvr additive="base">
                                        <p:cTn id="6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29"/>
                                        </p:tgtEl>
                                        <p:attrNameLst>
                                          <p:attrName>style.visibility</p:attrName>
                                        </p:attrNameLst>
                                      </p:cBhvr>
                                      <p:to>
                                        <p:strVal val="visible"/>
                                      </p:to>
                                    </p:set>
                                    <p:anim calcmode="lin" valueType="num">
                                      <p:cBhvr additive="base">
                                        <p:cTn id="71" dur="500" fill="hold"/>
                                        <p:tgtEl>
                                          <p:spTgt spid="29"/>
                                        </p:tgtEl>
                                        <p:attrNameLst>
                                          <p:attrName>ppt_x</p:attrName>
                                        </p:attrNameLst>
                                      </p:cBhvr>
                                      <p:tavLst>
                                        <p:tav tm="0">
                                          <p:val>
                                            <p:strVal val="#ppt_x"/>
                                          </p:val>
                                        </p:tav>
                                        <p:tav tm="100000">
                                          <p:val>
                                            <p:strVal val="#ppt_x"/>
                                          </p:val>
                                        </p:tav>
                                      </p:tavLst>
                                    </p:anim>
                                    <p:anim calcmode="lin" valueType="num">
                                      <p:cBhvr additive="base">
                                        <p:cTn id="72" dur="500" fill="hold"/>
                                        <p:tgtEl>
                                          <p:spTgt spid="29"/>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39"/>
                                        </p:tgtEl>
                                        <p:attrNameLst>
                                          <p:attrName>style.visibility</p:attrName>
                                        </p:attrNameLst>
                                      </p:cBhvr>
                                      <p:to>
                                        <p:strVal val="visible"/>
                                      </p:to>
                                    </p:set>
                                    <p:anim calcmode="lin" valueType="num">
                                      <p:cBhvr additive="base">
                                        <p:cTn id="75" dur="500" fill="hold"/>
                                        <p:tgtEl>
                                          <p:spTgt spid="39"/>
                                        </p:tgtEl>
                                        <p:attrNameLst>
                                          <p:attrName>ppt_x</p:attrName>
                                        </p:attrNameLst>
                                      </p:cBhvr>
                                      <p:tavLst>
                                        <p:tav tm="0">
                                          <p:val>
                                            <p:strVal val="#ppt_x"/>
                                          </p:val>
                                        </p:tav>
                                        <p:tav tm="100000">
                                          <p:val>
                                            <p:strVal val="#ppt_x"/>
                                          </p:val>
                                        </p:tav>
                                      </p:tavLst>
                                    </p:anim>
                                    <p:anim calcmode="lin" valueType="num">
                                      <p:cBhvr additive="base">
                                        <p:cTn id="76" dur="500" fill="hold"/>
                                        <p:tgtEl>
                                          <p:spTgt spid="39"/>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3087"/>
                                        </p:tgtEl>
                                        <p:attrNameLst>
                                          <p:attrName>style.visibility</p:attrName>
                                        </p:attrNameLst>
                                      </p:cBhvr>
                                      <p:to>
                                        <p:strVal val="visible"/>
                                      </p:to>
                                    </p:set>
                                    <p:anim calcmode="lin" valueType="num">
                                      <p:cBhvr additive="base">
                                        <p:cTn id="79" dur="500" fill="hold"/>
                                        <p:tgtEl>
                                          <p:spTgt spid="3087"/>
                                        </p:tgtEl>
                                        <p:attrNameLst>
                                          <p:attrName>ppt_x</p:attrName>
                                        </p:attrNameLst>
                                      </p:cBhvr>
                                      <p:tavLst>
                                        <p:tav tm="0">
                                          <p:val>
                                            <p:strVal val="#ppt_x"/>
                                          </p:val>
                                        </p:tav>
                                        <p:tav tm="100000">
                                          <p:val>
                                            <p:strVal val="#ppt_x"/>
                                          </p:val>
                                        </p:tav>
                                      </p:tavLst>
                                    </p:anim>
                                    <p:anim calcmode="lin" valueType="num">
                                      <p:cBhvr additive="base">
                                        <p:cTn id="80" dur="500" fill="hold"/>
                                        <p:tgtEl>
                                          <p:spTgt spid="3087"/>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16"/>
                                        </p:tgtEl>
                                        <p:attrNameLst>
                                          <p:attrName>style.visibility</p:attrName>
                                        </p:attrNameLst>
                                      </p:cBhvr>
                                      <p:to>
                                        <p:strVal val="visible"/>
                                      </p:to>
                                    </p:set>
                                    <p:anim calcmode="lin" valueType="num">
                                      <p:cBhvr additive="base">
                                        <p:cTn id="83" dur="500" fill="hold"/>
                                        <p:tgtEl>
                                          <p:spTgt spid="16"/>
                                        </p:tgtEl>
                                        <p:attrNameLst>
                                          <p:attrName>ppt_x</p:attrName>
                                        </p:attrNameLst>
                                      </p:cBhvr>
                                      <p:tavLst>
                                        <p:tav tm="0">
                                          <p:val>
                                            <p:strVal val="#ppt_x"/>
                                          </p:val>
                                        </p:tav>
                                        <p:tav tm="100000">
                                          <p:val>
                                            <p:strVal val="#ppt_x"/>
                                          </p:val>
                                        </p:tav>
                                      </p:tavLst>
                                    </p:anim>
                                    <p:anim calcmode="lin" valueType="num">
                                      <p:cBhvr additive="base">
                                        <p:cTn id="84" dur="500" fill="hold"/>
                                        <p:tgtEl>
                                          <p:spTgt spid="16"/>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17"/>
                                        </p:tgtEl>
                                        <p:attrNameLst>
                                          <p:attrName>style.visibility</p:attrName>
                                        </p:attrNameLst>
                                      </p:cBhvr>
                                      <p:to>
                                        <p:strVal val="visible"/>
                                      </p:to>
                                    </p:set>
                                    <p:anim calcmode="lin" valueType="num">
                                      <p:cBhvr additive="base">
                                        <p:cTn id="87" dur="500" fill="hold"/>
                                        <p:tgtEl>
                                          <p:spTgt spid="17"/>
                                        </p:tgtEl>
                                        <p:attrNameLst>
                                          <p:attrName>ppt_x</p:attrName>
                                        </p:attrNameLst>
                                      </p:cBhvr>
                                      <p:tavLst>
                                        <p:tav tm="0">
                                          <p:val>
                                            <p:strVal val="#ppt_x"/>
                                          </p:val>
                                        </p:tav>
                                        <p:tav tm="100000">
                                          <p:val>
                                            <p:strVal val="#ppt_x"/>
                                          </p:val>
                                        </p:tav>
                                      </p:tavLst>
                                    </p:anim>
                                    <p:anim calcmode="lin" valueType="num">
                                      <p:cBhvr additive="base">
                                        <p:cTn id="8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28" grpId="0"/>
      <p:bldP spid="29" grpId="0"/>
      <p:bldP spid="39" grpId="0" animBg="1"/>
      <p:bldP spid="55" grpId="0" animBg="1"/>
      <p:bldP spid="3087" grpId="0"/>
      <p:bldP spid="2" grpId="0" animBg="1"/>
      <p:bldP spid="14" grpId="0" animBg="1"/>
      <p:bldP spid="15" grpId="0" animBg="1"/>
      <p:bldP spid="16" grpId="0"/>
      <p:bldP spid="17" grpId="0"/>
      <p:bldP spid="3" grpId="0" animBg="1"/>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6A2E87-6FFB-3D1F-1681-9C49DDC7D4FF}"/>
              </a:ext>
            </a:extLst>
          </p:cNvPr>
          <p:cNvSpPr txBox="1">
            <a:spLocks/>
          </p:cNvSpPr>
          <p:nvPr/>
        </p:nvSpPr>
        <p:spPr>
          <a:xfrm>
            <a:off x="510558" y="196996"/>
            <a:ext cx="9163983" cy="5943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3200" b="1" dirty="0" err="1">
                <a:solidFill>
                  <a:schemeClr val="accent1"/>
                </a:solidFill>
              </a:rPr>
              <a:t>Pre-análisis</a:t>
            </a:r>
            <a:r>
              <a:rPr lang="es-ES" sz="3200" b="1" dirty="0">
                <a:solidFill>
                  <a:schemeClr val="accent1"/>
                </a:solidFill>
              </a:rPr>
              <a:t> de datos</a:t>
            </a:r>
            <a:endParaRPr lang="en-US" sz="3200" b="1" dirty="0">
              <a:solidFill>
                <a:schemeClr val="accent1"/>
              </a:solidFill>
            </a:endParaRPr>
          </a:p>
          <a:p>
            <a:endParaRPr lang="es-MX" sz="3200" b="1" dirty="0">
              <a:solidFill>
                <a:schemeClr val="accent1"/>
              </a:solidFill>
            </a:endParaRPr>
          </a:p>
        </p:txBody>
      </p:sp>
      <p:pic>
        <p:nvPicPr>
          <p:cNvPr id="3" name="Picture 2">
            <a:extLst>
              <a:ext uri="{FF2B5EF4-FFF2-40B4-BE49-F238E27FC236}">
                <a16:creationId xmlns:a16="http://schemas.microsoft.com/office/drawing/2014/main" id="{CF5950E2-60CF-83E7-5893-4B181EE0E516}"/>
              </a:ext>
            </a:extLst>
          </p:cNvPr>
          <p:cNvPicPr>
            <a:picLocks noChangeAspect="1"/>
          </p:cNvPicPr>
          <p:nvPr/>
        </p:nvPicPr>
        <p:blipFill>
          <a:blip r:embed="rId3"/>
          <a:stretch>
            <a:fillRect/>
          </a:stretch>
        </p:blipFill>
        <p:spPr>
          <a:xfrm>
            <a:off x="794766" y="711039"/>
            <a:ext cx="4880025" cy="2169322"/>
          </a:xfrm>
          <a:prstGeom prst="rect">
            <a:avLst/>
          </a:prstGeom>
        </p:spPr>
      </p:pic>
      <p:sp>
        <p:nvSpPr>
          <p:cNvPr id="6" name="TextBox 5">
            <a:extLst>
              <a:ext uri="{FF2B5EF4-FFF2-40B4-BE49-F238E27FC236}">
                <a16:creationId xmlns:a16="http://schemas.microsoft.com/office/drawing/2014/main" id="{CE95A707-E120-11E9-A134-0A917424A737}"/>
              </a:ext>
            </a:extLst>
          </p:cNvPr>
          <p:cNvSpPr txBox="1"/>
          <p:nvPr/>
        </p:nvSpPr>
        <p:spPr>
          <a:xfrm>
            <a:off x="6141720" y="467149"/>
            <a:ext cx="5538901" cy="2462213"/>
          </a:xfrm>
          <a:prstGeom prst="rect">
            <a:avLst/>
          </a:prstGeom>
          <a:noFill/>
        </p:spPr>
        <p:txBody>
          <a:bodyPr wrap="square">
            <a:spAutoFit/>
          </a:bodyPr>
          <a:lstStyle/>
          <a:p>
            <a:r>
              <a:rPr lang="es-MX" sz="1400" b="1" dirty="0"/>
              <a:t>Definiciones de variables: </a:t>
            </a:r>
          </a:p>
          <a:p>
            <a:pPr marL="285750" indent="-285750">
              <a:buFont typeface="Arial" panose="020B0604020202020204" pitchFamily="34" charset="0"/>
              <a:buChar char="•"/>
            </a:pPr>
            <a:r>
              <a:rPr lang="es-MX" sz="1400" dirty="0" err="1"/>
              <a:t>black</a:t>
            </a:r>
            <a:r>
              <a:rPr lang="es-MX" sz="1400" dirty="0"/>
              <a:t> - = 1 si el encuestado se clasifica como raza negra </a:t>
            </a:r>
          </a:p>
          <a:p>
            <a:pPr marL="285750" indent="-285750">
              <a:buFont typeface="Arial" panose="020B0604020202020204" pitchFamily="34" charset="0"/>
              <a:buChar char="•"/>
            </a:pPr>
            <a:r>
              <a:rPr lang="es-MX" sz="1400" dirty="0" err="1"/>
              <a:t>educ</a:t>
            </a:r>
            <a:r>
              <a:rPr lang="es-MX" sz="1400" dirty="0"/>
              <a:t> - años de educación </a:t>
            </a:r>
          </a:p>
          <a:p>
            <a:pPr marL="285750" indent="-285750">
              <a:buFont typeface="Arial" panose="020B0604020202020204" pitchFamily="34" charset="0"/>
              <a:buChar char="•"/>
            </a:pPr>
            <a:r>
              <a:rPr lang="es-MX" sz="1400" dirty="0" err="1"/>
              <a:t>exper</a:t>
            </a:r>
            <a:r>
              <a:rPr lang="es-MX" sz="1400" dirty="0"/>
              <a:t> - experiencia </a:t>
            </a:r>
          </a:p>
          <a:p>
            <a:pPr marL="285750" indent="-285750">
              <a:buFont typeface="Arial" panose="020B0604020202020204" pitchFamily="34" charset="0"/>
              <a:buChar char="•"/>
            </a:pPr>
            <a:r>
              <a:rPr lang="es-MX" sz="1400" dirty="0" err="1"/>
              <a:t>faminc</a:t>
            </a:r>
            <a:r>
              <a:rPr lang="es-MX" sz="1400" dirty="0"/>
              <a:t> - otros ingresos familiares, </a:t>
            </a:r>
          </a:p>
          <a:p>
            <a:pPr marL="285750" indent="-285750">
              <a:buFont typeface="Arial" panose="020B0604020202020204" pitchFamily="34" charset="0"/>
              <a:buChar char="•"/>
            </a:pPr>
            <a:r>
              <a:rPr lang="es-MX" sz="1400" dirty="0" err="1"/>
              <a:t>female</a:t>
            </a:r>
            <a:r>
              <a:rPr lang="es-MX" sz="1400" dirty="0"/>
              <a:t> - = 1 si es mujer</a:t>
            </a:r>
          </a:p>
          <a:p>
            <a:pPr marL="285750" indent="-285750">
              <a:buFont typeface="Arial" panose="020B0604020202020204" pitchFamily="34" charset="0"/>
              <a:buChar char="•"/>
            </a:pPr>
            <a:r>
              <a:rPr lang="es-MX" sz="1400" dirty="0"/>
              <a:t>metro - = 1 si se encuentra en un área metropolitana</a:t>
            </a:r>
          </a:p>
          <a:p>
            <a:pPr marL="285750" indent="-285750">
              <a:buFont typeface="Arial" panose="020B0604020202020204" pitchFamily="34" charset="0"/>
              <a:buChar char="•"/>
            </a:pPr>
            <a:r>
              <a:rPr lang="es-MX" sz="1400" dirty="0" err="1"/>
              <a:t>midwest</a:t>
            </a:r>
            <a:r>
              <a:rPr lang="es-MX" sz="1400" dirty="0"/>
              <a:t> - = 1 si es región del medio oeste</a:t>
            </a:r>
          </a:p>
          <a:p>
            <a:pPr marL="285750" indent="-285750">
              <a:buFont typeface="Arial" panose="020B0604020202020204" pitchFamily="34" charset="0"/>
              <a:buChar char="•"/>
            </a:pPr>
            <a:r>
              <a:rPr lang="es-MX" sz="1400" dirty="0" err="1"/>
              <a:t>south</a:t>
            </a:r>
            <a:r>
              <a:rPr lang="es-MX" sz="1400" dirty="0"/>
              <a:t> - = 1 si es región sur</a:t>
            </a:r>
          </a:p>
          <a:p>
            <a:pPr marL="285750" indent="-285750">
              <a:buFont typeface="Arial" panose="020B0604020202020204" pitchFamily="34" charset="0"/>
              <a:buChar char="•"/>
            </a:pPr>
            <a:r>
              <a:rPr lang="es-MX" sz="1400" dirty="0" err="1"/>
              <a:t>west</a:t>
            </a:r>
            <a:r>
              <a:rPr lang="es-MX" sz="1400" dirty="0"/>
              <a:t> - = 1 si es región oeste</a:t>
            </a:r>
          </a:p>
          <a:p>
            <a:pPr marL="285750" indent="-285750">
              <a:buFont typeface="Arial" panose="020B0604020202020204" pitchFamily="34" charset="0"/>
              <a:buChar char="•"/>
            </a:pPr>
            <a:r>
              <a:rPr lang="es-MX" sz="1400" dirty="0" err="1"/>
              <a:t>wage</a:t>
            </a:r>
            <a:r>
              <a:rPr lang="es-MX" sz="1400" dirty="0"/>
              <a:t> - ingresos por hora</a:t>
            </a:r>
          </a:p>
        </p:txBody>
      </p:sp>
      <p:pic>
        <p:nvPicPr>
          <p:cNvPr id="8" name="Picture 7">
            <a:extLst>
              <a:ext uri="{FF2B5EF4-FFF2-40B4-BE49-F238E27FC236}">
                <a16:creationId xmlns:a16="http://schemas.microsoft.com/office/drawing/2014/main" id="{3178B1B2-7677-A521-0D8D-CDD1EC2BE44A}"/>
              </a:ext>
            </a:extLst>
          </p:cNvPr>
          <p:cNvPicPr>
            <a:picLocks noChangeAspect="1"/>
          </p:cNvPicPr>
          <p:nvPr/>
        </p:nvPicPr>
        <p:blipFill rotWithShape="1">
          <a:blip r:embed="rId4"/>
          <a:srcRect l="984"/>
          <a:stretch/>
        </p:blipFill>
        <p:spPr>
          <a:xfrm>
            <a:off x="813456" y="3405514"/>
            <a:ext cx="4915144" cy="2874209"/>
          </a:xfrm>
          <a:prstGeom prst="rect">
            <a:avLst/>
          </a:prstGeom>
        </p:spPr>
      </p:pic>
      <p:pic>
        <p:nvPicPr>
          <p:cNvPr id="10" name="Picture 9">
            <a:extLst>
              <a:ext uri="{FF2B5EF4-FFF2-40B4-BE49-F238E27FC236}">
                <a16:creationId xmlns:a16="http://schemas.microsoft.com/office/drawing/2014/main" id="{45C2477A-53EC-5BEA-9B85-CA6C398D7319}"/>
              </a:ext>
            </a:extLst>
          </p:cNvPr>
          <p:cNvPicPr>
            <a:picLocks noChangeAspect="1"/>
          </p:cNvPicPr>
          <p:nvPr/>
        </p:nvPicPr>
        <p:blipFill>
          <a:blip r:embed="rId5"/>
          <a:stretch>
            <a:fillRect/>
          </a:stretch>
        </p:blipFill>
        <p:spPr>
          <a:xfrm>
            <a:off x="6719034" y="3055697"/>
            <a:ext cx="3851711" cy="3154238"/>
          </a:xfrm>
          <a:prstGeom prst="rect">
            <a:avLst/>
          </a:prstGeom>
        </p:spPr>
      </p:pic>
    </p:spTree>
    <p:extLst>
      <p:ext uri="{BB962C8B-B14F-4D97-AF65-F5344CB8AC3E}">
        <p14:creationId xmlns:p14="http://schemas.microsoft.com/office/powerpoint/2010/main" val="2500856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6A2E87-6FFB-3D1F-1681-9C49DDC7D4FF}"/>
              </a:ext>
            </a:extLst>
          </p:cNvPr>
          <p:cNvSpPr txBox="1">
            <a:spLocks/>
          </p:cNvSpPr>
          <p:nvPr/>
        </p:nvSpPr>
        <p:spPr>
          <a:xfrm>
            <a:off x="510558" y="196996"/>
            <a:ext cx="9163983" cy="5943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b="1" dirty="0">
                <a:solidFill>
                  <a:schemeClr val="accent1"/>
                </a:solidFill>
              </a:rPr>
              <a:t>El </a:t>
            </a:r>
            <a:r>
              <a:rPr lang="en-US" sz="3200" b="1" dirty="0" err="1">
                <a:solidFill>
                  <a:schemeClr val="accent1"/>
                </a:solidFill>
              </a:rPr>
              <a:t>modelo</a:t>
            </a:r>
            <a:r>
              <a:rPr lang="en-US" sz="3200" b="1" dirty="0">
                <a:solidFill>
                  <a:schemeClr val="accent1"/>
                </a:solidFill>
              </a:rPr>
              <a:t> de </a:t>
            </a:r>
            <a:r>
              <a:rPr lang="en-US" sz="3200" b="1" dirty="0" err="1">
                <a:solidFill>
                  <a:schemeClr val="accent1"/>
                </a:solidFill>
              </a:rPr>
              <a:t>Mínimos</a:t>
            </a:r>
            <a:r>
              <a:rPr lang="en-US" sz="3200" b="1" dirty="0">
                <a:solidFill>
                  <a:schemeClr val="accent1"/>
                </a:solidFill>
              </a:rPr>
              <a:t> </a:t>
            </a:r>
            <a:r>
              <a:rPr lang="en-US" sz="3200" b="1" dirty="0" err="1">
                <a:solidFill>
                  <a:schemeClr val="accent1"/>
                </a:solidFill>
              </a:rPr>
              <a:t>Cuadrados</a:t>
            </a:r>
            <a:r>
              <a:rPr lang="en-US" sz="3200" b="1" dirty="0">
                <a:solidFill>
                  <a:schemeClr val="accent1"/>
                </a:solidFill>
              </a:rPr>
              <a:t> </a:t>
            </a:r>
            <a:r>
              <a:rPr lang="en-US" sz="3200" b="1" dirty="0" err="1">
                <a:solidFill>
                  <a:schemeClr val="accent1"/>
                </a:solidFill>
              </a:rPr>
              <a:t>Ordinarios</a:t>
            </a:r>
            <a:r>
              <a:rPr lang="en-US" sz="3200" b="1" dirty="0">
                <a:solidFill>
                  <a:schemeClr val="accent1"/>
                </a:solidFill>
              </a:rPr>
              <a:t> (MCO)</a:t>
            </a:r>
            <a:endParaRPr lang="es-MX" sz="3200" b="1" dirty="0">
              <a:solidFill>
                <a:schemeClr val="accent1"/>
              </a:solidFill>
            </a:endParaRPr>
          </a:p>
        </p:txBody>
      </p:sp>
      <p:sp>
        <p:nvSpPr>
          <p:cNvPr id="3" name="Rectangle 1">
            <a:extLst>
              <a:ext uri="{FF2B5EF4-FFF2-40B4-BE49-F238E27FC236}">
                <a16:creationId xmlns:a16="http://schemas.microsoft.com/office/drawing/2014/main" id="{28850D6C-48F6-59F3-5015-F241C38CF4EB}"/>
              </a:ext>
            </a:extLst>
          </p:cNvPr>
          <p:cNvSpPr>
            <a:spLocks noChangeArrowheads="1"/>
          </p:cNvSpPr>
          <p:nvPr/>
        </p:nvSpPr>
        <p:spPr bwMode="auto">
          <a:xfrm>
            <a:off x="436232" y="1078762"/>
            <a:ext cx="9571368" cy="5590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63480" rIns="9144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400" b="0" i="0" u="none" strike="noStrike" cap="none" normalizeH="0" baseline="0" dirty="0">
                <a:ln>
                  <a:noFill/>
                </a:ln>
                <a:solidFill>
                  <a:srgbClr val="333333"/>
                </a:solidFill>
                <a:effectLst/>
                <a:latin typeface="+mn-lt"/>
              </a:rPr>
              <a:t>Consideremos al modelo de regresión lineal simple o modelo de Mínimos Cuadrados Ordinarios (OMS </a:t>
            </a:r>
            <a:r>
              <a:rPr kumimoji="0" lang="es-MX" altLang="es-MX" sz="1400" b="0" i="0" u="none" strike="noStrike" cap="none" normalizeH="0" baseline="0" dirty="0" err="1">
                <a:ln>
                  <a:noFill/>
                </a:ln>
                <a:solidFill>
                  <a:srgbClr val="333333"/>
                </a:solidFill>
                <a:effectLst/>
                <a:latin typeface="+mn-lt"/>
              </a:rPr>
              <a:t>ó</a:t>
            </a:r>
            <a:r>
              <a:rPr kumimoji="0" lang="es-MX" altLang="es-MX" sz="1400" b="0" i="0" u="none" strike="noStrike" cap="none" normalizeH="0" baseline="0" dirty="0">
                <a:ln>
                  <a:noFill/>
                </a:ln>
                <a:solidFill>
                  <a:srgbClr val="333333"/>
                </a:solidFill>
                <a:effectLst/>
                <a:latin typeface="+mn-lt"/>
              </a:rPr>
              <a:t> MCO) como:</a:t>
            </a:r>
            <a:endParaRPr kumimoji="0" lang="es-MX" altLang="es-MX" sz="1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400" b="1" i="0" u="none" strike="noStrike" cap="none" normalizeH="0" baseline="0" dirty="0">
                <a:ln>
                  <a:noFill/>
                </a:ln>
                <a:solidFill>
                  <a:srgbClr val="333333"/>
                </a:solidFill>
                <a:effectLst/>
                <a:latin typeface="+mn-lt"/>
              </a:rPr>
              <a:t>Y=Xβ+ε</a:t>
            </a:r>
            <a:endParaRPr kumimoji="0" lang="es-MX" altLang="es-MX" sz="1400" b="1" i="0" u="none" strike="noStrike" cap="none" normalizeH="0" baseline="0" dirty="0">
              <a:ln>
                <a:noFill/>
              </a:ln>
              <a:solidFill>
                <a:schemeClr val="tx1"/>
              </a:solidFill>
              <a:effectLst/>
              <a:latin typeface="+mn-lt"/>
            </a:endParaRPr>
          </a:p>
        </p:txBody>
      </p:sp>
      <p:sp>
        <p:nvSpPr>
          <p:cNvPr id="5" name="Rectangle 2">
            <a:extLst>
              <a:ext uri="{FF2B5EF4-FFF2-40B4-BE49-F238E27FC236}">
                <a16:creationId xmlns:a16="http://schemas.microsoft.com/office/drawing/2014/main" id="{287087FB-333F-6D84-651B-017DC3405F63}"/>
              </a:ext>
            </a:extLst>
          </p:cNvPr>
          <p:cNvSpPr>
            <a:spLocks noChangeArrowheads="1"/>
          </p:cNvSpPr>
          <p:nvPr/>
        </p:nvSpPr>
        <p:spPr bwMode="auto">
          <a:xfrm>
            <a:off x="436232" y="1961015"/>
            <a:ext cx="6343947" cy="142086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63480" rIns="9144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400" b="0" i="0" u="none" strike="noStrike" cap="none" normalizeH="0" baseline="0" dirty="0">
                <a:ln>
                  <a:noFill/>
                </a:ln>
                <a:solidFill>
                  <a:srgbClr val="333333"/>
                </a:solidFill>
                <a:effectLst/>
                <a:latin typeface="+mn-lt"/>
              </a:rPr>
              <a:t>Donde:</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400" b="0" i="0" u="none" strike="noStrike" cap="none" normalizeH="0" baseline="0" dirty="0">
                <a:ln>
                  <a:noFill/>
                </a:ln>
                <a:solidFill>
                  <a:srgbClr val="333333"/>
                </a:solidFill>
                <a:effectLst/>
                <a:latin typeface="+mn-lt"/>
              </a:rPr>
              <a:t>Y: Vector de valores estimados</a:t>
            </a:r>
            <a:br>
              <a:rPr kumimoji="0" lang="es-MX" altLang="es-MX" sz="1400" b="0" i="0" u="none" strike="noStrike" cap="none" normalizeH="0" baseline="0" dirty="0">
                <a:ln>
                  <a:noFill/>
                </a:ln>
                <a:solidFill>
                  <a:srgbClr val="333333"/>
                </a:solidFill>
                <a:effectLst/>
                <a:latin typeface="+mn-lt"/>
              </a:rPr>
            </a:br>
            <a:r>
              <a:rPr kumimoji="0" lang="es-MX" altLang="es-MX" sz="1400" b="0" i="0" u="none" strike="noStrike" cap="none" normalizeH="0" baseline="0" dirty="0">
                <a:ln>
                  <a:noFill/>
                </a:ln>
                <a:solidFill>
                  <a:srgbClr val="333333"/>
                </a:solidFill>
                <a:effectLst/>
                <a:latin typeface="+mn-lt"/>
              </a:rPr>
              <a:t>X: Matriz ampliada de valores de las variables independientes xi</a:t>
            </a:r>
            <a:br>
              <a:rPr kumimoji="0" lang="es-MX" altLang="es-MX" sz="1400" b="0" i="0" u="none" strike="noStrike" cap="none" normalizeH="0" baseline="0" dirty="0">
                <a:ln>
                  <a:noFill/>
                </a:ln>
                <a:solidFill>
                  <a:srgbClr val="333333"/>
                </a:solidFill>
                <a:effectLst/>
                <a:latin typeface="+mn-lt"/>
              </a:rPr>
            </a:br>
            <a:r>
              <a:rPr kumimoji="0" lang="es-MX" altLang="es-MX" sz="1400" b="0" i="0" u="none" strike="noStrike" cap="none" normalizeH="0" baseline="0" dirty="0">
                <a:ln>
                  <a:noFill/>
                </a:ln>
                <a:solidFill>
                  <a:srgbClr val="333333"/>
                </a:solidFill>
                <a:effectLst/>
                <a:latin typeface="+mn-lt"/>
              </a:rPr>
              <a:t>β: Vector de estimadores de máxima verosimilitud calculado con el modelo MCO</a:t>
            </a:r>
            <a:endParaRPr kumimoji="0" lang="es-MX" altLang="es-MX" sz="1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400" b="0" i="0" u="none" strike="noStrike" cap="none" normalizeH="0" baseline="0" dirty="0">
                <a:ln>
                  <a:noFill/>
                </a:ln>
                <a:solidFill>
                  <a:schemeClr val="tx1"/>
                </a:solidFill>
                <a:effectLst/>
                <a:latin typeface="+mn-lt"/>
              </a:rPr>
            </a:br>
            <a:endParaRPr kumimoji="0" lang="es-MX" altLang="es-MX" sz="1400" b="0" i="0" u="none" strike="noStrike" cap="none" normalizeH="0" baseline="0" dirty="0">
              <a:ln>
                <a:noFill/>
              </a:ln>
              <a:solidFill>
                <a:schemeClr val="tx1"/>
              </a:solidFill>
              <a:effectLst/>
              <a:latin typeface="+mn-lt"/>
            </a:endParaRPr>
          </a:p>
        </p:txBody>
      </p:sp>
      <p:pic>
        <p:nvPicPr>
          <p:cNvPr id="6" name="Picture 5">
            <a:extLst>
              <a:ext uri="{FF2B5EF4-FFF2-40B4-BE49-F238E27FC236}">
                <a16:creationId xmlns:a16="http://schemas.microsoft.com/office/drawing/2014/main" id="{0CB149E8-C833-344F-EF96-2571370EEF18}"/>
              </a:ext>
            </a:extLst>
          </p:cNvPr>
          <p:cNvPicPr>
            <a:picLocks noChangeAspect="1"/>
          </p:cNvPicPr>
          <p:nvPr/>
        </p:nvPicPr>
        <p:blipFill>
          <a:blip r:embed="rId3"/>
          <a:stretch>
            <a:fillRect/>
          </a:stretch>
        </p:blipFill>
        <p:spPr>
          <a:xfrm>
            <a:off x="415588" y="3464263"/>
            <a:ext cx="5640342" cy="2422697"/>
          </a:xfrm>
          <a:prstGeom prst="rect">
            <a:avLst/>
          </a:prstGeom>
        </p:spPr>
      </p:pic>
      <p:pic>
        <p:nvPicPr>
          <p:cNvPr id="8" name="Picture 7">
            <a:extLst>
              <a:ext uri="{FF2B5EF4-FFF2-40B4-BE49-F238E27FC236}">
                <a16:creationId xmlns:a16="http://schemas.microsoft.com/office/drawing/2014/main" id="{31249019-2777-166B-C273-92409CFA72B7}"/>
              </a:ext>
            </a:extLst>
          </p:cNvPr>
          <p:cNvPicPr>
            <a:picLocks noChangeAspect="1"/>
          </p:cNvPicPr>
          <p:nvPr/>
        </p:nvPicPr>
        <p:blipFill>
          <a:blip r:embed="rId4"/>
          <a:stretch>
            <a:fillRect/>
          </a:stretch>
        </p:blipFill>
        <p:spPr>
          <a:xfrm>
            <a:off x="6322078" y="3479900"/>
            <a:ext cx="5545372" cy="2407059"/>
          </a:xfrm>
          <a:prstGeom prst="rect">
            <a:avLst/>
          </a:prstGeom>
        </p:spPr>
      </p:pic>
      <p:pic>
        <p:nvPicPr>
          <p:cNvPr id="12" name="Picture 11">
            <a:extLst>
              <a:ext uri="{FF2B5EF4-FFF2-40B4-BE49-F238E27FC236}">
                <a16:creationId xmlns:a16="http://schemas.microsoft.com/office/drawing/2014/main" id="{286F9150-DA4F-E06A-776C-E3CA7FEBCF89}"/>
              </a:ext>
            </a:extLst>
          </p:cNvPr>
          <p:cNvPicPr>
            <a:picLocks noChangeAspect="1"/>
          </p:cNvPicPr>
          <p:nvPr/>
        </p:nvPicPr>
        <p:blipFill>
          <a:blip r:embed="rId5"/>
          <a:stretch>
            <a:fillRect/>
          </a:stretch>
        </p:blipFill>
        <p:spPr>
          <a:xfrm>
            <a:off x="7473849" y="2109771"/>
            <a:ext cx="2324301" cy="502964"/>
          </a:xfrm>
          <a:prstGeom prst="rect">
            <a:avLst/>
          </a:prstGeom>
        </p:spPr>
      </p:pic>
    </p:spTree>
    <p:extLst>
      <p:ext uri="{BB962C8B-B14F-4D97-AF65-F5344CB8AC3E}">
        <p14:creationId xmlns:p14="http://schemas.microsoft.com/office/powerpoint/2010/main" val="999813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6A2E87-6FFB-3D1F-1681-9C49DDC7D4FF}"/>
              </a:ext>
            </a:extLst>
          </p:cNvPr>
          <p:cNvSpPr txBox="1">
            <a:spLocks/>
          </p:cNvSpPr>
          <p:nvPr/>
        </p:nvSpPr>
        <p:spPr>
          <a:xfrm>
            <a:off x="510558" y="196996"/>
            <a:ext cx="10228562" cy="5943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b="1" dirty="0" err="1">
                <a:solidFill>
                  <a:schemeClr val="accent1"/>
                </a:solidFill>
              </a:rPr>
              <a:t>Aplicación</a:t>
            </a:r>
            <a:r>
              <a:rPr lang="en-US" sz="3200" b="1" dirty="0">
                <a:solidFill>
                  <a:schemeClr val="accent1"/>
                </a:solidFill>
              </a:rPr>
              <a:t> del </a:t>
            </a:r>
            <a:r>
              <a:rPr lang="en-US" sz="3200" b="1" dirty="0" err="1">
                <a:solidFill>
                  <a:schemeClr val="accent1"/>
                </a:solidFill>
              </a:rPr>
              <a:t>modelo</a:t>
            </a:r>
            <a:r>
              <a:rPr lang="en-US" sz="3200" b="1" dirty="0">
                <a:solidFill>
                  <a:schemeClr val="accent1"/>
                </a:solidFill>
              </a:rPr>
              <a:t> de </a:t>
            </a:r>
            <a:r>
              <a:rPr lang="en-US" sz="3200" b="1" dirty="0" err="1">
                <a:solidFill>
                  <a:schemeClr val="accent1"/>
                </a:solidFill>
              </a:rPr>
              <a:t>Mínimos</a:t>
            </a:r>
            <a:r>
              <a:rPr lang="en-US" sz="3200" b="1" dirty="0">
                <a:solidFill>
                  <a:schemeClr val="accent1"/>
                </a:solidFill>
              </a:rPr>
              <a:t> </a:t>
            </a:r>
            <a:r>
              <a:rPr lang="en-US" sz="3200" b="1" dirty="0" err="1">
                <a:solidFill>
                  <a:schemeClr val="accent1"/>
                </a:solidFill>
              </a:rPr>
              <a:t>Cuadrados</a:t>
            </a:r>
            <a:r>
              <a:rPr lang="en-US" sz="3200" b="1" dirty="0">
                <a:solidFill>
                  <a:schemeClr val="accent1"/>
                </a:solidFill>
              </a:rPr>
              <a:t> </a:t>
            </a:r>
            <a:r>
              <a:rPr lang="en-US" sz="3200" b="1" dirty="0" err="1">
                <a:solidFill>
                  <a:schemeClr val="accent1"/>
                </a:solidFill>
              </a:rPr>
              <a:t>Ordinarios</a:t>
            </a:r>
            <a:r>
              <a:rPr lang="en-US" sz="3200" b="1" dirty="0">
                <a:solidFill>
                  <a:schemeClr val="accent1"/>
                </a:solidFill>
              </a:rPr>
              <a:t> (MCO1)</a:t>
            </a:r>
            <a:endParaRPr lang="es-MX" sz="3200" b="1" dirty="0">
              <a:solidFill>
                <a:schemeClr val="accent1"/>
              </a:solidFill>
            </a:endParaRPr>
          </a:p>
        </p:txBody>
      </p:sp>
      <p:sp>
        <p:nvSpPr>
          <p:cNvPr id="2" name="Rectangle 1">
            <a:extLst>
              <a:ext uri="{FF2B5EF4-FFF2-40B4-BE49-F238E27FC236}">
                <a16:creationId xmlns:a16="http://schemas.microsoft.com/office/drawing/2014/main" id="{54127534-65DD-4883-5AB0-6E65F62F36BE}"/>
              </a:ext>
            </a:extLst>
          </p:cNvPr>
          <p:cNvSpPr>
            <a:spLocks noChangeArrowheads="1"/>
          </p:cNvSpPr>
          <p:nvPr/>
        </p:nvSpPr>
        <p:spPr bwMode="auto">
          <a:xfrm>
            <a:off x="670560" y="1093031"/>
            <a:ext cx="10228562" cy="618098"/>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200" b="0" i="0" u="none" strike="noStrike" cap="none" normalizeH="0" baseline="0" dirty="0">
                <a:ln>
                  <a:noFill/>
                </a:ln>
                <a:solidFill>
                  <a:srgbClr val="333333"/>
                </a:solidFill>
                <a:effectLst/>
              </a:rPr>
              <a:t>olm_model1_wage_train_data &lt;- lm(</a:t>
            </a:r>
            <a:r>
              <a:rPr kumimoji="0" lang="es-MX" altLang="es-MX" sz="1200" b="0" i="0" u="none" strike="noStrike" cap="none" normalizeH="0" baseline="0" dirty="0" err="1">
                <a:ln>
                  <a:noFill/>
                </a:ln>
                <a:solidFill>
                  <a:srgbClr val="333333"/>
                </a:solidFill>
                <a:effectLst/>
              </a:rPr>
              <a:t>wage</a:t>
            </a:r>
            <a:r>
              <a:rPr kumimoji="0" lang="es-MX" altLang="es-MX" sz="1200" b="0" i="0" u="none" strike="noStrike" cap="none" normalizeH="0" baseline="0" dirty="0">
                <a:ln>
                  <a:noFill/>
                </a:ln>
                <a:solidFill>
                  <a:srgbClr val="333333"/>
                </a:solidFill>
                <a:effectLst/>
              </a:rPr>
              <a:t> ~ </a:t>
            </a:r>
            <a:r>
              <a:rPr kumimoji="0" lang="es-MX" altLang="es-MX" sz="1200" b="0" i="0" u="none" strike="noStrike" cap="none" normalizeH="0" baseline="0" dirty="0" err="1">
                <a:ln>
                  <a:noFill/>
                </a:ln>
                <a:solidFill>
                  <a:srgbClr val="333333"/>
                </a:solidFill>
                <a:effectLst/>
              </a:rPr>
              <a:t>black+educ+exper+faminc+female+metro+midwest+south</a:t>
            </a:r>
            <a:r>
              <a:rPr kumimoji="0" lang="es-MX" altLang="es-MX" sz="1200" b="0" i="0" u="none" strike="noStrike" cap="none" normalizeH="0" baseline="0" dirty="0">
                <a:ln>
                  <a:noFill/>
                </a:ln>
                <a:solidFill>
                  <a:srgbClr val="333333"/>
                </a:solidFill>
                <a:effectLst/>
              </a:rPr>
              <a:t>, data = </a:t>
            </a:r>
            <a:r>
              <a:rPr kumimoji="0" lang="es-MX" altLang="es-MX" sz="1200" b="0" i="0" u="none" strike="noStrike" cap="none" normalizeH="0" baseline="0" dirty="0" err="1">
                <a:ln>
                  <a:noFill/>
                </a:ln>
                <a:solidFill>
                  <a:srgbClr val="333333"/>
                </a:solidFill>
                <a:effectLst/>
              </a:rPr>
              <a:t>wage_train_data</a:t>
            </a:r>
            <a:r>
              <a:rPr kumimoji="0" lang="es-MX" altLang="es-MX" sz="1200" b="0" i="0" u="none" strike="noStrike" cap="none" normalizeH="0" baseline="0" dirty="0">
                <a:ln>
                  <a:noFill/>
                </a:ln>
                <a:solidFill>
                  <a:srgbClr val="333333"/>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s-MX" altLang="es-MX" sz="1200" dirty="0">
              <a:solidFill>
                <a:srgbClr val="333333"/>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200" b="0" i="0" u="none" strike="noStrike" cap="none" normalizeH="0" baseline="0" dirty="0" err="1">
                <a:ln>
                  <a:noFill/>
                </a:ln>
                <a:solidFill>
                  <a:srgbClr val="333333"/>
                </a:solidFill>
                <a:effectLst/>
              </a:rPr>
              <a:t>summary</a:t>
            </a:r>
            <a:r>
              <a:rPr kumimoji="0" lang="es-MX" altLang="es-MX" sz="1200" b="0" i="0" u="none" strike="noStrike" cap="none" normalizeH="0" baseline="0" dirty="0">
                <a:ln>
                  <a:noFill/>
                </a:ln>
                <a:solidFill>
                  <a:srgbClr val="333333"/>
                </a:solidFill>
                <a:effectLst/>
              </a:rPr>
              <a:t>(olm_model1_wage_train_data)</a:t>
            </a:r>
            <a:r>
              <a:rPr kumimoji="0" lang="es-MX" altLang="es-MX" sz="1200" b="0" i="0" u="none" strike="noStrike" cap="none" normalizeH="0" baseline="0" dirty="0">
                <a:ln>
                  <a:noFill/>
                </a:ln>
                <a:solidFill>
                  <a:schemeClr val="tx1"/>
                </a:solidFill>
                <a:effectLst/>
              </a:rPr>
              <a:t> </a:t>
            </a:r>
          </a:p>
        </p:txBody>
      </p:sp>
      <p:pic>
        <p:nvPicPr>
          <p:cNvPr id="9" name="Picture 8">
            <a:extLst>
              <a:ext uri="{FF2B5EF4-FFF2-40B4-BE49-F238E27FC236}">
                <a16:creationId xmlns:a16="http://schemas.microsoft.com/office/drawing/2014/main" id="{6EE77CB9-AB59-C67B-08E1-379461969FFF}"/>
              </a:ext>
            </a:extLst>
          </p:cNvPr>
          <p:cNvPicPr>
            <a:picLocks noChangeAspect="1"/>
          </p:cNvPicPr>
          <p:nvPr/>
        </p:nvPicPr>
        <p:blipFill rotWithShape="1">
          <a:blip r:embed="rId3"/>
          <a:srcRect r="40138"/>
          <a:stretch/>
        </p:blipFill>
        <p:spPr>
          <a:xfrm>
            <a:off x="225099" y="2439885"/>
            <a:ext cx="2960061" cy="3037835"/>
          </a:xfrm>
          <a:prstGeom prst="rect">
            <a:avLst/>
          </a:prstGeom>
        </p:spPr>
      </p:pic>
      <p:sp>
        <p:nvSpPr>
          <p:cNvPr id="13" name="TextBox 12">
            <a:extLst>
              <a:ext uri="{FF2B5EF4-FFF2-40B4-BE49-F238E27FC236}">
                <a16:creationId xmlns:a16="http://schemas.microsoft.com/office/drawing/2014/main" id="{73172C9F-7223-A1C7-E269-684F2C2010B4}"/>
              </a:ext>
            </a:extLst>
          </p:cNvPr>
          <p:cNvSpPr txBox="1"/>
          <p:nvPr/>
        </p:nvSpPr>
        <p:spPr>
          <a:xfrm>
            <a:off x="3592830" y="2459861"/>
            <a:ext cx="7962900" cy="3693319"/>
          </a:xfrm>
          <a:prstGeom prst="rect">
            <a:avLst/>
          </a:prstGeom>
          <a:noFill/>
        </p:spPr>
        <p:txBody>
          <a:bodyPr wrap="square">
            <a:spAutoFit/>
          </a:bodyPr>
          <a:lstStyle/>
          <a:p>
            <a:pPr algn="l"/>
            <a:r>
              <a:rPr lang="es-MX" sz="1200" b="0" i="0" dirty="0">
                <a:solidFill>
                  <a:srgbClr val="333333"/>
                </a:solidFill>
                <a:effectLst/>
                <a:latin typeface="Helvetica Neue"/>
              </a:rPr>
              <a:t>Según el modelo estimado MCO1, se observa lo siguiente:</a:t>
            </a:r>
          </a:p>
          <a:p>
            <a:pPr algn="l">
              <a:spcAft>
                <a:spcPts val="600"/>
              </a:spcAft>
            </a:pPr>
            <a:endParaRPr lang="es-MX" sz="1200" b="0" i="0" dirty="0">
              <a:solidFill>
                <a:srgbClr val="333333"/>
              </a:solidFill>
              <a:effectLst/>
              <a:latin typeface="Helvetica Neue"/>
            </a:endParaRPr>
          </a:p>
          <a:p>
            <a:pPr marL="171450" indent="-171450" algn="l">
              <a:spcAft>
                <a:spcPts val="600"/>
              </a:spcAft>
              <a:buFont typeface="Arial" panose="020B0604020202020204" pitchFamily="34" charset="0"/>
              <a:buChar char="•"/>
            </a:pPr>
            <a:r>
              <a:rPr lang="es-MX" sz="1200" b="0" i="0" dirty="0">
                <a:solidFill>
                  <a:srgbClr val="333333"/>
                </a:solidFill>
                <a:effectLst/>
                <a:latin typeface="Helvetica Neue"/>
              </a:rPr>
              <a:t>Los coeficientes son los esperados para las variables </a:t>
            </a:r>
            <a:r>
              <a:rPr lang="es-MX" sz="1200" b="0" i="0" u="sng" dirty="0">
                <a:solidFill>
                  <a:srgbClr val="333333"/>
                </a:solidFill>
                <a:effectLst/>
                <a:latin typeface="Helvetica Neue"/>
              </a:rPr>
              <a:t>“</a:t>
            </a:r>
            <a:r>
              <a:rPr lang="es-MX" sz="1200" b="0" i="0" u="sng" dirty="0" err="1">
                <a:solidFill>
                  <a:srgbClr val="333333"/>
                </a:solidFill>
                <a:effectLst/>
                <a:latin typeface="Helvetica Neue"/>
              </a:rPr>
              <a:t>educ</a:t>
            </a:r>
            <a:r>
              <a:rPr lang="es-MX" sz="1200" b="0" i="0" u="sng" dirty="0">
                <a:solidFill>
                  <a:srgbClr val="333333"/>
                </a:solidFill>
                <a:effectLst/>
                <a:latin typeface="Helvetica Neue"/>
              </a:rPr>
              <a:t>”, “</a:t>
            </a:r>
            <a:r>
              <a:rPr lang="es-MX" sz="1200" b="0" i="0" u="sng" dirty="0" err="1">
                <a:solidFill>
                  <a:srgbClr val="333333"/>
                </a:solidFill>
                <a:effectLst/>
                <a:latin typeface="Helvetica Neue"/>
              </a:rPr>
              <a:t>exper</a:t>
            </a:r>
            <a:r>
              <a:rPr lang="es-MX" sz="1200" b="0" i="0" u="sng" dirty="0">
                <a:solidFill>
                  <a:srgbClr val="333333"/>
                </a:solidFill>
                <a:effectLst/>
                <a:latin typeface="Helvetica Neue"/>
              </a:rPr>
              <a:t>”:</a:t>
            </a:r>
            <a:r>
              <a:rPr lang="es-MX" sz="1200" b="0" i="0" dirty="0">
                <a:solidFill>
                  <a:srgbClr val="333333"/>
                </a:solidFill>
                <a:effectLst/>
                <a:latin typeface="Helvetica Neue"/>
              </a:rPr>
              <a:t> - Un año más de educación representa en promedio 2.54 más de ganancia - Un año más de experiencia representa en promedio 0.19 más de ganancia</a:t>
            </a:r>
          </a:p>
          <a:p>
            <a:pPr marL="171450" indent="-171450" algn="l">
              <a:spcAft>
                <a:spcPts val="600"/>
              </a:spcAft>
              <a:buFont typeface="Arial" panose="020B0604020202020204" pitchFamily="34" charset="0"/>
              <a:buChar char="•"/>
            </a:pPr>
            <a:r>
              <a:rPr lang="es-MX" sz="1200" b="0" i="0" dirty="0">
                <a:solidFill>
                  <a:srgbClr val="333333"/>
                </a:solidFill>
                <a:effectLst/>
                <a:latin typeface="Helvetica Neue"/>
              </a:rPr>
              <a:t>El coeficiente de la variable </a:t>
            </a:r>
            <a:r>
              <a:rPr lang="es-MX" sz="1200" b="0" i="0" u="sng" dirty="0">
                <a:solidFill>
                  <a:srgbClr val="333333"/>
                </a:solidFill>
                <a:effectLst/>
                <a:latin typeface="Helvetica Neue"/>
              </a:rPr>
              <a:t>“metro”</a:t>
            </a:r>
            <a:r>
              <a:rPr lang="es-MX" sz="1200" b="0" i="0" dirty="0">
                <a:solidFill>
                  <a:srgbClr val="333333"/>
                </a:solidFill>
                <a:effectLst/>
                <a:latin typeface="Helvetica Neue"/>
              </a:rPr>
              <a:t> también es el esperado: - Vivir en un área metropolitana representa en promedio 3.48 más de ganancia con respecto a no vivir en un área metropolitana</a:t>
            </a:r>
          </a:p>
          <a:p>
            <a:pPr marL="171450" indent="-171450" algn="l">
              <a:spcAft>
                <a:spcPts val="600"/>
              </a:spcAft>
              <a:buFont typeface="Arial" panose="020B0604020202020204" pitchFamily="34" charset="0"/>
              <a:buChar char="•"/>
            </a:pPr>
            <a:r>
              <a:rPr lang="es-MX" sz="1200" b="0" i="0" dirty="0">
                <a:solidFill>
                  <a:srgbClr val="333333"/>
                </a:solidFill>
                <a:effectLst/>
                <a:latin typeface="Helvetica Neue"/>
              </a:rPr>
              <a:t>Para los coeficientes regionales de las variables </a:t>
            </a:r>
            <a:r>
              <a:rPr lang="es-MX" sz="1200" b="0" i="0" u="sng" dirty="0">
                <a:solidFill>
                  <a:srgbClr val="333333"/>
                </a:solidFill>
                <a:effectLst/>
                <a:latin typeface="Helvetica Neue"/>
              </a:rPr>
              <a:t>“</a:t>
            </a:r>
            <a:r>
              <a:rPr lang="es-MX" sz="1200" b="0" i="0" u="sng" dirty="0" err="1">
                <a:solidFill>
                  <a:srgbClr val="333333"/>
                </a:solidFill>
                <a:effectLst/>
                <a:latin typeface="Helvetica Neue"/>
              </a:rPr>
              <a:t>west</a:t>
            </a:r>
            <a:r>
              <a:rPr lang="es-MX" sz="1200" b="0" i="0" u="sng" dirty="0">
                <a:solidFill>
                  <a:srgbClr val="333333"/>
                </a:solidFill>
                <a:effectLst/>
                <a:latin typeface="Helvetica Neue"/>
              </a:rPr>
              <a:t>” y “</a:t>
            </a:r>
            <a:r>
              <a:rPr lang="es-MX" sz="1200" b="0" i="0" u="sng" dirty="0" err="1">
                <a:solidFill>
                  <a:srgbClr val="333333"/>
                </a:solidFill>
                <a:effectLst/>
                <a:latin typeface="Helvetica Neue"/>
              </a:rPr>
              <a:t>midwest</a:t>
            </a:r>
            <a:r>
              <a:rPr lang="es-MX" sz="1200" b="0" i="0" u="sng" dirty="0">
                <a:solidFill>
                  <a:srgbClr val="333333"/>
                </a:solidFill>
                <a:effectLst/>
                <a:latin typeface="Helvetica Neue"/>
              </a:rPr>
              <a:t>”, </a:t>
            </a:r>
            <a:r>
              <a:rPr lang="es-MX" sz="1200" b="0" i="0" dirty="0">
                <a:solidFill>
                  <a:srgbClr val="333333"/>
                </a:solidFill>
                <a:effectLst/>
                <a:latin typeface="Helvetica Neue"/>
              </a:rPr>
              <a:t>dado que solo una de ellas es significativa o “linealmente independiente”, el programa tomó solo una de ellas en la ecuación lineal del modelo MCO. - Vivir en un área “</a:t>
            </a:r>
            <a:r>
              <a:rPr lang="es-MX" sz="1200" b="0" i="0" dirty="0" err="1">
                <a:solidFill>
                  <a:srgbClr val="333333"/>
                </a:solidFill>
                <a:effectLst/>
                <a:latin typeface="Helvetica Neue"/>
              </a:rPr>
              <a:t>west</a:t>
            </a:r>
            <a:r>
              <a:rPr lang="es-MX" sz="1200" b="0" i="0" dirty="0">
                <a:solidFill>
                  <a:srgbClr val="333333"/>
                </a:solidFill>
                <a:effectLst/>
                <a:latin typeface="Helvetica Neue"/>
              </a:rPr>
              <a:t>” o “</a:t>
            </a:r>
            <a:r>
              <a:rPr lang="es-MX" sz="1200" b="0" i="0" dirty="0" err="1">
                <a:solidFill>
                  <a:srgbClr val="333333"/>
                </a:solidFill>
                <a:effectLst/>
                <a:latin typeface="Helvetica Neue"/>
              </a:rPr>
              <a:t>midwest</a:t>
            </a:r>
            <a:r>
              <a:rPr lang="es-MX" sz="1200" b="0" i="0" dirty="0">
                <a:solidFill>
                  <a:srgbClr val="333333"/>
                </a:solidFill>
                <a:effectLst/>
                <a:latin typeface="Helvetica Neue"/>
              </a:rPr>
              <a:t>” representa en promedio 1.4 menos de ganancia con respecto a no vivir en un área “</a:t>
            </a:r>
            <a:r>
              <a:rPr lang="es-MX" sz="1200" b="0" i="0" dirty="0" err="1">
                <a:solidFill>
                  <a:srgbClr val="333333"/>
                </a:solidFill>
                <a:effectLst/>
                <a:latin typeface="Helvetica Neue"/>
              </a:rPr>
              <a:t>west</a:t>
            </a:r>
            <a:r>
              <a:rPr lang="es-MX" sz="1200" b="0" i="0" dirty="0">
                <a:solidFill>
                  <a:srgbClr val="333333"/>
                </a:solidFill>
                <a:effectLst/>
                <a:latin typeface="Helvetica Neue"/>
              </a:rPr>
              <a:t>” o “</a:t>
            </a:r>
            <a:r>
              <a:rPr lang="es-MX" sz="1200" b="0" i="0" dirty="0" err="1">
                <a:solidFill>
                  <a:srgbClr val="333333"/>
                </a:solidFill>
                <a:effectLst/>
                <a:latin typeface="Helvetica Neue"/>
              </a:rPr>
              <a:t>midwest</a:t>
            </a:r>
            <a:r>
              <a:rPr lang="es-MX" sz="1200" b="0" i="0" dirty="0">
                <a:solidFill>
                  <a:srgbClr val="333333"/>
                </a:solidFill>
                <a:effectLst/>
                <a:latin typeface="Helvetica Neue"/>
              </a:rPr>
              <a:t>”</a:t>
            </a:r>
          </a:p>
          <a:p>
            <a:pPr marL="171450" indent="-171450" algn="l">
              <a:spcAft>
                <a:spcPts val="600"/>
              </a:spcAft>
              <a:buFont typeface="Arial" panose="020B0604020202020204" pitchFamily="34" charset="0"/>
              <a:buChar char="•"/>
            </a:pPr>
            <a:r>
              <a:rPr lang="es-MX" sz="1200" b="0" i="0" dirty="0">
                <a:solidFill>
                  <a:srgbClr val="333333"/>
                </a:solidFill>
                <a:effectLst/>
                <a:latin typeface="Helvetica Neue"/>
              </a:rPr>
              <a:t>Para los coeficientes regionales de la variable </a:t>
            </a:r>
            <a:r>
              <a:rPr lang="es-MX" sz="1200" b="0" i="0" u="sng" dirty="0">
                <a:solidFill>
                  <a:srgbClr val="333333"/>
                </a:solidFill>
                <a:effectLst/>
                <a:latin typeface="Helvetica Neue"/>
              </a:rPr>
              <a:t>“</a:t>
            </a:r>
            <a:r>
              <a:rPr lang="es-MX" sz="1200" b="0" i="0" u="sng" dirty="0" err="1">
                <a:solidFill>
                  <a:srgbClr val="333333"/>
                </a:solidFill>
                <a:effectLst/>
                <a:latin typeface="Helvetica Neue"/>
              </a:rPr>
              <a:t>south</a:t>
            </a:r>
            <a:r>
              <a:rPr lang="es-MX" sz="1200" b="0" i="0" u="sng" dirty="0">
                <a:solidFill>
                  <a:srgbClr val="333333"/>
                </a:solidFill>
                <a:effectLst/>
                <a:latin typeface="Helvetica Neue"/>
              </a:rPr>
              <a:t>” </a:t>
            </a:r>
            <a:r>
              <a:rPr lang="es-MX" sz="1200" b="0" i="0" dirty="0">
                <a:solidFill>
                  <a:srgbClr val="333333"/>
                </a:solidFill>
                <a:effectLst/>
                <a:latin typeface="Helvetica Neue"/>
              </a:rPr>
              <a:t>- Vivir en un área “</a:t>
            </a:r>
            <a:r>
              <a:rPr lang="es-MX" sz="1200" b="0" i="0" dirty="0" err="1">
                <a:solidFill>
                  <a:srgbClr val="333333"/>
                </a:solidFill>
                <a:effectLst/>
                <a:latin typeface="Helvetica Neue"/>
              </a:rPr>
              <a:t>south</a:t>
            </a:r>
            <a:r>
              <a:rPr lang="es-MX" sz="1200" b="0" i="0" dirty="0">
                <a:solidFill>
                  <a:srgbClr val="333333"/>
                </a:solidFill>
                <a:effectLst/>
                <a:latin typeface="Helvetica Neue"/>
              </a:rPr>
              <a:t>” representa en promedio 1.22 menos de ganancia con respecto a no vivir en un área “</a:t>
            </a:r>
            <a:r>
              <a:rPr lang="es-MX" sz="1200" b="0" i="0" dirty="0" err="1">
                <a:solidFill>
                  <a:srgbClr val="333333"/>
                </a:solidFill>
                <a:effectLst/>
                <a:latin typeface="Helvetica Neue"/>
              </a:rPr>
              <a:t>south</a:t>
            </a:r>
            <a:r>
              <a:rPr lang="es-MX" sz="1200" b="0" i="0" dirty="0">
                <a:solidFill>
                  <a:srgbClr val="333333"/>
                </a:solidFill>
                <a:effectLst/>
                <a:latin typeface="Helvetica Neue"/>
              </a:rPr>
              <a:t>”</a:t>
            </a:r>
          </a:p>
          <a:p>
            <a:pPr marL="171450" indent="-171450" algn="l">
              <a:spcAft>
                <a:spcPts val="600"/>
              </a:spcAft>
              <a:buFont typeface="Arial" panose="020B0604020202020204" pitchFamily="34" charset="0"/>
              <a:buChar char="•"/>
            </a:pPr>
            <a:r>
              <a:rPr lang="es-MX" sz="1200" b="0" i="0" dirty="0">
                <a:solidFill>
                  <a:srgbClr val="333333"/>
                </a:solidFill>
                <a:effectLst/>
                <a:latin typeface="Helvetica Neue"/>
              </a:rPr>
              <a:t>El signo del coeficiente de la variable </a:t>
            </a:r>
            <a:r>
              <a:rPr lang="es-MX" sz="1200" b="0" i="0" u="sng" dirty="0">
                <a:solidFill>
                  <a:srgbClr val="333333"/>
                </a:solidFill>
                <a:effectLst/>
                <a:latin typeface="Helvetica Neue"/>
              </a:rPr>
              <a:t>“</a:t>
            </a:r>
            <a:r>
              <a:rPr lang="es-MX" sz="1200" b="0" i="0" u="sng" dirty="0" err="1">
                <a:solidFill>
                  <a:srgbClr val="333333"/>
                </a:solidFill>
                <a:effectLst/>
                <a:latin typeface="Helvetica Neue"/>
              </a:rPr>
              <a:t>female</a:t>
            </a:r>
            <a:r>
              <a:rPr lang="es-MX" sz="1200" b="0" i="0" u="sng" dirty="0">
                <a:solidFill>
                  <a:srgbClr val="333333"/>
                </a:solidFill>
                <a:effectLst/>
                <a:latin typeface="Helvetica Neue"/>
              </a:rPr>
              <a:t>” </a:t>
            </a:r>
            <a:r>
              <a:rPr lang="es-MX" sz="1200" b="0" i="0" dirty="0">
                <a:solidFill>
                  <a:srgbClr val="333333"/>
                </a:solidFill>
                <a:effectLst/>
                <a:latin typeface="Helvetica Neue"/>
              </a:rPr>
              <a:t>es negativo y significativo, lo que indica una posible discriminación en la fuerza laboral (cabe recalcar que este es solo el modelo inicial, por lo que aún no podemos estar seguros). - Ser “</a:t>
            </a:r>
            <a:r>
              <a:rPr lang="es-MX" sz="1200" b="0" i="0" dirty="0" err="1">
                <a:solidFill>
                  <a:srgbClr val="333333"/>
                </a:solidFill>
                <a:effectLst/>
                <a:latin typeface="Helvetica Neue"/>
              </a:rPr>
              <a:t>Female</a:t>
            </a:r>
            <a:r>
              <a:rPr lang="es-MX" sz="1200" b="0" i="0" dirty="0">
                <a:solidFill>
                  <a:srgbClr val="333333"/>
                </a:solidFill>
                <a:effectLst/>
                <a:latin typeface="Helvetica Neue"/>
              </a:rPr>
              <a:t>” representa en promedio 5.7 menos de ganancia con respecto a no ser “</a:t>
            </a:r>
            <a:r>
              <a:rPr lang="es-MX" sz="1200" b="0" i="0" dirty="0" err="1">
                <a:solidFill>
                  <a:srgbClr val="333333"/>
                </a:solidFill>
                <a:effectLst/>
                <a:latin typeface="Helvetica Neue"/>
              </a:rPr>
              <a:t>Female</a:t>
            </a:r>
            <a:r>
              <a:rPr lang="es-MX" sz="1200" b="0" i="0" dirty="0">
                <a:solidFill>
                  <a:srgbClr val="333333"/>
                </a:solidFill>
                <a:effectLst/>
                <a:latin typeface="Helvetica Neue"/>
              </a:rPr>
              <a:t>”</a:t>
            </a:r>
          </a:p>
          <a:p>
            <a:pPr marL="171450" indent="-171450" algn="l">
              <a:spcAft>
                <a:spcPts val="600"/>
              </a:spcAft>
              <a:buFont typeface="Arial" panose="020B0604020202020204" pitchFamily="34" charset="0"/>
              <a:buChar char="•"/>
            </a:pPr>
            <a:r>
              <a:rPr lang="es-MX" sz="1200" b="0" i="0" dirty="0">
                <a:solidFill>
                  <a:srgbClr val="333333"/>
                </a:solidFill>
                <a:effectLst/>
                <a:latin typeface="Helvetica Neue"/>
              </a:rPr>
              <a:t>El signo del coeficiente de la variable </a:t>
            </a:r>
            <a:r>
              <a:rPr lang="es-MX" sz="1200" b="0" i="0" u="sng" dirty="0">
                <a:solidFill>
                  <a:srgbClr val="333333"/>
                </a:solidFill>
                <a:effectLst/>
                <a:latin typeface="Helvetica Neue"/>
              </a:rPr>
              <a:t>“</a:t>
            </a:r>
            <a:r>
              <a:rPr lang="es-MX" sz="1200" b="0" i="0" u="sng" dirty="0" err="1">
                <a:solidFill>
                  <a:srgbClr val="333333"/>
                </a:solidFill>
                <a:effectLst/>
                <a:latin typeface="Helvetica Neue"/>
              </a:rPr>
              <a:t>black</a:t>
            </a:r>
            <a:r>
              <a:rPr lang="es-MX" sz="1200" b="0" i="0" u="sng" dirty="0">
                <a:solidFill>
                  <a:srgbClr val="333333"/>
                </a:solidFill>
                <a:effectLst/>
                <a:latin typeface="Helvetica Neue"/>
              </a:rPr>
              <a:t>” </a:t>
            </a:r>
            <a:r>
              <a:rPr lang="es-MX" sz="1200" b="0" i="0" dirty="0">
                <a:solidFill>
                  <a:srgbClr val="333333"/>
                </a:solidFill>
                <a:effectLst/>
                <a:latin typeface="Helvetica Neue"/>
              </a:rPr>
              <a:t>es negativo, pero no tan grande como </a:t>
            </a:r>
            <a:r>
              <a:rPr lang="es-MX" sz="1200" b="0" i="0" dirty="0" err="1">
                <a:solidFill>
                  <a:srgbClr val="333333"/>
                </a:solidFill>
                <a:effectLst/>
                <a:latin typeface="Helvetica Neue"/>
              </a:rPr>
              <a:t>Female</a:t>
            </a:r>
            <a:r>
              <a:rPr lang="es-MX" sz="1200" b="0" i="0" dirty="0">
                <a:solidFill>
                  <a:srgbClr val="333333"/>
                </a:solidFill>
                <a:effectLst/>
                <a:latin typeface="Helvetica Neue"/>
              </a:rPr>
              <a:t> - Ser “Black” representa en promedio 1.14 menos de ganancia con respecto a no ser “Black”</a:t>
            </a:r>
          </a:p>
        </p:txBody>
      </p:sp>
      <p:sp>
        <p:nvSpPr>
          <p:cNvPr id="15" name="TextBox 14">
            <a:extLst>
              <a:ext uri="{FF2B5EF4-FFF2-40B4-BE49-F238E27FC236}">
                <a16:creationId xmlns:a16="http://schemas.microsoft.com/office/drawing/2014/main" id="{9CCF5528-3098-E970-B9AD-C58D2B5A845E}"/>
              </a:ext>
            </a:extLst>
          </p:cNvPr>
          <p:cNvSpPr txBox="1"/>
          <p:nvPr/>
        </p:nvSpPr>
        <p:spPr>
          <a:xfrm>
            <a:off x="56319" y="1835710"/>
            <a:ext cx="12376560" cy="485598"/>
          </a:xfrm>
          <a:prstGeom prst="rect">
            <a:avLst/>
          </a:prstGeom>
          <a:noFill/>
        </p:spPr>
        <p:txBody>
          <a:bodyPr wrap="square">
            <a:spAutoFit/>
          </a:bodyPr>
          <a:lstStyle/>
          <a:p>
            <a:r>
              <a:rPr lang="es-MX" sz="1800" b="0" i="0" u="none" strike="noStrike" kern="1200" dirty="0" err="1">
                <a:solidFill>
                  <a:schemeClr val="dk1"/>
                </a:solidFill>
                <a:effectLst/>
                <a:latin typeface="+mn-lt"/>
                <a:ea typeface="+mn-ea"/>
                <a:cs typeface="+mn-cs"/>
              </a:rPr>
              <a:t>wagei</a:t>
            </a:r>
            <a:r>
              <a:rPr lang="es-MX" sz="1800" b="0" i="0" u="none" strike="noStrike" kern="1200" dirty="0">
                <a:solidFill>
                  <a:schemeClr val="dk1"/>
                </a:solidFill>
                <a:effectLst/>
                <a:latin typeface="+mn-lt"/>
                <a:ea typeface="+mn-ea"/>
                <a:cs typeface="+mn-cs"/>
              </a:rPr>
              <a:t>=−17.98−1.14∗blacki+2.54∗educi+0.19∗experi+0.00005∗faminci−5.74∗femalei+3.48∗metroi−1.45∗midwesti−1.22∗southi+</a:t>
            </a:r>
            <a:r>
              <a:rPr lang="el-GR" sz="1800" b="0" i="0" u="none" strike="noStrike" kern="1200" dirty="0">
                <a:solidFill>
                  <a:schemeClr val="dk1"/>
                </a:solidFill>
                <a:effectLst/>
                <a:latin typeface="+mn-lt"/>
                <a:ea typeface="+mn-ea"/>
                <a:cs typeface="+mn-cs"/>
              </a:rPr>
              <a:t>ε</a:t>
            </a:r>
            <a:r>
              <a:rPr lang="es-MX" sz="1800" b="0" i="0" u="none" strike="noStrike" kern="1200" dirty="0">
                <a:solidFill>
                  <a:schemeClr val="dk1"/>
                </a:solidFill>
                <a:effectLst/>
                <a:latin typeface="+mn-lt"/>
                <a:ea typeface="+mn-ea"/>
                <a:cs typeface="+mn-cs"/>
              </a:rPr>
              <a:t>i</a:t>
            </a:r>
            <a:endParaRPr lang="es-MX" sz="1800" dirty="0"/>
          </a:p>
        </p:txBody>
      </p:sp>
    </p:spTree>
    <p:extLst>
      <p:ext uri="{BB962C8B-B14F-4D97-AF65-F5344CB8AC3E}">
        <p14:creationId xmlns:p14="http://schemas.microsoft.com/office/powerpoint/2010/main" val="643616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arn(inVertical)">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arn(inVertical)">
                                      <p:cBhvr>
                                        <p:cTn id="15" dur="500"/>
                                        <p:tgtEl>
                                          <p:spTgt spid="9"/>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arn(inVertical)">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6A2E87-6FFB-3D1F-1681-9C49DDC7D4FF}"/>
              </a:ext>
            </a:extLst>
          </p:cNvPr>
          <p:cNvSpPr txBox="1">
            <a:spLocks/>
          </p:cNvSpPr>
          <p:nvPr/>
        </p:nvSpPr>
        <p:spPr>
          <a:xfrm>
            <a:off x="510558" y="196996"/>
            <a:ext cx="10228562" cy="5943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b="1" dirty="0" err="1">
                <a:solidFill>
                  <a:schemeClr val="accent1"/>
                </a:solidFill>
              </a:rPr>
              <a:t>Aplicación</a:t>
            </a:r>
            <a:r>
              <a:rPr lang="en-US" sz="3200" b="1" dirty="0">
                <a:solidFill>
                  <a:schemeClr val="accent1"/>
                </a:solidFill>
              </a:rPr>
              <a:t> del </a:t>
            </a:r>
            <a:r>
              <a:rPr lang="en-US" sz="3200" b="1" dirty="0" err="1">
                <a:solidFill>
                  <a:schemeClr val="accent1"/>
                </a:solidFill>
              </a:rPr>
              <a:t>modelo</a:t>
            </a:r>
            <a:r>
              <a:rPr lang="en-US" sz="3200" b="1" dirty="0">
                <a:solidFill>
                  <a:schemeClr val="accent1"/>
                </a:solidFill>
              </a:rPr>
              <a:t> de </a:t>
            </a:r>
            <a:r>
              <a:rPr lang="en-US" sz="3200" b="1" dirty="0" err="1">
                <a:solidFill>
                  <a:schemeClr val="accent1"/>
                </a:solidFill>
              </a:rPr>
              <a:t>Mínimos</a:t>
            </a:r>
            <a:r>
              <a:rPr lang="en-US" sz="3200" b="1" dirty="0">
                <a:solidFill>
                  <a:schemeClr val="accent1"/>
                </a:solidFill>
              </a:rPr>
              <a:t> </a:t>
            </a:r>
            <a:r>
              <a:rPr lang="en-US" sz="3200" b="1" dirty="0" err="1">
                <a:solidFill>
                  <a:schemeClr val="accent1"/>
                </a:solidFill>
              </a:rPr>
              <a:t>Cuadrados</a:t>
            </a:r>
            <a:r>
              <a:rPr lang="en-US" sz="3200" b="1" dirty="0">
                <a:solidFill>
                  <a:schemeClr val="accent1"/>
                </a:solidFill>
              </a:rPr>
              <a:t> </a:t>
            </a:r>
            <a:r>
              <a:rPr lang="en-US" sz="3200" b="1" dirty="0" err="1">
                <a:solidFill>
                  <a:schemeClr val="accent1"/>
                </a:solidFill>
              </a:rPr>
              <a:t>Ordinarios</a:t>
            </a:r>
            <a:r>
              <a:rPr lang="en-US" sz="3200" b="1" dirty="0">
                <a:solidFill>
                  <a:schemeClr val="accent1"/>
                </a:solidFill>
              </a:rPr>
              <a:t> (MCO2)</a:t>
            </a:r>
            <a:endParaRPr lang="es-MX" sz="3200" b="1" dirty="0">
              <a:solidFill>
                <a:schemeClr val="accent1"/>
              </a:solidFill>
            </a:endParaRPr>
          </a:p>
        </p:txBody>
      </p:sp>
      <p:sp>
        <p:nvSpPr>
          <p:cNvPr id="3" name="TextBox 2">
            <a:extLst>
              <a:ext uri="{FF2B5EF4-FFF2-40B4-BE49-F238E27FC236}">
                <a16:creationId xmlns:a16="http://schemas.microsoft.com/office/drawing/2014/main" id="{5E532800-B3ED-4623-23DE-9E6F29C42DA1}"/>
              </a:ext>
            </a:extLst>
          </p:cNvPr>
          <p:cNvSpPr txBox="1"/>
          <p:nvPr/>
        </p:nvSpPr>
        <p:spPr>
          <a:xfrm>
            <a:off x="0" y="648407"/>
            <a:ext cx="12376560" cy="369332"/>
          </a:xfrm>
          <a:prstGeom prst="rect">
            <a:avLst/>
          </a:prstGeom>
          <a:noFill/>
        </p:spPr>
        <p:txBody>
          <a:bodyPr wrap="square">
            <a:spAutoFit/>
          </a:bodyPr>
          <a:lstStyle/>
          <a:p>
            <a:r>
              <a:rPr lang="es-ES" sz="1800" b="0" i="0" u="none" strike="noStrike" kern="1200" dirty="0">
                <a:solidFill>
                  <a:schemeClr val="dk1"/>
                </a:solidFill>
                <a:effectLst/>
                <a:latin typeface="+mn-lt"/>
                <a:ea typeface="+mn-ea"/>
                <a:cs typeface="+mn-cs"/>
              </a:rPr>
              <a:t>Se decidió correr un nuevo modelo de MCO pero tomando en cuenta solo a las variables significativas del MCO1 </a:t>
            </a:r>
            <a:endParaRPr lang="es-MX" sz="1800" dirty="0"/>
          </a:p>
        </p:txBody>
      </p:sp>
      <p:sp>
        <p:nvSpPr>
          <p:cNvPr id="2" name="Rectangle 1">
            <a:extLst>
              <a:ext uri="{FF2B5EF4-FFF2-40B4-BE49-F238E27FC236}">
                <a16:creationId xmlns:a16="http://schemas.microsoft.com/office/drawing/2014/main" id="{D17134FE-48BD-CCF7-C5BB-26FDCBEBB3D1}"/>
              </a:ext>
            </a:extLst>
          </p:cNvPr>
          <p:cNvSpPr>
            <a:spLocks noChangeArrowheads="1"/>
          </p:cNvSpPr>
          <p:nvPr/>
        </p:nvSpPr>
        <p:spPr bwMode="auto">
          <a:xfrm>
            <a:off x="670560" y="1227375"/>
            <a:ext cx="10228562" cy="618098"/>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eaLnBrk="0" fontAlgn="base" hangingPunct="0">
              <a:spcBef>
                <a:spcPct val="0"/>
              </a:spcBef>
              <a:spcAft>
                <a:spcPct val="0"/>
              </a:spcAft>
            </a:pPr>
            <a:r>
              <a:rPr lang="es-MX" altLang="es-MX" sz="1200" dirty="0">
                <a:solidFill>
                  <a:srgbClr val="333333"/>
                </a:solidFill>
              </a:rPr>
              <a:t>olm_model2_wage_train_data &lt;- lm(</a:t>
            </a:r>
            <a:r>
              <a:rPr lang="es-MX" altLang="es-MX" sz="1200" dirty="0" err="1">
                <a:solidFill>
                  <a:srgbClr val="333333"/>
                </a:solidFill>
              </a:rPr>
              <a:t>wage</a:t>
            </a:r>
            <a:r>
              <a:rPr lang="es-MX" altLang="es-MX" sz="1200" dirty="0">
                <a:solidFill>
                  <a:srgbClr val="333333"/>
                </a:solidFill>
              </a:rPr>
              <a:t> ~ </a:t>
            </a:r>
            <a:r>
              <a:rPr lang="es-MX" altLang="es-MX" sz="1200" dirty="0" err="1">
                <a:solidFill>
                  <a:srgbClr val="333333"/>
                </a:solidFill>
              </a:rPr>
              <a:t>educ+exper+faminc+female+metro</a:t>
            </a:r>
            <a:r>
              <a:rPr lang="es-MX" altLang="es-MX" sz="1200" dirty="0">
                <a:solidFill>
                  <a:srgbClr val="333333"/>
                </a:solidFill>
              </a:rPr>
              <a:t>, data = </a:t>
            </a:r>
            <a:r>
              <a:rPr lang="es-MX" altLang="es-MX" sz="1200" dirty="0" err="1">
                <a:solidFill>
                  <a:srgbClr val="333333"/>
                </a:solidFill>
              </a:rPr>
              <a:t>wage_train_data</a:t>
            </a:r>
            <a:r>
              <a:rPr lang="es-MX" altLang="es-MX" sz="1200" dirty="0">
                <a:solidFill>
                  <a:srgbClr val="333333"/>
                </a:solidFill>
              </a:rPr>
              <a:t>)</a:t>
            </a:r>
          </a:p>
          <a:p>
            <a:pPr eaLnBrk="0" fontAlgn="base" hangingPunct="0">
              <a:spcBef>
                <a:spcPct val="0"/>
              </a:spcBef>
              <a:spcAft>
                <a:spcPct val="0"/>
              </a:spcAft>
            </a:pPr>
            <a:endParaRPr lang="es-MX" altLang="es-MX" sz="1200" dirty="0">
              <a:solidFill>
                <a:srgbClr val="333333"/>
              </a:solidFill>
            </a:endParaRPr>
          </a:p>
          <a:p>
            <a:pPr eaLnBrk="0" fontAlgn="base" hangingPunct="0">
              <a:spcBef>
                <a:spcPct val="0"/>
              </a:spcBef>
              <a:spcAft>
                <a:spcPct val="0"/>
              </a:spcAft>
            </a:pPr>
            <a:r>
              <a:rPr lang="es-MX" altLang="es-MX" sz="1200" dirty="0" err="1">
                <a:solidFill>
                  <a:srgbClr val="333333"/>
                </a:solidFill>
              </a:rPr>
              <a:t>summary</a:t>
            </a:r>
            <a:r>
              <a:rPr lang="es-MX" altLang="es-MX" sz="1200" dirty="0">
                <a:solidFill>
                  <a:srgbClr val="333333"/>
                </a:solidFill>
              </a:rPr>
              <a:t> </a:t>
            </a:r>
            <a:r>
              <a:rPr lang="es-MX" altLang="es-MX" sz="1200" dirty="0" err="1">
                <a:solidFill>
                  <a:srgbClr val="333333"/>
                </a:solidFill>
              </a:rPr>
              <a:t>summary</a:t>
            </a:r>
            <a:r>
              <a:rPr lang="es-MX" altLang="es-MX" sz="1200" dirty="0">
                <a:solidFill>
                  <a:srgbClr val="333333"/>
                </a:solidFill>
              </a:rPr>
              <a:t>(olm_model2_wage_train_data) </a:t>
            </a:r>
          </a:p>
        </p:txBody>
      </p:sp>
      <p:sp>
        <p:nvSpPr>
          <p:cNvPr id="8" name="TextBox 7">
            <a:extLst>
              <a:ext uri="{FF2B5EF4-FFF2-40B4-BE49-F238E27FC236}">
                <a16:creationId xmlns:a16="http://schemas.microsoft.com/office/drawing/2014/main" id="{325FC5A4-0AE9-43F6-81C3-AB39CA644031}"/>
              </a:ext>
            </a:extLst>
          </p:cNvPr>
          <p:cNvSpPr txBox="1"/>
          <p:nvPr/>
        </p:nvSpPr>
        <p:spPr>
          <a:xfrm>
            <a:off x="576580" y="2018702"/>
            <a:ext cx="10802620" cy="485598"/>
          </a:xfrm>
          <a:prstGeom prst="rect">
            <a:avLst/>
          </a:prstGeom>
          <a:noFill/>
        </p:spPr>
        <p:txBody>
          <a:bodyPr wrap="square">
            <a:spAutoFit/>
          </a:bodyPr>
          <a:lstStyle>
            <a:defPPr>
              <a:defRPr lang="es-MX"/>
            </a:defPPr>
            <a:lvl1pPr>
              <a:defRPr b="0" i="0" u="none" strike="noStrike">
                <a:solidFill>
                  <a:schemeClr val="dk1"/>
                </a:solidFill>
                <a:effectLst/>
              </a:defRPr>
            </a:lvl1pPr>
          </a:lstStyle>
          <a:p>
            <a:pPr algn="ctr"/>
            <a:r>
              <a:rPr lang="es-MX" dirty="0" err="1"/>
              <a:t>wagei</a:t>
            </a:r>
            <a:r>
              <a:rPr lang="es-MX" dirty="0"/>
              <a:t>=−19.27+2.55∗educi+0.19∗experi+0.00005∗faminci−5.90∗femalei+3.68∗metroi+</a:t>
            </a:r>
            <a:r>
              <a:rPr lang="el-GR" dirty="0"/>
              <a:t>ε</a:t>
            </a:r>
            <a:r>
              <a:rPr lang="es-MX" dirty="0"/>
              <a:t>i</a:t>
            </a:r>
            <a:br>
              <a:rPr lang="es-MX" dirty="0"/>
            </a:br>
            <a:endParaRPr lang="es-MX" dirty="0"/>
          </a:p>
        </p:txBody>
      </p:sp>
      <p:pic>
        <p:nvPicPr>
          <p:cNvPr id="11" name="Picture 10">
            <a:extLst>
              <a:ext uri="{FF2B5EF4-FFF2-40B4-BE49-F238E27FC236}">
                <a16:creationId xmlns:a16="http://schemas.microsoft.com/office/drawing/2014/main" id="{AFFE316D-4E9D-CD41-D15E-8FC9931B5380}"/>
              </a:ext>
            </a:extLst>
          </p:cNvPr>
          <p:cNvPicPr>
            <a:picLocks noChangeAspect="1"/>
          </p:cNvPicPr>
          <p:nvPr/>
        </p:nvPicPr>
        <p:blipFill rotWithShape="1">
          <a:blip r:embed="rId3"/>
          <a:srcRect r="24174"/>
          <a:stretch/>
        </p:blipFill>
        <p:spPr>
          <a:xfrm>
            <a:off x="243588" y="2619887"/>
            <a:ext cx="4318251" cy="3264427"/>
          </a:xfrm>
          <a:prstGeom prst="rect">
            <a:avLst/>
          </a:prstGeom>
        </p:spPr>
      </p:pic>
      <p:sp>
        <p:nvSpPr>
          <p:cNvPr id="12" name="Rectangle 3">
            <a:extLst>
              <a:ext uri="{FF2B5EF4-FFF2-40B4-BE49-F238E27FC236}">
                <a16:creationId xmlns:a16="http://schemas.microsoft.com/office/drawing/2014/main" id="{42A01095-018B-0107-89B1-BE793AC213E0}"/>
              </a:ext>
            </a:extLst>
          </p:cNvPr>
          <p:cNvSpPr>
            <a:spLocks noChangeArrowheads="1"/>
          </p:cNvSpPr>
          <p:nvPr/>
        </p:nvSpPr>
        <p:spPr bwMode="auto">
          <a:xfrm>
            <a:off x="6417754" y="2988451"/>
            <a:ext cx="4573334" cy="215698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eaLnBrk="1" fontAlgn="base" hangingPunct="1">
              <a:lnSpc>
                <a:spcPct val="100000"/>
              </a:lnSpc>
              <a:spcBef>
                <a:spcPct val="0"/>
              </a:spcBef>
              <a:spcAft>
                <a:spcPct val="0"/>
              </a:spcAft>
              <a:buClrTx/>
              <a:buSzTx/>
              <a:buFontTx/>
              <a:buNone/>
              <a:tabLst/>
            </a:pPr>
            <a:r>
              <a:rPr lang="es-MX" altLang="es-MX" sz="1200" dirty="0">
                <a:solidFill>
                  <a:srgbClr val="333333"/>
                </a:solidFill>
                <a:latin typeface="Helvetica Neue"/>
              </a:rPr>
              <a:t>Se observa que:</a:t>
            </a:r>
            <a:br>
              <a:rPr lang="es-MX" altLang="es-MX" sz="1200" dirty="0">
                <a:solidFill>
                  <a:srgbClr val="333333"/>
                </a:solidFill>
                <a:latin typeface="Helvetica Neue"/>
              </a:rPr>
            </a:br>
            <a:endParaRPr lang="es-MX" altLang="es-MX" sz="1200" dirty="0">
              <a:solidFill>
                <a:srgbClr val="333333"/>
              </a:solidFill>
              <a:latin typeface="Helvetica Neue"/>
            </a:endParaRPr>
          </a:p>
          <a:p>
            <a:pPr marL="0" marR="0" lvl="0" indent="0" eaLnBrk="1" fontAlgn="base" hangingPunct="1">
              <a:lnSpc>
                <a:spcPct val="100000"/>
              </a:lnSpc>
              <a:spcBef>
                <a:spcPct val="0"/>
              </a:spcBef>
              <a:spcAft>
                <a:spcPts val="600"/>
              </a:spcAft>
              <a:buClrTx/>
              <a:buSzTx/>
              <a:buFontTx/>
              <a:buChar char="•"/>
              <a:tabLst/>
            </a:pPr>
            <a:r>
              <a:rPr lang="es-MX" altLang="es-MX" sz="1200" dirty="0">
                <a:solidFill>
                  <a:srgbClr val="333333"/>
                </a:solidFill>
                <a:latin typeface="Helvetica Neue"/>
              </a:rPr>
              <a:t>El valor del coeficiente del intercepto β0 disminuyó ~1.8 menos que el valor del β0 del MCO1. Esto podría ser el resultado de que el nuevo β0 considerará las variables no significativas en el modelo MCO1 (</a:t>
            </a:r>
            <a:r>
              <a:rPr lang="es-MX" altLang="es-MX" sz="1200" dirty="0" err="1">
                <a:solidFill>
                  <a:srgbClr val="333333"/>
                </a:solidFill>
                <a:latin typeface="Helvetica Neue"/>
              </a:rPr>
              <a:t>black</a:t>
            </a:r>
            <a:r>
              <a:rPr lang="es-MX" altLang="es-MX" sz="1200" dirty="0">
                <a:solidFill>
                  <a:srgbClr val="333333"/>
                </a:solidFill>
                <a:latin typeface="Helvetica Neue"/>
              </a:rPr>
              <a:t>, </a:t>
            </a:r>
            <a:r>
              <a:rPr lang="es-MX" altLang="es-MX" sz="1200" dirty="0" err="1">
                <a:solidFill>
                  <a:srgbClr val="333333"/>
                </a:solidFill>
                <a:latin typeface="Helvetica Neue"/>
              </a:rPr>
              <a:t>midwest</a:t>
            </a:r>
            <a:r>
              <a:rPr lang="es-MX" altLang="es-MX" sz="1200" dirty="0">
                <a:solidFill>
                  <a:srgbClr val="333333"/>
                </a:solidFill>
                <a:latin typeface="Helvetica Neue"/>
              </a:rPr>
              <a:t> &amp; </a:t>
            </a:r>
            <a:r>
              <a:rPr lang="es-MX" altLang="es-MX" sz="1200" dirty="0" err="1">
                <a:solidFill>
                  <a:srgbClr val="333333"/>
                </a:solidFill>
                <a:latin typeface="Helvetica Neue"/>
              </a:rPr>
              <a:t>south</a:t>
            </a:r>
            <a:r>
              <a:rPr lang="es-MX" altLang="es-MX" sz="1200" dirty="0">
                <a:solidFill>
                  <a:srgbClr val="333333"/>
                </a:solidFill>
                <a:latin typeface="Helvetica Neue"/>
              </a:rPr>
              <a:t>) pero que en general disminuían el valor del </a:t>
            </a:r>
            <a:r>
              <a:rPr lang="es-MX" altLang="es-MX" sz="1200" dirty="0" err="1">
                <a:solidFill>
                  <a:srgbClr val="333333"/>
                </a:solidFill>
                <a:latin typeface="Helvetica Neue"/>
              </a:rPr>
              <a:t>wage</a:t>
            </a:r>
            <a:endParaRPr lang="es-MX" altLang="es-MX" sz="1200" dirty="0">
              <a:solidFill>
                <a:srgbClr val="333333"/>
              </a:solidFill>
              <a:latin typeface="Helvetica Neue"/>
            </a:endParaRPr>
          </a:p>
          <a:p>
            <a:pPr marL="0" marR="0" lvl="0" indent="0" eaLnBrk="1" fontAlgn="base" hangingPunct="1">
              <a:lnSpc>
                <a:spcPct val="100000"/>
              </a:lnSpc>
              <a:spcBef>
                <a:spcPct val="0"/>
              </a:spcBef>
              <a:spcAft>
                <a:spcPts val="600"/>
              </a:spcAft>
              <a:buClrTx/>
              <a:buSzTx/>
              <a:buFontTx/>
              <a:buChar char="•"/>
              <a:tabLst/>
            </a:pPr>
            <a:r>
              <a:rPr lang="es-MX" altLang="es-MX" sz="1200" dirty="0">
                <a:solidFill>
                  <a:srgbClr val="333333"/>
                </a:solidFill>
                <a:latin typeface="Helvetica Neue"/>
              </a:rPr>
              <a:t>Todos los demás coeficientes del modelo MOC2 se mantuvieron prácticamente iguales al valor dado en el MCO1</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3C0327CC-0907-B607-5BC4-827AF8BD0747}"/>
              </a:ext>
            </a:extLst>
          </p:cNvPr>
          <p:cNvSpPr txBox="1"/>
          <p:nvPr/>
        </p:nvSpPr>
        <p:spPr>
          <a:xfrm>
            <a:off x="66479" y="2426489"/>
            <a:ext cx="12376560" cy="369332"/>
          </a:xfrm>
          <a:prstGeom prst="rect">
            <a:avLst/>
          </a:prstGeom>
          <a:noFill/>
        </p:spPr>
        <p:txBody>
          <a:bodyPr wrap="square">
            <a:spAutoFit/>
          </a:bodyPr>
          <a:lstStyle/>
          <a:p>
            <a:r>
              <a:rPr lang="es-MX" sz="1800" b="0" i="0" u="none" strike="noStrike" kern="1200" dirty="0" err="1">
                <a:solidFill>
                  <a:schemeClr val="bg1">
                    <a:lumMod val="75000"/>
                  </a:schemeClr>
                </a:solidFill>
                <a:effectLst/>
                <a:latin typeface="+mn-lt"/>
                <a:ea typeface="+mn-ea"/>
                <a:cs typeface="+mn-cs"/>
              </a:rPr>
              <a:t>wagei</a:t>
            </a:r>
            <a:r>
              <a:rPr lang="es-MX" sz="1800" b="0" i="0" u="none" strike="noStrike" kern="1200" dirty="0">
                <a:solidFill>
                  <a:schemeClr val="bg1">
                    <a:lumMod val="75000"/>
                  </a:schemeClr>
                </a:solidFill>
                <a:effectLst/>
                <a:latin typeface="+mn-lt"/>
                <a:ea typeface="+mn-ea"/>
                <a:cs typeface="+mn-cs"/>
              </a:rPr>
              <a:t>=−17.98−1.14∗blacki+2.54∗educi+0.19∗experi+0.00005∗faminci−5.74∗femalei+3.48∗metroi−1.45∗midwesti−1.22∗southi+</a:t>
            </a:r>
            <a:r>
              <a:rPr lang="el-GR" sz="1800" b="0" i="0" u="none" strike="noStrike" kern="1200" dirty="0">
                <a:solidFill>
                  <a:schemeClr val="bg1">
                    <a:lumMod val="75000"/>
                  </a:schemeClr>
                </a:solidFill>
                <a:effectLst/>
                <a:latin typeface="+mn-lt"/>
                <a:ea typeface="+mn-ea"/>
                <a:cs typeface="+mn-cs"/>
              </a:rPr>
              <a:t>ε</a:t>
            </a:r>
            <a:r>
              <a:rPr lang="es-MX" sz="1800" b="0" i="0" u="none" strike="noStrike" kern="1200" dirty="0">
                <a:solidFill>
                  <a:schemeClr val="bg1">
                    <a:lumMod val="75000"/>
                  </a:schemeClr>
                </a:solidFill>
                <a:effectLst/>
                <a:latin typeface="+mn-lt"/>
                <a:ea typeface="+mn-ea"/>
                <a:cs typeface="+mn-cs"/>
              </a:rPr>
              <a:t>i</a:t>
            </a:r>
            <a:endParaRPr lang="es-MX" sz="1800" dirty="0">
              <a:solidFill>
                <a:schemeClr val="bg1">
                  <a:lumMod val="75000"/>
                </a:schemeClr>
              </a:solidFill>
            </a:endParaRPr>
          </a:p>
        </p:txBody>
      </p:sp>
    </p:spTree>
    <p:extLst>
      <p:ext uri="{BB962C8B-B14F-4D97-AF65-F5344CB8AC3E}">
        <p14:creationId xmlns:p14="http://schemas.microsoft.com/office/powerpoint/2010/main" val="1255830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arn(inVertical)">
                                      <p:cBhvr>
                                        <p:cTn id="20" dur="500"/>
                                        <p:tgtEl>
                                          <p:spTgt spid="11"/>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arn(inVertical)">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animBg="1"/>
      <p:bldP spid="8" grpId="0"/>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6A2E87-6FFB-3D1F-1681-9C49DDC7D4FF}"/>
              </a:ext>
            </a:extLst>
          </p:cNvPr>
          <p:cNvSpPr txBox="1">
            <a:spLocks/>
          </p:cNvSpPr>
          <p:nvPr/>
        </p:nvSpPr>
        <p:spPr>
          <a:xfrm>
            <a:off x="510558" y="196996"/>
            <a:ext cx="11681442" cy="5943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MX" sz="3200" b="1" dirty="0">
                <a:solidFill>
                  <a:schemeClr val="accent1"/>
                </a:solidFill>
              </a:rPr>
              <a:t>Pruebas de los supuestos de GAUSS- MARKOV sobre el error del </a:t>
            </a:r>
            <a:r>
              <a:rPr lang="en-US" sz="3200" b="1" dirty="0">
                <a:solidFill>
                  <a:schemeClr val="accent1"/>
                </a:solidFill>
              </a:rPr>
              <a:t>(MCO2)</a:t>
            </a:r>
            <a:endParaRPr lang="es-MX" sz="3200" b="1" dirty="0">
              <a:solidFill>
                <a:schemeClr val="accent1"/>
              </a:solidFill>
            </a:endParaRPr>
          </a:p>
        </p:txBody>
      </p:sp>
      <p:sp>
        <p:nvSpPr>
          <p:cNvPr id="8" name="TextBox 7">
            <a:extLst>
              <a:ext uri="{FF2B5EF4-FFF2-40B4-BE49-F238E27FC236}">
                <a16:creationId xmlns:a16="http://schemas.microsoft.com/office/drawing/2014/main" id="{325FC5A4-0AE9-43F6-81C3-AB39CA644031}"/>
              </a:ext>
            </a:extLst>
          </p:cNvPr>
          <p:cNvSpPr txBox="1"/>
          <p:nvPr/>
        </p:nvSpPr>
        <p:spPr>
          <a:xfrm>
            <a:off x="510558" y="764090"/>
            <a:ext cx="10802620" cy="485598"/>
          </a:xfrm>
          <a:prstGeom prst="rect">
            <a:avLst/>
          </a:prstGeom>
          <a:noFill/>
        </p:spPr>
        <p:txBody>
          <a:bodyPr wrap="square">
            <a:spAutoFit/>
          </a:bodyPr>
          <a:lstStyle>
            <a:defPPr>
              <a:defRPr lang="es-MX"/>
            </a:defPPr>
            <a:lvl1pPr>
              <a:defRPr b="0" i="0" u="none" strike="noStrike">
                <a:solidFill>
                  <a:schemeClr val="dk1"/>
                </a:solidFill>
                <a:effectLst/>
              </a:defRPr>
            </a:lvl1pPr>
          </a:lstStyle>
          <a:p>
            <a:pPr algn="ctr"/>
            <a:r>
              <a:rPr lang="es-MX" b="1" dirty="0" err="1"/>
              <a:t>wagei</a:t>
            </a:r>
            <a:r>
              <a:rPr lang="es-MX" b="1" dirty="0"/>
              <a:t>=−19.27+2.55∗educi+0.19∗experi+0.00005∗faminci−5.90∗femalei+3.68∗metroi+</a:t>
            </a:r>
            <a:r>
              <a:rPr lang="el-GR" b="1" dirty="0"/>
              <a:t>ε</a:t>
            </a:r>
            <a:r>
              <a:rPr lang="es-MX" b="1" dirty="0"/>
              <a:t>i</a:t>
            </a:r>
            <a:br>
              <a:rPr lang="es-MX" b="1" dirty="0"/>
            </a:br>
            <a:endParaRPr lang="es-MX" b="1" dirty="0"/>
          </a:p>
        </p:txBody>
      </p:sp>
      <p:pic>
        <p:nvPicPr>
          <p:cNvPr id="6" name="Picture 5">
            <a:extLst>
              <a:ext uri="{FF2B5EF4-FFF2-40B4-BE49-F238E27FC236}">
                <a16:creationId xmlns:a16="http://schemas.microsoft.com/office/drawing/2014/main" id="{0F0860F5-E6C8-A2CF-B9C5-82D78F501BE8}"/>
              </a:ext>
            </a:extLst>
          </p:cNvPr>
          <p:cNvPicPr>
            <a:picLocks noChangeAspect="1"/>
          </p:cNvPicPr>
          <p:nvPr/>
        </p:nvPicPr>
        <p:blipFill>
          <a:blip r:embed="rId3"/>
          <a:stretch>
            <a:fillRect/>
          </a:stretch>
        </p:blipFill>
        <p:spPr>
          <a:xfrm>
            <a:off x="391299" y="1789240"/>
            <a:ext cx="5673985" cy="4357117"/>
          </a:xfrm>
          <a:prstGeom prst="rect">
            <a:avLst/>
          </a:prstGeom>
        </p:spPr>
      </p:pic>
      <p:pic>
        <p:nvPicPr>
          <p:cNvPr id="2050" name="Picture 2">
            <a:extLst>
              <a:ext uri="{FF2B5EF4-FFF2-40B4-BE49-F238E27FC236}">
                <a16:creationId xmlns:a16="http://schemas.microsoft.com/office/drawing/2014/main" id="{CCC08A3E-7BF1-365B-50FE-DBD5292E20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9407" y="1779577"/>
            <a:ext cx="5419627" cy="387116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D496935-FB29-22EB-DC6D-0D9A5CE2036B}"/>
              </a:ext>
            </a:extLst>
          </p:cNvPr>
          <p:cNvSpPr txBox="1"/>
          <p:nvPr/>
        </p:nvSpPr>
        <p:spPr>
          <a:xfrm>
            <a:off x="6289407" y="1321245"/>
            <a:ext cx="5827133" cy="369332"/>
          </a:xfrm>
          <a:prstGeom prst="rect">
            <a:avLst/>
          </a:prstGeom>
          <a:noFill/>
        </p:spPr>
        <p:txBody>
          <a:bodyPr wrap="square">
            <a:spAutoFit/>
          </a:bodyPr>
          <a:lstStyle/>
          <a:p>
            <a:pPr algn="l"/>
            <a:r>
              <a:rPr lang="es-MX" b="0" i="0" dirty="0">
                <a:solidFill>
                  <a:srgbClr val="333333"/>
                </a:solidFill>
                <a:effectLst/>
                <a:latin typeface="Helvetica Neue"/>
              </a:rPr>
              <a:t>Evaluación general de los error del modelo MCO2</a:t>
            </a:r>
          </a:p>
        </p:txBody>
      </p:sp>
      <p:sp>
        <p:nvSpPr>
          <p:cNvPr id="2" name="TextBox 1">
            <a:extLst>
              <a:ext uri="{FF2B5EF4-FFF2-40B4-BE49-F238E27FC236}">
                <a16:creationId xmlns:a16="http://schemas.microsoft.com/office/drawing/2014/main" id="{8B31B192-FC52-90FD-81A4-74479348636A}"/>
              </a:ext>
            </a:extLst>
          </p:cNvPr>
          <p:cNvSpPr txBox="1"/>
          <p:nvPr/>
        </p:nvSpPr>
        <p:spPr>
          <a:xfrm>
            <a:off x="225691" y="1397847"/>
            <a:ext cx="5655056" cy="369332"/>
          </a:xfrm>
          <a:prstGeom prst="rect">
            <a:avLst/>
          </a:prstGeom>
          <a:noFill/>
        </p:spPr>
        <p:txBody>
          <a:bodyPr wrap="square">
            <a:spAutoFit/>
          </a:bodyPr>
          <a:lstStyle/>
          <a:p>
            <a:pPr algn="ctr"/>
            <a:r>
              <a:rPr lang="es-ES" sz="1800" dirty="0"/>
              <a:t>Los supuestos de Gauss </a:t>
            </a:r>
            <a:r>
              <a:rPr lang="es-ES" sz="1800" dirty="0" err="1"/>
              <a:t>Markov</a:t>
            </a:r>
            <a:r>
              <a:rPr lang="es-ES" sz="1800" dirty="0"/>
              <a:t> </a:t>
            </a:r>
            <a:r>
              <a:rPr lang="es-ES" dirty="0"/>
              <a:t>sobre los modelos lineales </a:t>
            </a:r>
            <a:endParaRPr lang="es-MX" sz="1800" dirty="0"/>
          </a:p>
        </p:txBody>
      </p:sp>
    </p:spTree>
    <p:extLst>
      <p:ext uri="{BB962C8B-B14F-4D97-AF65-F5344CB8AC3E}">
        <p14:creationId xmlns:p14="http://schemas.microsoft.com/office/powerpoint/2010/main" val="2881359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2050"/>
                                        </p:tgtEl>
                                        <p:attrNameLst>
                                          <p:attrName>style.visibility</p:attrName>
                                        </p:attrNameLst>
                                      </p:cBhvr>
                                      <p:to>
                                        <p:strVal val="visible"/>
                                      </p:to>
                                    </p:set>
                                    <p:animEffect transition="in" filter="fade">
                                      <p:cBhvr>
                                        <p:cTn id="24" dur="1000"/>
                                        <p:tgtEl>
                                          <p:spTgt spid="2050"/>
                                        </p:tgtEl>
                                      </p:cBhvr>
                                    </p:animEffect>
                                    <p:anim calcmode="lin" valueType="num">
                                      <p:cBhvr>
                                        <p:cTn id="25" dur="1000" fill="hold"/>
                                        <p:tgtEl>
                                          <p:spTgt spid="2050"/>
                                        </p:tgtEl>
                                        <p:attrNameLst>
                                          <p:attrName>ppt_x</p:attrName>
                                        </p:attrNameLst>
                                      </p:cBhvr>
                                      <p:tavLst>
                                        <p:tav tm="0">
                                          <p:val>
                                            <p:strVal val="#ppt_x"/>
                                          </p:val>
                                        </p:tav>
                                        <p:tav tm="100000">
                                          <p:val>
                                            <p:strVal val="#ppt_x"/>
                                          </p:val>
                                        </p:tav>
                                      </p:tavLst>
                                    </p:anim>
                                    <p:anim calcmode="lin" valueType="num">
                                      <p:cBhvr>
                                        <p:cTn id="26"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6A2E87-6FFB-3D1F-1681-9C49DDC7D4FF}"/>
              </a:ext>
            </a:extLst>
          </p:cNvPr>
          <p:cNvSpPr txBox="1">
            <a:spLocks/>
          </p:cNvSpPr>
          <p:nvPr/>
        </p:nvSpPr>
        <p:spPr>
          <a:xfrm>
            <a:off x="510558" y="196996"/>
            <a:ext cx="11681442" cy="5943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MX" sz="3200" b="1" dirty="0">
                <a:solidFill>
                  <a:schemeClr val="accent1"/>
                </a:solidFill>
              </a:rPr>
              <a:t>Pruebas de los supuestos de GAUSS- MARKOV sobre el error del </a:t>
            </a:r>
            <a:r>
              <a:rPr lang="en-US" sz="3200" b="1" dirty="0">
                <a:solidFill>
                  <a:schemeClr val="accent1"/>
                </a:solidFill>
              </a:rPr>
              <a:t>(MCO2)</a:t>
            </a:r>
            <a:endParaRPr lang="es-MX" sz="3200" b="1" dirty="0">
              <a:solidFill>
                <a:schemeClr val="accent1"/>
              </a:solidFill>
            </a:endParaRPr>
          </a:p>
        </p:txBody>
      </p:sp>
      <p:sp>
        <p:nvSpPr>
          <p:cNvPr id="8" name="TextBox 7">
            <a:extLst>
              <a:ext uri="{FF2B5EF4-FFF2-40B4-BE49-F238E27FC236}">
                <a16:creationId xmlns:a16="http://schemas.microsoft.com/office/drawing/2014/main" id="{325FC5A4-0AE9-43F6-81C3-AB39CA644031}"/>
              </a:ext>
            </a:extLst>
          </p:cNvPr>
          <p:cNvSpPr txBox="1"/>
          <p:nvPr/>
        </p:nvSpPr>
        <p:spPr>
          <a:xfrm>
            <a:off x="510558" y="687305"/>
            <a:ext cx="10802620" cy="646331"/>
          </a:xfrm>
          <a:prstGeom prst="rect">
            <a:avLst/>
          </a:prstGeom>
          <a:noFill/>
        </p:spPr>
        <p:txBody>
          <a:bodyPr wrap="square">
            <a:spAutoFit/>
          </a:bodyPr>
          <a:lstStyle>
            <a:defPPr>
              <a:defRPr lang="es-MX"/>
            </a:defPPr>
            <a:lvl1pPr>
              <a:defRPr b="0" i="0" u="none" strike="noStrike">
                <a:solidFill>
                  <a:schemeClr val="dk1"/>
                </a:solidFill>
                <a:effectLst/>
              </a:defRPr>
            </a:lvl1pPr>
          </a:lstStyle>
          <a:p>
            <a:pPr algn="ctr"/>
            <a:r>
              <a:rPr lang="es-MX" b="1" dirty="0" err="1"/>
              <a:t>wagei</a:t>
            </a:r>
            <a:r>
              <a:rPr lang="es-MX" b="1" dirty="0"/>
              <a:t>=−19.27+2.55∗educi+0.19∗experi+0.00005∗faminci−5.90∗femalei+3.68∗metroi+</a:t>
            </a:r>
            <a:r>
              <a:rPr lang="el-GR" b="1" dirty="0"/>
              <a:t>ε</a:t>
            </a:r>
            <a:r>
              <a:rPr lang="es-MX" b="1" dirty="0"/>
              <a:t>i</a:t>
            </a:r>
            <a:br>
              <a:rPr lang="es-MX" b="1" dirty="0"/>
            </a:br>
            <a:endParaRPr lang="es-MX" b="1" dirty="0"/>
          </a:p>
        </p:txBody>
      </p:sp>
      <p:sp>
        <p:nvSpPr>
          <p:cNvPr id="3" name="TextBox 2">
            <a:extLst>
              <a:ext uri="{FF2B5EF4-FFF2-40B4-BE49-F238E27FC236}">
                <a16:creationId xmlns:a16="http://schemas.microsoft.com/office/drawing/2014/main" id="{B001D75C-1C3A-53D9-03BA-DABFE5129351}"/>
              </a:ext>
            </a:extLst>
          </p:cNvPr>
          <p:cNvSpPr txBox="1"/>
          <p:nvPr/>
        </p:nvSpPr>
        <p:spPr>
          <a:xfrm>
            <a:off x="1418747" y="1023816"/>
            <a:ext cx="3442107" cy="523220"/>
          </a:xfrm>
          <a:prstGeom prst="rect">
            <a:avLst/>
          </a:prstGeom>
          <a:noFill/>
        </p:spPr>
        <p:txBody>
          <a:bodyPr wrap="square">
            <a:spAutoFit/>
          </a:bodyPr>
          <a:lstStyle/>
          <a:p>
            <a:pPr algn="ctr"/>
            <a:r>
              <a:rPr lang="es-MX" sz="1400" b="0" i="0" dirty="0">
                <a:solidFill>
                  <a:srgbClr val="333333"/>
                </a:solidFill>
                <a:effectLst/>
                <a:latin typeface="Helvetica Neue"/>
              </a:rPr>
              <a:t>Test de Homocedasticidad de errores del modelo MCO2 (Test </a:t>
            </a:r>
            <a:r>
              <a:rPr lang="es-MX" sz="1400" b="0" i="0" dirty="0" err="1">
                <a:solidFill>
                  <a:srgbClr val="333333"/>
                </a:solidFill>
                <a:effectLst/>
                <a:latin typeface="Helvetica Neue"/>
              </a:rPr>
              <a:t>Breusch</a:t>
            </a:r>
            <a:r>
              <a:rPr lang="es-MX" sz="1400" b="0" i="0" dirty="0">
                <a:solidFill>
                  <a:srgbClr val="333333"/>
                </a:solidFill>
                <a:effectLst/>
                <a:latin typeface="Helvetica Neue"/>
              </a:rPr>
              <a:t>-Pagan)</a:t>
            </a:r>
          </a:p>
        </p:txBody>
      </p:sp>
      <p:pic>
        <p:nvPicPr>
          <p:cNvPr id="7" name="Picture 6">
            <a:extLst>
              <a:ext uri="{FF2B5EF4-FFF2-40B4-BE49-F238E27FC236}">
                <a16:creationId xmlns:a16="http://schemas.microsoft.com/office/drawing/2014/main" id="{4CDA35F6-61ED-05C1-FC98-FEB57D23DA86}"/>
              </a:ext>
            </a:extLst>
          </p:cNvPr>
          <p:cNvPicPr>
            <a:picLocks noChangeAspect="1"/>
          </p:cNvPicPr>
          <p:nvPr/>
        </p:nvPicPr>
        <p:blipFill>
          <a:blip r:embed="rId3"/>
          <a:stretch>
            <a:fillRect/>
          </a:stretch>
        </p:blipFill>
        <p:spPr>
          <a:xfrm>
            <a:off x="420300" y="1648946"/>
            <a:ext cx="5439001" cy="1710987"/>
          </a:xfrm>
          <a:prstGeom prst="rect">
            <a:avLst/>
          </a:prstGeom>
        </p:spPr>
      </p:pic>
      <p:sp>
        <p:nvSpPr>
          <p:cNvPr id="11" name="TextBox 10">
            <a:extLst>
              <a:ext uri="{FF2B5EF4-FFF2-40B4-BE49-F238E27FC236}">
                <a16:creationId xmlns:a16="http://schemas.microsoft.com/office/drawing/2014/main" id="{6A6830E7-563B-0DC6-B511-098C3A29B629}"/>
              </a:ext>
            </a:extLst>
          </p:cNvPr>
          <p:cNvSpPr txBox="1"/>
          <p:nvPr/>
        </p:nvSpPr>
        <p:spPr>
          <a:xfrm>
            <a:off x="6763638" y="1065447"/>
            <a:ext cx="4581445" cy="523220"/>
          </a:xfrm>
          <a:prstGeom prst="rect">
            <a:avLst/>
          </a:prstGeom>
          <a:noFill/>
        </p:spPr>
        <p:txBody>
          <a:bodyPr wrap="square">
            <a:spAutoFit/>
          </a:bodyPr>
          <a:lstStyle/>
          <a:p>
            <a:pPr algn="ctr"/>
            <a:r>
              <a:rPr lang="es-MX" sz="1400" b="0" i="0" dirty="0">
                <a:solidFill>
                  <a:srgbClr val="333333"/>
                </a:solidFill>
                <a:effectLst/>
                <a:latin typeface="Helvetica Neue"/>
              </a:rPr>
              <a:t>Test de Autocorrelación de errores del modelo MCO2 (Test Durbin-Watson, autocorrelación de 1er orden)</a:t>
            </a:r>
          </a:p>
        </p:txBody>
      </p:sp>
      <p:pic>
        <p:nvPicPr>
          <p:cNvPr id="13" name="Picture 12">
            <a:extLst>
              <a:ext uri="{FF2B5EF4-FFF2-40B4-BE49-F238E27FC236}">
                <a16:creationId xmlns:a16="http://schemas.microsoft.com/office/drawing/2014/main" id="{C3A53847-A849-980A-C5DD-6136DFC4AF2F}"/>
              </a:ext>
            </a:extLst>
          </p:cNvPr>
          <p:cNvPicPr>
            <a:picLocks noChangeAspect="1"/>
          </p:cNvPicPr>
          <p:nvPr/>
        </p:nvPicPr>
        <p:blipFill>
          <a:blip r:embed="rId4"/>
          <a:stretch>
            <a:fillRect/>
          </a:stretch>
        </p:blipFill>
        <p:spPr>
          <a:xfrm>
            <a:off x="6302801" y="1648946"/>
            <a:ext cx="5503119" cy="1710987"/>
          </a:xfrm>
          <a:prstGeom prst="rect">
            <a:avLst/>
          </a:prstGeom>
        </p:spPr>
      </p:pic>
      <p:sp>
        <p:nvSpPr>
          <p:cNvPr id="15" name="TextBox 14">
            <a:extLst>
              <a:ext uri="{FF2B5EF4-FFF2-40B4-BE49-F238E27FC236}">
                <a16:creationId xmlns:a16="http://schemas.microsoft.com/office/drawing/2014/main" id="{014A610D-C54C-A1BE-D87E-8DCE747011A5}"/>
              </a:ext>
            </a:extLst>
          </p:cNvPr>
          <p:cNvSpPr txBox="1"/>
          <p:nvPr/>
        </p:nvSpPr>
        <p:spPr>
          <a:xfrm>
            <a:off x="849793" y="3501888"/>
            <a:ext cx="4580015" cy="523220"/>
          </a:xfrm>
          <a:prstGeom prst="rect">
            <a:avLst/>
          </a:prstGeom>
          <a:noFill/>
        </p:spPr>
        <p:txBody>
          <a:bodyPr wrap="square">
            <a:spAutoFit/>
          </a:bodyPr>
          <a:lstStyle/>
          <a:p>
            <a:pPr algn="ctr"/>
            <a:r>
              <a:rPr lang="es-MX" sz="1400" b="0" i="0" dirty="0">
                <a:solidFill>
                  <a:srgbClr val="333333"/>
                </a:solidFill>
                <a:effectLst/>
                <a:latin typeface="Helvetica Neue"/>
              </a:rPr>
              <a:t>Test de Autocorrelación de Parcial errores del modelo MCO2 (Test PACF, autocorrelación de orden superior)</a:t>
            </a:r>
          </a:p>
        </p:txBody>
      </p:sp>
      <p:pic>
        <p:nvPicPr>
          <p:cNvPr id="17" name="Picture 16">
            <a:extLst>
              <a:ext uri="{FF2B5EF4-FFF2-40B4-BE49-F238E27FC236}">
                <a16:creationId xmlns:a16="http://schemas.microsoft.com/office/drawing/2014/main" id="{008A95E5-2CD7-0B6D-08EB-90C516732571}"/>
              </a:ext>
            </a:extLst>
          </p:cNvPr>
          <p:cNvPicPr>
            <a:picLocks noChangeAspect="1"/>
          </p:cNvPicPr>
          <p:nvPr/>
        </p:nvPicPr>
        <p:blipFill>
          <a:blip r:embed="rId5"/>
          <a:stretch>
            <a:fillRect/>
          </a:stretch>
        </p:blipFill>
        <p:spPr>
          <a:xfrm>
            <a:off x="1445917" y="4025108"/>
            <a:ext cx="3773846" cy="2056666"/>
          </a:xfrm>
          <a:prstGeom prst="rect">
            <a:avLst/>
          </a:prstGeom>
        </p:spPr>
      </p:pic>
      <p:sp>
        <p:nvSpPr>
          <p:cNvPr id="19" name="TextBox 18">
            <a:extLst>
              <a:ext uri="{FF2B5EF4-FFF2-40B4-BE49-F238E27FC236}">
                <a16:creationId xmlns:a16="http://schemas.microsoft.com/office/drawing/2014/main" id="{B7237F52-6669-800C-4963-8368D6BC1F0E}"/>
              </a:ext>
            </a:extLst>
          </p:cNvPr>
          <p:cNvSpPr txBox="1"/>
          <p:nvPr/>
        </p:nvSpPr>
        <p:spPr>
          <a:xfrm>
            <a:off x="6889455" y="3501888"/>
            <a:ext cx="4163650" cy="523220"/>
          </a:xfrm>
          <a:prstGeom prst="rect">
            <a:avLst/>
          </a:prstGeom>
          <a:noFill/>
        </p:spPr>
        <p:txBody>
          <a:bodyPr wrap="square">
            <a:spAutoFit/>
          </a:bodyPr>
          <a:lstStyle/>
          <a:p>
            <a:pPr algn="ctr"/>
            <a:r>
              <a:rPr lang="es-MX" sz="1400" b="0" i="0" dirty="0">
                <a:solidFill>
                  <a:srgbClr val="333333"/>
                </a:solidFill>
                <a:effectLst/>
                <a:latin typeface="Helvetica Neue"/>
              </a:rPr>
              <a:t>Test de Normalidad de los errores del modelo MCO2 (Test Jarque-</a:t>
            </a:r>
            <a:r>
              <a:rPr lang="es-MX" sz="1400" b="0" i="0" dirty="0" err="1">
                <a:solidFill>
                  <a:srgbClr val="333333"/>
                </a:solidFill>
                <a:effectLst/>
                <a:latin typeface="Helvetica Neue"/>
              </a:rPr>
              <a:t>Bera</a:t>
            </a:r>
            <a:r>
              <a:rPr lang="es-MX" sz="1400" b="0" i="0" dirty="0">
                <a:solidFill>
                  <a:srgbClr val="333333"/>
                </a:solidFill>
                <a:effectLst/>
                <a:latin typeface="Helvetica Neue"/>
              </a:rPr>
              <a:t>)</a:t>
            </a:r>
          </a:p>
        </p:txBody>
      </p:sp>
      <p:pic>
        <p:nvPicPr>
          <p:cNvPr id="21" name="Picture 20">
            <a:extLst>
              <a:ext uri="{FF2B5EF4-FFF2-40B4-BE49-F238E27FC236}">
                <a16:creationId xmlns:a16="http://schemas.microsoft.com/office/drawing/2014/main" id="{500423B1-ABEF-FC39-60B3-BA2CAC00703E}"/>
              </a:ext>
            </a:extLst>
          </p:cNvPr>
          <p:cNvPicPr>
            <a:picLocks noChangeAspect="1"/>
          </p:cNvPicPr>
          <p:nvPr/>
        </p:nvPicPr>
        <p:blipFill>
          <a:blip r:embed="rId6"/>
          <a:stretch>
            <a:fillRect/>
          </a:stretch>
        </p:blipFill>
        <p:spPr>
          <a:xfrm>
            <a:off x="6403538" y="4224412"/>
            <a:ext cx="5439000" cy="1736482"/>
          </a:xfrm>
          <a:prstGeom prst="rect">
            <a:avLst/>
          </a:prstGeom>
        </p:spPr>
      </p:pic>
    </p:spTree>
    <p:extLst>
      <p:ext uri="{BB962C8B-B14F-4D97-AF65-F5344CB8AC3E}">
        <p14:creationId xmlns:p14="http://schemas.microsoft.com/office/powerpoint/2010/main" val="774913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ppt_x"/>
                                          </p:val>
                                        </p:tav>
                                        <p:tav tm="100000">
                                          <p:val>
                                            <p:strVal val="#ppt_x"/>
                                          </p:val>
                                        </p:tav>
                                      </p:tavLst>
                                    </p:anim>
                                    <p:anim calcmode="lin" valueType="num">
                                      <p:cBhvr additive="base">
                                        <p:cTn id="30" dur="500" fill="hold"/>
                                        <p:tgtEl>
                                          <p:spTgt spid="15"/>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anim calcmode="lin" valueType="num">
                                      <p:cBhvr additive="base">
                                        <p:cTn id="41" dur="500" fill="hold"/>
                                        <p:tgtEl>
                                          <p:spTgt spid="21"/>
                                        </p:tgtEl>
                                        <p:attrNameLst>
                                          <p:attrName>ppt_x</p:attrName>
                                        </p:attrNameLst>
                                      </p:cBhvr>
                                      <p:tavLst>
                                        <p:tav tm="0">
                                          <p:val>
                                            <p:strVal val="#ppt_x"/>
                                          </p:val>
                                        </p:tav>
                                        <p:tav tm="100000">
                                          <p:val>
                                            <p:strVal val="#ppt_x"/>
                                          </p:val>
                                        </p:tav>
                                      </p:tavLst>
                                    </p:anim>
                                    <p:anim calcmode="lin" valueType="num">
                                      <p:cBhvr additive="base">
                                        <p:cTn id="4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p:bldP spid="11" grpId="0"/>
      <p:bldP spid="15" grpId="0"/>
      <p:bldP spid="19" grpId="0"/>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t45isn7WJkagLqsrMTs1Y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t45isn7WJkagLqsrMTs1Y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t45isn7WJkagLqsrMTs1Y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t45isn7WJkagLqsrMTs1Y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t45isn7WJkagLqsrMTs1Yg"/>
</p:tagLst>
</file>

<file path=ppt/theme/theme1.xml><?xml version="1.0" encoding="utf-8"?>
<a:theme xmlns:a="http://schemas.openxmlformats.org/drawingml/2006/main" name="Retrospec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544</TotalTime>
  <Words>3020</Words>
  <Application>Microsoft Office PowerPoint</Application>
  <PresentationFormat>Widescreen</PresentationFormat>
  <Paragraphs>257</Paragraphs>
  <Slides>20</Slides>
  <Notes>18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Calibri</vt:lpstr>
      <vt:lpstr>Calibri Light</vt:lpstr>
      <vt:lpstr>Cambria Math</vt:lpstr>
      <vt:lpstr>Helvetica Neue</vt:lpstr>
      <vt:lpstr>MathJax_Main</vt:lpstr>
      <vt:lpstr>MathJax_Math-italic</vt:lpstr>
      <vt:lpstr>System Font Regular</vt:lpstr>
      <vt:lpstr>Wingdings</vt:lpstr>
      <vt:lpstr>Retrospect</vt:lpstr>
      <vt:lpstr>UNAM Posgrado en Ingeniería Aplicación de Modelos Lineales Generalizados  Dr. Wulfrano Gomez G. Nov de 2023   </vt:lpstr>
      <vt:lpstr>Contenido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Diplomado en Ciencia de Datos  UNAM Propuesta de Proyecto Final Agosto de 2023</dc:title>
  <dc:creator>Sergio Ibarra</dc:creator>
  <cp:lastModifiedBy>Sergio Ibarra</cp:lastModifiedBy>
  <cp:revision>159</cp:revision>
  <dcterms:created xsi:type="dcterms:W3CDTF">2023-08-25T18:15:54Z</dcterms:created>
  <dcterms:modified xsi:type="dcterms:W3CDTF">2023-12-05T17:02:15Z</dcterms:modified>
</cp:coreProperties>
</file>