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5873" r:id="rId2"/>
    <p:sldId id="5875" r:id="rId3"/>
    <p:sldId id="5879" r:id="rId4"/>
    <p:sldId id="588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7030A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74" y="72"/>
      </p:cViewPr>
      <p:guideLst>
        <p:guide orient="horz" pos="2160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3F07F-0782-4A5D-9DE6-4B439A9337B6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FD69-5CF0-4C25-BF49-DC0CB7221D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30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1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8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11/27/2023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07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29EC248-1E63-0D8F-89BE-A49FA646F0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80DD1E1-A9D0-8D4C-1C5C-41D1AA2CB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C8091D-EB19-6B3B-F401-081037AD616E}"/>
              </a:ext>
            </a:extLst>
          </p:cNvPr>
          <p:cNvGrpSpPr/>
          <p:nvPr userDrawn="1"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DBA13D-05DD-CB60-E116-B67CD338A65D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63A9C6-A544-2EFF-6632-1CAB69929B0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FBE0B3-AEF6-72C9-7E83-224448740048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F76B84C-82E9-054F-6633-BFBBFC96F290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E2EFC-304A-18F9-AC5E-CAB01A464C59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3B8CA97-B73F-868B-4640-415A9F658B11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0FD0AF-6564-F381-8F12-C77AC88208B6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CB9ACCC-B13D-57AA-1FB3-029C7B95517A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4C0E64-5955-7A7F-1624-6F3E85A007B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4A98399-77ED-28EE-D228-D97D4FC88925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B2983DB-3268-CDE9-F08F-24645A1ACF45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068134D-B657-8AB0-CE73-375D84BE0734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C09D5C-8198-F59D-918C-09F8DFBC5CC5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BE5C1F-2F82-30C1-1223-A586BEEBE7BF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985006-D8D1-EE86-6899-51909F4CE77A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99B67D5-FAC3-D4FC-75BF-8062618D05E1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A91A2C-F3FB-CCD2-6EA5-DDE6756CA2EF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0F603E-265F-161F-B74F-DF9187A412E0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638528D-3602-B3F8-2B08-4B601F48027F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AF5BF1-2F32-873D-8EC8-652FF6A4B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25C7DB-2A56-09E6-C092-11B29E0DA770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00B858-DD35-3CBB-EA1F-A9C10429BAAE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8B6B63-4A14-8E58-0F26-09B0C7554B0D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001FB-F6DE-7B58-A8A4-0331E804A308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A0E79E2-F2DE-70B9-558A-D8E8AA6B7C64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661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8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3" r:id="rId5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FF3C-AA1F-6F81-ED78-EFB6E35DD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540" y="639097"/>
            <a:ext cx="7746460" cy="3686015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3200" b="1" dirty="0">
                <a:latin typeface="Arial" panose="020B0604020202020204" pitchFamily="34" charset="0"/>
              </a:rPr>
              <a:t>UNAM</a:t>
            </a:r>
            <a:br>
              <a:rPr lang="en-US" sz="3200" b="1" dirty="0">
                <a:latin typeface="Arial" panose="020B0604020202020204" pitchFamily="34" charset="0"/>
              </a:rPr>
            </a:br>
            <a:r>
              <a:rPr lang="en-US" sz="3200" b="1" dirty="0" err="1">
                <a:latin typeface="Arial" panose="020B0604020202020204" pitchFamily="34" charset="0"/>
              </a:rPr>
              <a:t>Posgrado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en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Ingeniería</a:t>
            </a:r>
            <a:br>
              <a:rPr lang="es-ES" sz="3200" b="1" dirty="0">
                <a:latin typeface="Arial" panose="020B0604020202020204" pitchFamily="34" charset="0"/>
              </a:rPr>
            </a:br>
            <a:r>
              <a:rPr lang="es-ES" sz="3200" b="1" dirty="0">
                <a:latin typeface="Arial" panose="020B0604020202020204" pitchFamily="34" charset="0"/>
              </a:rPr>
              <a:t>Aplicación de Modelos Lineales Generalizados </a:t>
            </a:r>
            <a:br>
              <a:rPr lang="es-ES" sz="3200" b="1" dirty="0">
                <a:latin typeface="Arial" panose="020B0604020202020204" pitchFamily="34" charset="0"/>
              </a:rPr>
            </a:br>
            <a:r>
              <a:rPr lang="es-ES" sz="3200" b="1" dirty="0">
                <a:latin typeface="Arial" panose="020B0604020202020204" pitchFamily="34" charset="0"/>
              </a:rPr>
              <a:t>Nov de 2023</a:t>
            </a:r>
            <a:br>
              <a:rPr lang="en-US" sz="3200" b="1" dirty="0">
                <a:latin typeface="Arial" panose="020B0604020202020204" pitchFamily="34" charset="0"/>
              </a:rPr>
            </a:br>
            <a:br>
              <a:rPr lang="en-US" sz="3200" b="1" dirty="0">
                <a:latin typeface="Arial" panose="020B0604020202020204" pitchFamily="34" charset="0"/>
              </a:rPr>
            </a:br>
            <a:br>
              <a:rPr lang="en-US" sz="3200" b="1" dirty="0">
                <a:latin typeface="Arial" panose="020B0604020202020204" pitchFamily="34" charset="0"/>
              </a:rPr>
            </a:br>
            <a:endParaRPr lang="es-MX" sz="32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52E463EF-7116-926F-94C8-F8FD833C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6374" y="1535522"/>
            <a:ext cx="2183629" cy="244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099B3-2AD6-1711-94C0-5223B22B0A28}"/>
              </a:ext>
            </a:extLst>
          </p:cNvPr>
          <p:cNvSpPr txBox="1"/>
          <p:nvPr/>
        </p:nvSpPr>
        <p:spPr>
          <a:xfrm>
            <a:off x="5313682" y="3982166"/>
            <a:ext cx="312821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PRESENTA: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Sergio Ibarra Ramírez</a:t>
            </a:r>
          </a:p>
        </p:txBody>
      </p:sp>
    </p:spTree>
    <p:extLst>
      <p:ext uri="{BB962C8B-B14F-4D97-AF65-F5344CB8AC3E}">
        <p14:creationId xmlns:p14="http://schemas.microsoft.com/office/powerpoint/2010/main" val="39563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8B3A7-75E5-356B-5185-B1FBE395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b="0" i="0" dirty="0">
              <a:solidFill>
                <a:srgbClr val="373A3C"/>
              </a:solidFill>
              <a:effectLst/>
              <a:latin typeface="-apple-system"/>
            </a:endParaRPr>
          </a:p>
          <a:p>
            <a:r>
              <a:rPr lang="en-US" dirty="0" err="1"/>
              <a:t>Esquema</a:t>
            </a:r>
            <a:r>
              <a:rPr lang="en-US" dirty="0"/>
              <a:t> del Proyecto </a:t>
            </a:r>
          </a:p>
          <a:p>
            <a:r>
              <a:rPr lang="es-ES" b="0" i="0" dirty="0">
                <a:solidFill>
                  <a:srgbClr val="373A3C"/>
                </a:solidFill>
                <a:effectLst/>
                <a:latin typeface="-apple-system"/>
              </a:rPr>
              <a:t>Antecedentes (Los modelos Lineales Generalizados)</a:t>
            </a:r>
            <a:endParaRPr lang="en-US" dirty="0"/>
          </a:p>
          <a:p>
            <a:r>
              <a:rPr lang="es-MX" b="0" i="0" dirty="0">
                <a:solidFill>
                  <a:srgbClr val="373A3C"/>
                </a:solidFill>
                <a:effectLst/>
                <a:latin typeface="-apple-system"/>
              </a:rPr>
              <a:t>Conjuntos de datos para usar</a:t>
            </a:r>
          </a:p>
          <a:p>
            <a:r>
              <a:rPr lang="es-MX" b="0" i="0" dirty="0">
                <a:solidFill>
                  <a:srgbClr val="373A3C"/>
                </a:solidFill>
                <a:effectLst/>
                <a:latin typeface="-apple-system"/>
              </a:rPr>
              <a:t>Resultados deseados del proyecto</a:t>
            </a:r>
          </a:p>
          <a:p>
            <a:endParaRPr lang="es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D1585-9349-AE17-E53B-07054B3B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r>
              <a:rPr lang="en-US" dirty="0"/>
              <a:t> de la </a:t>
            </a:r>
            <a:r>
              <a:rPr lang="en-US" dirty="0" err="1"/>
              <a:t>propuesta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36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46A2E87-6FFB-3D1F-1681-9C49DDC7D4FF}"/>
              </a:ext>
            </a:extLst>
          </p:cNvPr>
          <p:cNvSpPr txBox="1">
            <a:spLocks/>
          </p:cNvSpPr>
          <p:nvPr/>
        </p:nvSpPr>
        <p:spPr>
          <a:xfrm>
            <a:off x="510558" y="196996"/>
            <a:ext cx="9163983" cy="594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accent1"/>
                </a:solidFill>
              </a:rPr>
              <a:t>Esquema</a:t>
            </a:r>
            <a:r>
              <a:rPr lang="en-US" sz="3200" b="1" dirty="0">
                <a:solidFill>
                  <a:schemeClr val="accent1"/>
                </a:solidFill>
              </a:rPr>
              <a:t> del </a:t>
            </a:r>
            <a:r>
              <a:rPr lang="en-US" sz="3200" b="1" dirty="0" err="1">
                <a:solidFill>
                  <a:schemeClr val="accent1"/>
                </a:solidFill>
              </a:rPr>
              <a:t>proyecto</a:t>
            </a:r>
            <a:endParaRPr lang="es-MX" sz="3200" b="1" dirty="0">
              <a:solidFill>
                <a:schemeClr val="accent1"/>
              </a:solidFill>
            </a:endParaRPr>
          </a:p>
        </p:txBody>
      </p:sp>
      <p:sp>
        <p:nvSpPr>
          <p:cNvPr id="8" name="Chevron 45">
            <a:extLst>
              <a:ext uri="{FF2B5EF4-FFF2-40B4-BE49-F238E27FC236}">
                <a16:creationId xmlns:a16="http://schemas.microsoft.com/office/drawing/2014/main" id="{9495E45E-AEFF-7676-4142-E41D795FD66A}"/>
              </a:ext>
            </a:extLst>
          </p:cNvPr>
          <p:cNvSpPr/>
          <p:nvPr/>
        </p:nvSpPr>
        <p:spPr>
          <a:xfrm>
            <a:off x="4335042" y="2677270"/>
            <a:ext cx="307827" cy="1695968"/>
          </a:xfrm>
          <a:prstGeom prst="chevron">
            <a:avLst>
              <a:gd name="adj" fmla="val 7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14D17-6DEE-7EF4-E04C-FA9F5966F502}"/>
              </a:ext>
            </a:extLst>
          </p:cNvPr>
          <p:cNvSpPr txBox="1"/>
          <p:nvPr/>
        </p:nvSpPr>
        <p:spPr>
          <a:xfrm>
            <a:off x="704631" y="1370246"/>
            <a:ext cx="3522823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400"/>
              </a:spcAft>
            </a:pPr>
            <a:r>
              <a:rPr lang="es-MX" sz="1400" b="1" dirty="0"/>
              <a:t>Recolección y análisis previo de Información:</a:t>
            </a:r>
          </a:p>
          <a:p>
            <a:pPr algn="ctr"/>
            <a:endParaRPr lang="es-MX" sz="1400" b="1" dirty="0"/>
          </a:p>
          <a:p>
            <a:pPr marL="361950"/>
            <a:r>
              <a:rPr lang="es-MX" sz="1300" dirty="0"/>
              <a:t>Información sobre sueldos (</a:t>
            </a:r>
            <a:r>
              <a:rPr lang="es-MX" sz="1300" dirty="0" err="1"/>
              <a:t>wage</a:t>
            </a:r>
            <a:r>
              <a:rPr lang="es-MX" sz="1300" dirty="0"/>
              <a:t>) como función de variables sociodemográficas  http://www.principlesofeconometrics.com/poe5/data/csv/cps5_small.csv</a:t>
            </a:r>
          </a:p>
          <a:p>
            <a:pPr marL="361950">
              <a:spcAft>
                <a:spcPts val="1400"/>
              </a:spcAft>
            </a:pPr>
            <a:endParaRPr lang="es-MX" sz="1300" dirty="0"/>
          </a:p>
          <a:p>
            <a:pPr marL="361950">
              <a:spcAft>
                <a:spcPts val="1400"/>
              </a:spcAft>
            </a:pPr>
            <a:endParaRPr lang="es-MX" sz="1300" dirty="0"/>
          </a:p>
          <a:p>
            <a:pPr marL="361950">
              <a:spcAft>
                <a:spcPts val="1400"/>
              </a:spcAft>
            </a:pPr>
            <a:r>
              <a:rPr lang="es-MX" sz="1300" dirty="0"/>
              <a:t>Proceso de  </a:t>
            </a:r>
            <a:r>
              <a:rPr lang="es-MX" sz="1300" dirty="0" err="1"/>
              <a:t>pre-análisis</a:t>
            </a:r>
            <a:r>
              <a:rPr lang="es-MX" sz="1300" dirty="0"/>
              <a:t> de datos:</a:t>
            </a:r>
          </a:p>
          <a:p>
            <a:pPr marL="53340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MX" sz="1300" dirty="0"/>
              <a:t>Análisis de relación entre variables predictoras</a:t>
            </a:r>
          </a:p>
          <a:p>
            <a:pPr marL="53340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MX" sz="1300" dirty="0"/>
              <a:t>Identificación y tratamiento de </a:t>
            </a:r>
            <a:r>
              <a:rPr lang="es-MX" sz="1300" i="1" dirty="0" err="1"/>
              <a:t>outliers</a:t>
            </a:r>
            <a:r>
              <a:rPr lang="es-MX" sz="1300" i="1" dirty="0"/>
              <a:t> </a:t>
            </a:r>
            <a:r>
              <a:rPr lang="es-MX" sz="1300" dirty="0"/>
              <a:t>y datos faltantes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4B13D-E240-D1FF-2B08-93038C49857A}"/>
              </a:ext>
            </a:extLst>
          </p:cNvPr>
          <p:cNvSpPr/>
          <p:nvPr/>
        </p:nvSpPr>
        <p:spPr>
          <a:xfrm>
            <a:off x="4813093" y="1376392"/>
            <a:ext cx="352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400"/>
              </a:spcAft>
            </a:pPr>
            <a:r>
              <a:rPr lang="es-MX" sz="1400" b="1" dirty="0"/>
              <a:t>Desarrollo y evaluación de Modelos Lineales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E2D5B-CAA1-3624-6737-32F70D2615FB}"/>
              </a:ext>
            </a:extLst>
          </p:cNvPr>
          <p:cNvSpPr/>
          <p:nvPr/>
        </p:nvSpPr>
        <p:spPr>
          <a:xfrm>
            <a:off x="9360720" y="1349056"/>
            <a:ext cx="2652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1400" b="1" dirty="0"/>
              <a:t>Comparación entre modelos y</a:t>
            </a:r>
          </a:p>
          <a:p>
            <a:pPr lvl="0"/>
            <a:r>
              <a:rPr lang="es-MX" sz="1400" b="1" dirty="0"/>
              <a:t>Análisis de resultados </a:t>
            </a:r>
          </a:p>
        </p:txBody>
      </p:sp>
      <p:sp>
        <p:nvSpPr>
          <p:cNvPr id="39" name="Chevron 70">
            <a:extLst>
              <a:ext uri="{FF2B5EF4-FFF2-40B4-BE49-F238E27FC236}">
                <a16:creationId xmlns:a16="http://schemas.microsoft.com/office/drawing/2014/main" id="{E81BA8DF-E0DB-5712-ECF0-E511953786FF}"/>
              </a:ext>
            </a:extLst>
          </p:cNvPr>
          <p:cNvSpPr/>
          <p:nvPr/>
        </p:nvSpPr>
        <p:spPr>
          <a:xfrm>
            <a:off x="8916862" y="2677270"/>
            <a:ext cx="307827" cy="1695968"/>
          </a:xfrm>
          <a:prstGeom prst="chevron">
            <a:avLst>
              <a:gd name="adj" fmla="val 7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433A1128-80F9-B2CF-8DE7-AE7CD3EB3A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70535" y="1817929"/>
            <a:ext cx="3325389" cy="483155"/>
          </a:xfrm>
          <a:prstGeom prst="rect">
            <a:avLst/>
          </a:prstGeom>
          <a:solidFill>
            <a:srgbClr val="FF6699"/>
          </a:solidFill>
          <a:ln w="9525" cap="flat" cmpd="sng" algn="ctr">
            <a:noFill/>
            <a:prstDash val="solid"/>
          </a:ln>
          <a:effectLst/>
        </p:spPr>
        <p:txBody>
          <a:bodyPr lIns="91431" tIns="45717" rIns="91431" bIns="45717" anchor="ctr"/>
          <a:lstStyle/>
          <a:p>
            <a:pPr algn="ctr">
              <a:defRPr/>
            </a:pPr>
            <a:r>
              <a:rPr lang="es-MX" sz="1100" b="1" kern="0" dirty="0">
                <a:solidFill>
                  <a:srgbClr val="FFFFFF"/>
                </a:solidFill>
                <a:cs typeface="Arial" pitchFamily="34" charset="0"/>
              </a:rPr>
              <a:t>Desarrollo del modelo de Mínimos Cuadrados Ordinarios (MCO)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38E54B-1FD8-242C-1E6E-8441A66A9B16}"/>
              </a:ext>
            </a:extLst>
          </p:cNvPr>
          <p:cNvCxnSpPr>
            <a:cxnSpLocks/>
          </p:cNvCxnSpPr>
          <p:nvPr/>
        </p:nvCxnSpPr>
        <p:spPr>
          <a:xfrm>
            <a:off x="6698877" y="2321927"/>
            <a:ext cx="1" cy="35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Straight Arrow Connector 3075">
            <a:extLst>
              <a:ext uri="{FF2B5EF4-FFF2-40B4-BE49-F238E27FC236}">
                <a16:creationId xmlns:a16="http://schemas.microsoft.com/office/drawing/2014/main" id="{F9EBC4C0-B38D-180C-4D11-5DF381A5A24B}"/>
              </a:ext>
            </a:extLst>
          </p:cNvPr>
          <p:cNvCxnSpPr>
            <a:cxnSpLocks/>
          </p:cNvCxnSpPr>
          <p:nvPr/>
        </p:nvCxnSpPr>
        <p:spPr>
          <a:xfrm>
            <a:off x="6698877" y="3235634"/>
            <a:ext cx="1" cy="35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>
            <a:extLst>
              <a:ext uri="{FF2B5EF4-FFF2-40B4-BE49-F238E27FC236}">
                <a16:creationId xmlns:a16="http://schemas.microsoft.com/office/drawing/2014/main" id="{CD75F003-E4EC-1978-298B-046C1DC152E2}"/>
              </a:ext>
            </a:extLst>
          </p:cNvPr>
          <p:cNvCxnSpPr>
            <a:cxnSpLocks/>
          </p:cNvCxnSpPr>
          <p:nvPr/>
        </p:nvCxnSpPr>
        <p:spPr>
          <a:xfrm>
            <a:off x="6698877" y="4106669"/>
            <a:ext cx="1" cy="35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TextBox 3086">
            <a:extLst>
              <a:ext uri="{FF2B5EF4-FFF2-40B4-BE49-F238E27FC236}">
                <a16:creationId xmlns:a16="http://schemas.microsoft.com/office/drawing/2014/main" id="{5BF5667D-53A3-C77A-C425-2D3F52A18087}"/>
              </a:ext>
            </a:extLst>
          </p:cNvPr>
          <p:cNvSpPr txBox="1"/>
          <p:nvPr/>
        </p:nvSpPr>
        <p:spPr>
          <a:xfrm>
            <a:off x="9610076" y="2326484"/>
            <a:ext cx="2198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Evaluación de las diferentes métricas para los modelos propuestos: 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F191CE9-5FA9-41CC-DD43-08A9B012893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70535" y="2731976"/>
            <a:ext cx="3325389" cy="483155"/>
          </a:xfrm>
          <a:prstGeom prst="rect">
            <a:avLst/>
          </a:prstGeom>
          <a:solidFill>
            <a:srgbClr val="FF6699"/>
          </a:solidFill>
          <a:ln w="9525" cap="flat" cmpd="sng" algn="ctr">
            <a:noFill/>
            <a:prstDash val="solid"/>
          </a:ln>
          <a:effectLst/>
        </p:spPr>
        <p:txBody>
          <a:bodyPr lIns="91431" tIns="45717" rIns="91431" bIns="45717" anchor="ctr"/>
          <a:lstStyle/>
          <a:p>
            <a:pPr algn="ctr">
              <a:defRPr/>
            </a:pPr>
            <a:r>
              <a:rPr lang="es-MX" sz="1100" b="1" kern="0" dirty="0">
                <a:solidFill>
                  <a:srgbClr val="FFFFFF"/>
                </a:solidFill>
                <a:cs typeface="Arial" pitchFamily="34" charset="0"/>
              </a:rPr>
              <a:t>Evaluación de los supuestos sobre los errores del MCO (Normalidad, Homocedasticidad, No Correlación)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F18A9-CB66-B791-D8BD-6ABA49BB8A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649" r="11512" b="14982"/>
          <a:stretch/>
        </p:blipFill>
        <p:spPr>
          <a:xfrm>
            <a:off x="383127" y="2312770"/>
            <a:ext cx="520143" cy="575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40684D-0047-8AC5-7F0E-60B02C825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29" y="4104818"/>
            <a:ext cx="635727" cy="392335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CC3F7933-631C-807F-8997-6DFA61C64EF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3394" y="3605914"/>
            <a:ext cx="3325389" cy="483155"/>
          </a:xfrm>
          <a:prstGeom prst="rect">
            <a:avLst/>
          </a:prstGeom>
          <a:solidFill>
            <a:srgbClr val="FF6699"/>
          </a:solidFill>
          <a:ln w="9525" cap="flat" cmpd="sng" algn="ctr">
            <a:noFill/>
            <a:prstDash val="solid"/>
          </a:ln>
          <a:effectLst/>
        </p:spPr>
        <p:txBody>
          <a:bodyPr lIns="91431" tIns="45717" rIns="91431" bIns="45717" anchor="ctr"/>
          <a:lstStyle/>
          <a:p>
            <a:pPr algn="ctr">
              <a:defRPr/>
            </a:pPr>
            <a:r>
              <a:rPr lang="es-MX" sz="1100" b="1" kern="0" dirty="0">
                <a:solidFill>
                  <a:srgbClr val="FFFFFF"/>
                </a:solidFill>
                <a:cs typeface="Arial" pitchFamily="34" charset="0"/>
              </a:rPr>
              <a:t>Corrección de posible no normalidad en los errores llevando a cabo transformación de </a:t>
            </a:r>
            <a:r>
              <a:rPr lang="es-MX" sz="1100" b="1" kern="0" dirty="0" err="1">
                <a:solidFill>
                  <a:srgbClr val="FFFFFF"/>
                </a:solidFill>
                <a:cs typeface="Arial" pitchFamily="34" charset="0"/>
              </a:rPr>
              <a:t>varribales</a:t>
            </a:r>
            <a:r>
              <a:rPr lang="es-MX" sz="1100" b="1" kern="0" dirty="0">
                <a:solidFill>
                  <a:srgbClr val="FFFFFF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5D89045-AFBC-B147-13CC-58A4A66AE58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70535" y="4519961"/>
            <a:ext cx="3325389" cy="483155"/>
          </a:xfrm>
          <a:prstGeom prst="rect">
            <a:avLst/>
          </a:prstGeom>
          <a:solidFill>
            <a:srgbClr val="FF6699"/>
          </a:solidFill>
          <a:ln w="9525" cap="flat" cmpd="sng" algn="ctr">
            <a:noFill/>
            <a:prstDash val="solid"/>
          </a:ln>
          <a:effectLst/>
        </p:spPr>
        <p:txBody>
          <a:bodyPr lIns="91431" tIns="45717" rIns="91431" bIns="45717" anchor="ctr"/>
          <a:lstStyle/>
          <a:p>
            <a:pPr algn="ctr">
              <a:defRPr/>
            </a:pPr>
            <a:r>
              <a:rPr lang="es-MX" sz="1100" b="1" kern="0" dirty="0">
                <a:solidFill>
                  <a:srgbClr val="FFFFFF"/>
                </a:solidFill>
                <a:cs typeface="Arial" pitchFamily="34" charset="0"/>
              </a:rPr>
              <a:t>Modificación del MCO para contemplar posible </a:t>
            </a:r>
            <a:r>
              <a:rPr lang="es-MX" sz="1100" b="1" kern="0" dirty="0" err="1">
                <a:solidFill>
                  <a:srgbClr val="FFFFFF"/>
                </a:solidFill>
                <a:cs typeface="Arial" pitchFamily="34" charset="0"/>
              </a:rPr>
              <a:t>heterocedaticidad</a:t>
            </a:r>
            <a:r>
              <a:rPr lang="es-MX" sz="1100" b="1" kern="0" dirty="0">
                <a:solidFill>
                  <a:srgbClr val="FFFFFF"/>
                </a:solidFill>
                <a:cs typeface="Arial" pitchFamily="34" charset="0"/>
              </a:rPr>
              <a:t> o correlación de errores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6C013-26DF-1615-D8B4-CE185A340C6A}"/>
              </a:ext>
            </a:extLst>
          </p:cNvPr>
          <p:cNvSpPr txBox="1"/>
          <p:nvPr/>
        </p:nvSpPr>
        <p:spPr>
          <a:xfrm>
            <a:off x="9610076" y="3282748"/>
            <a:ext cx="21987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Coeficiente de determinación ajustado </a:t>
            </a:r>
          </a:p>
          <a:p>
            <a:r>
              <a:rPr lang="es-ES" sz="1600" dirty="0"/>
              <a:t>R</a:t>
            </a:r>
            <a:r>
              <a:rPr lang="es-ES" sz="1600" baseline="30000" dirty="0"/>
              <a:t>^2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2E4BD-1427-9E79-7C98-1F435FD5CA84}"/>
              </a:ext>
            </a:extLst>
          </p:cNvPr>
          <p:cNvSpPr txBox="1"/>
          <p:nvPr/>
        </p:nvSpPr>
        <p:spPr>
          <a:xfrm>
            <a:off x="9647078" y="4229757"/>
            <a:ext cx="2301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Error Porcentaje Medio Absoluto </a:t>
            </a:r>
          </a:p>
          <a:p>
            <a:r>
              <a:rPr lang="es-ES" sz="1600" dirty="0"/>
              <a:t>MAPE</a:t>
            </a:r>
            <a:endParaRPr lang="es-ES" sz="16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4F0EB-FD54-D953-A38D-96774629E231}"/>
              </a:ext>
            </a:extLst>
          </p:cNvPr>
          <p:cNvSpPr txBox="1"/>
          <p:nvPr/>
        </p:nvSpPr>
        <p:spPr>
          <a:xfrm>
            <a:off x="9666921" y="4883276"/>
            <a:ext cx="2301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 err="1"/>
              <a:t>Raiz</a:t>
            </a:r>
            <a:r>
              <a:rPr lang="es-ES" sz="1200" dirty="0"/>
              <a:t> del Error Cuadrático Medio</a:t>
            </a:r>
          </a:p>
          <a:p>
            <a:r>
              <a:rPr lang="es-ES" sz="1600" dirty="0"/>
              <a:t>RMSE</a:t>
            </a:r>
            <a:endParaRPr lang="es-E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15768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46A2E87-6FFB-3D1F-1681-9C49DDC7D4FF}"/>
              </a:ext>
            </a:extLst>
          </p:cNvPr>
          <p:cNvSpPr txBox="1">
            <a:spLocks/>
          </p:cNvSpPr>
          <p:nvPr/>
        </p:nvSpPr>
        <p:spPr>
          <a:xfrm>
            <a:off x="510558" y="196996"/>
            <a:ext cx="9163983" cy="594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</a:rPr>
              <a:t>El </a:t>
            </a:r>
            <a:r>
              <a:rPr lang="en-US" sz="3200" b="1" dirty="0" err="1">
                <a:solidFill>
                  <a:schemeClr val="accent1"/>
                </a:solidFill>
              </a:rPr>
              <a:t>modelo</a:t>
            </a:r>
            <a:r>
              <a:rPr lang="en-US" sz="3200" b="1" dirty="0">
                <a:solidFill>
                  <a:schemeClr val="accent1"/>
                </a:solidFill>
              </a:rPr>
              <a:t> de </a:t>
            </a:r>
            <a:r>
              <a:rPr lang="en-US" sz="3200" b="1" dirty="0" err="1">
                <a:solidFill>
                  <a:schemeClr val="accent1"/>
                </a:solidFill>
              </a:rPr>
              <a:t>Mínimos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Cuadrados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Ordinarios</a:t>
            </a:r>
            <a:r>
              <a:rPr lang="en-US" sz="3200" b="1" dirty="0">
                <a:solidFill>
                  <a:schemeClr val="accent1"/>
                </a:solidFill>
              </a:rPr>
              <a:t> (MCO)</a:t>
            </a:r>
            <a:endParaRPr lang="es-MX" sz="3200" b="1" dirty="0">
              <a:solidFill>
                <a:schemeClr val="accen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850D6C-48F6-59F3-5015-F241C38C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32" y="971040"/>
            <a:ext cx="9571368" cy="774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El modelo General Lineal Simple o Modelo de Mínimos Cuadrados Ordinarios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Consideremos al modelo de regresión lineal simple o modelo de Mínimos Cuadrados Ordinarios (OMS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ó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MCO) como:</a:t>
            </a: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Y=Xβ+ε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7087FB-333F-6D84-651B-017DC340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32" y="2001704"/>
            <a:ext cx="6053067" cy="2067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Donde: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Y: Vector de valores estimados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X: Matriz ampliada de valores de las variables independientes xi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β: Vector de estimadores de máxima verosimilitud calculado con el modelo MCO</a:t>
            </a: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El cual asume: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Y|X∼N(μ(X),σ</a:t>
            </a:r>
            <a:r>
              <a:rPr kumimoji="0" lang="es-MX" altLang="es-MX" sz="1400" b="1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2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I)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813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5isn7WJkagLqsrMTs1Y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5isn7WJkagLqsrMTs1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5isn7WJkagLqsrMTs1Y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5isn7WJkagLqsrMTs1Yg"/>
</p:tagLst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296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System Font Regular</vt:lpstr>
      <vt:lpstr>Wingdings</vt:lpstr>
      <vt:lpstr>Retrospect</vt:lpstr>
      <vt:lpstr>UNAM Posgrado en Ingeniería Aplicación de Modelos Lineales Generalizados  Nov de 2023   </vt:lpstr>
      <vt:lpstr>Contenido de la propuesta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27</cp:revision>
  <dcterms:created xsi:type="dcterms:W3CDTF">2023-08-25T18:15:54Z</dcterms:created>
  <dcterms:modified xsi:type="dcterms:W3CDTF">2023-11-28T03:30:27Z</dcterms:modified>
</cp:coreProperties>
</file>