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60" r:id="rId5"/>
    <p:sldId id="266" r:id="rId6"/>
    <p:sldId id="259" r:id="rId7"/>
    <p:sldId id="267" r:id="rId8"/>
    <p:sldId id="262" r:id="rId9"/>
    <p:sldId id="265" r:id="rId10"/>
    <p:sldId id="273" r:id="rId11"/>
    <p:sldId id="268" r:id="rId12"/>
    <p:sldId id="271" r:id="rId13"/>
    <p:sldId id="274" r:id="rId14"/>
    <p:sldId id="272" r:id="rId15"/>
    <p:sldId id="275" r:id="rId16"/>
    <p:sldId id="276" r:id="rId17"/>
    <p:sldId id="270" r:id="rId18"/>
    <p:sldId id="277" r:id="rId19"/>
    <p:sldId id="278"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C35EA4"/>
          </p15:clr>
        </p15:guide>
        <p15:guide id="2" pos="2304"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9D9D9"/>
    <a:srgbClr val="FFFFCC"/>
    <a:srgbClr val="009900"/>
    <a:srgbClr val="FFC1C2"/>
    <a:srgbClr val="FFAFB1"/>
    <a:srgbClr val="B061FF"/>
    <a:srgbClr val="CB97FF"/>
    <a:srgbClr val="CC99FF"/>
    <a:srgbClr val="B07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95" autoAdjust="0"/>
  </p:normalViewPr>
  <p:slideViewPr>
    <p:cSldViewPr snapToGrid="0">
      <p:cViewPr>
        <p:scale>
          <a:sx n="66" d="100"/>
          <a:sy n="66" d="100"/>
        </p:scale>
        <p:origin x="1224" y="38"/>
      </p:cViewPr>
      <p:guideLst>
        <p:guide orient="horz" pos="720"/>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7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29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40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8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81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70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61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7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eléctrico muestra durante 2020 y 2021 valores atípicos y comportamiento muy irregular </a:t>
            </a:r>
            <a:endParaRPr sz="3200" b="1" dirty="0">
              <a:solidFill>
                <a:schemeClr val="accent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B1F69FC1-E749-13EA-054B-A810EABD7361}"/>
              </a:ext>
            </a:extLst>
          </p:cNvPr>
          <p:cNvPicPr>
            <a:picLocks noChangeAspect="1"/>
          </p:cNvPicPr>
          <p:nvPr/>
        </p:nvPicPr>
        <p:blipFill>
          <a:blip r:embed="rId3"/>
          <a:stretch>
            <a:fillRect/>
          </a:stretch>
        </p:blipFill>
        <p:spPr>
          <a:xfrm>
            <a:off x="1401233" y="1204539"/>
            <a:ext cx="5913967" cy="2011680"/>
          </a:xfrm>
          <a:prstGeom prst="rect">
            <a:avLst/>
          </a:prstGeom>
        </p:spPr>
      </p:pic>
      <p:pic>
        <p:nvPicPr>
          <p:cNvPr id="8" name="Imagen 7">
            <a:extLst>
              <a:ext uri="{FF2B5EF4-FFF2-40B4-BE49-F238E27FC236}">
                <a16:creationId xmlns:a16="http://schemas.microsoft.com/office/drawing/2014/main" id="{B9AB7494-649A-2A67-B23D-264D0821CEB7}"/>
              </a:ext>
            </a:extLst>
          </p:cNvPr>
          <p:cNvPicPr preferRelativeResize="0">
            <a:picLocks/>
          </p:cNvPicPr>
          <p:nvPr/>
        </p:nvPicPr>
        <p:blipFill>
          <a:blip r:embed="rId4"/>
          <a:stretch>
            <a:fillRect/>
          </a:stretch>
        </p:blipFill>
        <p:spPr>
          <a:xfrm>
            <a:off x="569338" y="3890504"/>
            <a:ext cx="2377440" cy="2011680"/>
          </a:xfrm>
          <a:prstGeom prst="rect">
            <a:avLst/>
          </a:prstGeom>
        </p:spPr>
      </p:pic>
      <p:pic>
        <p:nvPicPr>
          <p:cNvPr id="10" name="Imagen 9">
            <a:extLst>
              <a:ext uri="{FF2B5EF4-FFF2-40B4-BE49-F238E27FC236}">
                <a16:creationId xmlns:a16="http://schemas.microsoft.com/office/drawing/2014/main" id="{AAFED038-D762-B8CE-B247-3007CB21870C}"/>
              </a:ext>
            </a:extLst>
          </p:cNvPr>
          <p:cNvPicPr preferRelativeResize="0">
            <a:picLocks/>
          </p:cNvPicPr>
          <p:nvPr/>
        </p:nvPicPr>
        <p:blipFill>
          <a:blip r:embed="rId5"/>
          <a:stretch>
            <a:fillRect/>
          </a:stretch>
        </p:blipFill>
        <p:spPr>
          <a:xfrm>
            <a:off x="3294550" y="3890504"/>
            <a:ext cx="2377440" cy="2011680"/>
          </a:xfrm>
          <a:prstGeom prst="rect">
            <a:avLst/>
          </a:prstGeom>
        </p:spPr>
      </p:pic>
      <p:pic>
        <p:nvPicPr>
          <p:cNvPr id="12" name="Imagen 11">
            <a:extLst>
              <a:ext uri="{FF2B5EF4-FFF2-40B4-BE49-F238E27FC236}">
                <a16:creationId xmlns:a16="http://schemas.microsoft.com/office/drawing/2014/main" id="{380E5456-00F0-A8E4-EA6E-FC47020D5B2E}"/>
              </a:ext>
            </a:extLst>
          </p:cNvPr>
          <p:cNvPicPr preferRelativeResize="0">
            <a:picLocks/>
          </p:cNvPicPr>
          <p:nvPr/>
        </p:nvPicPr>
        <p:blipFill>
          <a:blip r:embed="rId6"/>
          <a:stretch>
            <a:fillRect/>
          </a:stretch>
        </p:blipFill>
        <p:spPr>
          <a:xfrm>
            <a:off x="6672193" y="3890504"/>
            <a:ext cx="2377440" cy="2011680"/>
          </a:xfrm>
          <a:prstGeom prst="rect">
            <a:avLst/>
          </a:prstGeom>
        </p:spPr>
      </p:pic>
      <p:pic>
        <p:nvPicPr>
          <p:cNvPr id="14" name="Imagen 13">
            <a:extLst>
              <a:ext uri="{FF2B5EF4-FFF2-40B4-BE49-F238E27FC236}">
                <a16:creationId xmlns:a16="http://schemas.microsoft.com/office/drawing/2014/main" id="{834EDC6B-DD4C-57AD-17E9-3BF5007CEF83}"/>
              </a:ext>
            </a:extLst>
          </p:cNvPr>
          <p:cNvPicPr preferRelativeResize="0">
            <a:picLocks/>
          </p:cNvPicPr>
          <p:nvPr/>
        </p:nvPicPr>
        <p:blipFill>
          <a:blip r:embed="rId7"/>
          <a:stretch>
            <a:fillRect/>
          </a:stretch>
        </p:blipFill>
        <p:spPr>
          <a:xfrm>
            <a:off x="9320566" y="3890504"/>
            <a:ext cx="2377440" cy="2011680"/>
          </a:xfrm>
          <a:prstGeom prst="rect">
            <a:avLst/>
          </a:prstGeom>
        </p:spPr>
      </p:pic>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6" name="Imagen 5">
            <a:extLst>
              <a:ext uri="{FF2B5EF4-FFF2-40B4-BE49-F238E27FC236}">
                <a16:creationId xmlns:a16="http://schemas.microsoft.com/office/drawing/2014/main" id="{49EE6C3A-2E3F-AA82-82FC-DA709AD35095}"/>
              </a:ext>
            </a:extLst>
          </p:cNvPr>
          <p:cNvPicPr>
            <a:picLocks noChangeAspect="1"/>
          </p:cNvPicPr>
          <p:nvPr/>
        </p:nvPicPr>
        <p:blipFill>
          <a:blip r:embed="rId8"/>
          <a:stretch>
            <a:fillRect/>
          </a:stretch>
        </p:blipFill>
        <p:spPr>
          <a:xfrm>
            <a:off x="8188169" y="1161617"/>
            <a:ext cx="3273132" cy="2161502"/>
          </a:xfrm>
          <a:prstGeom prst="rect">
            <a:avLst/>
          </a:prstGeom>
        </p:spPr>
      </p:pic>
    </p:spTree>
    <p:extLst>
      <p:ext uri="{BB962C8B-B14F-4D97-AF65-F5344CB8AC3E}">
        <p14:creationId xmlns:p14="http://schemas.microsoft.com/office/powerpoint/2010/main" val="19792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3627013430"/>
              </p:ext>
            </p:extLst>
          </p:nvPr>
        </p:nvGraphicFramePr>
        <p:xfrm>
          <a:off x="331892" y="1157968"/>
          <a:ext cx="11349550" cy="290068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Pronóstico muy lineal sin considerar estacionalidad</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578.67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muy lineal sin considerar estacionalidad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580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7" name="Imagen 6">
            <a:extLst>
              <a:ext uri="{FF2B5EF4-FFF2-40B4-BE49-F238E27FC236}">
                <a16:creationId xmlns:a16="http://schemas.microsoft.com/office/drawing/2014/main" id="{EBF5FDBE-ACAC-E08E-7E46-8024E37EE94A}"/>
              </a:ext>
            </a:extLst>
          </p:cNvPr>
          <p:cNvPicPr preferRelativeResize="0">
            <a:picLocks/>
          </p:cNvPicPr>
          <p:nvPr/>
        </p:nvPicPr>
        <p:blipFill>
          <a:blip r:embed="rId3"/>
          <a:stretch>
            <a:fillRect/>
          </a:stretch>
        </p:blipFill>
        <p:spPr>
          <a:xfrm>
            <a:off x="679892" y="4091368"/>
            <a:ext cx="5029200" cy="2286000"/>
          </a:xfrm>
          <a:prstGeom prst="rect">
            <a:avLst/>
          </a:prstGeom>
        </p:spPr>
      </p:pic>
      <p:pic>
        <p:nvPicPr>
          <p:cNvPr id="6" name="Imagen 5">
            <a:extLst>
              <a:ext uri="{FF2B5EF4-FFF2-40B4-BE49-F238E27FC236}">
                <a16:creationId xmlns:a16="http://schemas.microsoft.com/office/drawing/2014/main" id="{4459AAA5-40FF-5E94-7A69-2D899E4861BB}"/>
              </a:ext>
            </a:extLst>
          </p:cNvPr>
          <p:cNvPicPr preferRelativeResize="0">
            <a:picLocks/>
          </p:cNvPicPr>
          <p:nvPr/>
        </p:nvPicPr>
        <p:blipFill>
          <a:blip r:embed="rId4"/>
          <a:stretch>
            <a:fillRect/>
          </a:stretch>
        </p:blipFill>
        <p:spPr>
          <a:xfrm>
            <a:off x="6383530" y="4091368"/>
            <a:ext cx="5029200" cy="2286000"/>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eléctrico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418595534"/>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1055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demasiado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10.7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mejora ajustando atípicos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539.8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11.3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618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6" name="Imagen 5">
            <a:extLst>
              <a:ext uri="{FF2B5EF4-FFF2-40B4-BE49-F238E27FC236}">
                <a16:creationId xmlns:a16="http://schemas.microsoft.com/office/drawing/2014/main" id="{F4BC9CF2-BB1C-7EFD-3808-EA8EC30457A3}"/>
              </a:ext>
            </a:extLst>
          </p:cNvPr>
          <p:cNvPicPr preferRelativeResize="0">
            <a:picLocks/>
          </p:cNvPicPr>
          <p:nvPr/>
        </p:nvPicPr>
        <p:blipFill>
          <a:blip r:embed="rId3"/>
          <a:stretch>
            <a:fillRect/>
          </a:stretch>
        </p:blipFill>
        <p:spPr>
          <a:xfrm>
            <a:off x="414000" y="4280073"/>
            <a:ext cx="5486400" cy="1827894"/>
          </a:xfrm>
          <a:prstGeom prst="rect">
            <a:avLst/>
          </a:prstGeom>
        </p:spPr>
      </p:pic>
      <p:pic>
        <p:nvPicPr>
          <p:cNvPr id="10" name="Imagen 9">
            <a:extLst>
              <a:ext uri="{FF2B5EF4-FFF2-40B4-BE49-F238E27FC236}">
                <a16:creationId xmlns:a16="http://schemas.microsoft.com/office/drawing/2014/main" id="{8695B15C-D228-1E5E-0D39-519021500185}"/>
              </a:ext>
            </a:extLst>
          </p:cNvPr>
          <p:cNvPicPr preferRelativeResize="0">
            <a:picLocks/>
          </p:cNvPicPr>
          <p:nvPr/>
        </p:nvPicPr>
        <p:blipFill>
          <a:blip r:embed="rId4"/>
          <a:stretch>
            <a:fillRect/>
          </a:stretch>
        </p:blipFill>
        <p:spPr>
          <a:xfrm>
            <a:off x="6178109" y="4280073"/>
            <a:ext cx="5486400" cy="1827894"/>
          </a:xfrm>
          <a:prstGeom prst="rect">
            <a:avLst/>
          </a:prstGeom>
        </p:spPr>
      </p:pic>
    </p:spTree>
    <p:extLst>
      <p:ext uri="{BB962C8B-B14F-4D97-AF65-F5344CB8AC3E}">
        <p14:creationId xmlns:p14="http://schemas.microsoft.com/office/powerpoint/2010/main" val="136754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petrolero es No estacionaria y No normal inclusive si se tratan los atípicos </a:t>
            </a:r>
            <a:endParaRPr sz="3200" b="1" dirty="0">
              <a:solidFill>
                <a:schemeClr val="accent1"/>
              </a:solidFill>
              <a:latin typeface="Calibri"/>
              <a:ea typeface="Calibri"/>
              <a:cs typeface="Calibri"/>
              <a:sym typeface="Calibri"/>
            </a:endParaRPr>
          </a:p>
        </p:txBody>
      </p:sp>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3DD13E08-EDE1-CCAC-08AF-234894DD59B9}"/>
              </a:ext>
            </a:extLst>
          </p:cNvPr>
          <p:cNvPicPr>
            <a:picLocks noChangeAspect="1"/>
          </p:cNvPicPr>
          <p:nvPr/>
        </p:nvPicPr>
        <p:blipFill>
          <a:blip r:embed="rId3"/>
          <a:stretch>
            <a:fillRect/>
          </a:stretch>
        </p:blipFill>
        <p:spPr>
          <a:xfrm>
            <a:off x="612157" y="1382845"/>
            <a:ext cx="6849768" cy="1818699"/>
          </a:xfrm>
          <a:prstGeom prst="rect">
            <a:avLst/>
          </a:prstGeom>
        </p:spPr>
      </p:pic>
      <p:pic>
        <p:nvPicPr>
          <p:cNvPr id="6" name="Imagen 5">
            <a:extLst>
              <a:ext uri="{FF2B5EF4-FFF2-40B4-BE49-F238E27FC236}">
                <a16:creationId xmlns:a16="http://schemas.microsoft.com/office/drawing/2014/main" id="{4AF56624-7BCF-8FEE-6681-09A011E83A41}"/>
              </a:ext>
            </a:extLst>
          </p:cNvPr>
          <p:cNvPicPr>
            <a:picLocks noChangeAspect="1"/>
          </p:cNvPicPr>
          <p:nvPr/>
        </p:nvPicPr>
        <p:blipFill>
          <a:blip r:embed="rId4"/>
          <a:stretch>
            <a:fillRect/>
          </a:stretch>
        </p:blipFill>
        <p:spPr>
          <a:xfrm>
            <a:off x="6517756" y="3952183"/>
            <a:ext cx="2548564" cy="1662944"/>
          </a:xfrm>
          <a:prstGeom prst="rect">
            <a:avLst/>
          </a:prstGeom>
        </p:spPr>
      </p:pic>
      <p:pic>
        <p:nvPicPr>
          <p:cNvPr id="9" name="Imagen 8">
            <a:extLst>
              <a:ext uri="{FF2B5EF4-FFF2-40B4-BE49-F238E27FC236}">
                <a16:creationId xmlns:a16="http://schemas.microsoft.com/office/drawing/2014/main" id="{A03272DD-3C48-5EF1-8D19-EDFFBFBE8CED}"/>
              </a:ext>
            </a:extLst>
          </p:cNvPr>
          <p:cNvPicPr>
            <a:picLocks noChangeAspect="1"/>
          </p:cNvPicPr>
          <p:nvPr/>
        </p:nvPicPr>
        <p:blipFill>
          <a:blip r:embed="rId5"/>
          <a:stretch>
            <a:fillRect/>
          </a:stretch>
        </p:blipFill>
        <p:spPr>
          <a:xfrm>
            <a:off x="9200157" y="3952183"/>
            <a:ext cx="2402112" cy="1818390"/>
          </a:xfrm>
          <a:prstGeom prst="rect">
            <a:avLst/>
          </a:prstGeom>
        </p:spPr>
      </p:pic>
      <p:pic>
        <p:nvPicPr>
          <p:cNvPr id="13" name="Imagen 12">
            <a:extLst>
              <a:ext uri="{FF2B5EF4-FFF2-40B4-BE49-F238E27FC236}">
                <a16:creationId xmlns:a16="http://schemas.microsoft.com/office/drawing/2014/main" id="{E5D27F3E-FB1C-3C96-9304-8C56D156EC29}"/>
              </a:ext>
            </a:extLst>
          </p:cNvPr>
          <p:cNvPicPr>
            <a:picLocks noChangeAspect="1"/>
          </p:cNvPicPr>
          <p:nvPr/>
        </p:nvPicPr>
        <p:blipFill>
          <a:blip r:embed="rId6"/>
          <a:stretch>
            <a:fillRect/>
          </a:stretch>
        </p:blipFill>
        <p:spPr>
          <a:xfrm>
            <a:off x="510558" y="3952183"/>
            <a:ext cx="2348173" cy="1818390"/>
          </a:xfrm>
          <a:prstGeom prst="rect">
            <a:avLst/>
          </a:prstGeom>
        </p:spPr>
      </p:pic>
      <p:pic>
        <p:nvPicPr>
          <p:cNvPr id="20" name="Imagen 19">
            <a:extLst>
              <a:ext uri="{FF2B5EF4-FFF2-40B4-BE49-F238E27FC236}">
                <a16:creationId xmlns:a16="http://schemas.microsoft.com/office/drawing/2014/main" id="{EEF764EB-7D90-1853-0DC5-9F490CC069AE}"/>
              </a:ext>
            </a:extLst>
          </p:cNvPr>
          <p:cNvPicPr>
            <a:picLocks noChangeAspect="1"/>
          </p:cNvPicPr>
          <p:nvPr/>
        </p:nvPicPr>
        <p:blipFill>
          <a:blip r:embed="rId7"/>
          <a:stretch>
            <a:fillRect/>
          </a:stretch>
        </p:blipFill>
        <p:spPr>
          <a:xfrm>
            <a:off x="2990437" y="3952183"/>
            <a:ext cx="2620645" cy="1825755"/>
          </a:xfrm>
          <a:prstGeom prst="rect">
            <a:avLst/>
          </a:prstGeom>
        </p:spPr>
      </p:pic>
      <p:pic>
        <p:nvPicPr>
          <p:cNvPr id="4" name="Imagen 3">
            <a:extLst>
              <a:ext uri="{FF2B5EF4-FFF2-40B4-BE49-F238E27FC236}">
                <a16:creationId xmlns:a16="http://schemas.microsoft.com/office/drawing/2014/main" id="{E90722C6-835C-BD1C-8764-428695374923}"/>
              </a:ext>
            </a:extLst>
          </p:cNvPr>
          <p:cNvPicPr>
            <a:picLocks noChangeAspect="1"/>
          </p:cNvPicPr>
          <p:nvPr/>
        </p:nvPicPr>
        <p:blipFill>
          <a:blip r:embed="rId8"/>
          <a:stretch>
            <a:fillRect/>
          </a:stretch>
        </p:blipFill>
        <p:spPr>
          <a:xfrm>
            <a:off x="7920566" y="1009151"/>
            <a:ext cx="3458634" cy="2284002"/>
          </a:xfrm>
          <a:prstGeom prst="rect">
            <a:avLst/>
          </a:prstGeom>
        </p:spPr>
      </p:pic>
    </p:spTree>
    <p:extLst>
      <p:ext uri="{BB962C8B-B14F-4D97-AF65-F5344CB8AC3E}">
        <p14:creationId xmlns:p14="http://schemas.microsoft.com/office/powerpoint/2010/main" val="218518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petrolero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836106669"/>
              </p:ext>
            </p:extLst>
          </p:nvPr>
        </p:nvGraphicFramePr>
        <p:xfrm>
          <a:off x="331892" y="1157968"/>
          <a:ext cx="11216641" cy="2636520"/>
        </p:xfrm>
        <a:graphic>
          <a:graphicData uri="http://schemas.openxmlformats.org/drawingml/2006/table">
            <a:tbl>
              <a:tblPr firstRow="1" bandRow="1">
                <a:tableStyleId>{5C22544A-7EE6-4342-B048-85BDC9FD1C3A}</a:tableStyleId>
              </a:tblPr>
              <a:tblGrid>
                <a:gridCol w="2249633">
                  <a:extLst>
                    <a:ext uri="{9D8B030D-6E8A-4147-A177-3AD203B41FA5}">
                      <a16:colId xmlns:a16="http://schemas.microsoft.com/office/drawing/2014/main" val="896100951"/>
                    </a:ext>
                  </a:extLst>
                </a:gridCol>
                <a:gridCol w="2249633">
                  <a:extLst>
                    <a:ext uri="{9D8B030D-6E8A-4147-A177-3AD203B41FA5}">
                      <a16:colId xmlns:a16="http://schemas.microsoft.com/office/drawing/2014/main" val="1128444383"/>
                    </a:ext>
                  </a:extLst>
                </a:gridCol>
                <a:gridCol w="2614035">
                  <a:extLst>
                    <a:ext uri="{9D8B030D-6E8A-4147-A177-3AD203B41FA5}">
                      <a16:colId xmlns:a16="http://schemas.microsoft.com/office/drawing/2014/main" val="3823021968"/>
                    </a:ext>
                  </a:extLst>
                </a:gridCol>
                <a:gridCol w="1367780">
                  <a:extLst>
                    <a:ext uri="{9D8B030D-6E8A-4147-A177-3AD203B41FA5}">
                      <a16:colId xmlns:a16="http://schemas.microsoft.com/office/drawing/2014/main" val="938150115"/>
                    </a:ext>
                  </a:extLst>
                </a:gridCol>
                <a:gridCol w="1367780">
                  <a:extLst>
                    <a:ext uri="{9D8B030D-6E8A-4147-A177-3AD203B41FA5}">
                      <a16:colId xmlns:a16="http://schemas.microsoft.com/office/drawing/2014/main" val="4020079597"/>
                    </a:ext>
                  </a:extLst>
                </a:gridCol>
                <a:gridCol w="1367780">
                  <a:extLst>
                    <a:ext uri="{9D8B030D-6E8A-4147-A177-3AD203B41FA5}">
                      <a16:colId xmlns:a16="http://schemas.microsoft.com/office/drawing/2014/main" val="1155112631"/>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2227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SARIMA(4,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87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19D24573-0D19-2CA6-ADBF-93A67E39D85C}"/>
              </a:ext>
            </a:extLst>
          </p:cNvPr>
          <p:cNvPicPr>
            <a:picLocks noChangeAspect="1"/>
          </p:cNvPicPr>
          <p:nvPr/>
        </p:nvPicPr>
        <p:blipFill>
          <a:blip r:embed="rId3"/>
          <a:stretch>
            <a:fillRect/>
          </a:stretch>
        </p:blipFill>
        <p:spPr>
          <a:xfrm>
            <a:off x="331892" y="4091368"/>
            <a:ext cx="5833925" cy="1981472"/>
          </a:xfrm>
          <a:prstGeom prst="rect">
            <a:avLst/>
          </a:prstGeom>
        </p:spPr>
      </p:pic>
      <p:pic>
        <p:nvPicPr>
          <p:cNvPr id="5" name="Imagen 4">
            <a:extLst>
              <a:ext uri="{FF2B5EF4-FFF2-40B4-BE49-F238E27FC236}">
                <a16:creationId xmlns:a16="http://schemas.microsoft.com/office/drawing/2014/main" id="{A32D6EF7-A7F0-2C92-531F-DAB523858580}"/>
              </a:ext>
            </a:extLst>
          </p:cNvPr>
          <p:cNvPicPr>
            <a:picLocks noChangeAspect="1"/>
          </p:cNvPicPr>
          <p:nvPr/>
        </p:nvPicPr>
        <p:blipFill>
          <a:blip r:embed="rId4"/>
          <a:stretch>
            <a:fillRect/>
          </a:stretch>
        </p:blipFill>
        <p:spPr>
          <a:xfrm>
            <a:off x="6165817" y="4091368"/>
            <a:ext cx="5694291" cy="1981472"/>
          </a:xfrm>
          <a:prstGeom prst="rect">
            <a:avLst/>
          </a:prstGeom>
        </p:spPr>
      </p:pic>
    </p:spTree>
    <p:extLst>
      <p:ext uri="{BB962C8B-B14F-4D97-AF65-F5344CB8AC3E}">
        <p14:creationId xmlns:p14="http://schemas.microsoft.com/office/powerpoint/2010/main" val="241710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petrolero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147538960"/>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3.9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4.7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45730507-2757-4170-A95D-57961F6A8E52}"/>
              </a:ext>
            </a:extLst>
          </p:cNvPr>
          <p:cNvPicPr>
            <a:picLocks noChangeAspect="1"/>
          </p:cNvPicPr>
          <p:nvPr/>
        </p:nvPicPr>
        <p:blipFill>
          <a:blip r:embed="rId3"/>
          <a:stretch>
            <a:fillRect/>
          </a:stretch>
        </p:blipFill>
        <p:spPr>
          <a:xfrm>
            <a:off x="220132" y="4358245"/>
            <a:ext cx="5875868" cy="1827894"/>
          </a:xfrm>
          <a:prstGeom prst="rect">
            <a:avLst/>
          </a:prstGeom>
        </p:spPr>
      </p:pic>
      <p:pic>
        <p:nvPicPr>
          <p:cNvPr id="7" name="Imagen 6">
            <a:extLst>
              <a:ext uri="{FF2B5EF4-FFF2-40B4-BE49-F238E27FC236}">
                <a16:creationId xmlns:a16="http://schemas.microsoft.com/office/drawing/2014/main" id="{AE0B4CF5-FDA5-86D1-8360-88469CDE22F0}"/>
              </a:ext>
            </a:extLst>
          </p:cNvPr>
          <p:cNvPicPr>
            <a:picLocks noChangeAspect="1"/>
          </p:cNvPicPr>
          <p:nvPr/>
        </p:nvPicPr>
        <p:blipFill>
          <a:blip r:embed="rId4"/>
          <a:stretch>
            <a:fillRect/>
          </a:stretch>
        </p:blipFill>
        <p:spPr>
          <a:xfrm>
            <a:off x="6184748" y="4358245"/>
            <a:ext cx="5875868" cy="1957888"/>
          </a:xfrm>
          <a:prstGeom prst="rect">
            <a:avLst/>
          </a:prstGeom>
        </p:spPr>
      </p:pic>
    </p:spTree>
    <p:extLst>
      <p:ext uri="{BB962C8B-B14F-4D97-AF65-F5344CB8AC3E}">
        <p14:creationId xmlns:p14="http://schemas.microsoft.com/office/powerpoint/2010/main" val="364546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09086" y="1828240"/>
            <a:ext cx="10261601" cy="1631216"/>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para el pronóstico de demanda de gas natural en sector eléctrico fue el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pues resultó ser un buen balance entre reproducibilidad de estacionalidad y NO sobreestimación de pronósticos , seguido de ARIMA (3,1,1) con datos atípicos ajustados por la media </a:t>
            </a:r>
          </a:p>
        </p:txBody>
      </p:sp>
      <p:sp>
        <p:nvSpPr>
          <p:cNvPr id="2" name="CuadroTexto 1">
            <a:extLst>
              <a:ext uri="{FF2B5EF4-FFF2-40B4-BE49-F238E27FC236}">
                <a16:creationId xmlns:a16="http://schemas.microsoft.com/office/drawing/2014/main" id="{489E3FA6-4394-6CFB-FFB1-62C20E779381}"/>
              </a:ext>
            </a:extLst>
          </p:cNvPr>
          <p:cNvSpPr txBox="1"/>
          <p:nvPr/>
        </p:nvSpPr>
        <p:spPr>
          <a:xfrm>
            <a:off x="1209085" y="3706322"/>
            <a:ext cx="10261601" cy="1323439"/>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y criterio AIC para el pronóstico de demanda de gas natural en sector petrolero fue ARIMA (4,1,4) sin pretratamiento alguno pues resultó ser un buen balance entre reproducibilidad de estacionalidad y NO sobreestimación de pronósticos seguido de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a:t>
            </a:r>
          </a:p>
        </p:txBody>
      </p:sp>
    </p:spTree>
    <p:extLst>
      <p:ext uri="{BB962C8B-B14F-4D97-AF65-F5344CB8AC3E}">
        <p14:creationId xmlns:p14="http://schemas.microsoft.com/office/powerpoint/2010/main" val="114143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86932" y="1269441"/>
            <a:ext cx="10261601" cy="4524315"/>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 </a:t>
            </a:r>
            <a:r>
              <a:rPr lang="es-MX" sz="1600" dirty="0">
                <a:latin typeface="Calibri" panose="020F0502020204030204" pitchFamily="34" charset="0"/>
              </a:rPr>
              <a:t>Ambos tipos de modelos tienen en general un </a:t>
            </a:r>
            <a:r>
              <a:rPr lang="es-MX" sz="1600" b="1" dirty="0">
                <a:latin typeface="Calibri" panose="020F0502020204030204" pitchFamily="34" charset="0"/>
              </a:rPr>
              <a:t>mejor </a:t>
            </a:r>
            <a:r>
              <a:rPr lang="es-MX" sz="1600" b="1" dirty="0" err="1">
                <a:latin typeface="Calibri" panose="020F0502020204030204" pitchFamily="34" charset="0"/>
              </a:rPr>
              <a:t>perfomance</a:t>
            </a:r>
            <a:r>
              <a:rPr lang="es-MX" sz="1600" b="1" dirty="0">
                <a:latin typeface="Calibri" panose="020F0502020204030204" pitchFamily="34" charset="0"/>
              </a:rPr>
              <a:t> </a:t>
            </a:r>
            <a:r>
              <a:rPr lang="es-MX" sz="1600" dirty="0">
                <a:latin typeface="Calibri" panose="020F0502020204030204" pitchFamily="34" charset="0"/>
              </a:rPr>
              <a:t>en término de error </a:t>
            </a:r>
            <a:r>
              <a:rPr lang="es-MX" sz="1600" b="1" dirty="0">
                <a:latin typeface="Calibri" panose="020F0502020204030204" pitchFamily="34" charset="0"/>
              </a:rPr>
              <a:t>si se </a:t>
            </a:r>
            <a:r>
              <a:rPr lang="es-MX" sz="1600" b="1" dirty="0" err="1">
                <a:latin typeface="Calibri" panose="020F0502020204030204" pitchFamily="34" charset="0"/>
              </a:rPr>
              <a:t>pre-tratan</a:t>
            </a:r>
            <a:r>
              <a:rPr lang="es-MX" sz="1600" b="1" dirty="0">
                <a:latin typeface="Calibri" panose="020F0502020204030204" pitchFamily="34" charset="0"/>
              </a:rPr>
              <a:t> los datos </a:t>
            </a:r>
            <a:r>
              <a:rPr lang="es-MX" sz="1600" dirty="0">
                <a:latin typeface="Calibri" panose="020F0502020204030204" pitchFamily="34" charset="0"/>
              </a:rPr>
              <a:t>de la serie de entrenamiento </a:t>
            </a:r>
          </a:p>
          <a:p>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a:t>
            </a:r>
            <a:r>
              <a:rPr lang="es-MX" sz="1600" b="1" dirty="0">
                <a:latin typeface="Calibri" panose="020F0502020204030204" pitchFamily="34" charset="0"/>
              </a:rPr>
              <a:t>series de tiempo </a:t>
            </a:r>
            <a:r>
              <a:rPr lang="es-MX" sz="1600" dirty="0">
                <a:latin typeface="Calibri" panose="020F0502020204030204" pitchFamily="34" charset="0"/>
              </a:rPr>
              <a:t>son </a:t>
            </a:r>
            <a:r>
              <a:rPr lang="es-MX" sz="1600" b="1" dirty="0">
                <a:latin typeface="Calibri" panose="020F0502020204030204" pitchFamily="34" charset="0"/>
              </a:rPr>
              <a:t>bastante buenos captando estacionalidad </a:t>
            </a:r>
            <a:r>
              <a:rPr lang="es-MX" sz="1600" dirty="0">
                <a:latin typeface="Calibri" panose="020F0502020204030204" pitchFamily="34" charset="0"/>
              </a:rPr>
              <a:t> pero pueden exagerar en los pronósticos al sobrestimar o subestimar el </a:t>
            </a:r>
            <a:r>
              <a:rPr lang="es-MX" sz="1600" dirty="0" err="1">
                <a:latin typeface="Calibri" panose="020F0502020204030204" pitchFamily="34" charset="0"/>
              </a:rPr>
              <a:t>forecast</a:t>
            </a:r>
            <a:r>
              <a:rPr lang="es-MX" sz="1600" dirty="0">
                <a:latin typeface="Calibri" panose="020F0502020204030204" pitchFamily="34" charset="0"/>
              </a:rPr>
              <a:t>. </a:t>
            </a:r>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a:t>
            </a:r>
            <a:r>
              <a:rPr lang="es-MX" sz="1600" b="1" dirty="0">
                <a:latin typeface="Calibri" panose="020F0502020204030204" pitchFamily="34" charset="0"/>
              </a:rPr>
              <a:t>LSTM</a:t>
            </a:r>
            <a:r>
              <a:rPr lang="es-MX" sz="1600" dirty="0">
                <a:latin typeface="Calibri" panose="020F0502020204030204" pitchFamily="34" charset="0"/>
              </a:rPr>
              <a:t> </a:t>
            </a:r>
            <a:r>
              <a:rPr lang="es-MX" sz="1600" b="1" dirty="0">
                <a:latin typeface="Calibri" panose="020F0502020204030204" pitchFamily="34" charset="0"/>
              </a:rPr>
              <a:t>suelen no sobre estimar o subestimar </a:t>
            </a:r>
            <a:r>
              <a:rPr lang="es-MX" sz="1600" dirty="0">
                <a:latin typeface="Calibri" panose="020F0502020204030204" pitchFamily="34" charset="0"/>
              </a:rPr>
              <a:t>tanto en comparación con los (S)ARIMA </a:t>
            </a:r>
          </a:p>
          <a:p>
            <a:r>
              <a:rPr lang="es-MX" sz="1600" b="1" dirty="0">
                <a:latin typeface="Calibri" panose="020F0502020204030204" pitchFamily="34" charset="0"/>
              </a:rPr>
              <a:t>NO siempre el normalizar los datos de entramiento ayuda al pronóstico de los modelos LSTM, </a:t>
            </a:r>
            <a:r>
              <a:rPr lang="es-MX" sz="1600" dirty="0">
                <a:latin typeface="Calibri" panose="020F0502020204030204" pitchFamily="34" charset="0"/>
              </a:rPr>
              <a:t>pues el pronóstico tiende a perder “elasticidad” y capacidad de reflejar estacionalidad </a:t>
            </a:r>
          </a:p>
          <a:p>
            <a:endParaRPr lang="es-MX" sz="1600" dirty="0">
              <a:latin typeface="Calibri" panose="020F0502020204030204" pitchFamily="34" charset="0"/>
            </a:endParaRPr>
          </a:p>
          <a:p>
            <a:endParaRPr lang="es-MX" sz="1600" dirty="0">
              <a:latin typeface="Calibri" panose="020F0502020204030204" pitchFamily="34" charset="0"/>
            </a:endParaRPr>
          </a:p>
          <a:p>
            <a:r>
              <a:rPr lang="es-MX" sz="1600" u="sng" dirty="0">
                <a:latin typeface="Calibri" panose="020F0502020204030204" pitchFamily="34" charset="0"/>
              </a:rPr>
              <a:t>En este caso </a:t>
            </a:r>
            <a:r>
              <a:rPr lang="es-MX" sz="1600" dirty="0">
                <a:latin typeface="Calibri" panose="020F0502020204030204" pitchFamily="34" charset="0"/>
              </a:rPr>
              <a:t>si la data es No estacionaria inclusive si se tratan los atípicos (caso de demanda petrolero) los modelos (S)ARIMA fueron mejores que los LSTM para estimar la demanda del Gas Natural  pues tuvieron un mejor balance entre la capacidad para reproducir estacionalidad y tendencia </a:t>
            </a:r>
          </a:p>
        </p:txBody>
      </p:sp>
      <p:pic>
        <p:nvPicPr>
          <p:cNvPr id="1026" name="Picture 2" descr="outliers icon">
            <a:extLst>
              <a:ext uri="{FF2B5EF4-FFF2-40B4-BE49-F238E27FC236}">
                <a16:creationId xmlns:a16="http://schemas.microsoft.com/office/drawing/2014/main" id="{E0AAA710-1358-FC30-087E-FF69DC2F1875}"/>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66" t="10445" r="3777" b="14889"/>
          <a:stretch/>
        </p:blipFill>
        <p:spPr bwMode="auto">
          <a:xfrm>
            <a:off x="365898" y="1237716"/>
            <a:ext cx="861048" cy="663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timate icon">
            <a:extLst>
              <a:ext uri="{FF2B5EF4-FFF2-40B4-BE49-F238E27FC236}">
                <a16:creationId xmlns:a16="http://schemas.microsoft.com/office/drawing/2014/main" id="{6127F802-AF75-736E-50DB-645A6003744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1" y="2337215"/>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eries icon">
            <a:extLst>
              <a:ext uri="{FF2B5EF4-FFF2-40B4-BE49-F238E27FC236}">
                <a16:creationId xmlns:a16="http://schemas.microsoft.com/office/drawing/2014/main" id="{77733C58-042B-F705-02F9-B6EE8961561B}"/>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0" y="3507614"/>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me series icon">
            <a:extLst>
              <a:ext uri="{FF2B5EF4-FFF2-40B4-BE49-F238E27FC236}">
                <a16:creationId xmlns:a16="http://schemas.microsoft.com/office/drawing/2014/main" id="{1698607F-B3AE-A6FD-34CC-0372345B560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287" y="4620934"/>
            <a:ext cx="807905" cy="80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9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Siguientes pasos </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86932" y="1269441"/>
            <a:ext cx="10261601" cy="4216539"/>
          </a:xfrm>
          <a:prstGeom prst="rect">
            <a:avLst/>
          </a:prstGeom>
          <a:noFill/>
        </p:spPr>
        <p:txBody>
          <a:bodyPr wrap="square">
            <a:spAutoFit/>
          </a:bodyPr>
          <a:lstStyle/>
          <a:p>
            <a:pPr marL="285750" indent="-285750">
              <a:buFont typeface="Wingdings" panose="05000000000000000000" pitchFamily="2" charset="2"/>
              <a:buChar char="ü"/>
            </a:pPr>
            <a:r>
              <a:rPr lang="es-MX" sz="2000" dirty="0">
                <a:latin typeface="Calibri" panose="020F0502020204030204" pitchFamily="34" charset="0"/>
              </a:rPr>
              <a:t>Probar más combinaciones de número de neuronas y pretratamiento de datos (</a:t>
            </a:r>
            <a:r>
              <a:rPr lang="es-MX" sz="2000" dirty="0" err="1">
                <a:latin typeface="Calibri" panose="020F0502020204030204" pitchFamily="34" charset="0"/>
              </a:rPr>
              <a:t>e.g</a:t>
            </a:r>
            <a:r>
              <a:rPr lang="es-MX" sz="2000" dirty="0">
                <a:latin typeface="Calibri" panose="020F0502020204030204" pitchFamily="34" charset="0"/>
              </a:rPr>
              <a:t>. estandarizar y no normalizar) evaluando la posible mejora en el error de pronóstico</a:t>
            </a: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r>
              <a:rPr lang="es-MX" sz="2000" dirty="0">
                <a:latin typeface="Calibri" panose="020F0502020204030204" pitchFamily="34" charset="0"/>
              </a:rPr>
              <a:t>Probar otras arquitecturas de redes(</a:t>
            </a:r>
            <a:r>
              <a:rPr lang="es-MX" sz="2000" dirty="0" err="1">
                <a:latin typeface="Calibri" panose="020F0502020204030204" pitchFamily="34" charset="0"/>
              </a:rPr>
              <a:t>e.g</a:t>
            </a:r>
            <a:r>
              <a:rPr lang="es-MX" sz="2000" dirty="0">
                <a:latin typeface="Calibri" panose="020F0502020204030204" pitchFamily="34" charset="0"/>
              </a:rPr>
              <a:t>. GRU o FFNN) evaluando la posible mejora en el error de pronóstico</a:t>
            </a:r>
          </a:p>
          <a:p>
            <a:endParaRPr lang="es-MX" sz="2000" dirty="0">
              <a:latin typeface="Calibri" panose="020F0502020204030204" pitchFamily="34" charset="0"/>
            </a:endParaRPr>
          </a:p>
          <a:p>
            <a:pPr marL="285750" indent="-285750">
              <a:buFont typeface="Wingdings" panose="05000000000000000000" pitchFamily="2" charset="2"/>
              <a:buChar char="ü"/>
            </a:pPr>
            <a:endParaRPr lang="es-MX" sz="2000" dirty="0">
              <a:latin typeface="Calibri" panose="020F0502020204030204" pitchFamily="34" charset="0"/>
            </a:endParaRPr>
          </a:p>
          <a:p>
            <a:pPr marL="285750" indent="-285750">
              <a:buFont typeface="Wingdings" panose="05000000000000000000" pitchFamily="2" charset="2"/>
              <a:buChar char="ü"/>
            </a:pPr>
            <a:r>
              <a:rPr lang="es-MX" sz="2000" dirty="0">
                <a:latin typeface="Calibri" panose="020F0502020204030204" pitchFamily="34" charset="0"/>
              </a:rPr>
              <a:t>Generar una herramienta (</a:t>
            </a:r>
            <a:r>
              <a:rPr lang="es-MX" sz="2000" dirty="0" err="1">
                <a:latin typeface="Calibri" panose="020F0502020204030204" pitchFamily="34" charset="0"/>
              </a:rPr>
              <a:t>e.g</a:t>
            </a:r>
            <a:r>
              <a:rPr lang="es-MX" sz="2000" dirty="0">
                <a:latin typeface="Calibri" panose="020F0502020204030204" pitchFamily="34" charset="0"/>
              </a:rPr>
              <a:t>. Streamlit) que permita al usuario cargar un </a:t>
            </a:r>
            <a:r>
              <a:rPr lang="es-MX" sz="2000" dirty="0" err="1">
                <a:latin typeface="Calibri" panose="020F0502020204030204" pitchFamily="34" charset="0"/>
              </a:rPr>
              <a:t>csv</a:t>
            </a:r>
            <a:r>
              <a:rPr lang="es-MX" sz="2000" dirty="0">
                <a:latin typeface="Calibri" panose="020F0502020204030204" pitchFamily="34" charset="0"/>
              </a:rPr>
              <a:t> con n datos históricos y poder hacer </a:t>
            </a:r>
            <a:r>
              <a:rPr lang="es-MX" sz="2000" dirty="0" err="1">
                <a:latin typeface="Calibri" panose="020F0502020204030204" pitchFamily="34" charset="0"/>
              </a:rPr>
              <a:t>forecast</a:t>
            </a:r>
            <a:r>
              <a:rPr lang="es-MX" sz="2000" dirty="0">
                <a:latin typeface="Calibri" panose="020F0502020204030204" pitchFamily="34" charset="0"/>
              </a:rPr>
              <a:t> de los siguiente X meses a manera de apoyo continuo y dinámico en la toma de decisiones </a:t>
            </a:r>
          </a:p>
          <a:p>
            <a:endParaRPr lang="es-MX" sz="1600" dirty="0">
              <a:latin typeface="Calibri" panose="020F0502020204030204" pitchFamily="34" charset="0"/>
            </a:endParaRPr>
          </a:p>
          <a:p>
            <a:endParaRPr lang="es-MX" sz="1600" dirty="0">
              <a:latin typeface="Calibri" panose="020F0502020204030204" pitchFamily="34" charset="0"/>
            </a:endParaRPr>
          </a:p>
          <a:p>
            <a:endParaRPr lang="es-MX" sz="1600" dirty="0">
              <a:latin typeface="Calibri" panose="020F0502020204030204" pitchFamily="34" charset="0"/>
            </a:endParaRPr>
          </a:p>
        </p:txBody>
      </p:sp>
    </p:spTree>
    <p:extLst>
      <p:ext uri="{BB962C8B-B14F-4D97-AF65-F5344CB8AC3E}">
        <p14:creationId xmlns:p14="http://schemas.microsoft.com/office/powerpoint/2010/main" val="425976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3657600" y="2899829"/>
            <a:ext cx="5675971" cy="503771"/>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GRACIAS POR SU ATENCIÓN!!!</a:t>
            </a:r>
            <a:endParaRPr sz="3200" b="1"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22512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y resultados</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del proyecto </a:t>
            </a: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(LSTM)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2349</Words>
  <Application>Microsoft Office PowerPoint</Application>
  <PresentationFormat>Widescreen</PresentationFormat>
  <Paragraphs>358</Paragraphs>
  <Slides>19</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Noto Sans Symbols</vt:lpstr>
      <vt:lpstr>NTR</vt:lpstr>
      <vt:lpstr>Wingdings</vt:lpstr>
      <vt:lpstr>Retrospect</vt:lpstr>
      <vt:lpstr>Diplomado en Ciencia de Datos UNAM Proyecto Final Octubre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64</cp:revision>
  <dcterms:created xsi:type="dcterms:W3CDTF">2023-08-25T18:15:54Z</dcterms:created>
  <dcterms:modified xsi:type="dcterms:W3CDTF">2023-11-08T21:06:51Z</dcterms:modified>
</cp:coreProperties>
</file>