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61" r:id="rId2"/>
  </p:sldIdLst>
  <p:sldSz cx="9771063" cy="14631988"/>
  <p:notesSz cx="6858000" cy="9144000"/>
  <p:embeddedFontLs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Encode Sans" panose="020B0604020202020204" charset="0"/>
      <p:regular r:id="rId9"/>
      <p:bold r:id="rId10"/>
    </p:embeddedFont>
    <p:embeddedFont>
      <p:font typeface="Encode Sans Thin"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09">
          <p15:clr>
            <a:srgbClr val="000000"/>
          </p15:clr>
        </p15:guide>
        <p15:guide id="2" pos="3126" userDrawn="1">
          <p15:clr>
            <a:srgbClr val="000000"/>
          </p15:clr>
        </p15:guide>
        <p15:guide id="3" pos="3078" userDrawn="1">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QDVQXGM3vnSjUw7xkqrap4wCZ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3D9"/>
    <a:srgbClr val="FF9900"/>
    <a:srgbClr val="B07BD7"/>
    <a:srgbClr val="52AAB6"/>
    <a:srgbClr val="FFCCCC"/>
    <a:srgbClr val="9FF6A8"/>
    <a:srgbClr val="00CC66"/>
    <a:srgbClr val="FDDB62"/>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5282F9-0DB4-4251-A65D-30C0D2E0E656}" v="1" dt="2023-05-30T15:20:29.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7" autoAdjust="0"/>
  </p:normalViewPr>
  <p:slideViewPr>
    <p:cSldViewPr snapToGrid="0">
      <p:cViewPr>
        <p:scale>
          <a:sx n="200" d="100"/>
          <a:sy n="200" d="100"/>
        </p:scale>
        <p:origin x="-2386" y="-7094"/>
      </p:cViewPr>
      <p:guideLst>
        <p:guide orient="horz" pos="4609"/>
        <p:guide pos="3126"/>
        <p:guide pos="30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Ibarra" userId="f9e6e0322c927b48" providerId="LiveId" clId="{9F5282F9-0DB4-4251-A65D-30C0D2E0E656}"/>
    <pc:docChg chg="custSel modSld">
      <pc:chgData name="Sergio Ibarra" userId="f9e6e0322c927b48" providerId="LiveId" clId="{9F5282F9-0DB4-4251-A65D-30C0D2E0E656}" dt="2023-05-30T15:21:35.128" v="61" actId="1076"/>
      <pc:docMkLst>
        <pc:docMk/>
      </pc:docMkLst>
      <pc:sldChg chg="modSp mod">
        <pc:chgData name="Sergio Ibarra" userId="f9e6e0322c927b48" providerId="LiveId" clId="{9F5282F9-0DB4-4251-A65D-30C0D2E0E656}" dt="2023-05-30T15:21:35.128" v="61" actId="1076"/>
        <pc:sldMkLst>
          <pc:docMk/>
          <pc:sldMk cId="2665960598" sldId="261"/>
        </pc:sldMkLst>
        <pc:spChg chg="mod">
          <ac:chgData name="Sergio Ibarra" userId="f9e6e0322c927b48" providerId="LiveId" clId="{9F5282F9-0DB4-4251-A65D-30C0D2E0E656}" dt="2023-05-30T15:21:35.128" v="61" actId="1076"/>
          <ac:spMkLst>
            <pc:docMk/>
            <pc:sldMk cId="2665960598" sldId="261"/>
            <ac:spMk id="4" creationId="{A03C1D89-0E0E-5B2B-11E3-9F0758203D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Font typeface="Encode Sans Thin"/>
              <a:buAutoNum type="arabicPeriod"/>
            </a:pPr>
            <a:endParaRPr sz="1200" dirty="0"/>
          </a:p>
        </p:txBody>
      </p:sp>
      <p:sp>
        <p:nvSpPr>
          <p:cNvPr id="82" name="Google Shape;82;p1:notes"/>
          <p:cNvSpPr>
            <a:spLocks noGrp="1" noRot="1" noChangeAspect="1"/>
          </p:cNvSpPr>
          <p:nvPr>
            <p:ph type="sldImg" idx="2"/>
          </p:nvPr>
        </p:nvSpPr>
        <p:spPr>
          <a:xfrm>
            <a:off x="2284413" y="685800"/>
            <a:ext cx="22891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418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33425" y="4545013"/>
            <a:ext cx="8304213" cy="31369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465263" y="8291513"/>
            <a:ext cx="6840537" cy="3738562"/>
          </a:xfrm>
          <a:prstGeom prst="rect">
            <a:avLst/>
          </a:prstGeom>
          <a:noFill/>
          <a:ln>
            <a:noFill/>
          </a:ln>
        </p:spPr>
        <p:txBody>
          <a:bodyPr spcFirstLastPara="1" wrap="square" lIns="139425" tIns="69700" rIns="139425" bIns="69700" anchor="t" anchorCtr="0">
            <a:noAutofit/>
          </a:bodyPr>
          <a:lstStyle>
            <a:lvl1pPr lvl="0" algn="ctr">
              <a:spcBef>
                <a:spcPts val="980"/>
              </a:spcBef>
              <a:spcAft>
                <a:spcPts val="0"/>
              </a:spcAft>
              <a:buClr>
                <a:schemeClr val="dk1"/>
              </a:buClr>
              <a:buSzPts val="4900"/>
              <a:buFont typeface="Arial"/>
              <a:buNone/>
              <a:defRPr/>
            </a:lvl1pPr>
            <a:lvl2pPr lvl="1" algn="ctr">
              <a:spcBef>
                <a:spcPts val="860"/>
              </a:spcBef>
              <a:spcAft>
                <a:spcPts val="0"/>
              </a:spcAft>
              <a:buClr>
                <a:schemeClr val="dk1"/>
              </a:buClr>
              <a:buSzPts val="4300"/>
              <a:buFont typeface="Arial"/>
              <a:buNone/>
              <a:defRPr/>
            </a:lvl2pPr>
            <a:lvl3pPr lvl="2" algn="ctr">
              <a:spcBef>
                <a:spcPts val="740"/>
              </a:spcBef>
              <a:spcAft>
                <a:spcPts val="0"/>
              </a:spcAft>
              <a:buClr>
                <a:schemeClr val="dk1"/>
              </a:buClr>
              <a:buSzPts val="3700"/>
              <a:buFont typeface="Arial"/>
              <a:buNone/>
              <a:defRPr/>
            </a:lvl3pPr>
            <a:lvl4pPr lvl="3" algn="ctr">
              <a:spcBef>
                <a:spcPts val="620"/>
              </a:spcBef>
              <a:spcAft>
                <a:spcPts val="0"/>
              </a:spcAft>
              <a:buClr>
                <a:schemeClr val="dk1"/>
              </a:buClr>
              <a:buSzPts val="3100"/>
              <a:buFont typeface="Arial"/>
              <a:buNone/>
              <a:defRPr/>
            </a:lvl4pPr>
            <a:lvl5pPr lvl="4" algn="ctr">
              <a:spcBef>
                <a:spcPts val="620"/>
              </a:spcBef>
              <a:spcAft>
                <a:spcPts val="0"/>
              </a:spcAft>
              <a:buClr>
                <a:schemeClr val="dk1"/>
              </a:buClr>
              <a:buSzPts val="3100"/>
              <a:buFont typeface="Arial"/>
              <a:buNone/>
              <a:defRPr/>
            </a:lvl5pPr>
            <a:lvl6pPr lvl="5" algn="ctr">
              <a:spcBef>
                <a:spcPts val="620"/>
              </a:spcBef>
              <a:spcAft>
                <a:spcPts val="0"/>
              </a:spcAft>
              <a:buClr>
                <a:schemeClr val="dk1"/>
              </a:buClr>
              <a:buSzPts val="3100"/>
              <a:buFont typeface="Arial"/>
              <a:buNone/>
              <a:defRPr/>
            </a:lvl6pPr>
            <a:lvl7pPr lvl="6" algn="ctr">
              <a:spcBef>
                <a:spcPts val="620"/>
              </a:spcBef>
              <a:spcAft>
                <a:spcPts val="0"/>
              </a:spcAft>
              <a:buClr>
                <a:schemeClr val="dk1"/>
              </a:buClr>
              <a:buSzPts val="3100"/>
              <a:buFont typeface="Arial"/>
              <a:buNone/>
              <a:defRPr/>
            </a:lvl7pPr>
            <a:lvl8pPr lvl="7" algn="ctr">
              <a:spcBef>
                <a:spcPts val="620"/>
              </a:spcBef>
              <a:spcAft>
                <a:spcPts val="0"/>
              </a:spcAft>
              <a:buClr>
                <a:schemeClr val="dk1"/>
              </a:buClr>
              <a:buSzPts val="3100"/>
              <a:buFont typeface="Arial"/>
              <a:buNone/>
              <a:defRPr/>
            </a:lvl8pPr>
            <a:lvl9pPr lvl="8" algn="ctr">
              <a:spcBef>
                <a:spcPts val="620"/>
              </a:spcBef>
              <a:spcAft>
                <a:spcPts val="0"/>
              </a:spcAft>
              <a:buClr>
                <a:schemeClr val="dk1"/>
              </a:buClr>
              <a:buSzPts val="3100"/>
              <a:buFont typeface="Arial"/>
              <a:buNone/>
              <a:defRPr/>
            </a:lvl9pPr>
          </a:lstStyle>
          <a:p>
            <a:endParaRPr/>
          </a:p>
        </p:txBody>
      </p:sp>
      <p:sp>
        <p:nvSpPr>
          <p:cNvPr id="14" name="Google Shape;14;p3"/>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71525" y="9402763"/>
            <a:ext cx="8305800" cy="2905125"/>
          </a:xfrm>
          <a:prstGeom prst="rect">
            <a:avLst/>
          </a:prstGeom>
          <a:noFill/>
          <a:ln>
            <a:noFill/>
          </a:ln>
        </p:spPr>
        <p:txBody>
          <a:bodyPr spcFirstLastPara="1" wrap="square" lIns="139425" tIns="69700" rIns="139425" bIns="69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771525" y="6202363"/>
            <a:ext cx="8305800" cy="3200400"/>
          </a:xfrm>
          <a:prstGeom prst="rect">
            <a:avLst/>
          </a:prstGeom>
          <a:noFill/>
          <a:ln>
            <a:noFill/>
          </a:ln>
        </p:spPr>
        <p:txBody>
          <a:bodyPr spcFirstLastPara="1" wrap="square" lIns="139425" tIns="69700" rIns="139425" bIns="69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71" name="Google Shape;71;p1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rot="5400000">
            <a:off x="1941513" y="5729288"/>
            <a:ext cx="12484100" cy="21971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rot="5400000">
            <a:off x="-2531268" y="3606007"/>
            <a:ext cx="12484100" cy="6443663"/>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rot="5400000">
            <a:off x="57943" y="3845719"/>
            <a:ext cx="9655175" cy="8793162"/>
          </a:xfrm>
          <a:prstGeom prst="rect">
            <a:avLst/>
          </a:prstGeom>
          <a:noFill/>
          <a:ln>
            <a:noFill/>
          </a:ln>
        </p:spPr>
        <p:txBody>
          <a:bodyPr spcFirstLastPara="1" wrap="square" lIns="139425" tIns="69700" rIns="139425" bIns="69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914525" y="10242550"/>
            <a:ext cx="5862638" cy="120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6"/>
          <p:cNvSpPr>
            <a:spLocks noGrp="1"/>
          </p:cNvSpPr>
          <p:nvPr>
            <p:ph type="pic" idx="2"/>
          </p:nvPr>
        </p:nvSpPr>
        <p:spPr>
          <a:xfrm>
            <a:off x="1914525" y="1308100"/>
            <a:ext cx="5862638" cy="8778875"/>
          </a:xfrm>
          <a:prstGeom prst="rect">
            <a:avLst/>
          </a:prstGeom>
          <a:noFill/>
          <a:ln>
            <a:noFill/>
          </a:ln>
        </p:spPr>
      </p:sp>
      <p:sp>
        <p:nvSpPr>
          <p:cNvPr id="32" name="Google Shape;32;p6"/>
          <p:cNvSpPr txBox="1">
            <a:spLocks noGrp="1"/>
          </p:cNvSpPr>
          <p:nvPr>
            <p:ph type="body" idx="1"/>
          </p:nvPr>
        </p:nvSpPr>
        <p:spPr>
          <a:xfrm>
            <a:off x="1914525" y="11452225"/>
            <a:ext cx="5862638" cy="1716088"/>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33" name="Google Shape;33;p6"/>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8950" y="582613"/>
            <a:ext cx="3214688" cy="2479675"/>
          </a:xfrm>
          <a:prstGeom prst="rect">
            <a:avLst/>
          </a:prstGeom>
          <a:noFill/>
          <a:ln>
            <a:noFill/>
          </a:ln>
        </p:spPr>
        <p:txBody>
          <a:bodyPr spcFirstLastPara="1" wrap="square" lIns="139425" tIns="69700" rIns="139425" bIns="69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819525" y="582613"/>
            <a:ext cx="5462588" cy="12487275"/>
          </a:xfrm>
          <a:prstGeom prst="rect">
            <a:avLst/>
          </a:prstGeom>
          <a:noFill/>
          <a:ln>
            <a:noFill/>
          </a:ln>
        </p:spPr>
        <p:txBody>
          <a:bodyPr spcFirstLastPara="1" wrap="square" lIns="139425" tIns="69700" rIns="139425" bIns="69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39" name="Google Shape;39;p7"/>
          <p:cNvSpPr txBox="1">
            <a:spLocks noGrp="1"/>
          </p:cNvSpPr>
          <p:nvPr>
            <p:ph type="body" idx="2"/>
          </p:nvPr>
        </p:nvSpPr>
        <p:spPr>
          <a:xfrm>
            <a:off x="488950" y="3062288"/>
            <a:ext cx="3214688" cy="10007600"/>
          </a:xfrm>
          <a:prstGeom prst="rect">
            <a:avLst/>
          </a:prstGeom>
          <a:noFill/>
          <a:ln>
            <a:noFill/>
          </a:ln>
        </p:spPr>
        <p:txBody>
          <a:bodyPr spcFirstLastPara="1" wrap="square" lIns="139425" tIns="69700" rIns="139425" bIns="69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0" name="Google Shape;40;p7"/>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8"/>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9"/>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88950" y="3275013"/>
            <a:ext cx="4316413"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5" name="Google Shape;55;p10"/>
          <p:cNvSpPr txBox="1">
            <a:spLocks noGrp="1"/>
          </p:cNvSpPr>
          <p:nvPr>
            <p:ph type="body" idx="2"/>
          </p:nvPr>
        </p:nvSpPr>
        <p:spPr>
          <a:xfrm>
            <a:off x="488950" y="4640263"/>
            <a:ext cx="4316413"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6" name="Google Shape;56;p10"/>
          <p:cNvSpPr txBox="1">
            <a:spLocks noGrp="1"/>
          </p:cNvSpPr>
          <p:nvPr>
            <p:ph type="body" idx="3"/>
          </p:nvPr>
        </p:nvSpPr>
        <p:spPr>
          <a:xfrm>
            <a:off x="4964113" y="3275013"/>
            <a:ext cx="4318000" cy="1365250"/>
          </a:xfrm>
          <a:prstGeom prst="rect">
            <a:avLst/>
          </a:prstGeom>
          <a:noFill/>
          <a:ln>
            <a:noFill/>
          </a:ln>
        </p:spPr>
        <p:txBody>
          <a:bodyPr spcFirstLastPara="1" wrap="square" lIns="139425" tIns="69700" rIns="139425" bIns="69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57" name="Google Shape;57;p10"/>
          <p:cNvSpPr txBox="1">
            <a:spLocks noGrp="1"/>
          </p:cNvSpPr>
          <p:nvPr>
            <p:ph type="body" idx="4"/>
          </p:nvPr>
        </p:nvSpPr>
        <p:spPr>
          <a:xfrm>
            <a:off x="4964113" y="4640263"/>
            <a:ext cx="4318000" cy="8429625"/>
          </a:xfrm>
          <a:prstGeom prst="rect">
            <a:avLst/>
          </a:prstGeom>
          <a:noFill/>
          <a:ln>
            <a:noFill/>
          </a:ln>
        </p:spPr>
        <p:txBody>
          <a:bodyPr spcFirstLastPara="1" wrap="square" lIns="139425" tIns="69700" rIns="139425" bIns="69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8" name="Google Shape;58;p10"/>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488950" y="3414713"/>
            <a:ext cx="4319588"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4" name="Google Shape;64;p11"/>
          <p:cNvSpPr txBox="1">
            <a:spLocks noGrp="1"/>
          </p:cNvSpPr>
          <p:nvPr>
            <p:ph type="body" idx="2"/>
          </p:nvPr>
        </p:nvSpPr>
        <p:spPr>
          <a:xfrm>
            <a:off x="4960938" y="3414713"/>
            <a:ext cx="4321175" cy="9655175"/>
          </a:xfrm>
          <a:prstGeom prst="rect">
            <a:avLst/>
          </a:prstGeom>
          <a:noFill/>
          <a:ln>
            <a:noFill/>
          </a:ln>
        </p:spPr>
        <p:txBody>
          <a:bodyPr spcFirstLastPara="1" wrap="square" lIns="139425" tIns="69700" rIns="139425" bIns="69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65" name="Google Shape;65;p11"/>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100"/>
              <a:buFont typeface="Arial"/>
              <a:buNone/>
              <a:defRPr sz="21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88950" y="585787"/>
            <a:ext cx="8793162" cy="2438400"/>
          </a:xfrm>
          <a:prstGeom prst="rect">
            <a:avLst/>
          </a:prstGeom>
          <a:noFill/>
          <a:ln>
            <a:noFill/>
          </a:ln>
        </p:spPr>
        <p:txBody>
          <a:bodyPr spcFirstLastPara="1" wrap="square" lIns="139425" tIns="69700" rIns="139425" bIns="69700" anchor="ctr" anchorCtr="0">
            <a:noAutofit/>
          </a:bodyPr>
          <a:lstStyle>
            <a:lvl1pPr marR="0" lvl="0" algn="ctr" rtl="0">
              <a:spcBef>
                <a:spcPts val="0"/>
              </a:spcBef>
              <a:spcAft>
                <a:spcPts val="0"/>
              </a:spcAft>
              <a:buSzPts val="1400"/>
              <a:buNone/>
              <a:defRPr sz="67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67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67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67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67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67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67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67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6700" b="0" i="0" u="none" strike="noStrike" cap="none">
                <a:solidFill>
                  <a:schemeClr val="dk2"/>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488950" y="3414712"/>
            <a:ext cx="8793162" cy="9655175"/>
          </a:xfrm>
          <a:prstGeom prst="rect">
            <a:avLst/>
          </a:prstGeom>
          <a:noFill/>
          <a:ln>
            <a:noFill/>
          </a:ln>
        </p:spPr>
        <p:txBody>
          <a:bodyPr spcFirstLastPara="1" wrap="square" lIns="139425" tIns="69700" rIns="139425" bIns="69700" anchor="t" anchorCtr="0">
            <a:noAutofit/>
          </a:bodyPr>
          <a:lstStyle>
            <a:lvl1pPr marL="457200" marR="0" lvl="0" indent="-539750" algn="l" rtl="0">
              <a:spcBef>
                <a:spcPts val="980"/>
              </a:spcBef>
              <a:spcAft>
                <a:spcPts val="0"/>
              </a:spcAft>
              <a:buClr>
                <a:schemeClr val="dk1"/>
              </a:buClr>
              <a:buSzPts val="4900"/>
              <a:buFont typeface="Arial"/>
              <a:buChar char="•"/>
              <a:defRPr sz="4900" b="0" i="0" u="none" strike="noStrike" cap="none">
                <a:solidFill>
                  <a:schemeClr val="dk1"/>
                </a:solidFill>
                <a:latin typeface="Arial"/>
                <a:ea typeface="Arial"/>
                <a:cs typeface="Arial"/>
                <a:sym typeface="Arial"/>
              </a:defRPr>
            </a:lvl1pPr>
            <a:lvl2pPr marL="914400" marR="0" lvl="1" indent="-501650" algn="l" rtl="0">
              <a:spcBef>
                <a:spcPts val="860"/>
              </a:spcBef>
              <a:spcAft>
                <a:spcPts val="0"/>
              </a:spcAft>
              <a:buClr>
                <a:schemeClr val="dk1"/>
              </a:buClr>
              <a:buSzPts val="4300"/>
              <a:buFont typeface="Arial"/>
              <a:buChar char="–"/>
              <a:defRPr sz="4300" b="0" i="0" u="none" strike="noStrike" cap="none">
                <a:solidFill>
                  <a:schemeClr val="dk1"/>
                </a:solidFill>
                <a:latin typeface="Arial"/>
                <a:ea typeface="Arial"/>
                <a:cs typeface="Arial"/>
                <a:sym typeface="Arial"/>
              </a:defRPr>
            </a:lvl2pPr>
            <a:lvl3pPr marL="1371600" marR="0" lvl="2"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3pPr>
            <a:lvl4pPr marL="1828800" marR="0" lvl="3"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4pPr>
            <a:lvl5pPr marL="2286000" marR="0" lvl="4"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5pPr>
            <a:lvl6pPr marL="2743200" marR="0" lvl="5"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6pPr>
            <a:lvl7pPr marL="3200400" marR="0" lvl="6"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7pPr>
            <a:lvl8pPr marL="3657600" marR="0" lvl="7"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8pPr>
            <a:lvl9pPr marL="4114800" marR="0" lvl="8" indent="-425450" algn="l" rtl="0">
              <a:spcBef>
                <a:spcPts val="620"/>
              </a:spcBef>
              <a:spcAft>
                <a:spcPts val="0"/>
              </a:spcAft>
              <a:buClr>
                <a:schemeClr val="dk1"/>
              </a:buClr>
              <a:buSzPts val="3100"/>
              <a:buFont typeface="Arial"/>
              <a:buChar char="»"/>
              <a:defRPr sz="31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488950" y="13323887"/>
            <a:ext cx="2279650"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9" name="Google Shape;9;p2"/>
          <p:cNvSpPr txBox="1">
            <a:spLocks noGrp="1"/>
          </p:cNvSpPr>
          <p:nvPr>
            <p:ph type="ftr" idx="11"/>
          </p:nvPr>
        </p:nvSpPr>
        <p:spPr>
          <a:xfrm>
            <a:off x="3338512" y="13323887"/>
            <a:ext cx="3094037" cy="1017587"/>
          </a:xfrm>
          <a:prstGeom prst="rect">
            <a:avLst/>
          </a:prstGeom>
          <a:noFill/>
          <a:ln>
            <a:noFill/>
          </a:ln>
        </p:spPr>
        <p:txBody>
          <a:bodyPr spcFirstLastPara="1" wrap="square" lIns="139425" tIns="69700" rIns="139425" bIns="69700" anchor="t" anchorCtr="0">
            <a:noAutofit/>
          </a:bodyPr>
          <a:lstStyle>
            <a:lvl1pPr marR="0" lvl="0"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200" b="0" i="0" u="sng"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7002462" y="13323887"/>
            <a:ext cx="2279650" cy="1017587"/>
          </a:xfrm>
          <a:prstGeom prst="rect">
            <a:avLst/>
          </a:prstGeom>
          <a:noFill/>
          <a:ln>
            <a:noFill/>
          </a:ln>
        </p:spPr>
        <p:txBody>
          <a:bodyPr spcFirstLastPara="1" wrap="square" lIns="139425" tIns="69700" rIns="139425" bIns="69700" anchor="t" anchorCtr="0">
            <a:noAutofit/>
          </a:bodyPr>
          <a:lstStyle>
            <a:lvl1pPr marL="0" marR="0" lvl="0"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arauto.readthedocs.io/en/latest/how_to_choose_terms.html"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pulse/reading-acf-pacf-plots-missing-manual-cheatsheet-saqib-ali/" TargetMode="External"/><Relationship Id="rId11" Type="http://schemas.openxmlformats.org/officeDocument/2006/relationships/image" Target="../media/image6.png"/><Relationship Id="rId5" Type="http://schemas.openxmlformats.org/officeDocument/2006/relationships/hyperlink" Target="https://sie.energia.gob.mx/bdiController.do?action=cuadro&amp;subAction=applyOptions"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Shape 83"/>
        <p:cNvGrpSpPr/>
        <p:nvPr/>
      </p:nvGrpSpPr>
      <p:grpSpPr>
        <a:xfrm>
          <a:off x="0" y="0"/>
          <a:ext cx="0" cy="0"/>
          <a:chOff x="0" y="0"/>
          <a:chExt cx="0" cy="0"/>
        </a:xfrm>
      </p:grpSpPr>
      <p:sp>
        <p:nvSpPr>
          <p:cNvPr id="9" name="Google Shape;88;p1">
            <a:extLst>
              <a:ext uri="{FF2B5EF4-FFF2-40B4-BE49-F238E27FC236}">
                <a16:creationId xmlns:a16="http://schemas.microsoft.com/office/drawing/2014/main" id="{E6A0A583-825E-8C30-00C4-CB6CB4A8F838}"/>
              </a:ext>
            </a:extLst>
          </p:cNvPr>
          <p:cNvSpPr/>
          <p:nvPr/>
        </p:nvSpPr>
        <p:spPr>
          <a:xfrm>
            <a:off x="4982463" y="7329698"/>
            <a:ext cx="4470114" cy="4609977"/>
          </a:xfrm>
          <a:prstGeom prst="roundRect">
            <a:avLst>
              <a:gd name="adj" fmla="val 1512"/>
            </a:avLst>
          </a:prstGeom>
          <a:solidFill>
            <a:schemeClr val="bg1">
              <a:lumMod val="85000"/>
            </a:scheme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lang="en-US" sz="1200" b="0" i="0" u="sng">
              <a:solidFill>
                <a:schemeClr val="dk1"/>
              </a:solidFill>
              <a:latin typeface="Arial"/>
              <a:ea typeface="Arial"/>
              <a:cs typeface="Arial"/>
              <a:sym typeface="Arial"/>
            </a:endParaRPr>
          </a:p>
        </p:txBody>
      </p:sp>
      <p:sp>
        <p:nvSpPr>
          <p:cNvPr id="84" name="Google Shape;84;p1"/>
          <p:cNvSpPr txBox="1"/>
          <p:nvPr/>
        </p:nvSpPr>
        <p:spPr>
          <a:xfrm>
            <a:off x="354000" y="306325"/>
            <a:ext cx="9136200" cy="1851670"/>
          </a:xfrm>
          <a:prstGeom prst="rect">
            <a:avLst/>
          </a:prstGeom>
          <a:solidFill>
            <a:schemeClr val="accent3">
              <a:lumMod val="85000"/>
            </a:schemeClr>
          </a:solidFill>
          <a:ln w="9525"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sng">
              <a:solidFill>
                <a:schemeClr val="dk1"/>
              </a:solidFill>
              <a:latin typeface="Arial"/>
              <a:ea typeface="Arial"/>
              <a:cs typeface="Arial"/>
              <a:sym typeface="Arial"/>
            </a:endParaRPr>
          </a:p>
        </p:txBody>
      </p:sp>
      <p:sp>
        <p:nvSpPr>
          <p:cNvPr id="85" name="Google Shape;85;p1"/>
          <p:cNvSpPr txBox="1"/>
          <p:nvPr/>
        </p:nvSpPr>
        <p:spPr>
          <a:xfrm flipH="1">
            <a:off x="2235869" y="444625"/>
            <a:ext cx="4944252" cy="49240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UNIVERSIDAD NACIONAL AUTÓNOMA DE MÉXICO </a:t>
            </a:r>
          </a:p>
          <a:p>
            <a:pPr marL="0" marR="0" lvl="0" indent="0" algn="ctr" rtl="0">
              <a:lnSpc>
                <a:spcPct val="100000"/>
              </a:lnSpc>
              <a:spcBef>
                <a:spcPts val="0"/>
              </a:spcBef>
              <a:spcAft>
                <a:spcPts val="0"/>
              </a:spcAft>
              <a:buClr>
                <a:schemeClr val="lt1"/>
              </a:buClr>
              <a:buSzPts val="1200"/>
              <a:buFont typeface="Arial"/>
              <a:buNone/>
            </a:pPr>
            <a:r>
              <a:rPr lang="en-US" sz="1300" b="1" dirty="0">
                <a:solidFill>
                  <a:schemeClr val="tx1"/>
                </a:solidFill>
              </a:rPr>
              <a:t>PROGRAMA DE POSGRADO EN INGENIERÍA </a:t>
            </a:r>
            <a:endParaRPr sz="1500" b="1" dirty="0">
              <a:solidFill>
                <a:schemeClr val="tx1"/>
              </a:solidFill>
            </a:endParaRPr>
          </a:p>
        </p:txBody>
      </p:sp>
      <p:sp>
        <p:nvSpPr>
          <p:cNvPr id="86" name="Google Shape;86;p1"/>
          <p:cNvSpPr txBox="1"/>
          <p:nvPr/>
        </p:nvSpPr>
        <p:spPr>
          <a:xfrm>
            <a:off x="2160588" y="1008792"/>
            <a:ext cx="5094815" cy="20005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300"/>
              <a:buFont typeface="Arial"/>
              <a:buNone/>
            </a:pPr>
            <a:r>
              <a:rPr lang="es-MX" sz="1300" b="1" dirty="0">
                <a:solidFill>
                  <a:schemeClr val="tx1"/>
                </a:solidFill>
              </a:rPr>
              <a:t>Pronósticos</a:t>
            </a:r>
            <a:r>
              <a:rPr lang="en-US" sz="1300" b="1" dirty="0">
                <a:solidFill>
                  <a:schemeClr val="tx1"/>
                </a:solidFill>
              </a:rPr>
              <a:t> Dr. Jair Morales Camarena</a:t>
            </a:r>
          </a:p>
        </p:txBody>
      </p:sp>
      <p:sp>
        <p:nvSpPr>
          <p:cNvPr id="87" name="Google Shape;87;p1"/>
          <p:cNvSpPr txBox="1"/>
          <p:nvPr/>
        </p:nvSpPr>
        <p:spPr>
          <a:xfrm>
            <a:off x="2482359" y="1254273"/>
            <a:ext cx="5486400" cy="461624"/>
          </a:xfrm>
          <a:prstGeom prst="rect">
            <a:avLst/>
          </a:prstGeom>
          <a:noFill/>
          <a:ln>
            <a:noFill/>
          </a:ln>
        </p:spPr>
        <p:txBody>
          <a:bodyPr spcFirstLastPara="1" wrap="square" lIns="91425" tIns="45700" rIns="91425" bIns="45700" anchor="t" anchorCtr="0">
            <a:spAutoFit/>
          </a:bodyPr>
          <a:lstStyle/>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Elaborado por: Sergio Ibarra Ramírez</a:t>
            </a:r>
          </a:p>
          <a:p>
            <a:pPr marL="0" marR="0" lvl="0" indent="457200" algn="r" rtl="0">
              <a:lnSpc>
                <a:spcPct val="100000"/>
              </a:lnSpc>
              <a:spcBef>
                <a:spcPts val="0"/>
              </a:spcBef>
              <a:spcAft>
                <a:spcPts val="0"/>
              </a:spcAft>
              <a:buClr>
                <a:schemeClr val="lt1"/>
              </a:buClr>
              <a:buSzPts val="1200"/>
              <a:buFont typeface="Arial"/>
              <a:buNone/>
            </a:pPr>
            <a:r>
              <a:rPr lang="es-MX" sz="1200" b="1" dirty="0">
                <a:solidFill>
                  <a:schemeClr val="tx1"/>
                </a:solidFill>
              </a:rPr>
              <a:t>CDMX, Mayo de 2023</a:t>
            </a:r>
            <a:endParaRPr lang="es-MX" dirty="0">
              <a:solidFill>
                <a:schemeClr val="tx1"/>
              </a:solidFill>
            </a:endParaRPr>
          </a:p>
        </p:txBody>
      </p:sp>
      <p:sp>
        <p:nvSpPr>
          <p:cNvPr id="88" name="Google Shape;88;p1"/>
          <p:cNvSpPr/>
          <p:nvPr/>
        </p:nvSpPr>
        <p:spPr>
          <a:xfrm>
            <a:off x="318485" y="2232031"/>
            <a:ext cx="4567046" cy="1597670"/>
          </a:xfrm>
          <a:prstGeom prst="roundRect">
            <a:avLst>
              <a:gd name="adj" fmla="val 1512"/>
            </a:avLst>
          </a:prstGeom>
          <a:solidFill>
            <a:srgbClr val="52AAB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a:solidFill>
                  <a:schemeClr val="dk1"/>
                </a:solidFill>
                <a:latin typeface="Encode Sans Thin"/>
                <a:ea typeface="Encode Sans Thin"/>
                <a:cs typeface="Encode Sans Thin"/>
                <a:sym typeface="Encode Sans Thin"/>
              </a:rPr>
              <a:t>  </a:t>
            </a:r>
            <a:endParaRPr sz="1200" b="0" i="0" u="sng">
              <a:solidFill>
                <a:schemeClr val="dk1"/>
              </a:solidFill>
              <a:latin typeface="Arial"/>
              <a:ea typeface="Arial"/>
              <a:cs typeface="Arial"/>
              <a:sym typeface="Arial"/>
            </a:endParaRPr>
          </a:p>
        </p:txBody>
      </p:sp>
      <p:sp>
        <p:nvSpPr>
          <p:cNvPr id="89" name="Google Shape;89;p1"/>
          <p:cNvSpPr txBox="1"/>
          <p:nvPr/>
        </p:nvSpPr>
        <p:spPr>
          <a:xfrm>
            <a:off x="353210" y="2812588"/>
            <a:ext cx="4489239" cy="34509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ea typeface="Encode Sans ExtraLight"/>
                <a:cs typeface="Encode Sans ExtraLight"/>
                <a:sym typeface="Encode Sans ExtraLight"/>
              </a:rPr>
              <a:t>Demostrar la aplicación de distintos modelos de pronóstico para el caso de la demanda de Gas Natural en el sector eléctrico mexicano.</a:t>
            </a:r>
            <a:endParaRPr sz="1000" dirty="0">
              <a:solidFill>
                <a:schemeClr val="dk1"/>
              </a:solidFill>
              <a:latin typeface="Encode Sans Thin"/>
              <a:ea typeface="Encode Sans Thin"/>
              <a:cs typeface="Encode Sans Thin"/>
              <a:sym typeface="Encode Sans Thin"/>
            </a:endParaRPr>
          </a:p>
        </p:txBody>
      </p:sp>
      <p:sp>
        <p:nvSpPr>
          <p:cNvPr id="90" name="Google Shape;90;p1"/>
          <p:cNvSpPr txBox="1"/>
          <p:nvPr/>
        </p:nvSpPr>
        <p:spPr>
          <a:xfrm>
            <a:off x="378293"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Objetivo </a:t>
            </a:r>
            <a:endParaRPr lang="es-MX" sz="1700" b="1" dirty="0">
              <a:latin typeface="Encode Sans"/>
              <a:ea typeface="Encode Sans"/>
              <a:cs typeface="Encode Sans"/>
              <a:sym typeface="Encode Sans"/>
            </a:endParaRPr>
          </a:p>
        </p:txBody>
      </p:sp>
      <p:sp>
        <p:nvSpPr>
          <p:cNvPr id="91" name="Google Shape;91;p1"/>
          <p:cNvSpPr/>
          <p:nvPr/>
        </p:nvSpPr>
        <p:spPr>
          <a:xfrm>
            <a:off x="4982463" y="2232033"/>
            <a:ext cx="4470113" cy="1602494"/>
          </a:xfrm>
          <a:prstGeom prst="roundRect">
            <a:avLst>
              <a:gd name="adj" fmla="val 1512"/>
            </a:avLst>
          </a:prstGeom>
          <a:solidFill>
            <a:srgbClr val="B483D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100"/>
              <a:buFont typeface="Arial"/>
              <a:buNone/>
            </a:pPr>
            <a:endParaRPr sz="1200" b="0" i="0" u="sng" dirty="0">
              <a:solidFill>
                <a:schemeClr val="dk1"/>
              </a:solidFill>
              <a:latin typeface="Arial"/>
              <a:ea typeface="Arial"/>
              <a:cs typeface="Arial"/>
              <a:sym typeface="Arial"/>
            </a:endParaRPr>
          </a:p>
        </p:txBody>
      </p:sp>
      <p:sp>
        <p:nvSpPr>
          <p:cNvPr id="97" name="Google Shape;97;p1"/>
          <p:cNvSpPr txBox="1"/>
          <p:nvPr/>
        </p:nvSpPr>
        <p:spPr>
          <a:xfrm>
            <a:off x="760900" y="5710632"/>
            <a:ext cx="54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1026" name="Picture 2" descr="Inicio - Instituto de Ciencias de la Atmósfera y Cambio Climático">
            <a:extLst>
              <a:ext uri="{FF2B5EF4-FFF2-40B4-BE49-F238E27FC236}">
                <a16:creationId xmlns:a16="http://schemas.microsoft.com/office/drawing/2014/main" id="{D8D17862-202F-2441-0598-2D4B6C26C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48" y="459132"/>
            <a:ext cx="955987" cy="107061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0;p1">
            <a:extLst>
              <a:ext uri="{FF2B5EF4-FFF2-40B4-BE49-F238E27FC236}">
                <a16:creationId xmlns:a16="http://schemas.microsoft.com/office/drawing/2014/main" id="{09B2986A-6414-ACD7-FF95-FA2F2C110636}"/>
              </a:ext>
            </a:extLst>
          </p:cNvPr>
          <p:cNvSpPr txBox="1"/>
          <p:nvPr/>
        </p:nvSpPr>
        <p:spPr>
          <a:xfrm>
            <a:off x="5073149" y="228607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latin typeface="Encode Sans"/>
                <a:ea typeface="Encode Sans"/>
                <a:cs typeface="Encode Sans"/>
                <a:sym typeface="Encode Sans"/>
              </a:rPr>
              <a:t>Introducción</a:t>
            </a:r>
            <a:endParaRPr lang="es-MX" sz="1700" b="1" dirty="0">
              <a:latin typeface="Encode Sans"/>
              <a:ea typeface="Encode Sans"/>
              <a:cs typeface="Encode Sans"/>
              <a:sym typeface="Encode Sans"/>
            </a:endParaRPr>
          </a:p>
        </p:txBody>
      </p:sp>
      <p:sp>
        <p:nvSpPr>
          <p:cNvPr id="6" name="Google Shape;89;p1">
            <a:extLst>
              <a:ext uri="{FF2B5EF4-FFF2-40B4-BE49-F238E27FC236}">
                <a16:creationId xmlns:a16="http://schemas.microsoft.com/office/drawing/2014/main" id="{19860553-E3AD-FBF8-3CFF-86641C821CF8}"/>
              </a:ext>
            </a:extLst>
          </p:cNvPr>
          <p:cNvSpPr txBox="1"/>
          <p:nvPr/>
        </p:nvSpPr>
        <p:spPr>
          <a:xfrm>
            <a:off x="5063067" y="2593685"/>
            <a:ext cx="4291099" cy="1222261"/>
          </a:xfrm>
          <a:prstGeom prst="rect">
            <a:avLst/>
          </a:prstGeom>
          <a:noFill/>
          <a:ln>
            <a:noFill/>
          </a:ln>
        </p:spPr>
        <p:txBody>
          <a:bodyPr spcFirstLastPara="1" wrap="square" lIns="52225" tIns="26100" rIns="52225" bIns="26100" anchor="t" anchorCtr="0">
            <a:spAutoFit/>
          </a:bodyPr>
          <a:lstStyle/>
          <a:p>
            <a:pPr algn="just">
              <a:lnSpc>
                <a:spcPct val="95000"/>
              </a:lnSpc>
              <a:buClr>
                <a:schemeClr val="dk1"/>
              </a:buClr>
              <a:buSzPts val="1200"/>
            </a:pPr>
            <a:r>
              <a:rPr lang="es-MX" sz="1000" dirty="0">
                <a:solidFill>
                  <a:schemeClr val="tx1"/>
                </a:solidFill>
                <a:latin typeface="+mn-lt"/>
                <a:sym typeface="Encode Sans ExtraLight"/>
              </a:rPr>
              <a:t>Se cuentan con datos mensuales desde Enero de 2005 hasta Septiembre de 2022 sobre la demanda de gas natural que se usa para producir energía eléctrica en México. </a:t>
            </a:r>
          </a:p>
          <a:p>
            <a:pPr algn="just">
              <a:lnSpc>
                <a:spcPct val="95000"/>
              </a:lnSpc>
              <a:buClr>
                <a:schemeClr val="dk1"/>
              </a:buClr>
              <a:buSzPts val="1200"/>
            </a:pPr>
            <a:r>
              <a:rPr lang="es-MX" sz="1000" dirty="0">
                <a:solidFill>
                  <a:schemeClr val="tx1"/>
                </a:solidFill>
                <a:latin typeface="+mn-lt"/>
                <a:sym typeface="Encode Sans ExtraLight"/>
              </a:rPr>
              <a:t>Históricamente la Secretaría de Energía (SENER) había hecho hasta 2018 un “Informe Anual sobre gas natural” en donde prospectaba consumos a 10-12 años con un error MAPE promedio de 20-25% </a:t>
            </a:r>
            <a:r>
              <a:rPr lang="es-MX" sz="1000" baseline="30000" dirty="0">
                <a:solidFill>
                  <a:schemeClr val="tx1"/>
                </a:solidFill>
                <a:latin typeface="+mn-lt"/>
                <a:sym typeface="Encode Sans ExtraLight"/>
              </a:rPr>
              <a:t>1</a:t>
            </a:r>
            <a:r>
              <a:rPr lang="es-MX" sz="1000" dirty="0">
                <a:solidFill>
                  <a:schemeClr val="tx1"/>
                </a:solidFill>
                <a:latin typeface="+mn-lt"/>
                <a:sym typeface="Encode Sans ExtraLight"/>
              </a:rPr>
              <a:t>. </a:t>
            </a:r>
          </a:p>
          <a:p>
            <a:pPr algn="just">
              <a:lnSpc>
                <a:spcPct val="95000"/>
              </a:lnSpc>
              <a:buClr>
                <a:schemeClr val="dk1"/>
              </a:buClr>
              <a:buSzPts val="1200"/>
            </a:pPr>
            <a:r>
              <a:rPr lang="es-MX" sz="1000" dirty="0">
                <a:solidFill>
                  <a:schemeClr val="tx1"/>
                </a:solidFill>
                <a:latin typeface="+mn-lt"/>
                <a:sym typeface="Encode Sans ExtraLight"/>
              </a:rPr>
              <a:t>A partir de 2019 no se tiene un pronóstico oficial de la demanda de dicho hidrocarburo en el país. </a:t>
            </a:r>
          </a:p>
        </p:txBody>
      </p:sp>
      <p:sp>
        <p:nvSpPr>
          <p:cNvPr id="7" name="Google Shape;88;p1">
            <a:extLst>
              <a:ext uri="{FF2B5EF4-FFF2-40B4-BE49-F238E27FC236}">
                <a16:creationId xmlns:a16="http://schemas.microsoft.com/office/drawing/2014/main" id="{D710EB25-DDE1-53D5-9BFB-95579D8E7A2D}"/>
              </a:ext>
            </a:extLst>
          </p:cNvPr>
          <p:cNvSpPr/>
          <p:nvPr/>
        </p:nvSpPr>
        <p:spPr>
          <a:xfrm>
            <a:off x="356870" y="3914259"/>
            <a:ext cx="9134090" cy="3255285"/>
          </a:xfrm>
          <a:prstGeom prst="roundRect">
            <a:avLst>
              <a:gd name="adj" fmla="val 1512"/>
            </a:avLst>
          </a:prstGeom>
          <a:solidFill>
            <a:schemeClr val="accent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lvl="0" algn="ctr">
              <a:lnSpc>
                <a:spcPct val="95000"/>
              </a:lnSpc>
              <a:buClr>
                <a:schemeClr val="dk1"/>
              </a:buClr>
              <a:buSzPts val="1200"/>
            </a:pPr>
            <a:endParaRPr lang="en-US" sz="1000" b="0" i="0" dirty="0">
              <a:solidFill>
                <a:schemeClr val="dk1"/>
              </a:solidFill>
              <a:latin typeface="+mn-lt"/>
              <a:ea typeface="Cambria Math" panose="02040503050406030204" pitchFamily="18" charset="0"/>
              <a:sym typeface="Arial"/>
            </a:endParaRPr>
          </a:p>
        </p:txBody>
      </p:sp>
      <p:sp>
        <p:nvSpPr>
          <p:cNvPr id="8" name="Google Shape;88;p1">
            <a:extLst>
              <a:ext uri="{FF2B5EF4-FFF2-40B4-BE49-F238E27FC236}">
                <a16:creationId xmlns:a16="http://schemas.microsoft.com/office/drawing/2014/main" id="{45C2BDA2-0084-3429-5821-EAE0BE86367F}"/>
              </a:ext>
            </a:extLst>
          </p:cNvPr>
          <p:cNvSpPr/>
          <p:nvPr/>
        </p:nvSpPr>
        <p:spPr>
          <a:xfrm>
            <a:off x="316240" y="7339393"/>
            <a:ext cx="4567045" cy="6927875"/>
          </a:xfrm>
          <a:prstGeom prst="roundRect">
            <a:avLst>
              <a:gd name="adj" fmla="val 1512"/>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just" rtl="0">
              <a:lnSpc>
                <a:spcPct val="95000"/>
              </a:lnSpc>
              <a:spcBef>
                <a:spcPts val="0"/>
              </a:spcBef>
              <a:spcAft>
                <a:spcPts val="0"/>
              </a:spcAft>
              <a:buClr>
                <a:schemeClr val="dk1"/>
              </a:buClr>
              <a:buSzPts val="1200"/>
              <a:buFont typeface="Times New Roman"/>
              <a:buNone/>
            </a:pPr>
            <a:r>
              <a:rPr lang="en-US" sz="1200" dirty="0">
                <a:solidFill>
                  <a:schemeClr val="dk1"/>
                </a:solidFill>
                <a:latin typeface="Encode Sans Thin"/>
                <a:ea typeface="Encode Sans Thin"/>
                <a:cs typeface="Encode Sans Thin"/>
                <a:sym typeface="Encode Sans Thin"/>
              </a:rPr>
              <a:t>  </a:t>
            </a: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u="sng" dirty="0">
              <a:solidFill>
                <a:schemeClr val="dk1"/>
              </a:solidFill>
              <a:latin typeface="Encode Sans Thin"/>
              <a:ea typeface="Arial"/>
              <a:cs typeface="Arial"/>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Encode Sans Thin"/>
              <a:sym typeface="Encode Sans Thin"/>
            </a:endParaRPr>
          </a:p>
          <a:p>
            <a:pPr marL="0" lvl="0" indent="0" algn="just" rtl="0">
              <a:lnSpc>
                <a:spcPct val="95000"/>
              </a:lnSpc>
              <a:spcBef>
                <a:spcPts val="0"/>
              </a:spcBef>
              <a:spcAft>
                <a:spcPts val="0"/>
              </a:spcAft>
              <a:buClr>
                <a:schemeClr val="dk1"/>
              </a:buClr>
              <a:buSzPts val="1200"/>
              <a:buFont typeface="Times New Roman"/>
              <a:buNone/>
            </a:pPr>
            <a:endParaRPr lang="en-US" sz="1200" b="0" i="0" u="sng" dirty="0">
              <a:solidFill>
                <a:schemeClr val="dk1"/>
              </a:solidFill>
              <a:latin typeface="Arial"/>
              <a:ea typeface="Arial"/>
              <a:cs typeface="Arial"/>
              <a:sym typeface="Arial"/>
            </a:endParaRPr>
          </a:p>
        </p:txBody>
      </p:sp>
      <p:sp>
        <p:nvSpPr>
          <p:cNvPr id="95" name="Google Shape;95;p1"/>
          <p:cNvSpPr txBox="1"/>
          <p:nvPr/>
        </p:nvSpPr>
        <p:spPr>
          <a:xfrm>
            <a:off x="5073149"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Conclusiones</a:t>
            </a:r>
            <a:endParaRPr lang="es-MX" sz="1700" dirty="0"/>
          </a:p>
        </p:txBody>
      </p:sp>
      <p:sp>
        <p:nvSpPr>
          <p:cNvPr id="12" name="Google Shape;95;p1">
            <a:extLst>
              <a:ext uri="{FF2B5EF4-FFF2-40B4-BE49-F238E27FC236}">
                <a16:creationId xmlns:a16="http://schemas.microsoft.com/office/drawing/2014/main" id="{E4AFE716-08E3-6BBA-0E22-0B16443C9F4F}"/>
              </a:ext>
            </a:extLst>
          </p:cNvPr>
          <p:cNvSpPr txBox="1"/>
          <p:nvPr/>
        </p:nvSpPr>
        <p:spPr>
          <a:xfrm>
            <a:off x="378293" y="7381073"/>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Aplicación</a:t>
            </a:r>
            <a:endParaRPr lang="es-MX" sz="1700" dirty="0"/>
          </a:p>
        </p:txBody>
      </p:sp>
      <p:sp>
        <p:nvSpPr>
          <p:cNvPr id="13" name="Google Shape;95;p1">
            <a:extLst>
              <a:ext uri="{FF2B5EF4-FFF2-40B4-BE49-F238E27FC236}">
                <a16:creationId xmlns:a16="http://schemas.microsoft.com/office/drawing/2014/main" id="{A5CBB639-8546-265D-CEC9-3DCCB13845C2}"/>
              </a:ext>
            </a:extLst>
          </p:cNvPr>
          <p:cNvSpPr txBox="1"/>
          <p:nvPr/>
        </p:nvSpPr>
        <p:spPr>
          <a:xfrm>
            <a:off x="378293" y="3941267"/>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i="0" u="none" dirty="0">
                <a:solidFill>
                  <a:schemeClr val="dk1"/>
                </a:solidFill>
                <a:latin typeface="Arial"/>
                <a:ea typeface="Arial"/>
                <a:cs typeface="Arial"/>
                <a:sym typeface="Arial"/>
              </a:rPr>
              <a:t>Marco Teórico </a:t>
            </a:r>
            <a:endParaRPr lang="es-MX" sz="1700" dirty="0"/>
          </a:p>
        </p:txBody>
      </p:sp>
      <p:sp>
        <p:nvSpPr>
          <p:cNvPr id="14" name="Google Shape;89;p1">
            <a:extLst>
              <a:ext uri="{FF2B5EF4-FFF2-40B4-BE49-F238E27FC236}">
                <a16:creationId xmlns:a16="http://schemas.microsoft.com/office/drawing/2014/main" id="{ED21C892-A308-1335-8AEB-1404693A35E7}"/>
              </a:ext>
            </a:extLst>
          </p:cNvPr>
          <p:cNvSpPr txBox="1"/>
          <p:nvPr/>
        </p:nvSpPr>
        <p:spPr>
          <a:xfrm>
            <a:off x="378293" y="4198053"/>
            <a:ext cx="8975873"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La teoría de pronósticos busca determinar el valor más probable de una variable dependiente (Y) en función de variables independientes (x1,x2, x3, etc.) . En este caso se abordarán dos casos principalmente , </a:t>
            </a:r>
          </a:p>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A) El modelo lineal generalizado (GLM, por sus siglas en inglés); en el que las variables x1, x2,..xn deben ser variables independientes entre si, pero que mantengan una relación (lineal con respecto al parámetro a estimar y por tanto con respecto a la variable independiente Y) y que tiene la siguiente forma: </a:t>
            </a:r>
          </a:p>
        </p:txBody>
      </p:sp>
      <p:sp>
        <p:nvSpPr>
          <p:cNvPr id="16" name="Google Shape;89;p1">
            <a:extLst>
              <a:ext uri="{FF2B5EF4-FFF2-40B4-BE49-F238E27FC236}">
                <a16:creationId xmlns:a16="http://schemas.microsoft.com/office/drawing/2014/main" id="{87491186-F33D-D306-4726-ABBA30BB93C6}"/>
              </a:ext>
            </a:extLst>
          </p:cNvPr>
          <p:cNvSpPr txBox="1"/>
          <p:nvPr/>
        </p:nvSpPr>
        <p:spPr>
          <a:xfrm>
            <a:off x="416898" y="8861383"/>
            <a:ext cx="4481669"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aplico el GLM para la predicción de 12 meses de demanda de gas natural en el sector eléctrico mexicano como función de la Población en México, así como del PIB.  (Utilizando datos de 201 meses como ‘datos de entrenamiento’)</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sp>
        <p:nvSpPr>
          <p:cNvPr id="17" name="Google Shape;89;p1">
            <a:extLst>
              <a:ext uri="{FF2B5EF4-FFF2-40B4-BE49-F238E27FC236}">
                <a16:creationId xmlns:a16="http://schemas.microsoft.com/office/drawing/2014/main" id="{F6668605-D397-9545-1051-373DF0A01AE6}"/>
              </a:ext>
            </a:extLst>
          </p:cNvPr>
          <p:cNvSpPr txBox="1"/>
          <p:nvPr/>
        </p:nvSpPr>
        <p:spPr>
          <a:xfrm>
            <a:off x="5073148" y="7807559"/>
            <a:ext cx="4281017" cy="423385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sym typeface="Encode Sans ExtraLight"/>
              </a:rPr>
              <a:t>Los modelos lineales Generalizados (</a:t>
            </a:r>
            <a:r>
              <a:rPr lang="es-MX" sz="1100" u="sng" dirty="0">
                <a:solidFill>
                  <a:schemeClr val="tx1"/>
                </a:solidFill>
                <a:latin typeface="+mn-lt"/>
                <a:sym typeface="Encode Sans ExtraLight"/>
              </a:rPr>
              <a:t>GLM</a:t>
            </a:r>
            <a:r>
              <a:rPr lang="es-MX" sz="1100" dirty="0">
                <a:solidFill>
                  <a:schemeClr val="tx1"/>
                </a:solidFill>
                <a:latin typeface="+mn-lt"/>
                <a:sym typeface="Encode Sans ExtraLight"/>
              </a:rPr>
              <a:t>) ofrecen una buena alternativa de pronóstico de una variable como la demanda de gas en función  de otras tales como el precio de importación del hidrocarburo, el PIB, </a:t>
            </a:r>
            <a:r>
              <a:rPr lang="es-MX" sz="1100" dirty="0" err="1">
                <a:solidFill>
                  <a:schemeClr val="tx1"/>
                </a:solidFill>
                <a:latin typeface="+mn-lt"/>
                <a:sym typeface="Encode Sans ExtraLight"/>
              </a:rPr>
              <a:t>etc</a:t>
            </a:r>
            <a:r>
              <a:rPr lang="es-MX" sz="1100" dirty="0">
                <a:solidFill>
                  <a:schemeClr val="tx1"/>
                </a:solidFill>
                <a:latin typeface="+mn-lt"/>
                <a:sym typeface="Encode Sans ExtraLight"/>
              </a:rPr>
              <a:t>, sin embargo, el pronóstico final resulta no ser del todo preciso y </a:t>
            </a:r>
            <a:r>
              <a:rPr lang="es-MX" sz="1100" u="sng" dirty="0">
                <a:solidFill>
                  <a:schemeClr val="tx1"/>
                </a:solidFill>
                <a:latin typeface="+mn-lt"/>
                <a:sym typeface="Encode Sans ExtraLight"/>
              </a:rPr>
              <a:t>está sujeto a la propia aleatoriedad de las variables predictoras que son en si problemas de pronóstico.</a:t>
            </a: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Thin"/>
              <a:cs typeface="Encode Sans Thin"/>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Los modelos de </a:t>
            </a:r>
            <a:r>
              <a:rPr lang="es-MX" sz="1100" u="sng" dirty="0">
                <a:solidFill>
                  <a:schemeClr val="tx1"/>
                </a:solidFill>
                <a:latin typeface="+mn-lt"/>
                <a:ea typeface="Encode Sans Thin"/>
                <a:cs typeface="Encode Sans Thin"/>
                <a:sym typeface="Encode Sans ExtraLight"/>
              </a:rPr>
              <a:t>series de tiempos </a:t>
            </a:r>
            <a:r>
              <a:rPr lang="es-MX" sz="1100" dirty="0">
                <a:solidFill>
                  <a:schemeClr val="tx1"/>
                </a:solidFill>
                <a:latin typeface="+mn-lt"/>
                <a:ea typeface="Encode Sans Thin"/>
                <a:cs typeface="Encode Sans Thin"/>
                <a:sym typeface="Encode Sans ExtraLight"/>
              </a:rPr>
              <a:t>están basados en la relación de la variable con sus propios valores en tiempos pasados, dicha relación se cuantifica mediante las funciones de autocorrelación y de autocorrelación parcial (ACF &amp; PACFF, por sus siglas en inglés), lo que significa que </a:t>
            </a:r>
            <a:r>
              <a:rPr lang="es-MX" sz="1100" u="sng" dirty="0">
                <a:solidFill>
                  <a:schemeClr val="tx1"/>
                </a:solidFill>
                <a:latin typeface="+mn-lt"/>
                <a:ea typeface="Encode Sans Thin"/>
                <a:cs typeface="Encode Sans Thin"/>
                <a:sym typeface="Encode Sans ExtraLight"/>
              </a:rPr>
              <a:t>son muy sensibles a valores atípicos pasados de la serie, lo que suele resultar en pronósticos ‘muy castigados</a:t>
            </a:r>
            <a:r>
              <a:rPr lang="es-MX" sz="1100" dirty="0">
                <a:solidFill>
                  <a:schemeClr val="tx1"/>
                </a:solidFill>
                <a:latin typeface="+mn-lt"/>
                <a:ea typeface="Encode Sans Thin"/>
                <a:cs typeface="Encode Sans Thin"/>
                <a:sym typeface="Encode Sans ExtraLight"/>
              </a:rPr>
              <a:t>’ </a:t>
            </a:r>
          </a:p>
          <a:p>
            <a:pPr marL="0" marR="0" lvl="0" indent="0" algn="just" rtl="0">
              <a:lnSpc>
                <a:spcPct val="95000"/>
              </a:lnSpc>
              <a:spcBef>
                <a:spcPts val="0"/>
              </a:spcBef>
              <a:spcAft>
                <a:spcPts val="0"/>
              </a:spcAft>
              <a:buClr>
                <a:schemeClr val="dk1"/>
              </a:buClr>
              <a:buSzPts val="1200"/>
              <a:buFont typeface="Times New Roman"/>
              <a:buNone/>
            </a:pPr>
            <a:r>
              <a:rPr lang="es-MX" sz="1100" dirty="0">
                <a:solidFill>
                  <a:schemeClr val="tx1"/>
                </a:solidFill>
                <a:latin typeface="+mn-lt"/>
                <a:ea typeface="Encode Sans Thin"/>
                <a:cs typeface="Encode Sans Thin"/>
                <a:sym typeface="Encode Sans ExtraLight"/>
              </a:rPr>
              <a:t>La manera más recomendable de tratar datos con </a:t>
            </a:r>
            <a:r>
              <a:rPr lang="es-MX" sz="1100" i="1" dirty="0" err="1">
                <a:solidFill>
                  <a:schemeClr val="tx1"/>
                </a:solidFill>
                <a:latin typeface="+mn-lt"/>
                <a:ea typeface="Encode Sans Thin"/>
                <a:cs typeface="Encode Sans Thin"/>
                <a:sym typeface="Encode Sans ExtraLight"/>
              </a:rPr>
              <a:t>outliers</a:t>
            </a:r>
            <a:r>
              <a:rPr lang="es-MX" sz="1100" dirty="0">
                <a:solidFill>
                  <a:schemeClr val="tx1"/>
                </a:solidFill>
                <a:latin typeface="+mn-lt"/>
                <a:ea typeface="Encode Sans Thin"/>
                <a:cs typeface="Encode Sans Thin"/>
                <a:sym typeface="Encode Sans ExtraLight"/>
              </a:rPr>
              <a:t> tan marcados como los provocados por el </a:t>
            </a:r>
            <a:r>
              <a:rPr lang="es-MX" sz="1100" dirty="0" err="1">
                <a:solidFill>
                  <a:schemeClr val="tx1"/>
                </a:solidFill>
                <a:latin typeface="+mn-lt"/>
                <a:ea typeface="Encode Sans Thin"/>
                <a:cs typeface="Encode Sans Thin"/>
                <a:sym typeface="Encode Sans ExtraLight"/>
              </a:rPr>
              <a:t>covid</a:t>
            </a:r>
            <a:r>
              <a:rPr lang="es-MX" sz="1100" dirty="0">
                <a:solidFill>
                  <a:schemeClr val="tx1"/>
                </a:solidFill>
                <a:latin typeface="+mn-lt"/>
                <a:ea typeface="Encode Sans Thin"/>
                <a:cs typeface="Encode Sans Thin"/>
                <a:sym typeface="Encode Sans ExtraLight"/>
              </a:rPr>
              <a:t> 19 son:</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suavizar la serie original  (SMA, WMA, </a:t>
            </a:r>
            <a:r>
              <a:rPr lang="es-MX" sz="1100" dirty="0" err="1">
                <a:solidFill>
                  <a:schemeClr val="tx1"/>
                </a:solidFill>
                <a:latin typeface="+mn-lt"/>
                <a:ea typeface="Encode Sans Thin"/>
                <a:cs typeface="Encode Sans Thin"/>
                <a:sym typeface="Encode Sans ExtraLight"/>
              </a:rPr>
              <a:t>etc</a:t>
            </a:r>
            <a:r>
              <a:rPr lang="es-MX" sz="1100" dirty="0">
                <a:solidFill>
                  <a:schemeClr val="tx1"/>
                </a:solidFill>
                <a:latin typeface="+mn-lt"/>
                <a:ea typeface="Encode Sans Thin"/>
                <a:cs typeface="Encode Sans Thin"/>
                <a:sym typeface="Encode Sans ExtraLight"/>
              </a:rPr>
              <a:t>)</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Intentar sustituir los </a:t>
            </a:r>
            <a:r>
              <a:rPr lang="es-MX" sz="1100" i="1" dirty="0" err="1">
                <a:solidFill>
                  <a:schemeClr val="tx1"/>
                </a:solidFill>
                <a:latin typeface="+mn-lt"/>
                <a:ea typeface="Encode Sans Thin"/>
                <a:cs typeface="Encode Sans Thin"/>
                <a:sym typeface="Encode Sans ExtraLight"/>
              </a:rPr>
              <a:t>outliers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por valores como promedios </a:t>
            </a:r>
          </a:p>
          <a:p>
            <a:pPr marL="228600" marR="0" lvl="0" indent="-228600" algn="just" rtl="0">
              <a:lnSpc>
                <a:spcPct val="95000"/>
              </a:lnSpc>
              <a:spcBef>
                <a:spcPts val="0"/>
              </a:spcBef>
              <a:spcAft>
                <a:spcPts val="0"/>
              </a:spcAft>
              <a:buClr>
                <a:schemeClr val="dk1"/>
              </a:buClr>
              <a:buSzPct val="90000"/>
              <a:buFont typeface="+mj-lt"/>
              <a:buAutoNum type="alphaUcPeriod"/>
            </a:pPr>
            <a:r>
              <a:rPr lang="es-MX" sz="1100" dirty="0">
                <a:solidFill>
                  <a:schemeClr val="tx1"/>
                </a:solidFill>
                <a:latin typeface="+mn-lt"/>
                <a:ea typeface="Encode Sans Thin"/>
                <a:cs typeface="Encode Sans Thin"/>
                <a:sym typeface="Encode Sans ExtraLight"/>
              </a:rPr>
              <a:t>No tomar en cuenta los </a:t>
            </a:r>
            <a:r>
              <a:rPr lang="es-MX" sz="1100" i="1" dirty="0" err="1">
                <a:solidFill>
                  <a:schemeClr val="tx1"/>
                </a:solidFill>
                <a:latin typeface="+mn-lt"/>
                <a:ea typeface="Encode Sans Thin"/>
                <a:cs typeface="Encode Sans Thin"/>
                <a:sym typeface="Encode Sans ExtraLight"/>
              </a:rPr>
              <a:t>outliers</a:t>
            </a:r>
            <a:r>
              <a:rPr lang="es-MX" sz="1100" i="1" dirty="0">
                <a:solidFill>
                  <a:schemeClr val="tx1"/>
                </a:solidFill>
                <a:latin typeface="+mn-lt"/>
                <a:ea typeface="Encode Sans Thin"/>
                <a:cs typeface="Encode Sans Thin"/>
                <a:sym typeface="Encode Sans ExtraLight"/>
              </a:rPr>
              <a:t> </a:t>
            </a:r>
            <a:r>
              <a:rPr lang="es-MX" sz="1100" dirty="0">
                <a:solidFill>
                  <a:schemeClr val="tx1"/>
                </a:solidFill>
                <a:latin typeface="+mn-lt"/>
                <a:ea typeface="Encode Sans Thin"/>
                <a:cs typeface="Encode Sans Thin"/>
                <a:sym typeface="Encode Sans ExtraLight"/>
              </a:rPr>
              <a:t>para el entrenamiento del modelo </a:t>
            </a:r>
          </a:p>
          <a:p>
            <a:pPr marR="0" lvl="0" algn="just" rtl="0">
              <a:lnSpc>
                <a:spcPct val="95000"/>
              </a:lnSpc>
              <a:spcBef>
                <a:spcPts val="0"/>
              </a:spcBef>
              <a:spcAft>
                <a:spcPts val="0"/>
              </a:spcAft>
              <a:buClr>
                <a:schemeClr val="dk1"/>
              </a:buClr>
              <a:buSzPct val="90000"/>
            </a:pPr>
            <a:r>
              <a:rPr lang="es-MX" sz="1100" dirty="0">
                <a:solidFill>
                  <a:schemeClr val="tx1"/>
                </a:solidFill>
                <a:latin typeface="+mn-lt"/>
                <a:sym typeface="Encode Sans ExtraLight"/>
              </a:rPr>
              <a:t>El mejor resultado (menor error MAPE) se dio con el modelo </a:t>
            </a:r>
            <a:r>
              <a:rPr lang="es-MX" sz="1100" dirty="0">
                <a:solidFill>
                  <a:schemeClr val="tx1"/>
                </a:solidFill>
                <a:latin typeface="+mn-lt"/>
              </a:rPr>
              <a:t>SARIMA (1,1,1) (1,1,0)[12] (Con datos de </a:t>
            </a:r>
            <a:r>
              <a:rPr lang="es-MX" sz="1100" dirty="0" err="1">
                <a:solidFill>
                  <a:schemeClr val="tx1"/>
                </a:solidFill>
                <a:latin typeface="+mn-lt"/>
              </a:rPr>
              <a:t>train</a:t>
            </a:r>
            <a:r>
              <a:rPr lang="es-MX" sz="1100" dirty="0">
                <a:solidFill>
                  <a:schemeClr val="tx1"/>
                </a:solidFill>
                <a:latin typeface="+mn-lt"/>
              </a:rPr>
              <a:t> recortados a 2019), es decir, que “no se tomaron en cuenta los resultados tan atípicos derivados de la pandemia de Covid-19”. </a:t>
            </a:r>
            <a:r>
              <a:rPr lang="es-MX" sz="1100" dirty="0">
                <a:solidFill>
                  <a:schemeClr val="tx1"/>
                </a:solidFill>
                <a:latin typeface="+mn-lt"/>
                <a:sym typeface="Encode Sans ExtraLight"/>
              </a:rPr>
              <a:t> </a:t>
            </a:r>
          </a:p>
          <a:p>
            <a:pPr marL="228600" marR="0" lvl="0" indent="-228600" algn="just" rtl="0">
              <a:lnSpc>
                <a:spcPct val="95000"/>
              </a:lnSpc>
              <a:spcBef>
                <a:spcPts val="0"/>
              </a:spcBef>
              <a:spcAft>
                <a:spcPts val="0"/>
              </a:spcAft>
              <a:buClr>
                <a:schemeClr val="dk1"/>
              </a:buClr>
              <a:buSzPts val="1200"/>
              <a:buFont typeface="Times New Roman"/>
              <a:buAutoNum type="alphaUcPeriod"/>
            </a:pPr>
            <a:endParaRPr lang="es-MX" sz="1100" dirty="0">
              <a:solidFill>
                <a:schemeClr val="tx1"/>
              </a:solidFill>
              <a:latin typeface="+mn-lt"/>
              <a:ea typeface="Encode Sans Thin"/>
              <a:cs typeface="Encode Sans Thin"/>
              <a:sym typeface="Encode Sans ExtraLight"/>
            </a:endParaRPr>
          </a:p>
        </p:txBody>
      </p:sp>
      <p:sp>
        <p:nvSpPr>
          <p:cNvPr id="18" name="Google Shape;88;p1">
            <a:extLst>
              <a:ext uri="{FF2B5EF4-FFF2-40B4-BE49-F238E27FC236}">
                <a16:creationId xmlns:a16="http://schemas.microsoft.com/office/drawing/2014/main" id="{109F71F2-77ED-7B08-A113-B768C5EB03E5}"/>
              </a:ext>
            </a:extLst>
          </p:cNvPr>
          <p:cNvSpPr/>
          <p:nvPr/>
        </p:nvSpPr>
        <p:spPr>
          <a:xfrm>
            <a:off x="4982463" y="12045425"/>
            <a:ext cx="4470114" cy="2199238"/>
          </a:xfrm>
          <a:prstGeom prst="roundRect">
            <a:avLst>
              <a:gd name="adj" fmla="val 1512"/>
            </a:avLst>
          </a:prstGeom>
          <a:solidFill>
            <a:srgbClr val="FFCC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lang="es-MX" sz="1200" dirty="0">
              <a:solidFill>
                <a:schemeClr val="tx1"/>
              </a:solidFill>
              <a:latin typeface="+mn-lt"/>
            </a:endParaRPr>
          </a:p>
        </p:txBody>
      </p:sp>
      <p:sp>
        <p:nvSpPr>
          <p:cNvPr id="119" name="Google Shape;119;p1"/>
          <p:cNvSpPr txBox="1"/>
          <p:nvPr/>
        </p:nvSpPr>
        <p:spPr>
          <a:xfrm>
            <a:off x="5268237" y="12146862"/>
            <a:ext cx="2216100" cy="314320"/>
          </a:xfrm>
          <a:prstGeom prst="rect">
            <a:avLst/>
          </a:prstGeom>
          <a:noFill/>
          <a:ln>
            <a:noFill/>
          </a:ln>
        </p:spPr>
        <p:txBody>
          <a:bodyPr spcFirstLastPara="1" wrap="square" lIns="52225" tIns="26100" rIns="52225" bIns="261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s-MX" sz="1700" b="1" dirty="0">
                <a:solidFill>
                  <a:schemeClr val="dk1"/>
                </a:solidFill>
              </a:rPr>
              <a:t>Bibliografía</a:t>
            </a:r>
          </a:p>
        </p:txBody>
      </p:sp>
      <p:sp>
        <p:nvSpPr>
          <p:cNvPr id="19" name="Google Shape;90;p1">
            <a:extLst>
              <a:ext uri="{FF2B5EF4-FFF2-40B4-BE49-F238E27FC236}">
                <a16:creationId xmlns:a16="http://schemas.microsoft.com/office/drawing/2014/main" id="{C8870BE3-5A4A-43BD-1491-D0121BB61432}"/>
              </a:ext>
            </a:extLst>
          </p:cNvPr>
          <p:cNvSpPr txBox="1"/>
          <p:nvPr/>
        </p:nvSpPr>
        <p:spPr>
          <a:xfrm>
            <a:off x="1111172" y="1725216"/>
            <a:ext cx="7335549" cy="298931"/>
          </a:xfrm>
          <a:prstGeom prst="rect">
            <a:avLst/>
          </a:prstGeom>
          <a:noFill/>
          <a:ln>
            <a:noFill/>
          </a:ln>
        </p:spPr>
        <p:txBody>
          <a:bodyPr spcFirstLastPara="1" wrap="square" lIns="52225" tIns="26100" rIns="52225" bIns="261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1600" b="1" dirty="0">
                <a:solidFill>
                  <a:schemeClr val="dk1"/>
                </a:solidFill>
                <a:latin typeface="Encode Sans"/>
                <a:ea typeface="Encode Sans"/>
                <a:cs typeface="Encode Sans"/>
                <a:sym typeface="Encode Sans"/>
              </a:rPr>
              <a:t>“</a:t>
            </a:r>
            <a:r>
              <a:rPr lang="es-MX" sz="1600" b="1" dirty="0">
                <a:solidFill>
                  <a:schemeClr val="dk1"/>
                </a:solidFill>
                <a:latin typeface="Encode Sans"/>
                <a:ea typeface="Encode Sans"/>
                <a:cs typeface="Encode Sans"/>
                <a:sym typeface="Encode Sans"/>
              </a:rPr>
              <a:t>Modelos de Pronóstico aplicados a Demanda de Gas Natural” </a:t>
            </a:r>
            <a:endParaRPr lang="es-MX" sz="1600" b="1" dirty="0">
              <a:latin typeface="Encode Sans"/>
              <a:ea typeface="Encode Sans"/>
              <a:cs typeface="Encode Sans"/>
              <a:sym typeface="Encode Sans"/>
            </a:endParaRPr>
          </a:p>
        </p:txBody>
      </p:sp>
      <p:pic>
        <p:nvPicPr>
          <p:cNvPr id="1032" name="Picture 8" descr="UNAM INGENIERIA Logo PNG Vector (EPS) Free Download">
            <a:extLst>
              <a:ext uri="{FF2B5EF4-FFF2-40B4-BE49-F238E27FC236}">
                <a16:creationId xmlns:a16="http://schemas.microsoft.com/office/drawing/2014/main" id="{86C3B2AC-184C-0CA0-1FF7-1F9D66E4C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4554" y="462347"/>
            <a:ext cx="955988" cy="112911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89;p1">
            <a:extLst>
              <a:ext uri="{FF2B5EF4-FFF2-40B4-BE49-F238E27FC236}">
                <a16:creationId xmlns:a16="http://schemas.microsoft.com/office/drawing/2014/main" id="{5EC5DD05-E6E3-0DE2-5A5D-8F287A1586A4}"/>
              </a:ext>
            </a:extLst>
          </p:cNvPr>
          <p:cNvSpPr txBox="1"/>
          <p:nvPr/>
        </p:nvSpPr>
        <p:spPr>
          <a:xfrm>
            <a:off x="378293" y="9986101"/>
            <a:ext cx="4357658" cy="82022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De igual manera se llevó a cabo un pronóstico de los mismos 12 meses usando los modelos de series de tiempo de ARIMA (Utilizando datos de 201 meses como ‘datos de entrenamiento’) con base en los resultados de las gráficas de ACF &amp; PACF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sp>
        <p:nvSpPr>
          <p:cNvPr id="22" name="Google Shape;89;p1">
            <a:extLst>
              <a:ext uri="{FF2B5EF4-FFF2-40B4-BE49-F238E27FC236}">
                <a16:creationId xmlns:a16="http://schemas.microsoft.com/office/drawing/2014/main" id="{8E26EFB9-D145-46C7-C9A8-C7D7B9EABF1D}"/>
              </a:ext>
            </a:extLst>
          </p:cNvPr>
          <p:cNvSpPr txBox="1"/>
          <p:nvPr/>
        </p:nvSpPr>
        <p:spPr>
          <a:xfrm>
            <a:off x="5025391" y="12421859"/>
            <a:ext cx="4357658" cy="1823897"/>
          </a:xfrm>
          <a:prstGeom prst="rect">
            <a:avLst/>
          </a:prstGeom>
          <a:noFill/>
          <a:ln>
            <a:noFill/>
          </a:ln>
        </p:spPr>
        <p:txBody>
          <a:bodyPr spcFirstLastPara="1" wrap="square" lIns="0" tIns="0" rIns="0" bIns="0" anchor="t" anchorCtr="0">
            <a:spAutoFit/>
          </a:bodyPr>
          <a:lstStyle/>
          <a:p>
            <a:pPr marL="127635" marR="535305">
              <a:lnSpc>
                <a:spcPct val="107000"/>
              </a:lnSpc>
              <a:spcBef>
                <a:spcPts val="905"/>
              </a:spcBef>
              <a:spcAft>
                <a:spcPts val="0"/>
              </a:spcAft>
            </a:pPr>
            <a:r>
              <a:rPr lang="en-US" sz="900" dirty="0">
                <a:solidFill>
                  <a:schemeClr val="tx1"/>
                </a:solidFill>
                <a:latin typeface="+mn-lt"/>
              </a:rPr>
              <a:t>1. </a:t>
            </a:r>
            <a:r>
              <a:rPr lang="es-MX" sz="900" dirty="0">
                <a:solidFill>
                  <a:schemeClr val="tx1"/>
                </a:solidFill>
                <a:latin typeface="+mn-lt"/>
                <a:hlinkClick r:id="rId5">
                  <a:extLst>
                    <a:ext uri="{A12FA001-AC4F-418D-AE19-62706E023703}">
                      <ahyp:hlinkClr xmlns:ahyp="http://schemas.microsoft.com/office/drawing/2018/hyperlinkcolor" val="tx"/>
                    </a:ext>
                  </a:extLst>
                </a:hlinkClick>
              </a:rPr>
              <a:t>SENER | Sistema de Información Energética | Demanda Interna de Gas Natural por Estado Sector Eléctrico (energia.gob.mx)</a:t>
            </a:r>
            <a:endParaRPr lang="en-US" sz="900" dirty="0">
              <a:solidFill>
                <a:schemeClr val="tx1"/>
              </a:solidFill>
              <a:latin typeface="+mn-lt"/>
            </a:endParaRPr>
          </a:p>
          <a:p>
            <a:pPr marL="127635" marR="535305">
              <a:lnSpc>
                <a:spcPct val="107000"/>
              </a:lnSpc>
              <a:spcBef>
                <a:spcPts val="905"/>
              </a:spcBef>
              <a:spcAft>
                <a:spcPts val="0"/>
              </a:spcAft>
            </a:pPr>
            <a:r>
              <a:rPr lang="en-US" sz="900" dirty="0">
                <a:solidFill>
                  <a:schemeClr val="tx1"/>
                </a:solidFill>
                <a:latin typeface="+mn-lt"/>
              </a:rPr>
              <a:t>2. S. Ali, “Reading the ACF and PACF Plots — The Missing Manual / </a:t>
            </a:r>
            <a:r>
              <a:rPr lang="en-US" sz="900" dirty="0" err="1">
                <a:solidFill>
                  <a:schemeClr val="tx1"/>
                </a:solidFill>
                <a:latin typeface="+mn-lt"/>
              </a:rPr>
              <a:t>Cheatsheet</a:t>
            </a:r>
            <a:r>
              <a:rPr lang="en-US" sz="900" dirty="0">
                <a:solidFill>
                  <a:schemeClr val="tx1"/>
                </a:solidFill>
                <a:latin typeface="+mn-lt"/>
              </a:rPr>
              <a:t>”. linkedin.com. </a:t>
            </a:r>
            <a:r>
              <a:rPr lang="es-ES" sz="900" dirty="0">
                <a:solidFill>
                  <a:schemeClr val="tx1"/>
                </a:solidFill>
                <a:latin typeface="+mn-lt"/>
                <a:hlinkClick r:id="rId6">
                  <a:extLst>
                    <a:ext uri="{A12FA001-AC4F-418D-AE19-62706E023703}">
                      <ahyp:hlinkClr xmlns:ahyp="http://schemas.microsoft.com/office/drawing/2018/hyperlinkcolor" val="tx"/>
                    </a:ext>
                  </a:extLst>
                </a:hlinkClick>
              </a:rPr>
              <a:t>https://www.linkedin.com/pulse/reading-acf-pacf-plots-missing-manual-cheatsheet-saqib-ali/</a:t>
            </a:r>
            <a:endParaRPr lang="es-MX" sz="900" dirty="0">
              <a:solidFill>
                <a:schemeClr val="tx1"/>
              </a:solidFill>
              <a:latin typeface="+mn-lt"/>
            </a:endParaRPr>
          </a:p>
          <a:p>
            <a:pPr marL="127635" marR="0">
              <a:lnSpc>
                <a:spcPct val="107000"/>
              </a:lnSpc>
              <a:spcBef>
                <a:spcPts val="795"/>
              </a:spcBef>
              <a:spcAft>
                <a:spcPts val="0"/>
              </a:spcAft>
            </a:pPr>
            <a:r>
              <a:rPr lang="en-US" sz="900" dirty="0">
                <a:solidFill>
                  <a:schemeClr val="tx1"/>
                </a:solidFill>
                <a:latin typeface="+mn-lt"/>
              </a:rPr>
              <a:t>3. “</a:t>
            </a:r>
            <a:r>
              <a:rPr lang="en-US" sz="900" dirty="0" err="1">
                <a:solidFill>
                  <a:schemeClr val="tx1"/>
                </a:solidFill>
                <a:latin typeface="+mn-lt"/>
              </a:rPr>
              <a:t>Arauto</a:t>
            </a:r>
            <a:r>
              <a:rPr lang="en-US" sz="900" dirty="0">
                <a:solidFill>
                  <a:schemeClr val="tx1"/>
                </a:solidFill>
                <a:latin typeface="+mn-lt"/>
              </a:rPr>
              <a:t>”, “How to choose the parameters for the model”. arauto.readthedocs.io. </a:t>
            </a:r>
            <a:r>
              <a:rPr lang="es-ES" sz="900" dirty="0">
                <a:solidFill>
                  <a:schemeClr val="tx1"/>
                </a:solidFill>
                <a:latin typeface="+mn-lt"/>
                <a:hlinkClick r:id="rId7">
                  <a:extLst>
                    <a:ext uri="{A12FA001-AC4F-418D-AE19-62706E023703}">
                      <ahyp:hlinkClr xmlns:ahyp="http://schemas.microsoft.com/office/drawing/2018/hyperlinkcolor" val="tx"/>
                    </a:ext>
                  </a:extLst>
                </a:hlinkClick>
              </a:rPr>
              <a:t>https://arauto.readthedocs.io/en/latest/how_to_choose_terms.html</a:t>
            </a:r>
            <a:endParaRPr lang="es-ES" sz="900" dirty="0">
              <a:solidFill>
                <a:schemeClr val="tx1"/>
              </a:solidFill>
              <a:latin typeface="+mn-lt"/>
            </a:endParaRPr>
          </a:p>
          <a:p>
            <a:pPr algn="just">
              <a:lnSpc>
                <a:spcPct val="95000"/>
              </a:lnSpc>
              <a:buClr>
                <a:schemeClr val="dk1"/>
              </a:buClr>
              <a:buSzPts val="1200"/>
            </a:pPr>
            <a:endParaRPr lang="es-MX" sz="900" dirty="0">
              <a:solidFill>
                <a:schemeClr val="tx1"/>
              </a:solidFill>
              <a:latin typeface="+mn-l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a:p>
            <a:pPr marL="0" marR="0" lvl="0" indent="0" algn="just" rtl="0">
              <a:lnSpc>
                <a:spcPct val="95000"/>
              </a:lnSpc>
              <a:spcBef>
                <a:spcPts val="0"/>
              </a:spcBef>
              <a:spcAft>
                <a:spcPts val="0"/>
              </a:spcAft>
              <a:buClr>
                <a:schemeClr val="dk1"/>
              </a:buClr>
              <a:buSzPts val="1200"/>
              <a:buFont typeface="Times New Roman"/>
              <a:buNone/>
            </a:pPr>
            <a:endParaRPr lang="es-MX" sz="1100" dirty="0">
              <a:solidFill>
                <a:schemeClr val="tx1"/>
              </a:solidFill>
              <a:latin typeface="+mn-lt"/>
              <a:ea typeface="Encode Sans ExtraLight"/>
              <a:cs typeface="Encode Sans ExtraLight"/>
              <a:sym typeface="Encode Sans ExtraLight"/>
            </a:endParaRPr>
          </a:p>
        </p:txBody>
      </p:sp>
      <p:sp>
        <p:nvSpPr>
          <p:cNvPr id="2" name="Google Shape;89;p1">
            <a:extLst>
              <a:ext uri="{FF2B5EF4-FFF2-40B4-BE49-F238E27FC236}">
                <a16:creationId xmlns:a16="http://schemas.microsoft.com/office/drawing/2014/main" id="{290B10F5-34AB-9F35-3B00-09E9158E64E0}"/>
              </a:ext>
            </a:extLst>
          </p:cNvPr>
          <p:cNvSpPr txBox="1"/>
          <p:nvPr/>
        </p:nvSpPr>
        <p:spPr>
          <a:xfrm>
            <a:off x="378293" y="5746942"/>
            <a:ext cx="9015465" cy="637485"/>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00" dirty="0">
                <a:solidFill>
                  <a:schemeClr val="tx1"/>
                </a:solidFill>
                <a:latin typeface="+mn-lt"/>
              </a:rPr>
              <a:t>B) Los modelos de series de tiempo donde las variables xi son los valores de la misma variable y, pero a tiempo t-s, donde s es un “</a:t>
            </a:r>
            <a:r>
              <a:rPr lang="es-MX" sz="1000" dirty="0" err="1">
                <a:solidFill>
                  <a:schemeClr val="tx1"/>
                </a:solidFill>
                <a:latin typeface="+mn-lt"/>
              </a:rPr>
              <a:t>slag</a:t>
            </a:r>
            <a:r>
              <a:rPr lang="es-MX" sz="1000" dirty="0">
                <a:solidFill>
                  <a:schemeClr val="tx1"/>
                </a:solidFill>
                <a:latin typeface="+mn-lt"/>
              </a:rPr>
              <a:t>” o retraso determinado, es decir, se puede entender como una especie de modelos lineales donde los predictores son los valores significativos de la misma variable en el tiempo, más un término de error o “ruido blanco” que da cuenta por la propia aleatoriedad del fenómeno, se pueden modelar mediante procesos llamados Auto-Regresivos y de Medias Móviles (ARIMA) </a:t>
            </a:r>
          </a:p>
        </p:txBody>
      </p:sp>
      <mc:AlternateContent xmlns:mc="http://schemas.openxmlformats.org/markup-compatibility/2006">
        <mc:Choice xmlns:a14="http://schemas.microsoft.com/office/drawing/2010/main" Requires="a14">
          <p:sp>
            <p:nvSpPr>
              <p:cNvPr id="4" name="Google Shape;89;p1">
                <a:extLst>
                  <a:ext uri="{FF2B5EF4-FFF2-40B4-BE49-F238E27FC236}">
                    <a16:creationId xmlns:a16="http://schemas.microsoft.com/office/drawing/2014/main" id="{A03C1D89-0E0E-5B2B-11E3-9F0758203DB2}"/>
                  </a:ext>
                </a:extLst>
              </p:cNvPr>
              <p:cNvSpPr txBox="1"/>
              <p:nvPr/>
            </p:nvSpPr>
            <p:spPr>
              <a:xfrm>
                <a:off x="3120493" y="6212787"/>
                <a:ext cx="4567044" cy="1134544"/>
              </a:xfrm>
              <a:prstGeom prst="rect">
                <a:avLst/>
              </a:prstGeom>
              <a:noFill/>
              <a:ln>
                <a:noFill/>
              </a:ln>
            </p:spPr>
            <p:txBody>
              <a:bodyPr spcFirstLastPara="1" wrap="square" lIns="52225" tIns="26100" rIns="52225" bIns="26100" anchor="t" anchorCtr="0">
                <a:spAutoFit/>
              </a:bodyPr>
              <a:lstStyle/>
              <a:p>
                <a:pPr lvl="0" algn="ctr">
                  <a:lnSpc>
                    <a:spcPct val="95000"/>
                  </a:lnSpc>
                  <a:buClr>
                    <a:schemeClr val="dk1"/>
                  </a:buClr>
                  <a:buSzPts val="1200"/>
                </a:pPr>
                <a:r>
                  <a:rPr lang="es-MX" sz="900" dirty="0">
                    <a:solidFill>
                      <a:schemeClr val="tx1"/>
                    </a:solidFill>
                    <a:latin typeface="+mn-lt"/>
                  </a:rPr>
                  <a:t>y(t)</a:t>
                </a:r>
                <a14:m>
                  <m:oMath xmlns:m="http://schemas.openxmlformats.org/officeDocument/2006/math">
                    <m:r>
                      <a:rPr lang="es-MX" sz="900" i="1" smtClean="0">
                        <a:solidFill>
                          <a:schemeClr val="tx1"/>
                        </a:solidFill>
                        <a:latin typeface="Cambria Math" panose="02040503050406030204" pitchFamily="18" charset="0"/>
                      </a:rPr>
                      <m:t>=</m:t>
                    </m:r>
                    <m:r>
                      <a:rPr lang="es-MX" sz="900" b="0" i="1" smtClean="0">
                        <a:solidFill>
                          <a:schemeClr val="tx1"/>
                        </a:solidFill>
                        <a:latin typeface="Cambria Math" panose="02040503050406030204" pitchFamily="18" charset="0"/>
                      </a:rPr>
                      <m:t>𝑐</m:t>
                    </m:r>
                    <m:r>
                      <a:rPr lang="es-MX" sz="900" b="0" i="1" smtClean="0">
                        <a:solidFill>
                          <a:schemeClr val="tx1"/>
                        </a:solidFill>
                        <a:latin typeface="Cambria Math" panose="02040503050406030204" pitchFamily="18" charset="0"/>
                      </a:rPr>
                      <m:t>+ </m:t>
                    </m:r>
                    <m:r>
                      <a:rPr lang="es-MX" sz="900" b="0" i="1" smtClean="0">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1∗</m:t>
                    </m:r>
                    <m:r>
                      <a:rPr lang="es-MX" sz="900" b="0" i="1" smtClean="0">
                        <a:solidFill>
                          <a:schemeClr val="tx1"/>
                        </a:solidFill>
                        <a:latin typeface="Cambria Math" panose="02040503050406030204" pitchFamily="18" charset="0"/>
                        <a:ea typeface="Cambria Math" panose="02040503050406030204" pitchFamily="18" charset="0"/>
                      </a:rPr>
                      <m:t>𝑋𝑡</m:t>
                    </m:r>
                    <m:r>
                      <a:rPr lang="es-MX" sz="900" b="0" i="1" smtClean="0">
                        <a:solidFill>
                          <a:schemeClr val="tx1"/>
                        </a:solidFill>
                        <a:latin typeface="Cambria Math" panose="02040503050406030204" pitchFamily="18" charset="0"/>
                        <a:ea typeface="Cambria Math" panose="02040503050406030204" pitchFamily="18" charset="0"/>
                      </a:rPr>
                      <m:t>−1+</m:t>
                    </m:r>
                    <m:r>
                      <a:rPr lang="es-MX" sz="900" i="1">
                        <a:solidFill>
                          <a:schemeClr val="tx1"/>
                        </a:solidFill>
                        <a:latin typeface="Cambria Math" panose="02040503050406030204" pitchFamily="18" charset="0"/>
                        <a:ea typeface="Cambria Math" panose="02040503050406030204" pitchFamily="18" charset="0"/>
                      </a:rPr>
                      <m:t>𝜃</m:t>
                    </m:r>
                    <m:r>
                      <a:rPr lang="es-MX" sz="900" b="0" i="1" smtClean="0">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m:t>
                    </m:r>
                    <m:r>
                      <a:rPr lang="es-MX" sz="900" i="1">
                        <a:solidFill>
                          <a:schemeClr val="tx1"/>
                        </a:solidFill>
                        <a:latin typeface="Cambria Math" panose="02040503050406030204" pitchFamily="18" charset="0"/>
                        <a:ea typeface="Cambria Math" panose="02040503050406030204" pitchFamily="18" charset="0"/>
                      </a:rPr>
                      <m:t>𝑋𝑡</m:t>
                    </m:r>
                    <m:r>
                      <a:rPr lang="es-MX" sz="900" i="1">
                        <a:solidFill>
                          <a:schemeClr val="tx1"/>
                        </a:solidFill>
                        <a:latin typeface="Cambria Math" panose="02040503050406030204" pitchFamily="18" charset="0"/>
                        <a:ea typeface="Cambria Math" panose="02040503050406030204" pitchFamily="18" charset="0"/>
                      </a:rPr>
                      <m:t>−2+</m:t>
                    </m:r>
                    <m:r>
                      <a:rPr lang="es-MX" sz="900" i="1">
                        <a:solidFill>
                          <a:schemeClr val="tx1"/>
                        </a:solidFill>
                        <a:latin typeface="Cambria Math" panose="02040503050406030204" pitchFamily="18" charset="0"/>
                        <a:ea typeface="Cambria Math" panose="02040503050406030204" pitchFamily="18" charset="0"/>
                      </a:rPr>
                      <m:t>𝜃</m:t>
                    </m:r>
                    <m:r>
                      <a:rPr lang="es-MX" sz="900" i="1">
                        <a:solidFill>
                          <a:schemeClr val="tx1"/>
                        </a:solidFill>
                        <a:latin typeface="Cambria Math" panose="02040503050406030204" pitchFamily="18" charset="0"/>
                        <a:ea typeface="Cambria Math" panose="02040503050406030204" pitchFamily="18" charset="0"/>
                      </a:rPr>
                      <m:t>2</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1∗ + </m:t>
                    </m:r>
                    <m:r>
                      <a:rPr lang="es-MX" sz="900" b="0" i="1" smtClean="0">
                        <a:solidFill>
                          <a:schemeClr val="tx1"/>
                        </a:solidFill>
                        <a:latin typeface="Cambria Math" panose="02040503050406030204" pitchFamily="18" charset="0"/>
                        <a:ea typeface="Cambria Math" panose="02040503050406030204" pitchFamily="18" charset="0"/>
                      </a:rPr>
                      <m:t>𝜀</m:t>
                    </m:r>
                    <m:r>
                      <a:rPr lang="es-MX" sz="900" b="0" i="1" smtClean="0">
                        <a:solidFill>
                          <a:schemeClr val="tx1"/>
                        </a:solidFill>
                        <a:latin typeface="Cambria Math" panose="02040503050406030204" pitchFamily="18" charset="0"/>
                        <a:ea typeface="Cambria Math" panose="02040503050406030204" pitchFamily="18" charset="0"/>
                      </a:rPr>
                      <m:t>𝑡</m:t>
                    </m:r>
                  </m:oMath>
                </a14:m>
                <a:endParaRPr lang="es-MX" sz="900" b="0" dirty="0">
                  <a:solidFill>
                    <a:schemeClr val="tx1"/>
                  </a:solidFill>
                  <a:latin typeface="+mn-lt"/>
                  <a:ea typeface="Cambria Math" panose="02040503050406030204" pitchFamily="18" charset="0"/>
                </a:endParaRPr>
              </a:p>
              <a:p>
                <a:pPr lvl="0">
                  <a:lnSpc>
                    <a:spcPct val="95000"/>
                  </a:lnSpc>
                  <a:buClr>
                    <a:schemeClr val="dk1"/>
                  </a:buClr>
                  <a:buSzPts val="1200"/>
                </a:pPr>
                <a:r>
                  <a:rPr lang="es-MX" sz="900" dirty="0">
                    <a:solidFill>
                      <a:schemeClr val="tx1"/>
                    </a:solidFill>
                    <a:latin typeface="+mn-lt"/>
                  </a:rPr>
                  <a:t>Donde</a:t>
                </a:r>
              </a:p>
              <a:p>
                <a:pPr lvl="0">
                  <a:lnSpc>
                    <a:spcPct val="95000"/>
                  </a:lnSpc>
                  <a:buClr>
                    <a:schemeClr val="dk1"/>
                  </a:buClr>
                  <a:buSzPts val="1200"/>
                </a:pPr>
                <a:r>
                  <a:rPr lang="en-US" sz="900" dirty="0">
                    <a:solidFill>
                      <a:schemeClr val="dk1"/>
                    </a:solidFill>
                    <a:latin typeface="+mn-lt"/>
                  </a:rPr>
                  <a:t>y: Valor a </a:t>
                </a:r>
                <a:r>
                  <a:rPr lang="en-US" sz="900" dirty="0" err="1">
                    <a:solidFill>
                      <a:schemeClr val="dk1"/>
                    </a:solidFill>
                    <a:latin typeface="+mn-lt"/>
                  </a:rPr>
                  <a:t>pronostica</a:t>
                </a:r>
                <a:r>
                  <a:rPr lang="es-MX" sz="900" dirty="0">
                    <a:solidFill>
                      <a:schemeClr val="tx1"/>
                    </a:solidFill>
                    <a:latin typeface="+mn-lt"/>
                  </a:rPr>
                  <a:t>r</a:t>
                </a:r>
              </a:p>
              <a:p>
                <a:pPr lvl="0">
                  <a:lnSpc>
                    <a:spcPct val="95000"/>
                  </a:lnSpc>
                  <a:buClr>
                    <a:schemeClr val="dk1"/>
                  </a:buClr>
                  <a:buSzPts val="1200"/>
                </a:pPr>
                <a:r>
                  <a:rPr lang="en-US" sz="900" b="0" i="0" dirty="0">
                    <a:solidFill>
                      <a:schemeClr val="dk1"/>
                    </a:solidFill>
                    <a:latin typeface="+mn-lt"/>
                    <a:ea typeface="Cambria Math" panose="02040503050406030204" pitchFamily="18" charset="0"/>
                    <a:sym typeface="Arial"/>
                  </a:rPr>
                  <a:t>𝜃: </a:t>
                </a:r>
                <a:r>
                  <a:rPr lang="en-US" sz="900" b="0" i="0" dirty="0" err="1">
                    <a:solidFill>
                      <a:schemeClr val="dk1"/>
                    </a:solidFill>
                    <a:latin typeface="+mn-lt"/>
                    <a:ea typeface="Cambria Math" panose="02040503050406030204" pitchFamily="18" charset="0"/>
                    <a:sym typeface="Arial"/>
                  </a:rPr>
                  <a:t>Parámetros</a:t>
                </a:r>
                <a:r>
                  <a:rPr lang="en-US" sz="900" b="0" i="0" dirty="0">
                    <a:solidFill>
                      <a:schemeClr val="dk1"/>
                    </a:solidFill>
                    <a:latin typeface="+mn-lt"/>
                    <a:ea typeface="Cambria Math" panose="02040503050406030204" pitchFamily="18" charset="0"/>
                    <a:sym typeface="Arial"/>
                  </a:rPr>
                  <a:t> a </a:t>
                </a:r>
                <a:r>
                  <a:rPr lang="en-US" sz="900" b="0" i="0" dirty="0" err="1">
                    <a:solidFill>
                      <a:schemeClr val="dk1"/>
                    </a:solidFill>
                    <a:latin typeface="+mn-lt"/>
                    <a:ea typeface="Cambria Math" panose="02040503050406030204" pitchFamily="18" charset="0"/>
                    <a:sym typeface="Arial"/>
                  </a:rPr>
                  <a:t>ajustar</a:t>
                </a:r>
                <a:r>
                  <a:rPr lang="en-US" sz="900" b="0" i="0" dirty="0">
                    <a:solidFill>
                      <a:schemeClr val="dk1"/>
                    </a:solidFill>
                    <a:latin typeface="+mn-lt"/>
                    <a:ea typeface="Cambria Math" panose="02040503050406030204" pitchFamily="18" charset="0"/>
                    <a:sym typeface="Arial"/>
                  </a:rPr>
                  <a:t> para </a:t>
                </a:r>
                <a:r>
                  <a:rPr lang="en-US" sz="900" b="0" i="0" dirty="0" err="1">
                    <a:solidFill>
                      <a:schemeClr val="dk1"/>
                    </a:solidFill>
                    <a:latin typeface="+mn-lt"/>
                    <a:ea typeface="Cambria Math" panose="02040503050406030204" pitchFamily="18" charset="0"/>
                    <a:sym typeface="Arial"/>
                  </a:rPr>
                  <a:t>cada</a:t>
                </a:r>
                <a:r>
                  <a:rPr lang="en-US" sz="900" b="0" i="0" dirty="0">
                    <a:solidFill>
                      <a:schemeClr val="dk1"/>
                    </a:solidFill>
                    <a:latin typeface="+mn-lt"/>
                    <a:ea typeface="Cambria Math" panose="02040503050406030204" pitchFamily="18" charset="0"/>
                    <a:sym typeface="Arial"/>
                  </a:rPr>
                  <a:t> </a:t>
                </a:r>
                <a:r>
                  <a:rPr lang="en-US" sz="900" b="0" i="0" dirty="0" err="1">
                    <a:solidFill>
                      <a:schemeClr val="dk1"/>
                    </a:solidFill>
                    <a:latin typeface="+mn-lt"/>
                    <a:ea typeface="Cambria Math" panose="02040503050406030204" pitchFamily="18" charset="0"/>
                    <a:sym typeface="Arial"/>
                  </a:rPr>
                  <a:t>caso</a:t>
                </a:r>
                <a:r>
                  <a:rPr lang="en-US" sz="900" b="0" i="0" dirty="0">
                    <a:solidFill>
                      <a:schemeClr val="dk1"/>
                    </a:solidFill>
                    <a:latin typeface="+mn-lt"/>
                    <a:ea typeface="Cambria Math" panose="02040503050406030204" pitchFamily="18" charset="0"/>
                    <a:sym typeface="Arial"/>
                  </a:rPr>
                  <a:t> </a:t>
                </a:r>
              </a:p>
              <a:p>
                <a:pPr lvl="0">
                  <a:lnSpc>
                    <a:spcPct val="95000"/>
                  </a:lnSpc>
                  <a:buClr>
                    <a:schemeClr val="dk1"/>
                  </a:buClr>
                  <a:buSzPts val="1200"/>
                </a:pPr>
                <a:r>
                  <a:rPr lang="en-US" sz="900" b="0" i="0" dirty="0" err="1">
                    <a:solidFill>
                      <a:schemeClr val="dk1"/>
                    </a:solidFill>
                    <a:latin typeface="+mn-lt"/>
                    <a:ea typeface="Cambria Math" panose="02040503050406030204" pitchFamily="18" charset="0"/>
                    <a:sym typeface="Arial"/>
                  </a:rPr>
                  <a:t>Xt</a:t>
                </a:r>
                <a:r>
                  <a:rPr lang="en-US" sz="900" b="0" i="0" dirty="0">
                    <a:solidFill>
                      <a:schemeClr val="dk1"/>
                    </a:solidFill>
                    <a:latin typeface="+mn-lt"/>
                    <a:ea typeface="Cambria Math" panose="02040503050406030204" pitchFamily="18" charset="0"/>
                    <a:sym typeface="Arial"/>
                  </a:rPr>
                  <a:t>-s: </a:t>
                </a:r>
                <a:r>
                  <a:rPr lang="en-US" sz="900" b="0" i="0" dirty="0" err="1">
                    <a:solidFill>
                      <a:schemeClr val="dk1"/>
                    </a:solidFill>
                    <a:latin typeface="+mn-lt"/>
                    <a:ea typeface="Cambria Math" panose="02040503050406030204" pitchFamily="18" charset="0"/>
                    <a:sym typeface="Arial"/>
                  </a:rPr>
                  <a:t>Valores</a:t>
                </a:r>
                <a:r>
                  <a:rPr lang="en-US" sz="900" b="0" i="0" dirty="0">
                    <a:solidFill>
                      <a:schemeClr val="dk1"/>
                    </a:solidFill>
                    <a:latin typeface="+mn-lt"/>
                    <a:ea typeface="Cambria Math" panose="02040503050406030204" pitchFamily="18" charset="0"/>
                    <a:sym typeface="Arial"/>
                  </a:rPr>
                  <a:t> de la variable y a t-s </a:t>
                </a:r>
              </a:p>
              <a:p>
                <a:pPr lvl="0">
                  <a:lnSpc>
                    <a:spcPct val="95000"/>
                  </a:lnSpc>
                  <a:buClr>
                    <a:schemeClr val="dk1"/>
                  </a:buClr>
                  <a:buSzPts val="1200"/>
                </a:pPr>
                <a14:m>
                  <m:oMathPara xmlns:m="http://schemas.openxmlformats.org/officeDocument/2006/math">
                    <m:oMathParaPr>
                      <m:jc m:val="left"/>
                    </m:oMathParaPr>
                    <m:oMath xmlns:m="http://schemas.openxmlformats.org/officeDocument/2006/math">
                      <m:r>
                        <a:rPr lang="es-MX" sz="900" b="0" i="1" smtClean="0">
                          <a:solidFill>
                            <a:schemeClr val="tx1"/>
                          </a:solidFill>
                          <a:latin typeface="+mn-lt"/>
                          <a:ea typeface="Cambria Math" panose="02040503050406030204" pitchFamily="18" charset="0"/>
                        </a:rPr>
                        <m:t>𝜀</m:t>
                      </m:r>
                      <m:r>
                        <a:rPr lang="es-MX" sz="900" b="0" i="1" smtClean="0">
                          <a:solidFill>
                            <a:schemeClr val="tx1"/>
                          </a:solidFill>
                          <a:latin typeface="+mn-lt"/>
                          <a:ea typeface="Cambria Math" panose="02040503050406030204" pitchFamily="18" charset="0"/>
                        </a:rPr>
                        <m:t>𝑡</m:t>
                      </m:r>
                      <m:r>
                        <a:rPr lang="es-MX" sz="900" b="0" i="1" smtClean="0">
                          <a:solidFill>
                            <a:schemeClr val="tx1"/>
                          </a:solidFill>
                          <a:latin typeface="+mn-lt"/>
                          <a:ea typeface="Cambria Math" panose="02040503050406030204" pitchFamily="18" charset="0"/>
                        </a:rPr>
                        <m:t>−</m:t>
                      </m:r>
                      <m:r>
                        <a:rPr lang="es-MX" sz="900" b="0" i="1" smtClean="0">
                          <a:solidFill>
                            <a:schemeClr val="tx1"/>
                          </a:solidFill>
                          <a:latin typeface="+mn-lt"/>
                          <a:ea typeface="Cambria Math" panose="02040503050406030204" pitchFamily="18" charset="0"/>
                        </a:rPr>
                        <m:t>𝑠</m:t>
                      </m:r>
                      <m:r>
                        <a:rPr lang="es-MX" sz="900" b="0" i="1" smtClean="0">
                          <a:solidFill>
                            <a:schemeClr val="tx1"/>
                          </a:solidFill>
                          <a:latin typeface="+mn-lt"/>
                          <a:ea typeface="Cambria Math" panose="02040503050406030204" pitchFamily="18" charset="0"/>
                        </a:rPr>
                        <m:t>:</m:t>
                      </m:r>
                      <m:r>
                        <m:rPr>
                          <m:nor/>
                        </m:rPr>
                        <a:rPr lang="es-MX" sz="900" b="0" i="0" smtClean="0">
                          <a:solidFill>
                            <a:schemeClr val="tx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Errores</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de</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la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variable</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y</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a</m:t>
                      </m:r>
                      <m:r>
                        <m:rPr>
                          <m:nor/>
                        </m:rPr>
                        <a:rPr lang="es-MX" sz="900" b="0" i="0" dirty="0" smtClean="0">
                          <a:solidFill>
                            <a:schemeClr val="dk1"/>
                          </a:solidFill>
                          <a:latin typeface="+mn-lt"/>
                          <a:ea typeface="Cambria Math" panose="02040503050406030204" pitchFamily="18" charset="0"/>
                        </a:rPr>
                        <m:t> </m:t>
                      </m:r>
                      <m:r>
                        <m:rPr>
                          <m:nor/>
                        </m:rPr>
                        <a:rPr lang="es-MX" sz="900" b="0" i="0" dirty="0" smtClean="0">
                          <a:solidFill>
                            <a:schemeClr val="dk1"/>
                          </a:solidFill>
                          <a:latin typeface="+mn-lt"/>
                          <a:ea typeface="Cambria Math" panose="02040503050406030204" pitchFamily="18" charset="0"/>
                        </a:rPr>
                        <m:t>t</m:t>
                      </m:r>
                      <m:r>
                        <m:rPr>
                          <m:nor/>
                        </m:rPr>
                        <a:rPr lang="es-MX" sz="900" b="0" i="0" dirty="0" smtClean="0">
                          <a:solidFill>
                            <a:schemeClr val="dk1"/>
                          </a:solidFill>
                          <a:latin typeface="+mn-lt"/>
                          <a:ea typeface="Cambria Math" panose="02040503050406030204" pitchFamily="18" charset="0"/>
                        </a:rPr>
                        <m:t>−</m:t>
                      </m:r>
                      <m:r>
                        <m:rPr>
                          <m:nor/>
                        </m:rPr>
                        <a:rPr lang="es-MX" sz="900" b="0" i="0" dirty="0" smtClean="0">
                          <a:solidFill>
                            <a:schemeClr val="dk1"/>
                          </a:solidFill>
                          <a:latin typeface="+mn-lt"/>
                          <a:ea typeface="Cambria Math" panose="02040503050406030204" pitchFamily="18" charset="0"/>
                        </a:rPr>
                        <m:t>s</m:t>
                      </m:r>
                    </m:oMath>
                  </m:oMathPara>
                </a14:m>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r>
                  <a:rPr lang="en-US" sz="900" dirty="0">
                    <a:solidFill>
                      <a:schemeClr val="dk1"/>
                    </a:solidFill>
                    <a:latin typeface="+mn-lt"/>
                    <a:ea typeface="Cambria Math" panose="02040503050406030204" pitchFamily="18" charset="0"/>
                  </a:rPr>
                  <a:t>s: </a:t>
                </a:r>
                <a:r>
                  <a:rPr lang="en-US" sz="900" dirty="0" err="1">
                    <a:solidFill>
                      <a:schemeClr val="dk1"/>
                    </a:solidFill>
                    <a:latin typeface="+mn-lt"/>
                    <a:ea typeface="Cambria Math" panose="02040503050406030204" pitchFamily="18" charset="0"/>
                  </a:rPr>
                  <a:t>Rezago</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en</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el</a:t>
                </a:r>
                <a:r>
                  <a:rPr lang="en-US" sz="900" dirty="0">
                    <a:solidFill>
                      <a:schemeClr val="dk1"/>
                    </a:solidFill>
                    <a:latin typeface="+mn-lt"/>
                    <a:ea typeface="Cambria Math" panose="02040503050406030204" pitchFamily="18" charset="0"/>
                  </a:rPr>
                  <a:t> </a:t>
                </a:r>
                <a:r>
                  <a:rPr lang="en-US" sz="900" dirty="0" err="1">
                    <a:solidFill>
                      <a:schemeClr val="dk1"/>
                    </a:solidFill>
                    <a:latin typeface="+mn-lt"/>
                    <a:ea typeface="Cambria Math" panose="02040503050406030204" pitchFamily="18" charset="0"/>
                  </a:rPr>
                  <a:t>tiempo</a:t>
                </a:r>
                <a:r>
                  <a:rPr lang="en-US" sz="900" dirty="0">
                    <a:solidFill>
                      <a:schemeClr val="dk1"/>
                    </a:solidFill>
                    <a:latin typeface="+mn-lt"/>
                    <a:ea typeface="Cambria Math" panose="02040503050406030204" pitchFamily="18" charset="0"/>
                  </a:rPr>
                  <a:t> s={1,2,3, n}</a:t>
                </a:r>
                <a:endParaRPr lang="en-US" sz="900" b="0" i="0" dirty="0">
                  <a:solidFill>
                    <a:schemeClr val="dk1"/>
                  </a:solidFill>
                  <a:latin typeface="+mn-lt"/>
                  <a:ea typeface="Cambria Math" panose="02040503050406030204" pitchFamily="18" charset="0"/>
                  <a:sym typeface="Arial"/>
                </a:endParaRPr>
              </a:p>
              <a:p>
                <a:pPr lvl="0">
                  <a:lnSpc>
                    <a:spcPct val="95000"/>
                  </a:lnSpc>
                  <a:buClr>
                    <a:schemeClr val="dk1"/>
                  </a:buClr>
                  <a:buSzPts val="1200"/>
                </a:pPr>
                <a:endParaRPr lang="es-MX" sz="1100" dirty="0">
                  <a:solidFill>
                    <a:schemeClr val="tx1"/>
                  </a:solidFill>
                  <a:latin typeface="+mn-lt"/>
                </a:endParaRPr>
              </a:p>
            </p:txBody>
          </p:sp>
        </mc:Choice>
        <mc:Fallback>
          <p:sp>
            <p:nvSpPr>
              <p:cNvPr id="4" name="Google Shape;89;p1">
                <a:extLst>
                  <a:ext uri="{FF2B5EF4-FFF2-40B4-BE49-F238E27FC236}">
                    <a16:creationId xmlns:a16="http://schemas.microsoft.com/office/drawing/2014/main" id="{A03C1D89-0E0E-5B2B-11E3-9F0758203DB2}"/>
                  </a:ext>
                </a:extLst>
              </p:cNvPr>
              <p:cNvSpPr txBox="1">
                <a:spLocks noRot="1" noChangeAspect="1" noMove="1" noResize="1" noEditPoints="1" noAdjustHandles="1" noChangeArrowheads="1" noChangeShapeType="1" noTextEdit="1"/>
              </p:cNvSpPr>
              <p:nvPr/>
            </p:nvSpPr>
            <p:spPr>
              <a:xfrm>
                <a:off x="3120493" y="6212787"/>
                <a:ext cx="4567044" cy="1134544"/>
              </a:xfrm>
              <a:prstGeom prst="rect">
                <a:avLst/>
              </a:prstGeom>
              <a:blipFill>
                <a:blip r:embed="rId8"/>
                <a:stretch>
                  <a:fillRect l="-534" t="-2151"/>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5FBCAC-6DAD-DC5E-D5CD-0AD0CC02BAA7}"/>
                  </a:ext>
                </a:extLst>
              </p:cNvPr>
              <p:cNvSpPr txBox="1"/>
              <p:nvPr/>
            </p:nvSpPr>
            <p:spPr>
              <a:xfrm>
                <a:off x="990052" y="4873478"/>
                <a:ext cx="4886960" cy="881780"/>
              </a:xfrm>
              <a:prstGeom prst="rect">
                <a:avLst/>
              </a:prstGeom>
              <a:noFill/>
            </p:spPr>
            <p:txBody>
              <a:bodyPr wrap="square">
                <a:spAutoFit/>
              </a:bodyPr>
              <a:lstStyle/>
              <a:p>
                <a:pPr lvl="0" algn="ctr">
                  <a:lnSpc>
                    <a:spcPct val="95000"/>
                  </a:lnSpc>
                  <a:buClr>
                    <a:schemeClr val="dk1"/>
                  </a:buClr>
                  <a:buSzPts val="1200"/>
                </a:pPr>
                <a:r>
                  <a:rPr lang="en-US" sz="900" dirty="0">
                    <a:solidFill>
                      <a:schemeClr val="dk1"/>
                    </a:solidFill>
                    <a:latin typeface="+mn-lt"/>
                    <a:ea typeface="Encode Sans Thin"/>
                    <a:cs typeface="Encode Sans Thin"/>
                    <a:sym typeface="Encode Sans Thin"/>
                  </a:rPr>
                  <a:t>y</a:t>
                </a:r>
                <a14:m>
                  <m:oMath xmlns:m="http://schemas.openxmlformats.org/officeDocument/2006/math">
                    <m:r>
                      <a:rPr lang="es-MX" sz="900" b="0" i="0" smtClean="0">
                        <a:solidFill>
                          <a:schemeClr val="dk1"/>
                        </a:solidFill>
                        <a:latin typeface="Cambria Math" panose="02040503050406030204" pitchFamily="18" charset="0"/>
                        <a:ea typeface="Encode Sans Thin"/>
                        <a:cs typeface="Encode Sans Thin"/>
                        <a:sym typeface="Encode Sans Thin"/>
                      </a:rPr>
                      <m:t> </m:t>
                    </m:r>
                    <m:r>
                      <a:rPr lang="en-US" sz="900" i="1" smtClean="0">
                        <a:solidFill>
                          <a:schemeClr val="dk1"/>
                        </a:solidFill>
                        <a:latin typeface="Cambria Math" panose="02040503050406030204" pitchFamily="18" charset="0"/>
                        <a:ea typeface="Encode Sans Thin"/>
                        <a:cs typeface="Encode Sans Thin"/>
                        <a:sym typeface="Encode Sans Thin"/>
                      </a:rPr>
                      <m:t>=</m:t>
                    </m:r>
                    <m:r>
                      <a:rPr lang="en-US" sz="900" i="1" smtClean="0">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0+</m:t>
                    </m:r>
                    <m:r>
                      <m:rPr>
                        <m:sty m:val="p"/>
                      </m:rPr>
                      <a:rPr lang="el-GR" sz="900" i="1">
                        <a:solidFill>
                          <a:schemeClr val="dk1"/>
                        </a:solidFill>
                        <a:latin typeface="Cambria Math" panose="02040503050406030204" pitchFamily="18" charset="0"/>
                        <a:ea typeface="Encode Sans Thin"/>
                        <a:cs typeface="Encode Sans Thin"/>
                        <a:sym typeface="Encode Sans Thin"/>
                      </a:rPr>
                      <m:t>η</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1 ∗</m:t>
                    </m:r>
                    <m:r>
                      <a:rPr lang="es-MX" sz="900" b="0" i="1" smtClean="0">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1+</m:t>
                    </m:r>
                    <m:r>
                      <m:rPr>
                        <m:sty m:val="p"/>
                      </m:rPr>
                      <a:rPr lang="el-GR" sz="900" i="1">
                        <a:solidFill>
                          <a:schemeClr val="dk1"/>
                        </a:solidFill>
                        <a:latin typeface="Cambria Math" panose="02040503050406030204" pitchFamily="18" charset="0"/>
                        <a:ea typeface="Encode Sans Thin"/>
                        <a:cs typeface="Encode Sans Thin"/>
                        <a:sym typeface="Encode Sans Thin"/>
                      </a:rPr>
                      <m:t>η</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2</m:t>
                    </m:r>
                    <m:r>
                      <a:rPr lang="es-MX" sz="900" i="1">
                        <a:solidFill>
                          <a:schemeClr val="dk1"/>
                        </a:solidFill>
                        <a:latin typeface="Cambria Math" panose="02040503050406030204" pitchFamily="18" charset="0"/>
                        <a:ea typeface="Encode Sans Thin"/>
                        <a:cs typeface="Encode Sans Thin"/>
                        <a:sym typeface="Encode Sans Thin"/>
                      </a:rPr>
                      <m:t> ∗</m:t>
                    </m:r>
                    <m:r>
                      <a:rPr lang="es-MX" sz="900" i="1">
                        <a:solidFill>
                          <a:schemeClr val="dk1"/>
                        </a:solidFill>
                        <a:latin typeface="Cambria Math" panose="02040503050406030204" pitchFamily="18" charset="0"/>
                        <a:ea typeface="Encode Sans Thin"/>
                        <a:cs typeface="Encode Sans Thin"/>
                        <a:sym typeface="Encode Sans Thin"/>
                      </a:rPr>
                      <m:t>𝑥</m:t>
                    </m:r>
                    <m:r>
                      <a:rPr lang="es-MX" sz="900" b="0" i="1" smtClean="0">
                        <a:solidFill>
                          <a:schemeClr val="dk1"/>
                        </a:solidFill>
                        <a:latin typeface="Cambria Math" panose="02040503050406030204" pitchFamily="18" charset="0"/>
                        <a:ea typeface="Encode Sans Thin"/>
                        <a:cs typeface="Encode Sans Thin"/>
                        <a:sym typeface="Encode Sans Thin"/>
                      </a:rPr>
                      <m:t>2+ …</m:t>
                    </m:r>
                    <m:r>
                      <a:rPr lang="es-MX" sz="900" i="1">
                        <a:solidFill>
                          <a:schemeClr val="dk1"/>
                        </a:solidFill>
                        <a:latin typeface="Cambria Math" panose="02040503050406030204" pitchFamily="18" charset="0"/>
                        <a:ea typeface="Encode Sans Thin"/>
                        <a:cs typeface="Encode Sans Thin"/>
                        <a:sym typeface="Encode Sans Thin"/>
                      </a:rPr>
                      <m:t>+</m:t>
                    </m:r>
                    <m:r>
                      <m:rPr>
                        <m:sty m:val="p"/>
                      </m:rPr>
                      <a:rPr lang="el-GR" sz="900" i="1">
                        <a:solidFill>
                          <a:schemeClr val="dk1"/>
                        </a:solidFill>
                        <a:latin typeface="Cambria Math" panose="02040503050406030204" pitchFamily="18" charset="0"/>
                        <a:ea typeface="Encode Sans Thin"/>
                        <a:cs typeface="Encode Sans Thin"/>
                        <a:sym typeface="Encode Sans Thin"/>
                      </a:rPr>
                      <m:t>η</m:t>
                    </m:r>
                    <m:r>
                      <a:rPr lang="en-US" sz="900" i="1">
                        <a:solidFill>
                          <a:schemeClr val="dk1"/>
                        </a:solidFill>
                        <a:latin typeface="Cambria Math" panose="02040503050406030204" pitchFamily="18" charset="0"/>
                        <a:ea typeface="Encode Sans Thin"/>
                        <a:cs typeface="Encode Sans Thin"/>
                        <a:sym typeface="Encode Sans Thin"/>
                      </a:rPr>
                      <m:t>𝛽</m:t>
                    </m:r>
                    <m:r>
                      <a:rPr lang="es-MX" sz="900" b="0" i="1" smtClean="0">
                        <a:solidFill>
                          <a:schemeClr val="dk1"/>
                        </a:solidFill>
                        <a:latin typeface="Cambria Math" panose="02040503050406030204" pitchFamily="18" charset="0"/>
                        <a:ea typeface="Encode Sans Thin"/>
                        <a:cs typeface="Encode Sans Thin"/>
                        <a:sym typeface="Encode Sans Thin"/>
                      </a:rPr>
                      <m:t>𝑛</m:t>
                    </m:r>
                    <m:r>
                      <a:rPr lang="es-MX" sz="900" i="1">
                        <a:solidFill>
                          <a:schemeClr val="dk1"/>
                        </a:solidFill>
                        <a:latin typeface="Cambria Math" panose="02040503050406030204" pitchFamily="18" charset="0"/>
                        <a:ea typeface="Encode Sans Thin"/>
                        <a:cs typeface="Encode Sans Thin"/>
                        <a:sym typeface="Encode Sans Thin"/>
                      </a:rPr>
                      <m:t>∗</m:t>
                    </m:r>
                    <m:r>
                      <a:rPr lang="es-MX" sz="900" i="1">
                        <a:solidFill>
                          <a:schemeClr val="dk1"/>
                        </a:solidFill>
                        <a:latin typeface="Cambria Math" panose="02040503050406030204" pitchFamily="18" charset="0"/>
                        <a:ea typeface="Encode Sans Thin"/>
                        <a:cs typeface="Encode Sans Thin"/>
                        <a:sym typeface="Encode Sans Thin"/>
                      </a:rPr>
                      <m:t>𝑥𝑛</m:t>
                    </m:r>
                  </m:oMath>
                </a14:m>
                <a:endParaRPr lang="es-MX" sz="900" b="0" dirty="0">
                  <a:solidFill>
                    <a:schemeClr val="dk1"/>
                  </a:solidFill>
                  <a:latin typeface="+mn-lt"/>
                  <a:ea typeface="Encode Sans Thin"/>
                  <a:cs typeface="Encode Sans Thin"/>
                  <a:sym typeface="Encode Sans Thin"/>
                </a:endParaRPr>
              </a:p>
              <a:p>
                <a:pPr lvl="0">
                  <a:lnSpc>
                    <a:spcPct val="95000"/>
                  </a:lnSpc>
                  <a:buClr>
                    <a:schemeClr val="dk1"/>
                  </a:buClr>
                  <a:buSzPts val="1200"/>
                </a:pPr>
                <a:r>
                  <a:rPr lang="es-MX" sz="900" dirty="0">
                    <a:solidFill>
                      <a:schemeClr val="dk1"/>
                    </a:solidFill>
                    <a:latin typeface="+mn-lt"/>
                  </a:rPr>
                  <a:t>Donde: </a:t>
                </a:r>
              </a:p>
              <a:p>
                <a:pPr lvl="0">
                  <a:lnSpc>
                    <a:spcPct val="95000"/>
                  </a:lnSpc>
                  <a:buClr>
                    <a:schemeClr val="dk1"/>
                  </a:buClr>
                  <a:buSzPts val="1200"/>
                </a:pPr>
                <a:r>
                  <a:rPr lang="es-MX" sz="900" dirty="0">
                    <a:solidFill>
                      <a:schemeClr val="dk1"/>
                    </a:solidFill>
                    <a:latin typeface="+mn-lt"/>
                  </a:rPr>
                  <a:t>y: Valor a pronosticar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𝛽: Parámetros a ajustar para cada caso </a:t>
                </a:r>
              </a:p>
              <a:p>
                <a:pPr lvl="0">
                  <a:lnSpc>
                    <a:spcPct val="95000"/>
                  </a:lnSpc>
                  <a:buClr>
                    <a:schemeClr val="dk1"/>
                  </a:buClr>
                  <a:buSzPts val="1200"/>
                </a:pPr>
                <a:r>
                  <a:rPr lang="es-MX" sz="900" b="0" i="0" dirty="0">
                    <a:solidFill>
                      <a:schemeClr val="dk1"/>
                    </a:solidFill>
                    <a:latin typeface="+mn-lt"/>
                    <a:ea typeface="Cambria Math" panose="02040503050406030204" pitchFamily="18" charset="0"/>
                    <a:sym typeface="Arial"/>
                  </a:rPr>
                  <a:t>Xi: variables predictoras independientes entre si</a:t>
                </a:r>
              </a:p>
              <a:p>
                <a:pPr lvl="0">
                  <a:lnSpc>
                    <a:spcPct val="95000"/>
                  </a:lnSpc>
                  <a:buClr>
                    <a:schemeClr val="dk1"/>
                  </a:buClr>
                  <a:buSzPts val="1200"/>
                </a:pPr>
                <a14:m>
                  <m:oMath xmlns:m="http://schemas.openxmlformats.org/officeDocument/2006/math">
                    <m:r>
                      <m:rPr>
                        <m:sty m:val="p"/>
                      </m:rPr>
                      <a:rPr lang="el-GR" sz="900" i="1" smtClean="0">
                        <a:solidFill>
                          <a:schemeClr val="dk1"/>
                        </a:solidFill>
                        <a:latin typeface="Cambria Math" panose="02040503050406030204" pitchFamily="18" charset="0"/>
                        <a:ea typeface="Encode Sans Thin"/>
                        <a:cs typeface="Encode Sans Thin"/>
                        <a:sym typeface="Encode Sans Thin"/>
                      </a:rPr>
                      <m:t>η</m:t>
                    </m:r>
                    <m:r>
                      <a:rPr lang="el-GR" sz="900" i="1" smtClean="0">
                        <a:solidFill>
                          <a:schemeClr val="dk1"/>
                        </a:solidFill>
                        <a:latin typeface="Cambria Math" panose="02040503050406030204" pitchFamily="18" charset="0"/>
                        <a:ea typeface="Encode Sans Thin"/>
                        <a:cs typeface="Encode Sans Thin"/>
                        <a:sym typeface="Encode Sans Thin"/>
                      </a:rPr>
                      <m:t> </m:t>
                    </m:r>
                  </m:oMath>
                </a14:m>
                <a:r>
                  <a:rPr lang="es-MX" sz="900" dirty="0">
                    <a:solidFill>
                      <a:schemeClr val="dk1"/>
                    </a:solidFill>
                    <a:latin typeface="+mn-lt"/>
                    <a:ea typeface="Cambria Math" panose="02040503050406030204" pitchFamily="18" charset="0"/>
                  </a:rPr>
                  <a:t> n o gama: Función Link (para el caso de funciones no simples )</a:t>
                </a:r>
                <a:endParaRPr lang="es-MX" sz="900" b="0" i="0" dirty="0">
                  <a:solidFill>
                    <a:schemeClr val="dk1"/>
                  </a:solidFill>
                  <a:latin typeface="+mn-lt"/>
                  <a:ea typeface="Cambria Math" panose="02040503050406030204" pitchFamily="18" charset="0"/>
                  <a:sym typeface="Arial"/>
                </a:endParaRPr>
              </a:p>
            </p:txBody>
          </p:sp>
        </mc:Choice>
        <mc:Fallback xmlns="">
          <p:sp>
            <p:nvSpPr>
              <p:cNvPr id="11" name="TextBox 10">
                <a:extLst>
                  <a:ext uri="{FF2B5EF4-FFF2-40B4-BE49-F238E27FC236}">
                    <a16:creationId xmlns:a16="http://schemas.microsoft.com/office/drawing/2014/main" id="{8C5FBCAC-6DAD-DC5E-D5CD-0AD0CC02BAA7}"/>
                  </a:ext>
                </a:extLst>
              </p:cNvPr>
              <p:cNvSpPr txBox="1">
                <a:spLocks noRot="1" noChangeAspect="1" noMove="1" noResize="1" noEditPoints="1" noAdjustHandles="1" noChangeArrowheads="1" noChangeShapeType="1" noTextEdit="1"/>
              </p:cNvSpPr>
              <p:nvPr/>
            </p:nvSpPr>
            <p:spPr>
              <a:xfrm>
                <a:off x="990052" y="4873478"/>
                <a:ext cx="4886960" cy="881780"/>
              </a:xfrm>
              <a:prstGeom prst="rect">
                <a:avLst/>
              </a:prstGeom>
              <a:blipFill>
                <a:blip r:embed="rId9"/>
                <a:stretch>
                  <a:fillRect b="-2069"/>
                </a:stretch>
              </a:blipFill>
            </p:spPr>
            <p:txBody>
              <a:bodyPr/>
              <a:lstStyle/>
              <a:p>
                <a:r>
                  <a:rPr lang="es-MX">
                    <a:noFill/>
                  </a:rPr>
                  <a:t> </a:t>
                </a:r>
              </a:p>
            </p:txBody>
          </p:sp>
        </mc:Fallback>
      </mc:AlternateContent>
      <p:graphicFrame>
        <p:nvGraphicFramePr>
          <p:cNvPr id="21" name="Table 20">
            <a:extLst>
              <a:ext uri="{FF2B5EF4-FFF2-40B4-BE49-F238E27FC236}">
                <a16:creationId xmlns:a16="http://schemas.microsoft.com/office/drawing/2014/main" id="{421322DC-8416-44B8-2045-6A0EB727BEF3}"/>
              </a:ext>
            </a:extLst>
          </p:cNvPr>
          <p:cNvGraphicFramePr>
            <a:graphicFrameLocks noGrp="1"/>
          </p:cNvGraphicFramePr>
          <p:nvPr>
            <p:extLst>
              <p:ext uri="{D42A27DB-BD31-4B8C-83A1-F6EECF244321}">
                <p14:modId xmlns:p14="http://schemas.microsoft.com/office/powerpoint/2010/main" val="2318942714"/>
              </p:ext>
            </p:extLst>
          </p:nvPr>
        </p:nvGraphicFramePr>
        <p:xfrm>
          <a:off x="514086" y="10687081"/>
          <a:ext cx="4086072" cy="530676"/>
        </p:xfrm>
        <a:graphic>
          <a:graphicData uri="http://schemas.openxmlformats.org/drawingml/2006/table">
            <a:tbl>
              <a:tblPr firstRow="1" firstCol="1" lastRow="1" lastCol="1" bandRow="1" bandCol="1">
                <a:tableStyleId>{073A0DAA-6AF3-43AB-8588-CEC1D06C72B9}</a:tableStyleId>
              </a:tblPr>
              <a:tblGrid>
                <a:gridCol w="406410">
                  <a:extLst>
                    <a:ext uri="{9D8B030D-6E8A-4147-A177-3AD203B41FA5}">
                      <a16:colId xmlns:a16="http://schemas.microsoft.com/office/drawing/2014/main" val="3883179358"/>
                    </a:ext>
                  </a:extLst>
                </a:gridCol>
                <a:gridCol w="1371600">
                  <a:extLst>
                    <a:ext uri="{9D8B030D-6E8A-4147-A177-3AD203B41FA5}">
                      <a16:colId xmlns:a16="http://schemas.microsoft.com/office/drawing/2014/main" val="3238939105"/>
                    </a:ext>
                  </a:extLst>
                </a:gridCol>
                <a:gridCol w="1279779">
                  <a:extLst>
                    <a:ext uri="{9D8B030D-6E8A-4147-A177-3AD203B41FA5}">
                      <a16:colId xmlns:a16="http://schemas.microsoft.com/office/drawing/2014/main" val="3179396712"/>
                    </a:ext>
                  </a:extLst>
                </a:gridCol>
                <a:gridCol w="1028283">
                  <a:extLst>
                    <a:ext uri="{9D8B030D-6E8A-4147-A177-3AD203B41FA5}">
                      <a16:colId xmlns:a16="http://schemas.microsoft.com/office/drawing/2014/main" val="3117937741"/>
                    </a:ext>
                  </a:extLst>
                </a:gridCol>
              </a:tblGrid>
              <a:tr h="79094">
                <a:tc>
                  <a:txBody>
                    <a:bodyPr/>
                    <a:lstStyle/>
                    <a:p>
                      <a:pPr marL="0" marR="0">
                        <a:spcBef>
                          <a:spcPts val="0"/>
                        </a:spcBef>
                        <a:spcAft>
                          <a:spcPts val="0"/>
                        </a:spcAft>
                      </a:pPr>
                      <a:r>
                        <a:rPr lang="es-ES" sz="500" dirty="0">
                          <a:solidFill>
                            <a:schemeClr val="tx1"/>
                          </a:solidFill>
                          <a:effectLst/>
                        </a:rPr>
                        <a:t> </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rPr>
                        <a:t>AR(p)</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a:solidFill>
                            <a:schemeClr val="tx1"/>
                          </a:solidFill>
                          <a:effectLst/>
                        </a:rPr>
                        <a:t>MA(q)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60"/>
                        </a:spcBef>
                        <a:spcAft>
                          <a:spcPts val="0"/>
                        </a:spcAft>
                      </a:pPr>
                      <a:r>
                        <a:rPr lang="es-ES" sz="500">
                          <a:solidFill>
                            <a:schemeClr val="tx1"/>
                          </a:solidFill>
                          <a:effectLst/>
                        </a:rPr>
                        <a:t>ARMA</a:t>
                      </a:r>
                      <a:r>
                        <a:rPr lang="es-ES" sz="500" spc="-20">
                          <a:solidFill>
                            <a:schemeClr val="tx1"/>
                          </a:solidFill>
                          <a:effectLst/>
                        </a:rPr>
                        <a:t> </a:t>
                      </a:r>
                      <a:r>
                        <a:rPr lang="es-ES" sz="500">
                          <a:solidFill>
                            <a:schemeClr val="tx1"/>
                          </a:solidFill>
                          <a:effectLst/>
                        </a:rPr>
                        <a:t>(p,q)</a:t>
                      </a:r>
                      <a:endParaRPr lang="es-MX" sz="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219980">
                <a:tc>
                  <a:txBody>
                    <a:bodyPr/>
                    <a:lstStyle/>
                    <a:p>
                      <a:pPr marL="57150" marR="0">
                        <a:spcBef>
                          <a:spcPts val="505"/>
                        </a:spcBef>
                        <a:spcAft>
                          <a:spcPts val="0"/>
                        </a:spcAft>
                      </a:pPr>
                      <a:r>
                        <a:rPr lang="es-ES" sz="500" dirty="0">
                          <a:solidFill>
                            <a:schemeClr val="tx1"/>
                          </a:solidFill>
                          <a:effectLst/>
                        </a:rPr>
                        <a:t>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0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231602">
                <a:tc>
                  <a:txBody>
                    <a:bodyPr/>
                    <a:lstStyle/>
                    <a:p>
                      <a:pPr marL="57150" marR="0">
                        <a:spcBef>
                          <a:spcPts val="515"/>
                        </a:spcBef>
                        <a:spcAft>
                          <a:spcPts val="0"/>
                        </a:spcAft>
                      </a:pPr>
                      <a:r>
                        <a:rPr lang="es-ES" sz="500" dirty="0">
                          <a:solidFill>
                            <a:schemeClr val="tx1"/>
                          </a:solidFill>
                          <a:effectLst/>
                        </a:rPr>
                        <a:t>PACF</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Valor significante en</a:t>
                      </a:r>
                      <a:r>
                        <a:rPr lang="es-ES" sz="500" b="0" spc="5" dirty="0">
                          <a:solidFill>
                            <a:schemeClr val="tx1"/>
                          </a:solidFill>
                          <a:effectLst/>
                        </a:rPr>
                        <a:t> </a:t>
                      </a:r>
                      <a:r>
                        <a:rPr lang="es-ES" sz="500" b="0" dirty="0">
                          <a:solidFill>
                            <a:schemeClr val="tx1"/>
                          </a:solidFill>
                          <a:effectLst/>
                        </a:rPr>
                        <a:t>ciertos</a:t>
                      </a:r>
                      <a:r>
                        <a:rPr lang="es-ES" sz="500" b="0" spc="-25" dirty="0">
                          <a:solidFill>
                            <a:schemeClr val="tx1"/>
                          </a:solidFill>
                          <a:effectLst/>
                        </a:rPr>
                        <a:t> </a:t>
                      </a:r>
                      <a:r>
                        <a:rPr lang="es-ES" sz="500" b="0" dirty="0">
                          <a:solidFill>
                            <a:schemeClr val="tx1"/>
                          </a:solidFill>
                          <a:effectLst/>
                        </a:rPr>
                        <a:t>valores</a:t>
                      </a:r>
                      <a:r>
                        <a:rPr lang="es-ES" sz="500" b="0" spc="-25" dirty="0">
                          <a:solidFill>
                            <a:schemeClr val="tx1"/>
                          </a:solidFill>
                          <a:effectLst/>
                        </a:rPr>
                        <a:t> </a:t>
                      </a:r>
                      <a:r>
                        <a:rPr lang="es-ES" sz="500" b="0" dirty="0">
                          <a:solidFill>
                            <a:schemeClr val="tx1"/>
                          </a:solidFill>
                          <a:effectLst/>
                        </a:rPr>
                        <a:t>de</a:t>
                      </a:r>
                      <a:r>
                        <a:rPr lang="es-ES" sz="500" b="0" spc="-20" dirty="0">
                          <a:solidFill>
                            <a:schemeClr val="tx1"/>
                          </a:solidFill>
                          <a:effectLst/>
                        </a:rPr>
                        <a:t> </a:t>
                      </a:r>
                      <a:r>
                        <a:rPr lang="es-ES" sz="500" b="0" dirty="0" err="1">
                          <a:solidFill>
                            <a:schemeClr val="tx1"/>
                          </a:solidFill>
                          <a:effectLst/>
                        </a:rPr>
                        <a:t>lag</a:t>
                      </a:r>
                      <a:r>
                        <a:rPr lang="es-ES" sz="500" b="0" spc="-25" dirty="0">
                          <a:solidFill>
                            <a:schemeClr val="tx1"/>
                          </a:solidFill>
                          <a:effectLst/>
                        </a:rPr>
                        <a:t> </a:t>
                      </a:r>
                      <a:r>
                        <a:rPr lang="es-ES" sz="500" b="0" dirty="0">
                          <a:solidFill>
                            <a:schemeClr val="tx1"/>
                          </a:solidFill>
                          <a:effectLst/>
                        </a:rPr>
                        <a:t>p</a:t>
                      </a:r>
                      <a:r>
                        <a:rPr lang="es-ES" sz="500" b="0" spc="-25" dirty="0">
                          <a:solidFill>
                            <a:schemeClr val="tx1"/>
                          </a:solidFill>
                          <a:effectLst/>
                        </a:rPr>
                        <a:t> </a:t>
                      </a:r>
                      <a:r>
                        <a:rPr lang="es-ES" sz="500" b="0" dirty="0">
                          <a:solidFill>
                            <a:schemeClr val="tx1"/>
                          </a:solidFill>
                          <a:effectLst/>
                        </a:rPr>
                        <a:t>y </a:t>
                      </a:r>
                      <a:r>
                        <a:rPr lang="es-ES" sz="500" b="0" spc="-210" dirty="0">
                          <a:solidFill>
                            <a:schemeClr val="tx1"/>
                          </a:solidFill>
                          <a:effectLst/>
                        </a:rPr>
                        <a:t> </a:t>
                      </a:r>
                      <a:r>
                        <a:rPr lang="es-ES" sz="500" b="0" dirty="0">
                          <a:solidFill>
                            <a:schemeClr val="tx1"/>
                          </a:solidFill>
                          <a:effectLst/>
                        </a:rPr>
                        <a:t>posterior corte después</a:t>
                      </a:r>
                      <a:r>
                        <a:rPr lang="es-ES" sz="500" b="0" spc="5" dirty="0">
                          <a:solidFill>
                            <a:schemeClr val="tx1"/>
                          </a:solidFill>
                          <a:effectLst/>
                        </a:rPr>
                        <a:t> </a:t>
                      </a:r>
                      <a:r>
                        <a:rPr lang="es-ES" sz="500" b="0" dirty="0">
                          <a:solidFill>
                            <a:schemeClr val="tx1"/>
                          </a:solidFill>
                          <a:effectLst/>
                        </a:rPr>
                        <a:t>de</a:t>
                      </a:r>
                      <a:r>
                        <a:rPr lang="es-ES" sz="500" b="0" spc="-10" dirty="0">
                          <a:solidFill>
                            <a:schemeClr val="tx1"/>
                          </a:solidFill>
                          <a:effectLst/>
                        </a:rPr>
                        <a:t> </a:t>
                      </a:r>
                      <a:r>
                        <a:rPr lang="es-ES" sz="500" b="0" dirty="0" err="1">
                          <a:solidFill>
                            <a:schemeClr val="tx1"/>
                          </a:solidFill>
                          <a:effectLst/>
                        </a:rPr>
                        <a:t>lag</a:t>
                      </a:r>
                      <a:r>
                        <a:rPr lang="es-ES" sz="500" b="0" spc="-5" dirty="0">
                          <a:solidFill>
                            <a:schemeClr val="tx1"/>
                          </a:solidFill>
                          <a:effectLst/>
                        </a:rPr>
                        <a:t> </a:t>
                      </a:r>
                      <a:r>
                        <a:rPr lang="es-ES" sz="500" b="0" dirty="0">
                          <a:solidFill>
                            <a:schemeClr val="tx1"/>
                          </a:solidFill>
                          <a:effectLst/>
                        </a:rPr>
                        <a:t>p</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7310" marR="0">
                        <a:spcBef>
                          <a:spcPts val="515"/>
                        </a:spcBef>
                        <a:spcAft>
                          <a:spcPts val="0"/>
                        </a:spcAft>
                      </a:pPr>
                      <a:r>
                        <a:rPr lang="es-ES" sz="500" b="0" dirty="0">
                          <a:solidFill>
                            <a:schemeClr val="tx1"/>
                          </a:solidFill>
                          <a:effectLst/>
                        </a:rPr>
                        <a:t>Decaimiento</a:t>
                      </a:r>
                      <a:r>
                        <a:rPr lang="es-ES" sz="500" b="0" spc="-55" dirty="0">
                          <a:solidFill>
                            <a:schemeClr val="tx1"/>
                          </a:solidFill>
                          <a:effectLst/>
                        </a:rPr>
                        <a:t> </a:t>
                      </a:r>
                      <a:r>
                        <a:rPr lang="es-ES" sz="500" b="0" dirty="0">
                          <a:solidFill>
                            <a:schemeClr val="tx1"/>
                          </a:solidFill>
                          <a:effectLst/>
                        </a:rPr>
                        <a:t>geométrico</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graphicFrame>
        <p:nvGraphicFramePr>
          <p:cNvPr id="3" name="Table 2">
            <a:extLst>
              <a:ext uri="{FF2B5EF4-FFF2-40B4-BE49-F238E27FC236}">
                <a16:creationId xmlns:a16="http://schemas.microsoft.com/office/drawing/2014/main" id="{5BC660B6-2C8F-8E9E-81B6-631505EC40D0}"/>
              </a:ext>
            </a:extLst>
          </p:cNvPr>
          <p:cNvGraphicFramePr>
            <a:graphicFrameLocks noGrp="1"/>
          </p:cNvGraphicFramePr>
          <p:nvPr>
            <p:extLst>
              <p:ext uri="{D42A27DB-BD31-4B8C-83A1-F6EECF244321}">
                <p14:modId xmlns:p14="http://schemas.microsoft.com/office/powerpoint/2010/main" val="3734856271"/>
              </p:ext>
            </p:extLst>
          </p:nvPr>
        </p:nvGraphicFramePr>
        <p:xfrm>
          <a:off x="693340" y="9503910"/>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de población &amp; PIB)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15.5%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usó la función Gaussian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identity</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GLM “simple”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GLM (Demanda de GN como función únicamente de población)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15.0%</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63500" marR="0">
                        <a:spcBef>
                          <a:spcPts val="515"/>
                        </a:spcBef>
                        <a:spcAft>
                          <a:spcPts val="0"/>
                        </a:spcAft>
                      </a:pP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sp>
        <p:nvSpPr>
          <p:cNvPr id="10" name="Google Shape;89;p1">
            <a:extLst>
              <a:ext uri="{FF2B5EF4-FFF2-40B4-BE49-F238E27FC236}">
                <a16:creationId xmlns:a16="http://schemas.microsoft.com/office/drawing/2014/main" id="{E31D09DC-CA6D-F7B6-4422-53B4E9DC1709}"/>
              </a:ext>
            </a:extLst>
          </p:cNvPr>
          <p:cNvSpPr txBox="1"/>
          <p:nvPr/>
        </p:nvSpPr>
        <p:spPr>
          <a:xfrm>
            <a:off x="306263" y="11847628"/>
            <a:ext cx="4481669" cy="1280738"/>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llevaron a cabo transformaciones de la variable dependiente (log, raíz cuadrada) y/o Suavizamiento de los datos históricos de la serie (Simple </a:t>
            </a:r>
            <a:r>
              <a:rPr lang="es-MX" sz="1050" dirty="0" err="1">
                <a:solidFill>
                  <a:schemeClr val="tx1"/>
                </a:solidFill>
                <a:latin typeface="+mn-lt"/>
                <a:ea typeface="Encode Sans ExtraLight"/>
                <a:cs typeface="Encode Sans ExtraLight"/>
                <a:sym typeface="Encode Sans ExtraLight"/>
              </a:rPr>
              <a:t>Moving</a:t>
            </a:r>
            <a:r>
              <a:rPr lang="es-MX" sz="1050" dirty="0">
                <a:solidFill>
                  <a:schemeClr val="tx1"/>
                </a:solidFill>
                <a:latin typeface="+mn-lt"/>
                <a:ea typeface="Encode Sans ExtraLight"/>
                <a:cs typeface="Encode Sans ExtraLight"/>
                <a:sym typeface="Encode Sans ExtraLight"/>
              </a:rPr>
              <a:t> </a:t>
            </a:r>
            <a:r>
              <a:rPr lang="es-MX" sz="1050" dirty="0" err="1">
                <a:solidFill>
                  <a:schemeClr val="tx1"/>
                </a:solidFill>
                <a:latin typeface="+mn-lt"/>
                <a:ea typeface="Encode Sans ExtraLight"/>
                <a:cs typeface="Encode Sans ExtraLight"/>
                <a:sym typeface="Encode Sans ExtraLight"/>
              </a:rPr>
              <a:t>Average</a:t>
            </a:r>
            <a:r>
              <a:rPr lang="es-MX" sz="1050" dirty="0">
                <a:solidFill>
                  <a:schemeClr val="tx1"/>
                </a:solidFill>
                <a:latin typeface="+mn-lt"/>
                <a:ea typeface="Encode Sans ExtraLight"/>
                <a:cs typeface="Encode Sans ExtraLight"/>
                <a:sym typeface="Encode Sans ExtraLight"/>
              </a:rPr>
              <a:t> (SMA), </a:t>
            </a:r>
            <a:r>
              <a:rPr lang="es-MX" sz="1050" dirty="0" err="1">
                <a:solidFill>
                  <a:schemeClr val="tx1"/>
                </a:solidFill>
                <a:latin typeface="+mn-lt"/>
                <a:ea typeface="Encode Sans ExtraLight"/>
                <a:cs typeface="Encode Sans ExtraLight"/>
                <a:sym typeface="Encode Sans ExtraLight"/>
              </a:rPr>
              <a:t>etc</a:t>
            </a:r>
            <a:r>
              <a:rPr lang="es-MX" sz="1050" dirty="0">
                <a:solidFill>
                  <a:schemeClr val="tx1"/>
                </a:solidFill>
                <a:latin typeface="+mn-lt"/>
                <a:ea typeface="Encode Sans ExtraLight"/>
                <a:cs typeface="Encode Sans ExtraLight"/>
                <a:sym typeface="Encode Sans ExtraLight"/>
              </a:rPr>
              <a:t>) o incluso se “delimitó” el conjunto de datos de </a:t>
            </a:r>
            <a:r>
              <a:rPr lang="es-MX" sz="1050" dirty="0" err="1">
                <a:solidFill>
                  <a:schemeClr val="tx1"/>
                </a:solidFill>
                <a:latin typeface="+mn-lt"/>
                <a:ea typeface="Encode Sans ExtraLight"/>
                <a:cs typeface="Encode Sans ExtraLight"/>
                <a:sym typeface="Encode Sans ExtraLight"/>
              </a:rPr>
              <a:t>train</a:t>
            </a:r>
            <a:r>
              <a:rPr lang="es-MX" sz="1050" dirty="0">
                <a:solidFill>
                  <a:schemeClr val="tx1"/>
                </a:solidFill>
                <a:latin typeface="+mn-lt"/>
                <a:ea typeface="Encode Sans ExtraLight"/>
                <a:cs typeface="Encode Sans ExtraLight"/>
                <a:sym typeface="Encode Sans ExtraLight"/>
              </a:rPr>
              <a:t> evitando considerar los datos atípicos de los años 2020 y 2021 provocados por la pandemia de </a:t>
            </a:r>
            <a:r>
              <a:rPr lang="es-MX" sz="1050" dirty="0" err="1">
                <a:solidFill>
                  <a:schemeClr val="tx1"/>
                </a:solidFill>
                <a:latin typeface="+mn-lt"/>
                <a:ea typeface="Encode Sans ExtraLight"/>
                <a:cs typeface="Encode Sans ExtraLight"/>
                <a:sym typeface="Encode Sans ExtraLight"/>
              </a:rPr>
              <a:t>Covid</a:t>
            </a:r>
            <a:r>
              <a:rPr lang="es-MX" sz="1050" dirty="0">
                <a:solidFill>
                  <a:schemeClr val="tx1"/>
                </a:solidFill>
                <a:latin typeface="+mn-lt"/>
                <a:ea typeface="Encode Sans ExtraLight"/>
                <a:cs typeface="Encode Sans ExtraLight"/>
                <a:sym typeface="Encode Sans ExtraLight"/>
              </a:rPr>
              <a:t> 19 con el objetivo de lograr mejores valores de predicción y evitar que los valores atípicos afecten de manera tan significativa a los modelos resultantes </a:t>
            </a:r>
          </a:p>
          <a:p>
            <a:pPr marL="0" marR="0" lvl="0" indent="0" algn="just" rtl="0">
              <a:lnSpc>
                <a:spcPct val="95000"/>
              </a:lnSpc>
              <a:spcBef>
                <a:spcPts val="0"/>
              </a:spcBef>
              <a:spcAft>
                <a:spcPts val="0"/>
              </a:spcAft>
              <a:buClr>
                <a:schemeClr val="dk1"/>
              </a:buClr>
              <a:buSzPts val="1200"/>
              <a:buFont typeface="Times New Roman"/>
              <a:buNone/>
            </a:pPr>
            <a:endParaRPr lang="es-MX" sz="1050" dirty="0">
              <a:solidFill>
                <a:schemeClr val="tx1"/>
              </a:solidFill>
              <a:latin typeface="+mn-lt"/>
              <a:ea typeface="Encode Sans ExtraLight"/>
              <a:cs typeface="Encode Sans ExtraLight"/>
              <a:sym typeface="Encode Sans ExtraLight"/>
            </a:endParaRPr>
          </a:p>
        </p:txBody>
      </p:sp>
      <p:pic>
        <p:nvPicPr>
          <p:cNvPr id="23" name="Picture 22">
            <a:extLst>
              <a:ext uri="{FF2B5EF4-FFF2-40B4-BE49-F238E27FC236}">
                <a16:creationId xmlns:a16="http://schemas.microsoft.com/office/drawing/2014/main" id="{D6FE2684-77EE-2067-B077-11BFBAC9055A}"/>
              </a:ext>
            </a:extLst>
          </p:cNvPr>
          <p:cNvPicPr preferRelativeResize="0">
            <a:picLocks/>
          </p:cNvPicPr>
          <p:nvPr/>
        </p:nvPicPr>
        <p:blipFill>
          <a:blip r:embed="rId10"/>
          <a:stretch>
            <a:fillRect/>
          </a:stretch>
        </p:blipFill>
        <p:spPr>
          <a:xfrm>
            <a:off x="578440" y="8150766"/>
            <a:ext cx="1188720" cy="640080"/>
          </a:xfrm>
          <a:prstGeom prst="rect">
            <a:avLst/>
          </a:prstGeom>
        </p:spPr>
      </p:pic>
      <p:sp>
        <p:nvSpPr>
          <p:cNvPr id="24" name="Google Shape;89;p1">
            <a:extLst>
              <a:ext uri="{FF2B5EF4-FFF2-40B4-BE49-F238E27FC236}">
                <a16:creationId xmlns:a16="http://schemas.microsoft.com/office/drawing/2014/main" id="{7CBE814C-C2C1-C771-09A0-9ED1B84C585A}"/>
              </a:ext>
            </a:extLst>
          </p:cNvPr>
          <p:cNvSpPr txBox="1"/>
          <p:nvPr/>
        </p:nvSpPr>
        <p:spPr>
          <a:xfrm>
            <a:off x="400975" y="7652662"/>
            <a:ext cx="4481669" cy="666724"/>
          </a:xfrm>
          <a:prstGeom prst="rect">
            <a:avLst/>
          </a:prstGeom>
          <a:noFill/>
          <a:ln>
            <a:noFill/>
          </a:ln>
        </p:spPr>
        <p:txBody>
          <a:bodyPr spcFirstLastPara="1" wrap="square" lIns="52225" tIns="26100" rIns="52225" bIns="26100" anchor="t" anchorCtr="0">
            <a:spAutoFit/>
          </a:bodyPr>
          <a:lstStyle/>
          <a:p>
            <a:pPr marL="0" marR="0" lvl="0" indent="0" algn="just" rtl="0">
              <a:lnSpc>
                <a:spcPct val="95000"/>
              </a:lnSpc>
              <a:spcBef>
                <a:spcPts val="0"/>
              </a:spcBef>
              <a:spcAft>
                <a:spcPts val="0"/>
              </a:spcAft>
              <a:buClr>
                <a:schemeClr val="dk1"/>
              </a:buClr>
              <a:buSzPts val="1200"/>
              <a:buFont typeface="Times New Roman"/>
              <a:buNone/>
            </a:pPr>
            <a:r>
              <a:rPr lang="es-MX" sz="1050" dirty="0">
                <a:solidFill>
                  <a:schemeClr val="tx1"/>
                </a:solidFill>
                <a:latin typeface="+mn-lt"/>
                <a:ea typeface="Encode Sans ExtraLight"/>
                <a:cs typeface="Encode Sans ExtraLight"/>
                <a:sym typeface="Encode Sans ExtraLight"/>
              </a:rPr>
              <a:t>Se muestra la serie histórica de demanda de gas natural en el sector eléctrico en México y las funciones ACF y PACF de la serie sin diferenciar </a:t>
            </a:r>
          </a:p>
          <a:p>
            <a:pPr marL="0" marR="0" lvl="0" indent="0" algn="just" rtl="0">
              <a:lnSpc>
                <a:spcPct val="95000"/>
              </a:lnSpc>
              <a:spcBef>
                <a:spcPts val="0"/>
              </a:spcBef>
              <a:spcAft>
                <a:spcPts val="0"/>
              </a:spcAft>
              <a:buClr>
                <a:schemeClr val="dk1"/>
              </a:buClr>
              <a:buSzPts val="1200"/>
              <a:buFont typeface="Times New Roman"/>
              <a:buNone/>
            </a:pPr>
            <a:endParaRPr sz="1050" dirty="0">
              <a:solidFill>
                <a:schemeClr val="dk1"/>
              </a:solidFill>
              <a:latin typeface="Encode Sans Thin"/>
              <a:ea typeface="Encode Sans Thin"/>
              <a:cs typeface="Encode Sans Thin"/>
              <a:sym typeface="Encode Sans Thin"/>
            </a:endParaRPr>
          </a:p>
        </p:txBody>
      </p:sp>
      <p:graphicFrame>
        <p:nvGraphicFramePr>
          <p:cNvPr id="27" name="Table 26">
            <a:extLst>
              <a:ext uri="{FF2B5EF4-FFF2-40B4-BE49-F238E27FC236}">
                <a16:creationId xmlns:a16="http://schemas.microsoft.com/office/drawing/2014/main" id="{D68613D7-43F0-5A0A-549B-53678FA049F6}"/>
              </a:ext>
            </a:extLst>
          </p:cNvPr>
          <p:cNvGraphicFramePr>
            <a:graphicFrameLocks noGrp="1"/>
          </p:cNvGraphicFramePr>
          <p:nvPr>
            <p:extLst>
              <p:ext uri="{D42A27DB-BD31-4B8C-83A1-F6EECF244321}">
                <p14:modId xmlns:p14="http://schemas.microsoft.com/office/powerpoint/2010/main" val="3068993873"/>
              </p:ext>
            </p:extLst>
          </p:nvPr>
        </p:nvGraphicFramePr>
        <p:xfrm>
          <a:off x="693339" y="11358237"/>
          <a:ext cx="3727563" cy="4072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18.5%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serie debe ser diferenciada una vez con el objetivo de </a:t>
                      </a:r>
                      <a:r>
                        <a:rPr lang="es-MX" sz="5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hacerla estacionaria </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16.5%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considera una estacionalidad de que se repite cada 12 meses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bl>
          </a:graphicData>
        </a:graphic>
      </p:graphicFrame>
      <p:pic>
        <p:nvPicPr>
          <p:cNvPr id="25" name="Picture 24">
            <a:extLst>
              <a:ext uri="{FF2B5EF4-FFF2-40B4-BE49-F238E27FC236}">
                <a16:creationId xmlns:a16="http://schemas.microsoft.com/office/drawing/2014/main" id="{05AD23B0-F289-4E22-6624-E1473922E7B3}"/>
              </a:ext>
            </a:extLst>
          </p:cNvPr>
          <p:cNvPicPr preferRelativeResize="0">
            <a:picLocks/>
          </p:cNvPicPr>
          <p:nvPr/>
        </p:nvPicPr>
        <p:blipFill>
          <a:blip r:embed="rId11"/>
          <a:stretch>
            <a:fillRect/>
          </a:stretch>
        </p:blipFill>
        <p:spPr>
          <a:xfrm>
            <a:off x="2002214" y="8150766"/>
            <a:ext cx="1188720" cy="640080"/>
          </a:xfrm>
          <a:prstGeom prst="rect">
            <a:avLst/>
          </a:prstGeom>
        </p:spPr>
      </p:pic>
      <p:pic>
        <p:nvPicPr>
          <p:cNvPr id="31" name="Picture 30">
            <a:extLst>
              <a:ext uri="{FF2B5EF4-FFF2-40B4-BE49-F238E27FC236}">
                <a16:creationId xmlns:a16="http://schemas.microsoft.com/office/drawing/2014/main" id="{4F54848D-53A5-B0E9-252A-B20FA01AC777}"/>
              </a:ext>
            </a:extLst>
          </p:cNvPr>
          <p:cNvPicPr preferRelativeResize="0">
            <a:picLocks/>
          </p:cNvPicPr>
          <p:nvPr/>
        </p:nvPicPr>
        <p:blipFill>
          <a:blip r:embed="rId12"/>
          <a:stretch>
            <a:fillRect/>
          </a:stretch>
        </p:blipFill>
        <p:spPr>
          <a:xfrm>
            <a:off x="3425988" y="8150766"/>
            <a:ext cx="1188720" cy="640080"/>
          </a:xfrm>
          <a:prstGeom prst="rect">
            <a:avLst/>
          </a:prstGeom>
        </p:spPr>
      </p:pic>
      <p:graphicFrame>
        <p:nvGraphicFramePr>
          <p:cNvPr id="15" name="Table 14">
            <a:extLst>
              <a:ext uri="{FF2B5EF4-FFF2-40B4-BE49-F238E27FC236}">
                <a16:creationId xmlns:a16="http://schemas.microsoft.com/office/drawing/2014/main" id="{F9CDF176-9F59-52E3-6189-2A63A4693605}"/>
              </a:ext>
            </a:extLst>
          </p:cNvPr>
          <p:cNvGraphicFramePr>
            <a:graphicFrameLocks noGrp="1"/>
          </p:cNvGraphicFramePr>
          <p:nvPr>
            <p:extLst>
              <p:ext uri="{D42A27DB-BD31-4B8C-83A1-F6EECF244321}">
                <p14:modId xmlns:p14="http://schemas.microsoft.com/office/powerpoint/2010/main" val="653382626"/>
              </p:ext>
            </p:extLst>
          </p:nvPr>
        </p:nvGraphicFramePr>
        <p:xfrm>
          <a:off x="738226" y="13215313"/>
          <a:ext cx="3727563" cy="712024"/>
        </p:xfrm>
        <a:graphic>
          <a:graphicData uri="http://schemas.openxmlformats.org/drawingml/2006/table">
            <a:tbl>
              <a:tblPr firstRow="1" firstCol="1" lastRow="1" lastCol="1" bandRow="1" bandCol="1">
                <a:tableStyleId>{073A0DAA-6AF3-43AB-8588-CEC1D06C72B9}</a:tableStyleId>
              </a:tblPr>
              <a:tblGrid>
                <a:gridCol w="1775540">
                  <a:extLst>
                    <a:ext uri="{9D8B030D-6E8A-4147-A177-3AD203B41FA5}">
                      <a16:colId xmlns:a16="http://schemas.microsoft.com/office/drawing/2014/main" val="3883179358"/>
                    </a:ext>
                  </a:extLst>
                </a:gridCol>
                <a:gridCol w="617220">
                  <a:extLst>
                    <a:ext uri="{9D8B030D-6E8A-4147-A177-3AD203B41FA5}">
                      <a16:colId xmlns:a16="http://schemas.microsoft.com/office/drawing/2014/main" val="3238939105"/>
                    </a:ext>
                  </a:extLst>
                </a:gridCol>
                <a:gridCol w="1334803">
                  <a:extLst>
                    <a:ext uri="{9D8B030D-6E8A-4147-A177-3AD203B41FA5}">
                      <a16:colId xmlns:a16="http://schemas.microsoft.com/office/drawing/2014/main" val="3179396712"/>
                    </a:ext>
                  </a:extLst>
                </a:gridCol>
              </a:tblGrid>
              <a:tr h="67256">
                <a:tc>
                  <a:txBody>
                    <a:bodyPr/>
                    <a:lstStyle/>
                    <a:p>
                      <a:pPr marL="0" marR="0">
                        <a:spcBef>
                          <a:spcPts val="0"/>
                        </a:spcBef>
                        <a:spcAft>
                          <a:spcPts val="0"/>
                        </a:spcAft>
                      </a:pPr>
                      <a:r>
                        <a:rPr lang="es-ES" sz="500" dirty="0">
                          <a:solidFill>
                            <a:schemeClr val="tx1"/>
                          </a:solidFill>
                          <a:effectLst/>
                        </a:rPr>
                        <a:t> Modelo</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MAPE</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0">
                        <a:spcBef>
                          <a:spcPts val="560"/>
                        </a:spcBef>
                        <a:spcAft>
                          <a:spcPts val="0"/>
                        </a:spcAft>
                      </a:pPr>
                      <a:r>
                        <a:rPr lang="es-ES"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Comentario(s)</a:t>
                      </a:r>
                      <a:endParaRPr lang="es-MX" sz="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610738"/>
                  </a:ext>
                </a:extLst>
              </a:tr>
              <a:tr h="165512">
                <a:tc>
                  <a:txBody>
                    <a:bodyPr/>
                    <a:lstStyle/>
                    <a:p>
                      <a:pPr marL="57150" marR="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LOG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0">
                        <a:spcBef>
                          <a:spcPts val="505"/>
                        </a:spcBef>
                        <a:spcAft>
                          <a:spcPts val="0"/>
                        </a:spcAft>
                      </a:pPr>
                      <a:r>
                        <a:rPr lang="es-ES" sz="500" b="0" dirty="0">
                          <a:solidFill>
                            <a:schemeClr val="tx1"/>
                          </a:solidFill>
                          <a:effectLst/>
                        </a:rPr>
                        <a:t>17.5%</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transforma la demanda a log(Demanda)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239642"/>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ARIMA (1,1,1) de Serie previamente ajustada con (SMA)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ES" sz="500" b="0" dirty="0">
                          <a:solidFill>
                            <a:schemeClr val="tx1"/>
                          </a:solidFill>
                          <a:effectLst/>
                        </a:rPr>
                        <a:t>17.8%</a:t>
                      </a:r>
                      <a:endPar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a:spcBef>
                          <a:spcPts val="50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previamente suavizada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187109"/>
                  </a:ext>
                </a:extLst>
              </a:tr>
              <a:tr h="165512">
                <a:tc>
                  <a:txBody>
                    <a:bodyPr/>
                    <a:lstStyle/>
                    <a:p>
                      <a:pPr marL="57150" marR="0">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SARIMA (1,1,1) (1,1,0)[12] (Con datos de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recortados a 2019)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0325" marR="89535">
                        <a:spcBef>
                          <a:spcPts val="515"/>
                        </a:spcBef>
                        <a:spcAft>
                          <a:spcPts val="0"/>
                        </a:spcAft>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63500" marR="86360" lvl="0" indent="0" algn="l" defTabSz="914400" rtl="0" eaLnBrk="1" fontAlgn="auto" latinLnBrk="0" hangingPunct="1">
                        <a:lnSpc>
                          <a:spcPct val="100000"/>
                        </a:lnSpc>
                        <a:spcBef>
                          <a:spcPts val="505"/>
                        </a:spcBef>
                        <a:spcAft>
                          <a:spcPts val="0"/>
                        </a:spcAft>
                        <a:buClr>
                          <a:srgbClr val="000000"/>
                        </a:buClr>
                        <a:buSzTx/>
                        <a:buFont typeface="Arial"/>
                        <a:buNone/>
                        <a:tabLst/>
                        <a:defRPr/>
                      </a:pP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ajusta un modelo para el caso de la serie donde los datos de entrenamiento  se recortan a solo 2015-2019 (recortando valores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outliers</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provocados por </a:t>
                      </a:r>
                      <a:r>
                        <a:rPr lang="es-MX" sz="5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covid</a:t>
                      </a:r>
                      <a:r>
                        <a:rPr lang="es-MX" sz="5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842244"/>
                  </a:ext>
                </a:extLst>
              </a:tr>
            </a:tbl>
          </a:graphicData>
        </a:graphic>
      </p:graphicFrame>
      <p:graphicFrame>
        <p:nvGraphicFramePr>
          <p:cNvPr id="26" name="Tabela 25">
            <a:extLst>
              <a:ext uri="{FF2B5EF4-FFF2-40B4-BE49-F238E27FC236}">
                <a16:creationId xmlns:a16="http://schemas.microsoft.com/office/drawing/2014/main" id="{79D1F590-B4A2-3A6D-9C54-00D31BD11644}"/>
              </a:ext>
            </a:extLst>
          </p:cNvPr>
          <p:cNvGraphicFramePr>
            <a:graphicFrameLocks noGrp="1"/>
          </p:cNvGraphicFramePr>
          <p:nvPr>
            <p:extLst>
              <p:ext uri="{D42A27DB-BD31-4B8C-83A1-F6EECF244321}">
                <p14:modId xmlns:p14="http://schemas.microsoft.com/office/powerpoint/2010/main" val="2065032433"/>
              </p:ext>
            </p:extLst>
          </p:nvPr>
        </p:nvGraphicFramePr>
        <p:xfrm>
          <a:off x="5781675" y="4891496"/>
          <a:ext cx="3306273" cy="853440"/>
        </p:xfrm>
        <a:graphic>
          <a:graphicData uri="http://schemas.openxmlformats.org/drawingml/2006/table">
            <a:tbl>
              <a:tblPr>
                <a:tableStyleId>{2D5ABB26-0587-4C30-8999-92F81FD0307C}</a:tableStyleId>
              </a:tblPr>
              <a:tblGrid>
                <a:gridCol w="1595914">
                  <a:extLst>
                    <a:ext uri="{9D8B030D-6E8A-4147-A177-3AD203B41FA5}">
                      <a16:colId xmlns:a16="http://schemas.microsoft.com/office/drawing/2014/main" val="156563870"/>
                    </a:ext>
                  </a:extLst>
                </a:gridCol>
                <a:gridCol w="1710359">
                  <a:extLst>
                    <a:ext uri="{9D8B030D-6E8A-4147-A177-3AD203B41FA5}">
                      <a16:colId xmlns:a16="http://schemas.microsoft.com/office/drawing/2014/main" val="785389531"/>
                    </a:ext>
                  </a:extLst>
                </a:gridCol>
              </a:tblGrid>
              <a:tr h="117562">
                <a:tc>
                  <a:txBody>
                    <a:bodyPr/>
                    <a:lstStyle/>
                    <a:p>
                      <a:r>
                        <a:rPr lang="es-MX" sz="800" b="1" dirty="0">
                          <a:effectLst/>
                        </a:rPr>
                        <a:t>Distribución de Probabilidad</a:t>
                      </a:r>
                      <a:endParaRPr lang="es-MX" sz="800" dirty="0">
                        <a:effectLst/>
                      </a:endParaRPr>
                    </a:p>
                  </a:txBody>
                  <a:tcPr anchor="ctr"/>
                </a:tc>
                <a:tc>
                  <a:txBody>
                    <a:bodyPr/>
                    <a:lstStyle/>
                    <a:p>
                      <a:r>
                        <a:rPr lang="es-MX" sz="800" b="1" dirty="0">
                          <a:effectLst/>
                        </a:rPr>
                        <a:t>Función Link</a:t>
                      </a:r>
                      <a:endParaRPr lang="es-MX" sz="800" dirty="0">
                        <a:effectLst/>
                      </a:endParaRPr>
                    </a:p>
                  </a:txBody>
                  <a:tcPr anchor="ctr"/>
                </a:tc>
                <a:extLst>
                  <a:ext uri="{0D108BD9-81ED-4DB2-BD59-A6C34878D82A}">
                    <a16:rowId xmlns:a16="http://schemas.microsoft.com/office/drawing/2014/main" val="2751445905"/>
                  </a:ext>
                </a:extLst>
              </a:tr>
              <a:tr h="0">
                <a:tc>
                  <a:txBody>
                    <a:bodyPr/>
                    <a:lstStyle/>
                    <a:p>
                      <a:r>
                        <a:rPr lang="es-MX" sz="800" dirty="0">
                          <a:effectLst/>
                        </a:rPr>
                        <a:t>Distribución Normal</a:t>
                      </a:r>
                    </a:p>
                  </a:txBody>
                  <a:tcPr anchor="ctr"/>
                </a:tc>
                <a:tc>
                  <a:txBody>
                    <a:bodyPr/>
                    <a:lstStyle/>
                    <a:p>
                      <a:r>
                        <a:rPr lang="es-MX" sz="800" dirty="0" err="1">
                          <a:effectLst/>
                        </a:rPr>
                        <a:t>Identity</a:t>
                      </a:r>
                      <a:r>
                        <a:rPr lang="es-MX" sz="800" dirty="0">
                          <a:effectLst/>
                        </a:rPr>
                        <a:t> </a:t>
                      </a:r>
                      <a:r>
                        <a:rPr lang="es-MX" sz="800" dirty="0" err="1">
                          <a:effectLst/>
                        </a:rPr>
                        <a:t>function</a:t>
                      </a:r>
                      <a:endParaRPr lang="es-MX" sz="800" dirty="0">
                        <a:effectLst/>
                      </a:endParaRPr>
                    </a:p>
                  </a:txBody>
                  <a:tcPr anchor="ctr"/>
                </a:tc>
                <a:extLst>
                  <a:ext uri="{0D108BD9-81ED-4DB2-BD59-A6C34878D82A}">
                    <a16:rowId xmlns:a16="http://schemas.microsoft.com/office/drawing/2014/main" val="1977951365"/>
                  </a:ext>
                </a:extLst>
              </a:tr>
              <a:tr h="0">
                <a:tc>
                  <a:txBody>
                    <a:bodyPr/>
                    <a:lstStyle/>
                    <a:p>
                      <a:r>
                        <a:rPr lang="es-MX" sz="800" dirty="0">
                          <a:effectLst/>
                        </a:rPr>
                        <a:t>Distribución Binomial</a:t>
                      </a:r>
                    </a:p>
                  </a:txBody>
                  <a:tcPr anchor="ctr"/>
                </a:tc>
                <a:tc>
                  <a:txBody>
                    <a:bodyPr/>
                    <a:lstStyle/>
                    <a:p>
                      <a:r>
                        <a:rPr lang="es-MX" sz="800">
                          <a:effectLst/>
                        </a:rPr>
                        <a:t>Logit/Sigmoid function</a:t>
                      </a:r>
                    </a:p>
                  </a:txBody>
                  <a:tcPr anchor="ctr"/>
                </a:tc>
                <a:extLst>
                  <a:ext uri="{0D108BD9-81ED-4DB2-BD59-A6C34878D82A}">
                    <a16:rowId xmlns:a16="http://schemas.microsoft.com/office/drawing/2014/main" val="3435749269"/>
                  </a:ext>
                </a:extLst>
              </a:tr>
              <a:tr h="1175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MX" sz="800" dirty="0">
                          <a:effectLst/>
                        </a:rPr>
                        <a:t>Distribución Poisson</a:t>
                      </a:r>
                    </a:p>
                  </a:txBody>
                  <a:tcPr anchor="ctr"/>
                </a:tc>
                <a:tc>
                  <a:txBody>
                    <a:bodyPr/>
                    <a:lstStyle/>
                    <a:p>
                      <a:r>
                        <a:rPr lang="es-MX" sz="800" dirty="0">
                          <a:effectLst/>
                        </a:rPr>
                        <a:t>Log </a:t>
                      </a:r>
                      <a:r>
                        <a:rPr lang="es-MX" sz="800" dirty="0" err="1">
                          <a:effectLst/>
                        </a:rPr>
                        <a:t>function</a:t>
                      </a:r>
                      <a:r>
                        <a:rPr lang="es-MX" sz="800" dirty="0">
                          <a:effectLst/>
                        </a:rPr>
                        <a:t> (aka log-linear)</a:t>
                      </a:r>
                    </a:p>
                  </a:txBody>
                  <a:tcPr anchor="ctr"/>
                </a:tc>
                <a:extLst>
                  <a:ext uri="{0D108BD9-81ED-4DB2-BD59-A6C34878D82A}">
                    <a16:rowId xmlns:a16="http://schemas.microsoft.com/office/drawing/2014/main" val="1088477297"/>
                  </a:ext>
                </a:extLst>
              </a:tr>
            </a:tbl>
          </a:graphicData>
        </a:graphic>
      </p:graphicFrame>
    </p:spTree>
    <p:extLst>
      <p:ext uri="{BB962C8B-B14F-4D97-AF65-F5344CB8AC3E}">
        <p14:creationId xmlns:p14="http://schemas.microsoft.com/office/powerpoint/2010/main" val="2665960598"/>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2150</TotalTime>
  <Words>1324</Words>
  <Application>Microsoft Office PowerPoint</Application>
  <PresentationFormat>Custom</PresentationFormat>
  <Paragraphs>106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Cambria Math</vt:lpstr>
      <vt:lpstr>Calibri</vt:lpstr>
      <vt:lpstr>Encode Sans</vt:lpstr>
      <vt:lpstr>Encode Sans Thin</vt:lpstr>
      <vt:lpstr>Times New Roman</vt:lpstr>
      <vt:lpstr>Diseño predeterminado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SONECOM</dc:creator>
  <cp:lastModifiedBy>Sergio Ibarra</cp:lastModifiedBy>
  <cp:revision>10</cp:revision>
  <dcterms:created xsi:type="dcterms:W3CDTF">2013-12-15T23:14:21Z</dcterms:created>
  <dcterms:modified xsi:type="dcterms:W3CDTF">2023-05-30T15:21:39Z</dcterms:modified>
</cp:coreProperties>
</file>