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69D9F-3B2B-4B3B-B17C-77E01984F8CE}" v="4" dt="2023-05-30T16:00:0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100" d="100"/>
          <a:sy n="100" d="100"/>
        </p:scale>
        <p:origin x="677" y="58"/>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53769D9F-3B2B-4B3B-B17C-77E01984F8CE}"/>
    <pc:docChg chg="undo custSel modSld">
      <pc:chgData name="Sergio Ibarra" userId="f9e6e0322c927b48" providerId="LiveId" clId="{53769D9F-3B2B-4B3B-B17C-77E01984F8CE}" dt="2023-05-30T16:01:15.833" v="225" actId="20577"/>
      <pc:docMkLst>
        <pc:docMk/>
      </pc:docMkLst>
      <pc:sldChg chg="addSp modSp mod">
        <pc:chgData name="Sergio Ibarra" userId="f9e6e0322c927b48" providerId="LiveId" clId="{53769D9F-3B2B-4B3B-B17C-77E01984F8CE}" dt="2023-05-30T16:01:15.833" v="225" actId="20577"/>
        <pc:sldMkLst>
          <pc:docMk/>
          <pc:sldMk cId="2665960598" sldId="261"/>
        </pc:sldMkLst>
        <pc:spChg chg="mod">
          <ac:chgData name="Sergio Ibarra" userId="f9e6e0322c927b48" providerId="LiveId" clId="{53769D9F-3B2B-4B3B-B17C-77E01984F8CE}" dt="2023-05-30T15:57:30.077" v="174" actId="313"/>
          <ac:spMkLst>
            <pc:docMk/>
            <pc:sldMk cId="2665960598" sldId="261"/>
            <ac:spMk id="17" creationId="{F6668605-D397-9545-1051-373DF0A01AE6}"/>
          </ac:spMkLst>
        </pc:spChg>
        <pc:spChg chg="mod">
          <ac:chgData name="Sergio Ibarra" userId="f9e6e0322c927b48" providerId="LiveId" clId="{53769D9F-3B2B-4B3B-B17C-77E01984F8CE}" dt="2023-05-30T15:56:52.662" v="134" actId="1035"/>
          <ac:spMkLst>
            <pc:docMk/>
            <pc:sldMk cId="2665960598" sldId="261"/>
            <ac:spMk id="29" creationId="{40C27ABD-299D-F7D2-95F6-C847352586E3}"/>
          </ac:spMkLst>
        </pc:spChg>
        <pc:spChg chg="mod">
          <ac:chgData name="Sergio Ibarra" userId="f9e6e0322c927b48" providerId="LiveId" clId="{53769D9F-3B2B-4B3B-B17C-77E01984F8CE}" dt="2023-05-30T15:58:24.085" v="203" actId="20577"/>
          <ac:spMkLst>
            <pc:docMk/>
            <pc:sldMk cId="2665960598" sldId="261"/>
            <ac:spMk id="33" creationId="{F02E3659-BF49-3676-90D6-AF59E5FC1E8A}"/>
          </ac:spMkLst>
        </pc:spChg>
        <pc:spChg chg="mod">
          <ac:chgData name="Sergio Ibarra" userId="f9e6e0322c927b48" providerId="LiveId" clId="{53769D9F-3B2B-4B3B-B17C-77E01984F8CE}" dt="2023-05-30T16:00:12.300" v="220" actId="1037"/>
          <ac:spMkLst>
            <pc:docMk/>
            <pc:sldMk cId="2665960598" sldId="261"/>
            <ac:spMk id="34" creationId="{88BEBDC0-10FA-C061-4846-E17491169B1D}"/>
          </ac:spMkLst>
        </pc:spChg>
        <pc:spChg chg="add mod">
          <ac:chgData name="Sergio Ibarra" userId="f9e6e0322c927b48" providerId="LiveId" clId="{53769D9F-3B2B-4B3B-B17C-77E01984F8CE}" dt="2023-05-30T15:54:56.025" v="17" actId="1076"/>
          <ac:spMkLst>
            <pc:docMk/>
            <pc:sldMk cId="2665960598" sldId="261"/>
            <ac:spMk id="36" creationId="{5AFC66FC-AF09-23C0-FF8C-6FD88CB9F036}"/>
          </ac:spMkLst>
        </pc:spChg>
        <pc:spChg chg="mod">
          <ac:chgData name="Sergio Ibarra" userId="f9e6e0322c927b48" providerId="LiveId" clId="{53769D9F-3B2B-4B3B-B17C-77E01984F8CE}" dt="2023-05-30T16:01:15.833" v="225" actId="20577"/>
          <ac:spMkLst>
            <pc:docMk/>
            <pc:sldMk cId="2665960598" sldId="261"/>
            <ac:spMk id="87" creationId="{00000000-0000-0000-0000-000000000000}"/>
          </ac:spMkLst>
        </pc:spChg>
        <pc:spChg chg="mod">
          <ac:chgData name="Sergio Ibarra" userId="f9e6e0322c927b48" providerId="LiveId" clId="{53769D9F-3B2B-4B3B-B17C-77E01984F8CE}" dt="2023-05-30T15:55:45.752" v="78" actId="1035"/>
          <ac:spMkLst>
            <pc:docMk/>
            <pc:sldMk cId="2665960598" sldId="261"/>
            <ac:spMk id="95" creationId="{00000000-0000-0000-0000-000000000000}"/>
          </ac:spMkLst>
        </pc:spChg>
        <pc:graphicFrameChg chg="mod">
          <ac:chgData name="Sergio Ibarra" userId="f9e6e0322c927b48" providerId="LiveId" clId="{53769D9F-3B2B-4B3B-B17C-77E01984F8CE}" dt="2023-05-30T16:00:05.591" v="206" actId="572"/>
          <ac:graphicFrameMkLst>
            <pc:docMk/>
            <pc:sldMk cId="2665960598" sldId="261"/>
            <ac:graphicFrameMk id="35" creationId="{DCF467F2-2866-EB6C-E2D1-857FCBA81D2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Junio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3535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599279"/>
            <a:ext cx="4281017" cy="455548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a:t>
            </a:r>
            <a:r>
              <a:rPr lang="es-MX" sz="1100" u="sng" dirty="0">
                <a:solidFill>
                  <a:schemeClr val="tx1"/>
                </a:solidFill>
                <a:latin typeface="+mn-lt"/>
                <a:sym typeface="Encode Sans ExtraLight"/>
              </a:rPr>
              <a:t>otros </a:t>
            </a:r>
            <a:r>
              <a:rPr lang="es-MX" sz="1100" dirty="0">
                <a:solidFill>
                  <a:schemeClr val="tx1"/>
                </a:solidFill>
                <a:latin typeface="+mn-lt"/>
                <a:sym typeface="Encode Sans ExtraLight"/>
              </a:rPr>
              <a:t>datos tales como el precio de importación del hidrocarburo, el PIB, etc.,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si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con atípicos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etc.)</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datos atípicos por valores como media, moda, mediana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datos atípicos 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entrenamiento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un pronóstico de 12 meses con un MAPE de12%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693382045"/>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tan significativamente a los modelos.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8"/>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9"/>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0"/>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1228199934"/>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56870" y="3867321"/>
            <a:ext cx="9134090" cy="34315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15233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modelos representativos que pretenden resolver este problema,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69360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i="1" dirty="0">
                <a:solidFill>
                  <a:schemeClr val="tx1"/>
                </a:solidFill>
                <a:latin typeface="+mn-lt"/>
              </a:rPr>
              <a:t>“</a:t>
            </a:r>
            <a:r>
              <a:rPr lang="es-MX" sz="1000" i="1" dirty="0" err="1">
                <a:solidFill>
                  <a:schemeClr val="tx1"/>
                </a:solidFill>
                <a:latin typeface="+mn-lt"/>
              </a:rPr>
              <a:t>slag</a:t>
            </a:r>
            <a:r>
              <a:rPr lang="es-MX" sz="1000" i="1" dirty="0">
                <a:solidFill>
                  <a:schemeClr val="tx1"/>
                </a:solidFill>
                <a:latin typeface="+mn-lt"/>
              </a:rPr>
              <a:t>” </a:t>
            </a:r>
            <a:r>
              <a:rPr lang="es-MX" sz="1000" dirty="0">
                <a:solidFill>
                  <a:schemeClr val="tx1"/>
                </a:solidFill>
                <a:latin typeface="+mn-lt"/>
              </a:rPr>
              <a:t>o rezago determinado en el tiempo,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que tiene la siguiente forma </a:t>
            </a:r>
          </a:p>
        </p:txBody>
      </p:sp>
      <mc:AlternateContent xmlns:mc="http://schemas.openxmlformats.org/markup-compatibility/2006">
        <mc:Choice xmlns:a14="http://schemas.microsoft.com/office/drawing/2010/main" Requires="a14">
          <p:sp>
            <p:nvSpPr>
              <p:cNvPr id="33" name="Google Shape;89;p1">
                <a:extLst>
                  <a:ext uri="{FF2B5EF4-FFF2-40B4-BE49-F238E27FC236}">
                    <a16:creationId xmlns:a16="http://schemas.microsoft.com/office/drawing/2014/main" id="{F02E3659-BF49-3676-90D6-AF59E5FC1E8A}"/>
                  </a:ext>
                </a:extLst>
              </p:cNvPr>
              <p:cNvSpPr txBox="1"/>
              <p:nvPr/>
            </p:nvSpPr>
            <p:spPr>
              <a:xfrm>
                <a:off x="3120493" y="6288295"/>
                <a:ext cx="4567044" cy="1134544"/>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de variable y a </a:t>
                </a:r>
                <a:r>
                  <a:rPr lang="en-US" sz="900" dirty="0" err="1">
                    <a:solidFill>
                      <a:schemeClr val="dk1"/>
                    </a:solidFill>
                    <a:latin typeface="+mn-lt"/>
                  </a:rPr>
                  <a:t>tiempo</a:t>
                </a:r>
                <a:r>
                  <a:rPr lang="en-US" sz="900" dirty="0">
                    <a:solidFill>
                      <a:schemeClr val="dk1"/>
                    </a:solidFill>
                    <a:latin typeface="+mn-lt"/>
                  </a:rPr>
                  <a:t> t a </a:t>
                </a:r>
                <a:r>
                  <a:rPr lang="en-US" sz="900" dirty="0" err="1">
                    <a:solidFill>
                      <a:schemeClr val="dk1"/>
                    </a:solidFill>
                    <a:latin typeface="+mn-lt"/>
                  </a:rPr>
                  <a:t>pronóstica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y a 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mn-lt"/>
                          <a:ea typeface="Cambria Math" panose="02040503050406030204" pitchFamily="18" charset="0"/>
                        </a:rPr>
                        <m:t>𝜀</m:t>
                      </m:r>
                      <m:r>
                        <a:rPr lang="es-MX" sz="900" b="0" i="1" smtClean="0">
                          <a:solidFill>
                            <a:schemeClr val="tx1"/>
                          </a:solidFill>
                          <a:latin typeface="+mn-lt"/>
                          <a:ea typeface="Cambria Math" panose="02040503050406030204" pitchFamily="18" charset="0"/>
                        </a:rPr>
                        <m:t>𝑡</m:t>
                      </m:r>
                      <m:r>
                        <a:rPr lang="es-MX" sz="900" b="0" i="1" smtClean="0">
                          <a:solidFill>
                            <a:schemeClr val="tx1"/>
                          </a:solidFill>
                          <a:latin typeface="+mn-lt"/>
                          <a:ea typeface="Cambria Math" panose="02040503050406030204" pitchFamily="18" charset="0"/>
                        </a:rPr>
                        <m:t>−</m:t>
                      </m:r>
                      <m:r>
                        <a:rPr lang="es-MX" sz="900" b="0" i="1" smtClean="0">
                          <a:solidFill>
                            <a:schemeClr val="tx1"/>
                          </a:solidFill>
                          <a:latin typeface="+mn-lt"/>
                          <a:ea typeface="Cambria Math" panose="02040503050406030204" pitchFamily="18" charset="0"/>
                        </a:rPr>
                        <m:t>𝑠</m:t>
                      </m:r>
                      <m:r>
                        <a:rPr lang="es-MX" sz="900" b="0" i="1" smtClean="0">
                          <a:solidFill>
                            <a:schemeClr val="tx1"/>
                          </a:solidFill>
                          <a:latin typeface="+mn-lt"/>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de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la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variable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y</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a:solidFill>
                      <a:schemeClr val="dk1"/>
                    </a:solidFill>
                    <a:latin typeface="+mn-lt"/>
                    <a:ea typeface="Cambria Math" panose="02040503050406030204" pitchFamily="18" charset="0"/>
                  </a:rPr>
                  <a:t>s: </a:t>
                </a:r>
                <a:r>
                  <a:rPr lang="en-US" sz="900" dirty="0" err="1">
                    <a:solidFill>
                      <a:schemeClr val="dk1"/>
                    </a:solidFill>
                    <a:latin typeface="+mn-lt"/>
                    <a:ea typeface="Cambria Math" panose="02040503050406030204" pitchFamily="18" charset="0"/>
                  </a:rPr>
                  <a:t>Rezago</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en</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el</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tiempo</a:t>
                </a:r>
                <a:r>
                  <a:rPr lang="en-US" sz="900" dirty="0">
                    <a:solidFill>
                      <a:schemeClr val="dk1"/>
                    </a:solidFill>
                    <a:latin typeface="+mn-lt"/>
                    <a:ea typeface="Cambria Math" panose="02040503050406030204" pitchFamily="18" charset="0"/>
                  </a:rPr>
                  <a:t> s={1,2,3..k}</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3120493" y="6288295"/>
                <a:ext cx="4567044" cy="1134544"/>
              </a:xfrm>
              <a:prstGeom prst="rect">
                <a:avLst/>
              </a:prstGeom>
              <a:blipFill>
                <a:blip r:embed="rId11"/>
                <a:stretch>
                  <a:fillRect l="-534" t="-2151"/>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700492" y="4849871"/>
            <a:ext cx="4886960" cy="750205"/>
          </a:xfrm>
          <a:prstGeom prst="rect">
            <a:avLst/>
          </a:prstGeom>
          <a:noFill/>
        </p:spPr>
        <p:txBody>
          <a:bodyPr wrap="square">
            <a:spAutoFit/>
          </a:bodyPr>
          <a:lstStyle/>
          <a:p>
            <a:pPr lvl="0" algn="ctr">
              <a:lnSpc>
                <a:spcPct val="95000"/>
              </a:lnSpc>
              <a:buClr>
                <a:schemeClr val="dk1"/>
              </a:buClr>
              <a:buSzPts val="1200"/>
            </a:pPr>
            <a:r>
              <a:rPr lang="es-MX" sz="900" dirty="0">
                <a:solidFill>
                  <a:schemeClr val="tx1"/>
                </a:solidFill>
                <a:latin typeface="+mn-lt"/>
              </a:rPr>
              <a:t>g(E[Y ]) = β0 + β1X1 + . . . + β</a:t>
            </a:r>
            <a:r>
              <a:rPr lang="es-MX" sz="900" dirty="0" err="1">
                <a:solidFill>
                  <a:schemeClr val="tx1"/>
                </a:solidFill>
                <a:latin typeface="+mn-lt"/>
              </a:rPr>
              <a:t>kXk</a:t>
            </a:r>
            <a:endParaRPr lang="es-MX" sz="900" dirty="0">
              <a:solidFill>
                <a:schemeClr val="tx1"/>
              </a:solidFill>
              <a:latin typeface="+mn-lt"/>
              <a:sym typeface="Encode Sans Thin"/>
            </a:endParaRPr>
          </a:p>
          <a:p>
            <a:pPr lvl="0">
              <a:lnSpc>
                <a:spcPct val="95000"/>
              </a:lnSpc>
              <a:buClr>
                <a:schemeClr val="dk1"/>
              </a:buClr>
              <a:buSzPts val="1200"/>
            </a:pPr>
            <a:r>
              <a:rPr lang="es-MX" sz="900" dirty="0">
                <a:solidFill>
                  <a:schemeClr val="tx1"/>
                </a:solidFill>
                <a:latin typeface="+mn-lt"/>
              </a:rPr>
              <a:t>Y que tiene tres principales componentes: </a:t>
            </a:r>
          </a:p>
          <a:p>
            <a:pPr lvl="0">
              <a:lnSpc>
                <a:spcPct val="95000"/>
              </a:lnSpc>
              <a:buClr>
                <a:schemeClr val="dk1"/>
              </a:buClr>
              <a:buSzPts val="1200"/>
            </a:pPr>
            <a:r>
              <a:rPr lang="es-MX" sz="900" dirty="0">
                <a:solidFill>
                  <a:schemeClr val="dk1"/>
                </a:solidFill>
                <a:latin typeface="+mn-lt"/>
              </a:rPr>
              <a:t>y: </a:t>
            </a:r>
            <a:r>
              <a:rPr lang="es-MX" sz="9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229217105"/>
              </p:ext>
            </p:extLst>
          </p:nvPr>
        </p:nvGraphicFramePr>
        <p:xfrm>
          <a:off x="5408119" y="4798253"/>
          <a:ext cx="3793646" cy="853440"/>
        </p:xfrm>
        <a:graphic>
          <a:graphicData uri="http://schemas.openxmlformats.org/drawingml/2006/table">
            <a:tbl>
              <a:tblPr>
                <a:tableStyleId>{2D5ABB26-0587-4C30-8999-92F81FD0307C}</a:tableStyleId>
              </a:tblPr>
              <a:tblGrid>
                <a:gridCol w="1698801">
                  <a:extLst>
                    <a:ext uri="{9D8B030D-6E8A-4147-A177-3AD203B41FA5}">
                      <a16:colId xmlns:a16="http://schemas.microsoft.com/office/drawing/2014/main" val="156563870"/>
                    </a:ext>
                  </a:extLst>
                </a:gridCol>
                <a:gridCol w="2094845">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Identity</a:t>
                      </a:r>
                      <a:r>
                        <a:rPr lang="es-MX" sz="800" dirty="0">
                          <a:effectLst/>
                        </a:rPr>
                        <a:t> </a:t>
                      </a:r>
                      <a:r>
                        <a:rPr lang="es-MX" sz="800" dirty="0" err="1">
                          <a:effectLst/>
                        </a:rPr>
                        <a:t>function</a:t>
                      </a:r>
                      <a:r>
                        <a:rPr lang="es-MX" sz="800" dirty="0">
                          <a:effectLst/>
                        </a:rPr>
                        <a:t> </a:t>
                      </a:r>
                      <a:r>
                        <a:rPr lang="es-MX" sz="800" dirty="0"/>
                        <a:t>X</a:t>
                      </a:r>
                      <a:r>
                        <a:rPr lang="el-GR" sz="800" dirty="0"/>
                        <a:t>β = </a:t>
                      </a:r>
                      <a:r>
                        <a:rPr lang="es-MX" sz="800" dirty="0"/>
                        <a:t>E[Y ]</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r>
                        <a:rPr lang="es-MX" sz="800" dirty="0">
                          <a:effectLst/>
                        </a:rPr>
                        <a:t>/</a:t>
                      </a:r>
                      <a:r>
                        <a:rPr lang="es-MX" sz="800" dirty="0" err="1">
                          <a:effectLst/>
                        </a:rPr>
                        <a:t>Sigmoid</a:t>
                      </a:r>
                      <a:r>
                        <a:rPr lang="es-MX" sz="800" dirty="0">
                          <a:effectLst/>
                        </a:rPr>
                        <a:t> </a:t>
                      </a:r>
                      <a:r>
                        <a:rPr lang="es-MX" sz="800" dirty="0" err="1">
                          <a:effectLst/>
                        </a:rPr>
                        <a:t>function</a:t>
                      </a:r>
                      <a:r>
                        <a:rPr lang="es-MX" sz="800" dirty="0">
                          <a:effectLst/>
                        </a:rPr>
                        <a:t> </a:t>
                      </a:r>
                      <a:r>
                        <a:rPr lang="es-MX" sz="800" dirty="0"/>
                        <a:t>X</a:t>
                      </a:r>
                      <a:r>
                        <a:rPr lang="el-GR" sz="800" dirty="0"/>
                        <a:t>β = </a:t>
                      </a:r>
                      <a:r>
                        <a:rPr lang="es-MX" sz="800" dirty="0" err="1"/>
                        <a:t>ln</a:t>
                      </a:r>
                      <a:r>
                        <a:rPr lang="es-MX" sz="800" dirty="0"/>
                        <a:t> (P/ 1−P )</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Log </a:t>
                      </a:r>
                      <a:r>
                        <a:rPr lang="es-MX" sz="800" dirty="0" err="1">
                          <a:effectLst/>
                        </a:rPr>
                        <a:t>function</a:t>
                      </a:r>
                      <a:r>
                        <a:rPr lang="es-MX" sz="800" dirty="0">
                          <a:effectLst/>
                        </a:rPr>
                        <a:t> </a:t>
                      </a:r>
                      <a:r>
                        <a:rPr lang="es-MX" sz="800" dirty="0"/>
                        <a:t>X</a:t>
                      </a:r>
                      <a:r>
                        <a:rPr lang="el-GR" sz="800" dirty="0"/>
                        <a:t>β = </a:t>
                      </a:r>
                      <a:r>
                        <a:rPr lang="es-MX" sz="800" dirty="0" err="1"/>
                        <a:t>ln</a:t>
                      </a:r>
                      <a:r>
                        <a:rPr lang="es-MX" sz="800" dirty="0"/>
                        <a:t>(E[Y ])</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
        <p:nvSpPr>
          <p:cNvPr id="36" name="Google Shape;95;p1">
            <a:extLst>
              <a:ext uri="{FF2B5EF4-FFF2-40B4-BE49-F238E27FC236}">
                <a16:creationId xmlns:a16="http://schemas.microsoft.com/office/drawing/2014/main" id="{5AFC66FC-AF09-23C0-FF8C-6FD88CB9F036}"/>
              </a:ext>
            </a:extLst>
          </p:cNvPr>
          <p:cNvSpPr txBox="1"/>
          <p:nvPr/>
        </p:nvSpPr>
        <p:spPr>
          <a:xfrm>
            <a:off x="364064" y="3867321"/>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1371</Words>
  <Application>Microsoft Office PowerPoint</Application>
  <PresentationFormat>Custom</PresentationFormat>
  <Paragraphs>106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Calibri</vt:lpstr>
      <vt:lpstr>Encode Sans</vt:lpstr>
      <vt:lpstr>Encode Sans Thin</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17</cp:revision>
  <dcterms:created xsi:type="dcterms:W3CDTF">2013-12-15T23:14:21Z</dcterms:created>
  <dcterms:modified xsi:type="dcterms:W3CDTF">2023-05-30T16:01:20Z</dcterms:modified>
</cp:coreProperties>
</file>