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F6A8"/>
    <a:srgbClr val="C7E6A4"/>
    <a:srgbClr val="ADDB7B"/>
    <a:srgbClr val="B483D9"/>
    <a:srgbClr val="FF9900"/>
    <a:srgbClr val="B07BD7"/>
    <a:srgbClr val="52AAB6"/>
    <a:srgbClr val="FFCCCC"/>
    <a:srgbClr val="00CC66"/>
    <a:srgbClr val="FDDB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0" autoAdjust="0"/>
  </p:normalViewPr>
  <p:slideViewPr>
    <p:cSldViewPr snapToGrid="0">
      <p:cViewPr>
        <p:scale>
          <a:sx n="75" d="100"/>
          <a:sy n="75" d="100"/>
        </p:scale>
        <p:origin x="43" y="-2462"/>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89911C73-1A47-4C68-BBA2-4DBCEE5BC5EF}"/>
    <pc:docChg chg="undo custSel modSld">
      <pc:chgData name="Sergio Ibarra" userId="f9e6e0322c927b48" providerId="LiveId" clId="{89911C73-1A47-4C68-BBA2-4DBCEE5BC5EF}" dt="2023-05-31T23:22:37.858" v="53" actId="20577"/>
      <pc:docMkLst>
        <pc:docMk/>
      </pc:docMkLst>
      <pc:sldChg chg="modSp mod">
        <pc:chgData name="Sergio Ibarra" userId="f9e6e0322c927b48" providerId="LiveId" clId="{89911C73-1A47-4C68-BBA2-4DBCEE5BC5EF}" dt="2023-05-31T23:22:37.858" v="53" actId="20577"/>
        <pc:sldMkLst>
          <pc:docMk/>
          <pc:sldMk cId="2665960598" sldId="261"/>
        </pc:sldMkLst>
        <pc:spChg chg="mod">
          <ac:chgData name="Sergio Ibarra" userId="f9e6e0322c927b48" providerId="LiveId" clId="{89911C73-1A47-4C68-BBA2-4DBCEE5BC5EF}" dt="2023-05-31T23:21:57.698" v="44" actId="20577"/>
          <ac:spMkLst>
            <pc:docMk/>
            <pc:sldMk cId="2665960598" sldId="261"/>
            <ac:spMk id="6" creationId="{19860553-E3AD-FBF8-3CFF-86641C821CF8}"/>
          </ac:spMkLst>
        </pc:spChg>
        <pc:spChg chg="mod">
          <ac:chgData name="Sergio Ibarra" userId="f9e6e0322c927b48" providerId="LiveId" clId="{89911C73-1A47-4C68-BBA2-4DBCEE5BC5EF}" dt="2023-05-31T22:35:00.395" v="37" actId="313"/>
          <ac:spMkLst>
            <pc:docMk/>
            <pc:sldMk cId="2665960598" sldId="261"/>
            <ac:spMk id="10" creationId="{E31D09DC-CA6D-F7B6-4422-53B4E9DC1709}"/>
          </ac:spMkLst>
        </pc:spChg>
        <pc:spChg chg="mod">
          <ac:chgData name="Sergio Ibarra" userId="f9e6e0322c927b48" providerId="LiveId" clId="{89911C73-1A47-4C68-BBA2-4DBCEE5BC5EF}" dt="2023-05-31T23:22:24.369" v="51" actId="20577"/>
          <ac:spMkLst>
            <pc:docMk/>
            <pc:sldMk cId="2665960598" sldId="261"/>
            <ac:spMk id="16" creationId="{87491186-F33D-D306-4726-ABBA30BB93C6}"/>
          </ac:spMkLst>
        </pc:spChg>
        <pc:spChg chg="mod">
          <ac:chgData name="Sergio Ibarra" userId="f9e6e0322c927b48" providerId="LiveId" clId="{89911C73-1A47-4C68-BBA2-4DBCEE5BC5EF}" dt="2023-05-31T22:24:07.453" v="20" actId="20577"/>
          <ac:spMkLst>
            <pc:docMk/>
            <pc:sldMk cId="2665960598" sldId="261"/>
            <ac:spMk id="17" creationId="{F6668605-D397-9545-1051-373DF0A01AE6}"/>
          </ac:spMkLst>
        </pc:spChg>
        <pc:spChg chg="mod">
          <ac:chgData name="Sergio Ibarra" userId="f9e6e0322c927b48" providerId="LiveId" clId="{89911C73-1A47-4C68-BBA2-4DBCEE5BC5EF}" dt="2023-05-31T23:22:37.858" v="53" actId="20577"/>
          <ac:spMkLst>
            <pc:docMk/>
            <pc:sldMk cId="2665960598" sldId="261"/>
            <ac:spMk id="20" creationId="{5EC5DD05-E6E3-0DE2-5A5D-8F287A1586A4}"/>
          </ac:spMkLst>
        </pc:spChg>
        <pc:spChg chg="mod">
          <ac:chgData name="Sergio Ibarra" userId="f9e6e0322c927b48" providerId="LiveId" clId="{89911C73-1A47-4C68-BBA2-4DBCEE5BC5EF}" dt="2023-05-31T22:21:15.021" v="2" actId="20577"/>
          <ac:spMkLst>
            <pc:docMk/>
            <pc:sldMk cId="2665960598" sldId="261"/>
            <ac:spMk id="24" creationId="{7CBE814C-C2C1-C771-09A0-9ED1B84C585A}"/>
          </ac:spMkLst>
        </pc:spChg>
        <pc:spChg chg="mod">
          <ac:chgData name="Sergio Ibarra" userId="f9e6e0322c927b48" providerId="LiveId" clId="{89911C73-1A47-4C68-BBA2-4DBCEE5BC5EF}" dt="2023-05-31T22:29:59.547" v="21" actId="1076"/>
          <ac:spMkLst>
            <pc:docMk/>
            <pc:sldMk cId="2665960598" sldId="261"/>
            <ac:spMk id="29" creationId="{40C27ABD-299D-F7D2-95F6-C847352586E3}"/>
          </ac:spMkLst>
        </pc:spChg>
        <pc:spChg chg="mod">
          <ac:chgData name="Sergio Ibarra" userId="f9e6e0322c927b48" providerId="LiveId" clId="{89911C73-1A47-4C68-BBA2-4DBCEE5BC5EF}" dt="2023-05-31T23:22:01.793" v="45" actId="20577"/>
          <ac:spMkLst>
            <pc:docMk/>
            <pc:sldMk cId="2665960598" sldId="261"/>
            <ac:spMk id="32" creationId="{DC4842FB-F914-8951-AF6C-490177779B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arauto.readthedocs.io/en/latest/how_to_choose_term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alweb.uc3m.es/esp/personal/personas/durban/esp/web/glm/curso_glm.pdf" TargetMode="External"/><Relationship Id="rId11" Type="http://schemas.openxmlformats.org/officeDocument/2006/relationships/image" Target="../media/image6.png"/><Relationship Id="rId5" Type="http://schemas.openxmlformats.org/officeDocument/2006/relationships/hyperlink" Target="https://sie.energia.gob.mx/bdiController.do?action=cuadro&amp;subAction=applyOption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Camarena</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Junio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u="sng">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a Septiembre de 2022 de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medio de entre 20/25% </a:t>
            </a:r>
            <a:r>
              <a:rPr lang="es-MX" sz="1000" baseline="30000" dirty="0">
                <a:solidFill>
                  <a:schemeClr val="tx1"/>
                </a:solidFill>
                <a:latin typeface="+mn-lt"/>
                <a:sym typeface="Encode Sans ExtraLight"/>
              </a:rPr>
              <a:t>1</a:t>
            </a:r>
            <a:r>
              <a:rPr lang="es-MX" sz="1000" dirty="0">
                <a:solidFill>
                  <a:schemeClr val="tx1"/>
                </a:solidFill>
                <a:latin typeface="+mn-lt"/>
                <a:sym typeface="Encode Sans ExtraLight"/>
              </a:rPr>
              <a:t>.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9FF6A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3535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6377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387870" y="876994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aplicó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599279"/>
            <a:ext cx="4281017" cy="4555481"/>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otros, datos tales como el precio de importación del hidrocarburo, el PIB, etc., sin embargo, el pronóstico final resulta no ser del todo preciso y </a:t>
            </a:r>
            <a:r>
              <a:rPr lang="es-MX" sz="1100" u="sng" dirty="0">
                <a:solidFill>
                  <a:schemeClr val="tx1"/>
                </a:solidFill>
                <a:latin typeface="+mn-lt"/>
                <a:sym typeface="Encode Sans ExtraLight"/>
              </a:rPr>
              <a:t>está sujeto a la estimación de las variables predictoras que son en sí otros pronósticos.</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Estos modelos suelen ser </a:t>
            </a:r>
            <a:r>
              <a:rPr lang="es-MX" sz="1100" u="sng" dirty="0">
                <a:solidFill>
                  <a:schemeClr val="tx1"/>
                </a:solidFill>
                <a:latin typeface="+mn-lt"/>
                <a:ea typeface="Encode Sans Thin"/>
                <a:cs typeface="Encode Sans Thin"/>
                <a:sym typeface="Encode Sans ExtraLight"/>
              </a:rPr>
              <a:t>muy sensibles a valores atípicos de la serie, lo que suele resultar en pronósticos sesgados.</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Algunas opciones para tratar datos atípicos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datos atípicos por valores como media, moda, mediana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Aislar los datos atípicos para el entrenamiento del modelo </a:t>
            </a:r>
          </a:p>
          <a:p>
            <a:pPr marR="0" lvl="0" algn="just" rtl="0">
              <a:lnSpc>
                <a:spcPct val="95000"/>
              </a:lnSpc>
              <a:spcBef>
                <a:spcPts val="0"/>
              </a:spcBef>
              <a:spcAft>
                <a:spcPts val="0"/>
              </a:spcAft>
              <a:buClr>
                <a:schemeClr val="dk1"/>
              </a:buClr>
              <a:buSzPct val="90000"/>
            </a:pPr>
            <a:r>
              <a:rPr lang="es-MX" sz="1100" dirty="0">
                <a:solidFill>
                  <a:schemeClr val="tx1"/>
                </a:solidFill>
                <a:latin typeface="+mn-lt"/>
                <a:sym typeface="Encode Sans ExtraLight"/>
              </a:rPr>
              <a:t>El mejor resultado se dio con el modelo </a:t>
            </a:r>
            <a:r>
              <a:rPr lang="es-MX" sz="1100" dirty="0">
                <a:solidFill>
                  <a:schemeClr val="tx1"/>
                </a:solidFill>
                <a:latin typeface="+mn-lt"/>
              </a:rPr>
              <a:t>SARIMA (1,1,1) (1,1,0)[12] (Con datos de entrenamiento recortados a 2019), es decir, que no se tomaron en cuenta los resultados atípicos derivados de la pandemia de Covid-19. </a:t>
            </a:r>
            <a:r>
              <a:rPr lang="es-MX" sz="1100" dirty="0">
                <a:solidFill>
                  <a:schemeClr val="tx1"/>
                </a:solidFill>
                <a:latin typeface="+mn-lt"/>
                <a:sym typeface="Encode Sans ExtraLight"/>
              </a:rPr>
              <a:t> Dicho modelo permitió obtener un pronóstico de 12 meses con un Error Porcentual Promedio (MAPE) de12% que resulta mejor al reportado históricamente por la SENER hasta el 2018.</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63779" y="9894661"/>
            <a:ext cx="4357658"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modelos ARIMA (Utilizando 201 meses </a:t>
            </a:r>
            <a:r>
              <a:rPr lang="es-MX" sz="1050">
                <a:solidFill>
                  <a:schemeClr val="tx1"/>
                </a:solidFill>
                <a:latin typeface="+mn-lt"/>
                <a:ea typeface="Encode Sans ExtraLight"/>
                <a:cs typeface="Encode Sans ExtraLight"/>
                <a:sym typeface="Encode Sans ExtraLight"/>
              </a:rPr>
              <a:t>como datos de entrenamiento) </a:t>
            </a:r>
            <a:r>
              <a:rPr lang="es-MX" sz="1050" dirty="0">
                <a:solidFill>
                  <a:schemeClr val="tx1"/>
                </a:solidFill>
                <a:latin typeface="+mn-lt"/>
                <a:ea typeface="Encode Sans ExtraLight"/>
                <a:cs typeface="Encode Sans ExtraLight"/>
                <a:sym typeface="Encode Sans ExtraLight"/>
              </a:rPr>
              <a:t>con base en los resultados de las gráficas de ACF &amp; PACF se tiene los siguientes modelos  </a:t>
            </a:r>
            <a:r>
              <a:rPr lang="es-MX" sz="1050" baseline="30000" dirty="0">
                <a:solidFill>
                  <a:schemeClr val="tx1"/>
                </a:solidFill>
                <a:latin typeface="+mn-lt"/>
                <a:ea typeface="Encode Sans ExtraLight"/>
                <a:cs typeface="Encode Sans ExtraLight"/>
                <a:sym typeface="Encode Sans ExtraLight"/>
              </a:rPr>
              <a:t>3</a:t>
            </a:r>
            <a:r>
              <a:rPr lang="es-MX" sz="1050" dirty="0">
                <a:solidFill>
                  <a:schemeClr val="tx1"/>
                </a:solidFill>
                <a:latin typeface="+mn-lt"/>
                <a:ea typeface="Encode Sans ExtraLight"/>
                <a:cs typeface="Encode Sans ExtraLight"/>
                <a:sym typeface="Encode Sans ExtraLight"/>
              </a:rPr>
              <a:t> </a:t>
            </a: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36721"/>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1. </a:t>
            </a:r>
            <a:r>
              <a:rPr lang="es-MX" sz="900" dirty="0">
                <a:solidFill>
                  <a:schemeClr val="tx1"/>
                </a:solidFill>
                <a:latin typeface="+mn-lt"/>
                <a:hlinkClick r:id="rId5">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n-US" sz="900" dirty="0">
              <a:solidFill>
                <a:schemeClr val="tx1"/>
              </a:solidFill>
              <a:latin typeface="+mn-lt"/>
            </a:endParaRPr>
          </a:p>
          <a:p>
            <a:pPr marL="127635" marR="535305">
              <a:lnSpc>
                <a:spcPct val="107000"/>
              </a:lnSpc>
              <a:spcBef>
                <a:spcPts val="905"/>
              </a:spcBef>
            </a:pPr>
            <a:r>
              <a:rPr lang="en-US" sz="900" dirty="0">
                <a:solidFill>
                  <a:schemeClr val="tx1"/>
                </a:solidFill>
                <a:latin typeface="+mn-lt"/>
              </a:rPr>
              <a:t>2. </a:t>
            </a:r>
            <a:r>
              <a:rPr lang="es-MX" sz="900" dirty="0" err="1">
                <a:solidFill>
                  <a:schemeClr val="tx1"/>
                </a:solidFill>
                <a:latin typeface="+mn-lt"/>
              </a:rPr>
              <a:t>Durbán</a:t>
            </a:r>
            <a:r>
              <a:rPr lang="es-MX" sz="900" dirty="0">
                <a:solidFill>
                  <a:schemeClr val="tx1"/>
                </a:solidFill>
                <a:latin typeface="+mn-lt"/>
              </a:rPr>
              <a:t> </a:t>
            </a:r>
            <a:r>
              <a:rPr lang="es-MX" sz="900" dirty="0" err="1">
                <a:solidFill>
                  <a:schemeClr val="tx1"/>
                </a:solidFill>
                <a:latin typeface="+mn-lt"/>
              </a:rPr>
              <a:t>Maria</a:t>
            </a:r>
            <a:r>
              <a:rPr lang="es-MX" sz="900" dirty="0">
                <a:solidFill>
                  <a:schemeClr val="tx1"/>
                </a:solidFill>
                <a:latin typeface="+mn-lt"/>
              </a:rPr>
              <a:t>, Universidad Carlos Tercero de Madrid, Curso de Modelos Lineales Generalizados (</a:t>
            </a:r>
            <a:r>
              <a:rPr lang="es-MX" sz="900" dirty="0">
                <a:solidFill>
                  <a:schemeClr val="tx1"/>
                </a:solidFill>
                <a:latin typeface="+mn-lt"/>
                <a:hlinkClick r:id="rId6">
                  <a:extLst>
                    <a:ext uri="{A12FA001-AC4F-418D-AE19-62706E023703}">
                      <ahyp:hlinkClr xmlns:ahyp="http://schemas.microsoft.com/office/drawing/2018/hyperlinkcolor" val="tx"/>
                    </a:ext>
                  </a:extLst>
                </a:hlinkClick>
              </a:rPr>
              <a:t>curso_glm.pdf (uc3m.es)</a:t>
            </a:r>
            <a:r>
              <a:rPr lang="es-MX" sz="900" dirty="0">
                <a:solidFill>
                  <a:schemeClr val="tx1"/>
                </a:solidFill>
                <a:latin typeface="+mn-lt"/>
              </a:rPr>
              <a:t>)</a:t>
            </a:r>
          </a:p>
          <a:p>
            <a:pPr marL="127635" marR="535305">
              <a:lnSpc>
                <a:spcPct val="107000"/>
              </a:lnSpc>
              <a:spcBef>
                <a:spcPts val="905"/>
              </a:spcBef>
              <a:spcAft>
                <a:spcPts val="0"/>
              </a:spcAft>
            </a:pPr>
            <a:r>
              <a:rPr lang="es-MX" sz="900" dirty="0">
                <a:solidFill>
                  <a:schemeClr val="tx1"/>
                </a:solidFill>
                <a:latin typeface="+mn-lt"/>
              </a:rPr>
              <a:t>3. </a:t>
            </a: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7">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75357704"/>
              </p:ext>
            </p:extLst>
          </p:nvPr>
        </p:nvGraphicFramePr>
        <p:xfrm>
          <a:off x="514086" y="106362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 </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1581062941"/>
              </p:ext>
            </p:extLst>
          </p:nvPr>
        </p:nvGraphicFramePr>
        <p:xfrm>
          <a:off x="693340" y="942263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“lineal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78293" y="11847628"/>
            <a:ext cx="4409639" cy="128073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suavizamiento de los datos históricos de la serie mediante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o se “delimitó” el conjunto de datos de entrenamiento evitando considerar los datos atípicos de los años 2020 y 2021 provocados por la pandemia de </a:t>
            </a:r>
            <a:r>
              <a:rPr lang="es-MX" sz="1050" dirty="0" err="1">
                <a:solidFill>
                  <a:schemeClr val="tx1"/>
                </a:solidFill>
                <a:latin typeface="+mn-lt"/>
                <a:ea typeface="Encode Sans ExtraLight"/>
                <a:cs typeface="Encode Sans ExtraLight"/>
                <a:sym typeface="Encode Sans ExtraLight"/>
              </a:rPr>
              <a:t>Covid</a:t>
            </a:r>
            <a:r>
              <a:rPr lang="es-MX" sz="1050" dirty="0">
                <a:solidFill>
                  <a:schemeClr val="tx1"/>
                </a:solidFill>
                <a:latin typeface="+mn-lt"/>
                <a:ea typeface="Encode Sans ExtraLight"/>
                <a:cs typeface="Encode Sans ExtraLight"/>
                <a:sym typeface="Encode Sans ExtraLight"/>
              </a:rPr>
              <a:t> 19 con el objetivo de lograr mejores valores de predicción, evitando que los valores atípicos afecten las estimaciones.</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4" name="Google Shape;89;p1">
            <a:extLst>
              <a:ext uri="{FF2B5EF4-FFF2-40B4-BE49-F238E27FC236}">
                <a16:creationId xmlns:a16="http://schemas.microsoft.com/office/drawing/2014/main" id="{7CBE814C-C2C1-C771-09A0-9ED1B84C585A}"/>
              </a:ext>
            </a:extLst>
          </p:cNvPr>
          <p:cNvSpPr txBox="1"/>
          <p:nvPr/>
        </p:nvSpPr>
        <p:spPr>
          <a:xfrm>
            <a:off x="357433"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la demanda de gas natural en el sector eléctrico en México y las funciones de Autocorrelación (ACF) y Autocorrelación Parcial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822542175"/>
              </p:ext>
            </p:extLst>
          </p:nvPr>
        </p:nvGraphicFramePr>
        <p:xfrm>
          <a:off x="693339" y="1138871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3553069220"/>
              </p:ext>
            </p:extLst>
          </p:nvPr>
        </p:nvGraphicFramePr>
        <p:xfrm>
          <a:off x="738226" y="132153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(aislando valores atípicos provocados por covid-19)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sp>
        <p:nvSpPr>
          <p:cNvPr id="28" name="Google Shape;97;p1">
            <a:extLst>
              <a:ext uri="{FF2B5EF4-FFF2-40B4-BE49-F238E27FC236}">
                <a16:creationId xmlns:a16="http://schemas.microsoft.com/office/drawing/2014/main" id="{AA9F2FE4-A7CA-97E3-7273-C75D57FDD65D}"/>
              </a:ext>
            </a:extLst>
          </p:cNvPr>
          <p:cNvSpPr txBox="1"/>
          <p:nvPr/>
        </p:nvSpPr>
        <p:spPr>
          <a:xfrm>
            <a:off x="760900" y="579445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 name="Google Shape;88;p1">
            <a:extLst>
              <a:ext uri="{FF2B5EF4-FFF2-40B4-BE49-F238E27FC236}">
                <a16:creationId xmlns:a16="http://schemas.microsoft.com/office/drawing/2014/main" id="{40C27ABD-299D-F7D2-95F6-C847352586E3}"/>
              </a:ext>
            </a:extLst>
          </p:cNvPr>
          <p:cNvSpPr/>
          <p:nvPr/>
        </p:nvSpPr>
        <p:spPr>
          <a:xfrm>
            <a:off x="363779" y="3987093"/>
            <a:ext cx="9134090" cy="3204591"/>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30" name="Google Shape;89;p1">
            <a:extLst>
              <a:ext uri="{FF2B5EF4-FFF2-40B4-BE49-F238E27FC236}">
                <a16:creationId xmlns:a16="http://schemas.microsoft.com/office/drawing/2014/main" id="{B188BC0C-B6F1-FB83-4EC9-AF4E796C039B}"/>
              </a:ext>
            </a:extLst>
          </p:cNvPr>
          <p:cNvSpPr txBox="1"/>
          <p:nvPr/>
        </p:nvSpPr>
        <p:spPr>
          <a:xfrm>
            <a:off x="378293" y="4236153"/>
            <a:ext cx="8975873" cy="491291"/>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En este análisis se abordarán dos modelos representativos dentro de la teoría de pronósticos,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en donde una variable de interés (endógena) es explicada por un conjunto de variables explicativas (exógenas).y que tiene la siguiente forma </a:t>
            </a:r>
            <a:r>
              <a:rPr lang="es-MX" sz="1000" baseline="30000" dirty="0">
                <a:solidFill>
                  <a:schemeClr val="tx1"/>
                </a:solidFill>
                <a:latin typeface="+mn-lt"/>
              </a:rPr>
              <a:t>2</a:t>
            </a:r>
            <a:r>
              <a:rPr lang="es-MX" sz="1000" dirty="0">
                <a:solidFill>
                  <a:schemeClr val="tx1"/>
                </a:solidFill>
                <a:latin typeface="+mn-lt"/>
              </a:rPr>
              <a:t>: </a:t>
            </a:r>
          </a:p>
        </p:txBody>
      </p:sp>
      <p:sp>
        <p:nvSpPr>
          <p:cNvPr id="32" name="Google Shape;89;p1">
            <a:extLst>
              <a:ext uri="{FF2B5EF4-FFF2-40B4-BE49-F238E27FC236}">
                <a16:creationId xmlns:a16="http://schemas.microsoft.com/office/drawing/2014/main" id="{DC4842FB-F914-8951-AF6C-490177779B80}"/>
              </a:ext>
            </a:extLst>
          </p:cNvPr>
          <p:cNvSpPr txBox="1"/>
          <p:nvPr/>
        </p:nvSpPr>
        <p:spPr>
          <a:xfrm>
            <a:off x="378293" y="5777422"/>
            <a:ext cx="9015465"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se basan en la idea de que el valor actual de la serie </a:t>
            </a:r>
            <a:r>
              <a:rPr lang="es-MX" sz="1000" dirty="0" err="1">
                <a:solidFill>
                  <a:schemeClr val="tx1"/>
                </a:solidFill>
                <a:latin typeface="+mn-lt"/>
              </a:rPr>
              <a:t>Yt</a:t>
            </a:r>
            <a:r>
              <a:rPr lang="es-MX" sz="1000" dirty="0">
                <a:solidFill>
                  <a:schemeClr val="tx1"/>
                </a:solidFill>
                <a:latin typeface="+mn-lt"/>
              </a:rPr>
              <a:t>, puede explicarse en función de p valores pasados, Yt-1, Yt-2, …, </a:t>
            </a:r>
            <a:r>
              <a:rPr lang="es-MX" sz="1000" dirty="0" err="1">
                <a:solidFill>
                  <a:schemeClr val="tx1"/>
                </a:solidFill>
                <a:latin typeface="+mn-lt"/>
              </a:rPr>
              <a:t>Yt</a:t>
            </a:r>
            <a:r>
              <a:rPr lang="es-MX" sz="1000" dirty="0">
                <a:solidFill>
                  <a:schemeClr val="tx1"/>
                </a:solidFill>
                <a:latin typeface="+mn-lt"/>
              </a:rPr>
              <a:t>-p, así como de q valores pasados de error </a:t>
            </a:r>
            <a:r>
              <a:rPr lang="es-MX" sz="1000" dirty="0">
                <a:solidFill>
                  <a:schemeClr val="tx1"/>
                </a:solidFill>
                <a:latin typeface="Cambria Math" panose="02040503050406030204" pitchFamily="18" charset="0"/>
                <a:ea typeface="Cambria Math" panose="02040503050406030204" pitchFamily="18" charset="0"/>
              </a:rPr>
              <a:t>𝜀t-1, 𝜀t-2, .. 𝜀t-n,</a:t>
            </a:r>
            <a:r>
              <a:rPr lang="es-MX" sz="1000" dirty="0">
                <a:solidFill>
                  <a:schemeClr val="tx1"/>
                </a:solidFill>
                <a:latin typeface="+mn-lt"/>
                <a:ea typeface="Cambria Math" panose="02040503050406030204" pitchFamily="18" charset="0"/>
              </a:rPr>
              <a:t>. Son </a:t>
            </a:r>
            <a:r>
              <a:rPr lang="es-MX" sz="1000" dirty="0">
                <a:solidFill>
                  <a:schemeClr val="tx1"/>
                </a:solidFill>
                <a:latin typeface="+mn-lt"/>
              </a:rPr>
              <a:t>llamados modelos Auto-Regresivos y de Medias Móviles (ARIMA) y tiene la siguiente forma: </a:t>
            </a:r>
          </a:p>
        </p:txBody>
      </p:sp>
      <mc:AlternateContent xmlns:mc="http://schemas.openxmlformats.org/markup-compatibility/2006" xmlns:a14="http://schemas.microsoft.com/office/drawing/2010/main">
        <mc:Choice Requires="a14">
          <p:sp>
            <p:nvSpPr>
              <p:cNvPr id="33" name="Google Shape;89;p1">
                <a:extLst>
                  <a:ext uri="{FF2B5EF4-FFF2-40B4-BE49-F238E27FC236}">
                    <a16:creationId xmlns:a16="http://schemas.microsoft.com/office/drawing/2014/main" id="{F02E3659-BF49-3676-90D6-AF59E5FC1E8A}"/>
                  </a:ext>
                </a:extLst>
              </p:cNvPr>
              <p:cNvSpPr txBox="1"/>
              <p:nvPr/>
            </p:nvSpPr>
            <p:spPr>
              <a:xfrm>
                <a:off x="2624318" y="6255141"/>
                <a:ext cx="5008480" cy="842157"/>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i="1" smtClean="0">
                        <a:solidFill>
                          <a:schemeClr val="tx1"/>
                        </a:solidFill>
                        <a:latin typeface="Cambria Math" panose="02040503050406030204" pitchFamily="18" charset="0"/>
                        <a:ea typeface="Cambria Math" panose="02040503050406030204" pitchFamily="18" charset="0"/>
                      </a:rPr>
                      <m:t>𝜙</m:t>
                    </m:r>
                    <m:r>
                      <a:rPr lang="es-MX" sz="900" b="0" i="1" smtClean="0">
                        <a:solidFill>
                          <a:schemeClr val="tx1"/>
                        </a:solidFill>
                        <a:latin typeface="Cambria Math" panose="02040503050406030204" pitchFamily="18" charset="0"/>
                        <a:ea typeface="Cambria Math" panose="02040503050406030204" pitchFamily="18" charset="0"/>
                      </a:rPr>
                      <m:t>0</m:t>
                    </m:r>
                    <m:r>
                      <a:rPr lang="es-MX" sz="900" b="0" i="1" smtClean="0">
                        <a:solidFill>
                          <a:schemeClr val="tx1"/>
                        </a:solidFill>
                        <a:latin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𝜙</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𝑌𝑡</m:t>
                    </m:r>
                    <m:r>
                      <a:rPr lang="es-MX" sz="900" i="1" baseline="-2500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𝜙</m:t>
                    </m:r>
                    <m:r>
                      <a:rPr lang="es-MX" sz="900" b="0" i="1" smtClean="0">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𝑌𝑡</m:t>
                    </m:r>
                    <m:r>
                      <a:rPr lang="es-MX" sz="900" i="1" baseline="-2500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baseline="-25000" smtClean="0">
                        <a:solidFill>
                          <a:schemeClr val="tx1"/>
                        </a:solidFill>
                        <a:latin typeface="Cambria Math" panose="02040503050406030204" pitchFamily="18" charset="0"/>
                        <a:ea typeface="Cambria Math" panose="02040503050406030204" pitchFamily="18" charset="0"/>
                      </a:rPr>
                      <m:t>𝑡</m:t>
                    </m:r>
                    <m:r>
                      <a:rPr lang="es-MX" sz="900" b="0" i="1" baseline="-25000"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𝜀</m:t>
                    </m:r>
                    <m:r>
                      <a:rPr lang="es-MX" sz="900" i="1" baseline="-25000">
                        <a:solidFill>
                          <a:schemeClr val="tx1"/>
                        </a:solidFill>
                        <a:latin typeface="Cambria Math" panose="02040503050406030204" pitchFamily="18" charset="0"/>
                        <a:ea typeface="Cambria Math" panose="02040503050406030204" pitchFamily="18" charset="0"/>
                      </a:rPr>
                      <m:t>𝑡</m:t>
                    </m:r>
                    <m:r>
                      <a:rPr lang="es-MX" sz="900" i="1" baseline="-25000">
                        <a:solidFill>
                          <a:schemeClr val="tx1"/>
                        </a:solidFill>
                        <a:latin typeface="Cambria Math" panose="02040503050406030204" pitchFamily="18" charset="0"/>
                        <a:ea typeface="Cambria Math" panose="02040503050406030204" pitchFamily="18" charset="0"/>
                      </a:rPr>
                      <m:t>−2+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Variable Y a </a:t>
                </a:r>
                <a:r>
                  <a:rPr lang="en-US" sz="900" dirty="0" err="1">
                    <a:solidFill>
                      <a:schemeClr val="dk1"/>
                    </a:solidFill>
                    <a:latin typeface="+mn-lt"/>
                  </a:rPr>
                  <a:t>pronósticar</a:t>
                </a:r>
                <a:r>
                  <a:rPr lang="en-US" sz="900" dirty="0">
                    <a:solidFill>
                      <a:schemeClr val="dk1"/>
                    </a:solidFill>
                    <a:latin typeface="+mn-lt"/>
                  </a:rPr>
                  <a:t> a </a:t>
                </a:r>
                <a:r>
                  <a:rPr lang="en-US" sz="900" dirty="0" err="1">
                    <a:solidFill>
                      <a:schemeClr val="dk1"/>
                    </a:solidFill>
                    <a:latin typeface="+mn-lt"/>
                  </a:rPr>
                  <a:t>tiempo</a:t>
                </a:r>
                <a:r>
                  <a:rPr lang="en-US" sz="900" dirty="0">
                    <a:solidFill>
                      <a:schemeClr val="dk1"/>
                    </a:solidFill>
                    <a:latin typeface="+mn-lt"/>
                  </a:rPr>
                  <a:t> t</a:t>
                </a:r>
                <a:endParaRPr lang="es-MX" sz="900" dirty="0">
                  <a:solidFill>
                    <a:schemeClr val="tx1"/>
                  </a:solidFill>
                  <a:latin typeface="+mn-lt"/>
                </a:endParaRP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𝜃, </a:t>
                </a:r>
                <a14:m>
                  <m:oMath xmlns:m="http://schemas.openxmlformats.org/officeDocument/2006/math">
                    <m:r>
                      <a:rPr lang="es-MX" sz="900" i="1" smtClean="0">
                        <a:solidFill>
                          <a:schemeClr val="tx1"/>
                        </a:solidFill>
                        <a:latin typeface="Cambria Math" panose="02040503050406030204" pitchFamily="18" charset="0"/>
                        <a:ea typeface="Cambria Math" panose="02040503050406030204" pitchFamily="18" charset="0"/>
                      </a:rPr>
                      <m:t>𝜙</m:t>
                    </m:r>
                    <m:r>
                      <a:rPr lang="es-MX" sz="900" i="1" smtClean="0">
                        <a:solidFill>
                          <a:schemeClr val="tx1"/>
                        </a:solidFill>
                        <a:latin typeface="Cambria Math" panose="02040503050406030204" pitchFamily="18" charset="0"/>
                        <a:ea typeface="Cambria Math" panose="02040503050406030204" pitchFamily="18" charset="0"/>
                      </a:rPr>
                      <m:t> </m:t>
                    </m:r>
                  </m:oMath>
                </a14:m>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r>
                  <a:rPr lang="en-US" sz="900" dirty="0" err="1">
                    <a:solidFill>
                      <a:schemeClr val="dk1"/>
                    </a:solidFill>
                    <a:latin typeface="+mn-lt"/>
                    <a:ea typeface="Cambria Math" panose="02040503050406030204" pitchFamily="18" charset="0"/>
                  </a:rPr>
                  <a:t>Y</a:t>
                </a:r>
                <a:r>
                  <a:rPr lang="en-US" sz="900" b="0" i="0" baseline="-25000" dirty="0" err="1">
                    <a:solidFill>
                      <a:schemeClr val="dk1"/>
                    </a:solidFill>
                    <a:latin typeface="+mn-lt"/>
                    <a:ea typeface="Cambria Math" panose="02040503050406030204" pitchFamily="18" charset="0"/>
                    <a:sym typeface="Arial"/>
                  </a:rPr>
                  <a:t>t</a:t>
                </a:r>
                <a:r>
                  <a:rPr lang="en-US" sz="900" b="0" i="0" baseline="-25000" dirty="0">
                    <a:solidFill>
                      <a:schemeClr val="dk1"/>
                    </a:solidFill>
                    <a:latin typeface="+mn-lt"/>
                    <a:ea typeface="Cambria Math" panose="02040503050406030204" pitchFamily="18" charset="0"/>
                    <a:sym typeface="Arial"/>
                  </a:rPr>
                  <a:t>-p</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a:t>
                </a:r>
                <a:r>
                  <a:rPr lang="en-US" sz="900" dirty="0">
                    <a:solidFill>
                      <a:schemeClr val="dk1"/>
                    </a:solidFill>
                    <a:latin typeface="+mn-lt"/>
                    <a:ea typeface="Cambria Math" panose="02040503050406030204" pitchFamily="18" charset="0"/>
                  </a:rPr>
                  <a:t>Y</a:t>
                </a:r>
                <a:r>
                  <a:rPr lang="en-US" sz="900" b="0" i="0" dirty="0">
                    <a:solidFill>
                      <a:schemeClr val="dk1"/>
                    </a:solidFill>
                    <a:latin typeface="+mn-lt"/>
                    <a:ea typeface="Cambria Math" panose="02040503050406030204" pitchFamily="18" charset="0"/>
                    <a:sym typeface="Arial"/>
                  </a:rPr>
                  <a:t> a t-p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Cambria Math" panose="02040503050406030204" pitchFamily="18" charset="0"/>
                          <a:ea typeface="Cambria Math" panose="02040503050406030204" pitchFamily="18" charset="0"/>
                        </a:rPr>
                        <m:t>𝜀</m:t>
                      </m:r>
                      <m:r>
                        <a:rPr lang="es-MX" sz="900" b="0" i="1" baseline="-25000" smtClean="0">
                          <a:solidFill>
                            <a:schemeClr val="tx1"/>
                          </a:solidFill>
                          <a:latin typeface="Cambria Math" panose="02040503050406030204" pitchFamily="18" charset="0"/>
                          <a:ea typeface="Cambria Math" panose="02040503050406030204" pitchFamily="18" charset="0"/>
                        </a:rPr>
                        <m:t>𝑡</m:t>
                      </m:r>
                      <m:r>
                        <a:rPr lang="es-MX" sz="900" b="0" i="1" baseline="-25000" smtClean="0">
                          <a:solidFill>
                            <a:schemeClr val="tx1"/>
                          </a:solidFill>
                          <a:latin typeface="Cambria Math" panose="02040503050406030204" pitchFamily="18" charset="0"/>
                          <a:ea typeface="Cambria Math" panose="02040503050406030204" pitchFamily="18" charset="0"/>
                        </a:rPr>
                        <m:t>−</m:t>
                      </m:r>
                      <m:r>
                        <a:rPr lang="es-MX" sz="900" b="0" i="1" baseline="-25000" smtClean="0">
                          <a:solidFill>
                            <a:schemeClr val="tx1"/>
                          </a:solidFill>
                          <a:latin typeface="Cambria Math" panose="02040503050406030204" pitchFamily="18" charset="0"/>
                          <a:ea typeface="Cambria Math" panose="02040503050406030204" pitchFamily="18" charset="0"/>
                        </a:rPr>
                        <m:t>𝑞</m:t>
                      </m:r>
                      <m:r>
                        <a:rPr lang="es-MX" sz="900" b="0" i="1" smtClean="0">
                          <a:solidFill>
                            <a:schemeClr val="tx1"/>
                          </a:solidFill>
                          <a:latin typeface="Cambria Math" panose="02040503050406030204" pitchFamily="18" charset="0"/>
                          <a:ea typeface="Cambria Math" panose="02040503050406030204" pitchFamily="18" charset="0"/>
                        </a:rPr>
                        <m:t>:</m:t>
                      </m:r>
                      <m:r>
                        <m:rPr>
                          <m:nor/>
                        </m:rPr>
                        <a:rPr lang="es-MX" sz="900" b="0" i="0" smtClean="0">
                          <a:solidFill>
                            <a:schemeClr val="tx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Errores</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t</m:t>
                      </m:r>
                      <m:r>
                        <m:rPr>
                          <m:nor/>
                        </m:rPr>
                        <a:rPr lang="es-MX" sz="900" b="0" i="0" dirty="0" smtClean="0">
                          <a:solidFill>
                            <a:schemeClr val="dk1"/>
                          </a:solidFill>
                          <a:latin typeface="+mn-lt"/>
                          <a:ea typeface="Cambria Math" panose="02040503050406030204" pitchFamily="18" charset="0"/>
                        </a:rPr>
                        <m:t>−</m:t>
                      </m:r>
                      <m:r>
                        <m:rPr>
                          <m:nor/>
                        </m:rPr>
                        <a:rPr lang="es-MX" sz="900" b="0" i="0" dirty="0" smtClean="0">
                          <a:solidFill>
                            <a:schemeClr val="dk1"/>
                          </a:solidFill>
                          <a:latin typeface="+mn-lt"/>
                          <a:ea typeface="Cambria Math" panose="02040503050406030204" pitchFamily="18" charset="0"/>
                        </a:rPr>
                        <m:t>q</m:t>
                      </m:r>
                    </m:oMath>
                  </m:oMathPara>
                </a14:m>
                <a:endParaRPr lang="en-US" sz="900" b="0" i="0" dirty="0">
                  <a:solidFill>
                    <a:schemeClr val="dk1"/>
                  </a:solidFill>
                  <a:latin typeface="+mn-lt"/>
                  <a:ea typeface="Cambria Math" panose="02040503050406030204" pitchFamily="18" charset="0"/>
                  <a:sym typeface="Arial"/>
                </a:endParaRPr>
              </a:p>
            </p:txBody>
          </p:sp>
        </mc:Choice>
        <mc:Fallback xmlns="">
          <p:sp>
            <p:nvSpPr>
              <p:cNvPr id="33" name="Google Shape;89;p1">
                <a:extLst>
                  <a:ext uri="{FF2B5EF4-FFF2-40B4-BE49-F238E27FC236}">
                    <a16:creationId xmlns:a16="http://schemas.microsoft.com/office/drawing/2014/main" id="{F02E3659-BF49-3676-90D6-AF59E5FC1E8A}"/>
                  </a:ext>
                </a:extLst>
              </p:cNvPr>
              <p:cNvSpPr txBox="1">
                <a:spLocks noRot="1" noChangeAspect="1" noMove="1" noResize="1" noEditPoints="1" noAdjustHandles="1" noChangeArrowheads="1" noChangeShapeType="1" noTextEdit="1"/>
              </p:cNvSpPr>
              <p:nvPr/>
            </p:nvSpPr>
            <p:spPr>
              <a:xfrm>
                <a:off x="2624318" y="6255141"/>
                <a:ext cx="5008480" cy="842157"/>
              </a:xfrm>
              <a:prstGeom prst="rect">
                <a:avLst/>
              </a:prstGeom>
              <a:blipFill>
                <a:blip r:embed="rId8"/>
                <a:stretch>
                  <a:fillRect l="-365" t="-2899" b="-1449"/>
                </a:stretch>
              </a:blipFill>
              <a:ln>
                <a:noFill/>
              </a:ln>
            </p:spPr>
            <p:txBody>
              <a:bodyPr/>
              <a:lstStyle/>
              <a:p>
                <a:r>
                  <a:rPr lang="es-MX">
                    <a:noFill/>
                  </a:rPr>
                  <a:t> </a:t>
                </a:r>
              </a:p>
            </p:txBody>
          </p:sp>
        </mc:Fallback>
      </mc:AlternateContent>
      <p:sp>
        <p:nvSpPr>
          <p:cNvPr id="34" name="TextBox 33">
            <a:extLst>
              <a:ext uri="{FF2B5EF4-FFF2-40B4-BE49-F238E27FC236}">
                <a16:creationId xmlns:a16="http://schemas.microsoft.com/office/drawing/2014/main" id="{88BEBDC0-10FA-C061-4846-E17491169B1D}"/>
              </a:ext>
            </a:extLst>
          </p:cNvPr>
          <p:cNvSpPr txBox="1"/>
          <p:nvPr/>
        </p:nvSpPr>
        <p:spPr>
          <a:xfrm>
            <a:off x="700492" y="4933691"/>
            <a:ext cx="4886960" cy="750205"/>
          </a:xfrm>
          <a:prstGeom prst="rect">
            <a:avLst/>
          </a:prstGeom>
          <a:noFill/>
        </p:spPr>
        <p:txBody>
          <a:bodyPr wrap="square">
            <a:spAutoFit/>
          </a:bodyPr>
          <a:lstStyle/>
          <a:p>
            <a:pPr lvl="0" algn="ctr">
              <a:lnSpc>
                <a:spcPct val="95000"/>
              </a:lnSpc>
              <a:buClr>
                <a:schemeClr val="dk1"/>
              </a:buClr>
              <a:buSzPts val="1200"/>
            </a:pPr>
            <a:r>
              <a:rPr lang="es-MX" sz="900" dirty="0">
                <a:solidFill>
                  <a:schemeClr val="tx1"/>
                </a:solidFill>
                <a:latin typeface="+mn-lt"/>
              </a:rPr>
              <a:t>g(E[Y ]) = β0 + β1X1 + . . . + β</a:t>
            </a:r>
            <a:r>
              <a:rPr lang="es-MX" sz="900" dirty="0" err="1">
                <a:solidFill>
                  <a:schemeClr val="tx1"/>
                </a:solidFill>
                <a:latin typeface="+mn-lt"/>
              </a:rPr>
              <a:t>kXk</a:t>
            </a:r>
            <a:endParaRPr lang="es-MX" sz="900" dirty="0">
              <a:solidFill>
                <a:schemeClr val="tx1"/>
              </a:solidFill>
              <a:latin typeface="+mn-lt"/>
              <a:sym typeface="Encode Sans Thin"/>
            </a:endParaRPr>
          </a:p>
          <a:p>
            <a:pPr lvl="0">
              <a:lnSpc>
                <a:spcPct val="95000"/>
              </a:lnSpc>
              <a:buClr>
                <a:schemeClr val="dk1"/>
              </a:buClr>
              <a:buSzPts val="1200"/>
            </a:pPr>
            <a:r>
              <a:rPr lang="es-MX" sz="900" dirty="0">
                <a:solidFill>
                  <a:schemeClr val="tx1"/>
                </a:solidFill>
                <a:latin typeface="+mn-lt"/>
              </a:rPr>
              <a:t>Tiene tres componentes: </a:t>
            </a:r>
          </a:p>
          <a:p>
            <a:pPr lvl="0">
              <a:lnSpc>
                <a:spcPct val="95000"/>
              </a:lnSpc>
              <a:buClr>
                <a:schemeClr val="dk1"/>
              </a:buClr>
              <a:buSzPts val="1200"/>
            </a:pPr>
            <a:r>
              <a:rPr lang="es-MX" sz="900" dirty="0">
                <a:solidFill>
                  <a:schemeClr val="dk1"/>
                </a:solidFill>
                <a:latin typeface="+mn-lt"/>
              </a:rPr>
              <a:t>y: </a:t>
            </a:r>
            <a:r>
              <a:rPr lang="es-MX" sz="900" dirty="0">
                <a:solidFill>
                  <a:schemeClr val="tx1"/>
                </a:solidFill>
                <a:latin typeface="+mn-lt"/>
              </a:rPr>
              <a:t>Componente aleatorio: La variable respuesta y, que pertenece a la familia exponencial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a:t>
            </a:r>
            <a:r>
              <a:rPr lang="es-MX" sz="900" dirty="0">
                <a:solidFill>
                  <a:schemeClr val="dk1"/>
                </a:solidFill>
                <a:latin typeface="+mn-lt"/>
                <a:ea typeface="Cambria Math" panose="02040503050406030204" pitchFamily="18" charset="0"/>
              </a:rPr>
              <a:t>Componente sistemático: Las variables predictoras Xi i = 1 . . . k</a:t>
            </a:r>
          </a:p>
          <a:p>
            <a:pPr lvl="0">
              <a:lnSpc>
                <a:spcPct val="95000"/>
              </a:lnSpc>
              <a:buClr>
                <a:schemeClr val="dk1"/>
              </a:buClr>
              <a:buSzPts val="1200"/>
            </a:pPr>
            <a:r>
              <a:rPr lang="es-MX" sz="900" dirty="0">
                <a:solidFill>
                  <a:schemeClr val="dk1"/>
                </a:solidFill>
                <a:latin typeface="+mn-lt"/>
                <a:ea typeface="Cambria Math" panose="02040503050406030204" pitchFamily="18" charset="0"/>
              </a:rPr>
              <a:t>Función Link: La función que relaciona la media, E[Y ], con las variables predictoras X</a:t>
            </a:r>
          </a:p>
        </p:txBody>
      </p:sp>
      <p:graphicFrame>
        <p:nvGraphicFramePr>
          <p:cNvPr id="35" name="Tabela 25">
            <a:extLst>
              <a:ext uri="{FF2B5EF4-FFF2-40B4-BE49-F238E27FC236}">
                <a16:creationId xmlns:a16="http://schemas.microsoft.com/office/drawing/2014/main" id="{DCF467F2-2866-EB6C-E2D1-857FCBA81D26}"/>
              </a:ext>
            </a:extLst>
          </p:cNvPr>
          <p:cNvGraphicFramePr>
            <a:graphicFrameLocks noGrp="1"/>
          </p:cNvGraphicFramePr>
          <p:nvPr>
            <p:extLst>
              <p:ext uri="{D42A27DB-BD31-4B8C-83A1-F6EECF244321}">
                <p14:modId xmlns:p14="http://schemas.microsoft.com/office/powerpoint/2010/main" val="620746040"/>
              </p:ext>
            </p:extLst>
          </p:nvPr>
        </p:nvGraphicFramePr>
        <p:xfrm>
          <a:off x="6009683" y="4866602"/>
          <a:ext cx="2762865" cy="853440"/>
        </p:xfrm>
        <a:graphic>
          <a:graphicData uri="http://schemas.openxmlformats.org/drawingml/2006/table">
            <a:tbl>
              <a:tblPr>
                <a:tableStyleId>{2D5ABB26-0587-4C30-8999-92F81FD0307C}</a:tableStyleId>
              </a:tblPr>
              <a:tblGrid>
                <a:gridCol w="1755174">
                  <a:extLst>
                    <a:ext uri="{9D8B030D-6E8A-4147-A177-3AD203B41FA5}">
                      <a16:colId xmlns:a16="http://schemas.microsoft.com/office/drawing/2014/main" val="156563870"/>
                    </a:ext>
                  </a:extLst>
                </a:gridCol>
                <a:gridCol w="1007691">
                  <a:extLst>
                    <a:ext uri="{9D8B030D-6E8A-4147-A177-3AD203B41FA5}">
                      <a16:colId xmlns:a16="http://schemas.microsoft.com/office/drawing/2014/main" val="785389531"/>
                    </a:ext>
                  </a:extLst>
                </a:gridCol>
              </a:tblGrid>
              <a:tr h="117562">
                <a:tc>
                  <a:txBody>
                    <a:bodyPr/>
                    <a:lstStyle/>
                    <a:p>
                      <a:r>
                        <a:rPr lang="es-MX" sz="800" b="1" dirty="0">
                          <a:effectLst/>
                        </a:rPr>
                        <a:t>Distribución de Probabilidad</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b="1" dirty="0">
                          <a:effectLst/>
                        </a:rPr>
                        <a:t>Función Link</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1445905"/>
                  </a:ext>
                </a:extLst>
              </a:tr>
              <a:tr h="0">
                <a:tc>
                  <a:txBody>
                    <a:bodyPr/>
                    <a:lstStyle/>
                    <a:p>
                      <a:r>
                        <a:rPr lang="es-MX" sz="800" dirty="0">
                          <a:effectLst/>
                        </a:rPr>
                        <a:t>Distribución Normal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a:effectLst/>
                        </a:rPr>
                        <a:t>Identidad</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7951365"/>
                  </a:ext>
                </a:extLst>
              </a:tr>
              <a:tr h="0">
                <a:tc>
                  <a:txBody>
                    <a:bodyPr/>
                    <a:lstStyle/>
                    <a:p>
                      <a:r>
                        <a:rPr lang="es-MX" sz="800" dirty="0">
                          <a:effectLst/>
                        </a:rPr>
                        <a:t>Distribución Binomial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err="1">
                          <a:effectLst/>
                        </a:rPr>
                        <a:t>Logit</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749269"/>
                  </a:ext>
                </a:extLst>
              </a:tr>
              <a:tr h="1175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800" dirty="0">
                          <a:effectLst/>
                        </a:rPr>
                        <a:t>Distribución Poisson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a:effectLst/>
                        </a:rPr>
                        <a:t>Log</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477297"/>
                  </a:ext>
                </a:extLst>
              </a:tr>
            </a:tbl>
          </a:graphicData>
        </a:graphic>
      </p:graphicFrame>
      <p:sp>
        <p:nvSpPr>
          <p:cNvPr id="36" name="Google Shape;95;p1">
            <a:extLst>
              <a:ext uri="{FF2B5EF4-FFF2-40B4-BE49-F238E27FC236}">
                <a16:creationId xmlns:a16="http://schemas.microsoft.com/office/drawing/2014/main" id="{5AFC66FC-AF09-23C0-FF8C-6FD88CB9F036}"/>
              </a:ext>
            </a:extLst>
          </p:cNvPr>
          <p:cNvSpPr txBox="1"/>
          <p:nvPr/>
        </p:nvSpPr>
        <p:spPr>
          <a:xfrm>
            <a:off x="364064" y="3943521"/>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pic>
        <p:nvPicPr>
          <p:cNvPr id="4" name="Picture 3">
            <a:extLst>
              <a:ext uri="{FF2B5EF4-FFF2-40B4-BE49-F238E27FC236}">
                <a16:creationId xmlns:a16="http://schemas.microsoft.com/office/drawing/2014/main" id="{330BEADD-E187-90D1-04EC-1460DC411512}"/>
              </a:ext>
            </a:extLst>
          </p:cNvPr>
          <p:cNvPicPr preferRelativeResize="0">
            <a:picLocks/>
          </p:cNvPicPr>
          <p:nvPr/>
        </p:nvPicPr>
        <p:blipFill>
          <a:blip r:embed="rId9"/>
          <a:stretch>
            <a:fillRect/>
          </a:stretch>
        </p:blipFill>
        <p:spPr>
          <a:xfrm>
            <a:off x="601292" y="8189464"/>
            <a:ext cx="1188720" cy="594360"/>
          </a:xfrm>
          <a:prstGeom prst="rect">
            <a:avLst/>
          </a:prstGeom>
        </p:spPr>
      </p:pic>
      <p:pic>
        <p:nvPicPr>
          <p:cNvPr id="11" name="Picture 10">
            <a:extLst>
              <a:ext uri="{FF2B5EF4-FFF2-40B4-BE49-F238E27FC236}">
                <a16:creationId xmlns:a16="http://schemas.microsoft.com/office/drawing/2014/main" id="{C3D14AE8-9704-29D2-DEF2-FA41D5B3292E}"/>
              </a:ext>
            </a:extLst>
          </p:cNvPr>
          <p:cNvPicPr preferRelativeResize="0">
            <a:picLocks/>
          </p:cNvPicPr>
          <p:nvPr/>
        </p:nvPicPr>
        <p:blipFill>
          <a:blip r:embed="rId10"/>
          <a:stretch>
            <a:fillRect/>
          </a:stretch>
        </p:blipFill>
        <p:spPr>
          <a:xfrm>
            <a:off x="1990560" y="8189464"/>
            <a:ext cx="1190146" cy="594360"/>
          </a:xfrm>
          <a:prstGeom prst="rect">
            <a:avLst/>
          </a:prstGeom>
        </p:spPr>
      </p:pic>
      <p:pic>
        <p:nvPicPr>
          <p:cNvPr id="14" name="Picture 13">
            <a:extLst>
              <a:ext uri="{FF2B5EF4-FFF2-40B4-BE49-F238E27FC236}">
                <a16:creationId xmlns:a16="http://schemas.microsoft.com/office/drawing/2014/main" id="{345293F8-9F33-5040-52D2-3A8357297B29}"/>
              </a:ext>
            </a:extLst>
          </p:cNvPr>
          <p:cNvPicPr preferRelativeResize="0">
            <a:picLocks/>
          </p:cNvPicPr>
          <p:nvPr/>
        </p:nvPicPr>
        <p:blipFill>
          <a:blip r:embed="rId11"/>
          <a:stretch>
            <a:fillRect/>
          </a:stretch>
        </p:blipFill>
        <p:spPr>
          <a:xfrm>
            <a:off x="3381253" y="8189464"/>
            <a:ext cx="1188720" cy="594360"/>
          </a:xfrm>
          <a:prstGeom prst="rect">
            <a:avLst/>
          </a:prstGeom>
        </p:spPr>
      </p:pic>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2280</TotalTime>
  <Words>1250</Words>
  <Application>Microsoft Office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Encode Sans Thin</vt:lpstr>
      <vt:lpstr>Encode Sans</vt:lpstr>
      <vt:lpstr>Arial</vt:lpstr>
      <vt:lpstr>Cambria Math</vt:lpstr>
      <vt:lpstr>Calibri</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19</cp:revision>
  <dcterms:created xsi:type="dcterms:W3CDTF">2013-12-15T23:14:21Z</dcterms:created>
  <dcterms:modified xsi:type="dcterms:W3CDTF">2023-05-31T23:22:43Z</dcterms:modified>
</cp:coreProperties>
</file>