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61" r:id="rId2"/>
  </p:sldIdLst>
  <p:sldSz cx="9771063" cy="14631988"/>
  <p:notesSz cx="6858000" cy="9144000"/>
  <p:embeddedFontLst>
    <p:embeddedFont>
      <p:font typeface="Calibri" panose="020F0502020204030204" pitchFamily="34" charset="0"/>
      <p:regular r:id="rId4"/>
      <p:bold r:id="rId5"/>
      <p:italic r:id="rId6"/>
      <p:boldItalic r:id="rId7"/>
    </p:embeddedFont>
    <p:embeddedFont>
      <p:font typeface="Cambria Math" panose="02040503050406030204" pitchFamily="18" charset="0"/>
      <p:regular r:id="rId8"/>
    </p:embeddedFont>
    <p:embeddedFont>
      <p:font typeface="Encode Sans" panose="020B0604020202020204" charset="0"/>
      <p:regular r:id="rId9"/>
      <p:bold r:id="rId10"/>
    </p:embeddedFont>
    <p:embeddedFont>
      <p:font typeface="Encode Sans Thin" panose="020B0604020202020204" charset="0"/>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09">
          <p15:clr>
            <a:srgbClr val="000000"/>
          </p15:clr>
        </p15:guide>
        <p15:guide id="2" pos="3126" userDrawn="1">
          <p15:clr>
            <a:srgbClr val="000000"/>
          </p15:clr>
        </p15:guide>
        <p15:guide id="3" pos="3078" userDrawn="1">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QDVQXGM3vnSjUw7xkqrap4wCZ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F6A8"/>
    <a:srgbClr val="C7E6A4"/>
    <a:srgbClr val="ADDB7B"/>
    <a:srgbClr val="B483D9"/>
    <a:srgbClr val="FF9900"/>
    <a:srgbClr val="B07BD7"/>
    <a:srgbClr val="52AAB6"/>
    <a:srgbClr val="FFCCCC"/>
    <a:srgbClr val="00CC66"/>
    <a:srgbClr val="FDDB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6C1190-0D9F-424B-80DD-C7A08160E84B}" v="62" dt="2023-05-31T16:13:57.3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47" autoAdjust="0"/>
  </p:normalViewPr>
  <p:slideViewPr>
    <p:cSldViewPr snapToGrid="0">
      <p:cViewPr>
        <p:scale>
          <a:sx n="50" d="100"/>
          <a:sy n="50" d="100"/>
        </p:scale>
        <p:origin x="2213" y="29"/>
      </p:cViewPr>
      <p:guideLst>
        <p:guide orient="horz" pos="4609"/>
        <p:guide pos="3126"/>
        <p:guide pos="307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notesMaster" Target="notesMasters/notesMaster1.xml"/><Relationship Id="rId21" Type="http://schemas.microsoft.com/office/2016/11/relationships/changesInfo" Target="changesInfos/changesInfo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0" Type="http://schemas.openxmlformats.org/officeDocument/2006/relationships/font" Target="fonts/font7.fntdata"/><Relationship Id="rId19"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font" Target="fonts/font6.fntdata"/><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Ibarra" userId="f9e6e0322c927b48" providerId="LiveId" clId="{2C6C1190-0D9F-424B-80DD-C7A08160E84B}"/>
    <pc:docChg chg="undo custSel modSld">
      <pc:chgData name="Sergio Ibarra" userId="f9e6e0322c927b48" providerId="LiveId" clId="{2C6C1190-0D9F-424B-80DD-C7A08160E84B}" dt="2023-05-31T16:19:54.152" v="702" actId="1035"/>
      <pc:docMkLst>
        <pc:docMk/>
      </pc:docMkLst>
      <pc:sldChg chg="addSp delSp modSp mod">
        <pc:chgData name="Sergio Ibarra" userId="f9e6e0322c927b48" providerId="LiveId" clId="{2C6C1190-0D9F-424B-80DD-C7A08160E84B}" dt="2023-05-31T16:19:54.152" v="702" actId="1035"/>
        <pc:sldMkLst>
          <pc:docMk/>
          <pc:sldMk cId="2665960598" sldId="261"/>
        </pc:sldMkLst>
        <pc:spChg chg="add del">
          <ac:chgData name="Sergio Ibarra" userId="f9e6e0322c927b48" providerId="LiveId" clId="{2C6C1190-0D9F-424B-80DD-C7A08160E84B}" dt="2023-05-31T16:05:01.356" v="506"/>
          <ac:spMkLst>
            <pc:docMk/>
            <pc:sldMk cId="2665960598" sldId="261"/>
            <ac:spMk id="2" creationId="{4D4E2963-0654-3200-D5A5-84448C7FE474}"/>
          </ac:spMkLst>
        </pc:spChg>
        <pc:spChg chg="add del">
          <ac:chgData name="Sergio Ibarra" userId="f9e6e0322c927b48" providerId="LiveId" clId="{2C6C1190-0D9F-424B-80DD-C7A08160E84B}" dt="2023-05-31T16:10:12.134" v="526"/>
          <ac:spMkLst>
            <pc:docMk/>
            <pc:sldMk cId="2665960598" sldId="261"/>
            <ac:spMk id="7" creationId="{35D7A4C5-142C-E37F-014A-D31EA2708DDE}"/>
          </ac:spMkLst>
        </pc:spChg>
        <pc:spChg chg="mod">
          <ac:chgData name="Sergio Ibarra" userId="f9e6e0322c927b48" providerId="LiveId" clId="{2C6C1190-0D9F-424B-80DD-C7A08160E84B}" dt="2023-05-31T16:15:19.078" v="687" actId="1036"/>
          <ac:spMkLst>
            <pc:docMk/>
            <pc:sldMk cId="2665960598" sldId="261"/>
            <ac:spMk id="10" creationId="{E31D09DC-CA6D-F7B6-4422-53B4E9DC1709}"/>
          </ac:spMkLst>
        </pc:spChg>
        <pc:spChg chg="add del">
          <ac:chgData name="Sergio Ibarra" userId="f9e6e0322c927b48" providerId="LiveId" clId="{2C6C1190-0D9F-424B-80DD-C7A08160E84B}" dt="2023-05-31T16:10:54.846" v="542" actId="478"/>
          <ac:spMkLst>
            <pc:docMk/>
            <pc:sldMk cId="2665960598" sldId="261"/>
            <ac:spMk id="13" creationId="{555481D5-E635-A26B-ABC6-8329207146EE}"/>
          </ac:spMkLst>
        </pc:spChg>
        <pc:spChg chg="mod">
          <ac:chgData name="Sergio Ibarra" userId="f9e6e0322c927b48" providerId="LiveId" clId="{2C6C1190-0D9F-424B-80DD-C7A08160E84B}" dt="2023-05-31T16:15:19.078" v="687" actId="1036"/>
          <ac:spMkLst>
            <pc:docMk/>
            <pc:sldMk cId="2665960598" sldId="261"/>
            <ac:spMk id="16" creationId="{87491186-F33D-D306-4726-ABBA30BB93C6}"/>
          </ac:spMkLst>
        </pc:spChg>
        <pc:spChg chg="mod">
          <ac:chgData name="Sergio Ibarra" userId="f9e6e0322c927b48" providerId="LiveId" clId="{2C6C1190-0D9F-424B-80DD-C7A08160E84B}" dt="2023-05-31T15:38:05.473" v="195" actId="20577"/>
          <ac:spMkLst>
            <pc:docMk/>
            <pc:sldMk cId="2665960598" sldId="261"/>
            <ac:spMk id="17" creationId="{F6668605-D397-9545-1051-373DF0A01AE6}"/>
          </ac:spMkLst>
        </pc:spChg>
        <pc:spChg chg="mod">
          <ac:chgData name="Sergio Ibarra" userId="f9e6e0322c927b48" providerId="LiveId" clId="{2C6C1190-0D9F-424B-80DD-C7A08160E84B}" dt="2023-05-31T16:15:19.078" v="687" actId="1036"/>
          <ac:spMkLst>
            <pc:docMk/>
            <pc:sldMk cId="2665960598" sldId="261"/>
            <ac:spMk id="20" creationId="{5EC5DD05-E6E3-0DE2-5A5D-8F287A1586A4}"/>
          </ac:spMkLst>
        </pc:spChg>
        <pc:spChg chg="mod">
          <ac:chgData name="Sergio Ibarra" userId="f9e6e0322c927b48" providerId="LiveId" clId="{2C6C1190-0D9F-424B-80DD-C7A08160E84B}" dt="2023-05-31T16:15:19.078" v="687" actId="1036"/>
          <ac:spMkLst>
            <pc:docMk/>
            <pc:sldMk cId="2665960598" sldId="261"/>
            <ac:spMk id="24" creationId="{7CBE814C-C2C1-C771-09A0-9ED1B84C585A}"/>
          </ac:spMkLst>
        </pc:spChg>
        <pc:spChg chg="mod">
          <ac:chgData name="Sergio Ibarra" userId="f9e6e0322c927b48" providerId="LiveId" clId="{2C6C1190-0D9F-424B-80DD-C7A08160E84B}" dt="2023-05-31T16:19:54.152" v="702" actId="1035"/>
          <ac:spMkLst>
            <pc:docMk/>
            <pc:sldMk cId="2665960598" sldId="261"/>
            <ac:spMk id="28" creationId="{AA9F2FE4-A7CA-97E3-7273-C75D57FDD65D}"/>
          </ac:spMkLst>
        </pc:spChg>
        <pc:spChg chg="mod">
          <ac:chgData name="Sergio Ibarra" userId="f9e6e0322c927b48" providerId="LiveId" clId="{2C6C1190-0D9F-424B-80DD-C7A08160E84B}" dt="2023-05-31T16:19:54.152" v="702" actId="1035"/>
          <ac:spMkLst>
            <pc:docMk/>
            <pc:sldMk cId="2665960598" sldId="261"/>
            <ac:spMk id="29" creationId="{40C27ABD-299D-F7D2-95F6-C847352586E3}"/>
          </ac:spMkLst>
        </pc:spChg>
        <pc:spChg chg="mod">
          <ac:chgData name="Sergio Ibarra" userId="f9e6e0322c927b48" providerId="LiveId" clId="{2C6C1190-0D9F-424B-80DD-C7A08160E84B}" dt="2023-05-31T16:19:54.152" v="702" actId="1035"/>
          <ac:spMkLst>
            <pc:docMk/>
            <pc:sldMk cId="2665960598" sldId="261"/>
            <ac:spMk id="30" creationId="{B188BC0C-B6F1-FB83-4EC9-AF4E796C039B}"/>
          </ac:spMkLst>
        </pc:spChg>
        <pc:spChg chg="mod">
          <ac:chgData name="Sergio Ibarra" userId="f9e6e0322c927b48" providerId="LiveId" clId="{2C6C1190-0D9F-424B-80DD-C7A08160E84B}" dt="2023-05-31T16:19:54.152" v="702" actId="1035"/>
          <ac:spMkLst>
            <pc:docMk/>
            <pc:sldMk cId="2665960598" sldId="261"/>
            <ac:spMk id="32" creationId="{DC4842FB-F914-8951-AF6C-490177779B80}"/>
          </ac:spMkLst>
        </pc:spChg>
        <pc:spChg chg="mod">
          <ac:chgData name="Sergio Ibarra" userId="f9e6e0322c927b48" providerId="LiveId" clId="{2C6C1190-0D9F-424B-80DD-C7A08160E84B}" dt="2023-05-31T16:19:54.152" v="702" actId="1035"/>
          <ac:spMkLst>
            <pc:docMk/>
            <pc:sldMk cId="2665960598" sldId="261"/>
            <ac:spMk id="33" creationId="{F02E3659-BF49-3676-90D6-AF59E5FC1E8A}"/>
          </ac:spMkLst>
        </pc:spChg>
        <pc:spChg chg="mod">
          <ac:chgData name="Sergio Ibarra" userId="f9e6e0322c927b48" providerId="LiveId" clId="{2C6C1190-0D9F-424B-80DD-C7A08160E84B}" dt="2023-05-31T16:19:54.152" v="702" actId="1035"/>
          <ac:spMkLst>
            <pc:docMk/>
            <pc:sldMk cId="2665960598" sldId="261"/>
            <ac:spMk id="34" creationId="{88BEBDC0-10FA-C061-4846-E17491169B1D}"/>
          </ac:spMkLst>
        </pc:spChg>
        <pc:spChg chg="mod">
          <ac:chgData name="Sergio Ibarra" userId="f9e6e0322c927b48" providerId="LiveId" clId="{2C6C1190-0D9F-424B-80DD-C7A08160E84B}" dt="2023-05-31T16:19:54.152" v="702" actId="1035"/>
          <ac:spMkLst>
            <pc:docMk/>
            <pc:sldMk cId="2665960598" sldId="261"/>
            <ac:spMk id="36" creationId="{5AFC66FC-AF09-23C0-FF8C-6FD88CB9F036}"/>
          </ac:spMkLst>
        </pc:spChg>
        <pc:graphicFrameChg chg="mod">
          <ac:chgData name="Sergio Ibarra" userId="f9e6e0322c927b48" providerId="LiveId" clId="{2C6C1190-0D9F-424B-80DD-C7A08160E84B}" dt="2023-05-31T16:15:19.078" v="687" actId="1036"/>
          <ac:graphicFrameMkLst>
            <pc:docMk/>
            <pc:sldMk cId="2665960598" sldId="261"/>
            <ac:graphicFrameMk id="3" creationId="{5BC660B6-2C8F-8E9E-81B6-631505EC40D0}"/>
          </ac:graphicFrameMkLst>
        </pc:graphicFrameChg>
        <pc:graphicFrameChg chg="mod modGraphic">
          <ac:chgData name="Sergio Ibarra" userId="f9e6e0322c927b48" providerId="LiveId" clId="{2C6C1190-0D9F-424B-80DD-C7A08160E84B}" dt="2023-05-31T16:15:19.078" v="687" actId="1036"/>
          <ac:graphicFrameMkLst>
            <pc:docMk/>
            <pc:sldMk cId="2665960598" sldId="261"/>
            <ac:graphicFrameMk id="15" creationId="{F9CDF176-9F59-52E3-6189-2A63A4693605}"/>
          </ac:graphicFrameMkLst>
        </pc:graphicFrameChg>
        <pc:graphicFrameChg chg="mod">
          <ac:chgData name="Sergio Ibarra" userId="f9e6e0322c927b48" providerId="LiveId" clId="{2C6C1190-0D9F-424B-80DD-C7A08160E84B}" dt="2023-05-31T16:15:19.078" v="687" actId="1036"/>
          <ac:graphicFrameMkLst>
            <pc:docMk/>
            <pc:sldMk cId="2665960598" sldId="261"/>
            <ac:graphicFrameMk id="21" creationId="{421322DC-8416-44B8-2045-6A0EB727BEF3}"/>
          </ac:graphicFrameMkLst>
        </pc:graphicFrameChg>
        <pc:graphicFrameChg chg="mod">
          <ac:chgData name="Sergio Ibarra" userId="f9e6e0322c927b48" providerId="LiveId" clId="{2C6C1190-0D9F-424B-80DD-C7A08160E84B}" dt="2023-05-31T16:15:19.078" v="687" actId="1036"/>
          <ac:graphicFrameMkLst>
            <pc:docMk/>
            <pc:sldMk cId="2665960598" sldId="261"/>
            <ac:graphicFrameMk id="27" creationId="{D68613D7-43F0-5A0A-549B-53678FA049F6}"/>
          </ac:graphicFrameMkLst>
        </pc:graphicFrameChg>
        <pc:graphicFrameChg chg="mod modGraphic">
          <ac:chgData name="Sergio Ibarra" userId="f9e6e0322c927b48" providerId="LiveId" clId="{2C6C1190-0D9F-424B-80DD-C7A08160E84B}" dt="2023-05-31T16:19:54.152" v="702" actId="1035"/>
          <ac:graphicFrameMkLst>
            <pc:docMk/>
            <pc:sldMk cId="2665960598" sldId="261"/>
            <ac:graphicFrameMk id="35" creationId="{DCF467F2-2866-EB6C-E2D1-857FCBA81D26}"/>
          </ac:graphicFrameMkLst>
        </pc:graphicFrameChg>
        <pc:picChg chg="add mod">
          <ac:chgData name="Sergio Ibarra" userId="f9e6e0322c927b48" providerId="LiveId" clId="{2C6C1190-0D9F-424B-80DD-C7A08160E84B}" dt="2023-05-31T16:15:19.078" v="687" actId="1036"/>
          <ac:picMkLst>
            <pc:docMk/>
            <pc:sldMk cId="2665960598" sldId="261"/>
            <ac:picMk id="4" creationId="{330BEADD-E187-90D1-04EC-1460DC411512}"/>
          </ac:picMkLst>
        </pc:picChg>
        <pc:picChg chg="add mod">
          <ac:chgData name="Sergio Ibarra" userId="f9e6e0322c927b48" providerId="LiveId" clId="{2C6C1190-0D9F-424B-80DD-C7A08160E84B}" dt="2023-05-31T16:15:19.078" v="687" actId="1036"/>
          <ac:picMkLst>
            <pc:docMk/>
            <pc:sldMk cId="2665960598" sldId="261"/>
            <ac:picMk id="11" creationId="{C3D14AE8-9704-29D2-DEF2-FA41D5B3292E}"/>
          </ac:picMkLst>
        </pc:picChg>
        <pc:picChg chg="add mod">
          <ac:chgData name="Sergio Ibarra" userId="f9e6e0322c927b48" providerId="LiveId" clId="{2C6C1190-0D9F-424B-80DD-C7A08160E84B}" dt="2023-05-31T16:15:19.078" v="687" actId="1036"/>
          <ac:picMkLst>
            <pc:docMk/>
            <pc:sldMk cId="2665960598" sldId="261"/>
            <ac:picMk id="14" creationId="{345293F8-9F33-5040-52D2-3A8357297B29}"/>
          </ac:picMkLst>
        </pc:picChg>
        <pc:picChg chg="del">
          <ac:chgData name="Sergio Ibarra" userId="f9e6e0322c927b48" providerId="LiveId" clId="{2C6C1190-0D9F-424B-80DD-C7A08160E84B}" dt="2023-05-31T16:04:59.378" v="504" actId="478"/>
          <ac:picMkLst>
            <pc:docMk/>
            <pc:sldMk cId="2665960598" sldId="261"/>
            <ac:picMk id="23" creationId="{D6FE2684-77EE-2067-B077-11BFBAC9055A}"/>
          </ac:picMkLst>
        </pc:picChg>
        <pc:picChg chg="del">
          <ac:chgData name="Sergio Ibarra" userId="f9e6e0322c927b48" providerId="LiveId" clId="{2C6C1190-0D9F-424B-80DD-C7A08160E84B}" dt="2023-05-31T16:10:10.371" v="524" actId="478"/>
          <ac:picMkLst>
            <pc:docMk/>
            <pc:sldMk cId="2665960598" sldId="261"/>
            <ac:picMk id="25" creationId="{05AD23B0-F289-4E22-6624-E1473922E7B3}"/>
          </ac:picMkLst>
        </pc:picChg>
        <pc:picChg chg="del">
          <ac:chgData name="Sergio Ibarra" userId="f9e6e0322c927b48" providerId="LiveId" clId="{2C6C1190-0D9F-424B-80DD-C7A08160E84B}" dt="2023-05-31T16:10:39.792" v="540" actId="478"/>
          <ac:picMkLst>
            <pc:docMk/>
            <pc:sldMk cId="2665960598" sldId="261"/>
            <ac:picMk id="31" creationId="{4F54848D-53A5-B0E9-252A-B20FA01AC77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Font typeface="Encode Sans Thin"/>
              <a:buAutoNum type="arabicPeriod"/>
            </a:pPr>
            <a:endParaRPr sz="1200" dirty="0"/>
          </a:p>
        </p:txBody>
      </p:sp>
      <p:sp>
        <p:nvSpPr>
          <p:cNvPr id="82" name="Google Shape;82;p1:notes"/>
          <p:cNvSpPr>
            <a:spLocks noGrp="1" noRot="1" noChangeAspect="1"/>
          </p:cNvSpPr>
          <p:nvPr>
            <p:ph type="sldImg" idx="2"/>
          </p:nvPr>
        </p:nvSpPr>
        <p:spPr>
          <a:xfrm>
            <a:off x="2284413" y="685800"/>
            <a:ext cx="22891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4181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733425" y="4545013"/>
            <a:ext cx="8304213" cy="31369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465263" y="8291513"/>
            <a:ext cx="6840537" cy="3738562"/>
          </a:xfrm>
          <a:prstGeom prst="rect">
            <a:avLst/>
          </a:prstGeom>
          <a:noFill/>
          <a:ln>
            <a:noFill/>
          </a:ln>
        </p:spPr>
        <p:txBody>
          <a:bodyPr spcFirstLastPara="1" wrap="square" lIns="139425" tIns="69700" rIns="139425" bIns="69700" anchor="t" anchorCtr="0">
            <a:noAutofit/>
          </a:bodyPr>
          <a:lstStyle>
            <a:lvl1pPr lvl="0" algn="ctr">
              <a:spcBef>
                <a:spcPts val="980"/>
              </a:spcBef>
              <a:spcAft>
                <a:spcPts val="0"/>
              </a:spcAft>
              <a:buClr>
                <a:schemeClr val="dk1"/>
              </a:buClr>
              <a:buSzPts val="4900"/>
              <a:buFont typeface="Arial"/>
              <a:buNone/>
              <a:defRPr/>
            </a:lvl1pPr>
            <a:lvl2pPr lvl="1" algn="ctr">
              <a:spcBef>
                <a:spcPts val="860"/>
              </a:spcBef>
              <a:spcAft>
                <a:spcPts val="0"/>
              </a:spcAft>
              <a:buClr>
                <a:schemeClr val="dk1"/>
              </a:buClr>
              <a:buSzPts val="4300"/>
              <a:buFont typeface="Arial"/>
              <a:buNone/>
              <a:defRPr/>
            </a:lvl2pPr>
            <a:lvl3pPr lvl="2" algn="ctr">
              <a:spcBef>
                <a:spcPts val="740"/>
              </a:spcBef>
              <a:spcAft>
                <a:spcPts val="0"/>
              </a:spcAft>
              <a:buClr>
                <a:schemeClr val="dk1"/>
              </a:buClr>
              <a:buSzPts val="3700"/>
              <a:buFont typeface="Arial"/>
              <a:buNone/>
              <a:defRPr/>
            </a:lvl3pPr>
            <a:lvl4pPr lvl="3" algn="ctr">
              <a:spcBef>
                <a:spcPts val="620"/>
              </a:spcBef>
              <a:spcAft>
                <a:spcPts val="0"/>
              </a:spcAft>
              <a:buClr>
                <a:schemeClr val="dk1"/>
              </a:buClr>
              <a:buSzPts val="3100"/>
              <a:buFont typeface="Arial"/>
              <a:buNone/>
              <a:defRPr/>
            </a:lvl4pPr>
            <a:lvl5pPr lvl="4" algn="ctr">
              <a:spcBef>
                <a:spcPts val="620"/>
              </a:spcBef>
              <a:spcAft>
                <a:spcPts val="0"/>
              </a:spcAft>
              <a:buClr>
                <a:schemeClr val="dk1"/>
              </a:buClr>
              <a:buSzPts val="3100"/>
              <a:buFont typeface="Arial"/>
              <a:buNone/>
              <a:defRPr/>
            </a:lvl5pPr>
            <a:lvl6pPr lvl="5" algn="ctr">
              <a:spcBef>
                <a:spcPts val="620"/>
              </a:spcBef>
              <a:spcAft>
                <a:spcPts val="0"/>
              </a:spcAft>
              <a:buClr>
                <a:schemeClr val="dk1"/>
              </a:buClr>
              <a:buSzPts val="3100"/>
              <a:buFont typeface="Arial"/>
              <a:buNone/>
              <a:defRPr/>
            </a:lvl6pPr>
            <a:lvl7pPr lvl="6" algn="ctr">
              <a:spcBef>
                <a:spcPts val="620"/>
              </a:spcBef>
              <a:spcAft>
                <a:spcPts val="0"/>
              </a:spcAft>
              <a:buClr>
                <a:schemeClr val="dk1"/>
              </a:buClr>
              <a:buSzPts val="3100"/>
              <a:buFont typeface="Arial"/>
              <a:buNone/>
              <a:defRPr/>
            </a:lvl7pPr>
            <a:lvl8pPr lvl="7" algn="ctr">
              <a:spcBef>
                <a:spcPts val="620"/>
              </a:spcBef>
              <a:spcAft>
                <a:spcPts val="0"/>
              </a:spcAft>
              <a:buClr>
                <a:schemeClr val="dk1"/>
              </a:buClr>
              <a:buSzPts val="3100"/>
              <a:buFont typeface="Arial"/>
              <a:buNone/>
              <a:defRPr/>
            </a:lvl8pPr>
            <a:lvl9pPr lvl="8" algn="ctr">
              <a:spcBef>
                <a:spcPts val="620"/>
              </a:spcBef>
              <a:spcAft>
                <a:spcPts val="0"/>
              </a:spcAft>
              <a:buClr>
                <a:schemeClr val="dk1"/>
              </a:buClr>
              <a:buSzPts val="3100"/>
              <a:buFont typeface="Arial"/>
              <a:buNone/>
              <a:defRPr/>
            </a:lvl9pPr>
          </a:lstStyle>
          <a:p>
            <a:endParaRPr/>
          </a:p>
        </p:txBody>
      </p:sp>
      <p:sp>
        <p:nvSpPr>
          <p:cNvPr id="14" name="Google Shape;14;p3"/>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771525" y="9402763"/>
            <a:ext cx="8305800" cy="2905125"/>
          </a:xfrm>
          <a:prstGeom prst="rect">
            <a:avLst/>
          </a:prstGeom>
          <a:noFill/>
          <a:ln>
            <a:noFill/>
          </a:ln>
        </p:spPr>
        <p:txBody>
          <a:bodyPr spcFirstLastPara="1" wrap="square" lIns="139425" tIns="69700" rIns="139425" bIns="69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12"/>
          <p:cNvSpPr txBox="1">
            <a:spLocks noGrp="1"/>
          </p:cNvSpPr>
          <p:nvPr>
            <p:ph type="body" idx="1"/>
          </p:nvPr>
        </p:nvSpPr>
        <p:spPr>
          <a:xfrm>
            <a:off x="771525" y="6202363"/>
            <a:ext cx="8305800" cy="3200400"/>
          </a:xfrm>
          <a:prstGeom prst="rect">
            <a:avLst/>
          </a:prstGeom>
          <a:noFill/>
          <a:ln>
            <a:noFill/>
          </a:ln>
        </p:spPr>
        <p:txBody>
          <a:bodyPr spcFirstLastPara="1" wrap="square" lIns="139425" tIns="69700" rIns="139425" bIns="69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71" name="Google Shape;71;p12"/>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rot="5400000">
            <a:off x="1941513" y="5729288"/>
            <a:ext cx="12484100" cy="21971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4"/>
          <p:cNvSpPr txBox="1">
            <a:spLocks noGrp="1"/>
          </p:cNvSpPr>
          <p:nvPr>
            <p:ph type="body" idx="1"/>
          </p:nvPr>
        </p:nvSpPr>
        <p:spPr>
          <a:xfrm rot="5400000">
            <a:off x="-2531268" y="3606007"/>
            <a:ext cx="12484100" cy="6443663"/>
          </a:xfrm>
          <a:prstGeom prst="rect">
            <a:avLst/>
          </a:prstGeom>
          <a:noFill/>
          <a:ln>
            <a:noFill/>
          </a:ln>
        </p:spPr>
        <p:txBody>
          <a:bodyPr spcFirstLastPara="1" wrap="square" lIns="139425" tIns="69700" rIns="139425" bIns="69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5"/>
          <p:cNvSpPr txBox="1">
            <a:spLocks noGrp="1"/>
          </p:cNvSpPr>
          <p:nvPr>
            <p:ph type="body" idx="1"/>
          </p:nvPr>
        </p:nvSpPr>
        <p:spPr>
          <a:xfrm rot="5400000">
            <a:off x="57943" y="3845719"/>
            <a:ext cx="9655175" cy="8793162"/>
          </a:xfrm>
          <a:prstGeom prst="rect">
            <a:avLst/>
          </a:prstGeom>
          <a:noFill/>
          <a:ln>
            <a:noFill/>
          </a:ln>
        </p:spPr>
        <p:txBody>
          <a:bodyPr spcFirstLastPara="1" wrap="square" lIns="139425" tIns="69700" rIns="139425" bIns="69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5"/>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914525" y="10242550"/>
            <a:ext cx="5862638" cy="1209675"/>
          </a:xfrm>
          <a:prstGeom prst="rect">
            <a:avLst/>
          </a:prstGeom>
          <a:noFill/>
          <a:ln>
            <a:noFill/>
          </a:ln>
        </p:spPr>
        <p:txBody>
          <a:bodyPr spcFirstLastPara="1" wrap="square" lIns="139425" tIns="69700" rIns="139425" bIns="69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6"/>
          <p:cNvSpPr>
            <a:spLocks noGrp="1"/>
          </p:cNvSpPr>
          <p:nvPr>
            <p:ph type="pic" idx="2"/>
          </p:nvPr>
        </p:nvSpPr>
        <p:spPr>
          <a:xfrm>
            <a:off x="1914525" y="1308100"/>
            <a:ext cx="5862638" cy="8778875"/>
          </a:xfrm>
          <a:prstGeom prst="rect">
            <a:avLst/>
          </a:prstGeom>
          <a:noFill/>
          <a:ln>
            <a:noFill/>
          </a:ln>
        </p:spPr>
      </p:sp>
      <p:sp>
        <p:nvSpPr>
          <p:cNvPr id="32" name="Google Shape;32;p6"/>
          <p:cNvSpPr txBox="1">
            <a:spLocks noGrp="1"/>
          </p:cNvSpPr>
          <p:nvPr>
            <p:ph type="body" idx="1"/>
          </p:nvPr>
        </p:nvSpPr>
        <p:spPr>
          <a:xfrm>
            <a:off x="1914525" y="11452225"/>
            <a:ext cx="5862638" cy="1716088"/>
          </a:xfrm>
          <a:prstGeom prst="rect">
            <a:avLst/>
          </a:prstGeom>
          <a:noFill/>
          <a:ln>
            <a:noFill/>
          </a:ln>
        </p:spPr>
        <p:txBody>
          <a:bodyPr spcFirstLastPara="1" wrap="square" lIns="139425" tIns="69700" rIns="139425" bIns="69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33" name="Google Shape;33;p6"/>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488950" y="582613"/>
            <a:ext cx="3214688" cy="2479675"/>
          </a:xfrm>
          <a:prstGeom prst="rect">
            <a:avLst/>
          </a:prstGeom>
          <a:noFill/>
          <a:ln>
            <a:noFill/>
          </a:ln>
        </p:spPr>
        <p:txBody>
          <a:bodyPr spcFirstLastPara="1" wrap="square" lIns="139425" tIns="69700" rIns="139425" bIns="69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3819525" y="582613"/>
            <a:ext cx="5462588" cy="12487275"/>
          </a:xfrm>
          <a:prstGeom prst="rect">
            <a:avLst/>
          </a:prstGeom>
          <a:noFill/>
          <a:ln>
            <a:noFill/>
          </a:ln>
        </p:spPr>
        <p:txBody>
          <a:bodyPr spcFirstLastPara="1" wrap="square" lIns="139425" tIns="69700" rIns="139425" bIns="69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39" name="Google Shape;39;p7"/>
          <p:cNvSpPr txBox="1">
            <a:spLocks noGrp="1"/>
          </p:cNvSpPr>
          <p:nvPr>
            <p:ph type="body" idx="2"/>
          </p:nvPr>
        </p:nvSpPr>
        <p:spPr>
          <a:xfrm>
            <a:off x="488950" y="3062288"/>
            <a:ext cx="3214688" cy="10007600"/>
          </a:xfrm>
          <a:prstGeom prst="rect">
            <a:avLst/>
          </a:prstGeom>
          <a:noFill/>
          <a:ln>
            <a:noFill/>
          </a:ln>
        </p:spPr>
        <p:txBody>
          <a:bodyPr spcFirstLastPara="1" wrap="square" lIns="139425" tIns="69700" rIns="139425" bIns="69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40" name="Google Shape;40;p7"/>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7"/>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8"/>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8"/>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8"/>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9"/>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4" name="Google Shape;54;p10"/>
          <p:cNvSpPr txBox="1">
            <a:spLocks noGrp="1"/>
          </p:cNvSpPr>
          <p:nvPr>
            <p:ph type="body" idx="1"/>
          </p:nvPr>
        </p:nvSpPr>
        <p:spPr>
          <a:xfrm>
            <a:off x="488950" y="3275013"/>
            <a:ext cx="4316413" cy="1365250"/>
          </a:xfrm>
          <a:prstGeom prst="rect">
            <a:avLst/>
          </a:prstGeom>
          <a:noFill/>
          <a:ln>
            <a:noFill/>
          </a:ln>
        </p:spPr>
        <p:txBody>
          <a:bodyPr spcFirstLastPara="1" wrap="square" lIns="139425" tIns="69700" rIns="139425" bIns="69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5" name="Google Shape;55;p10"/>
          <p:cNvSpPr txBox="1">
            <a:spLocks noGrp="1"/>
          </p:cNvSpPr>
          <p:nvPr>
            <p:ph type="body" idx="2"/>
          </p:nvPr>
        </p:nvSpPr>
        <p:spPr>
          <a:xfrm>
            <a:off x="488950" y="4640263"/>
            <a:ext cx="4316413" cy="8429625"/>
          </a:xfrm>
          <a:prstGeom prst="rect">
            <a:avLst/>
          </a:prstGeom>
          <a:noFill/>
          <a:ln>
            <a:noFill/>
          </a:ln>
        </p:spPr>
        <p:txBody>
          <a:bodyPr spcFirstLastPara="1" wrap="square" lIns="139425" tIns="69700" rIns="139425" bIns="69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6" name="Google Shape;56;p10"/>
          <p:cNvSpPr txBox="1">
            <a:spLocks noGrp="1"/>
          </p:cNvSpPr>
          <p:nvPr>
            <p:ph type="body" idx="3"/>
          </p:nvPr>
        </p:nvSpPr>
        <p:spPr>
          <a:xfrm>
            <a:off x="4964113" y="3275013"/>
            <a:ext cx="4318000" cy="1365250"/>
          </a:xfrm>
          <a:prstGeom prst="rect">
            <a:avLst/>
          </a:prstGeom>
          <a:noFill/>
          <a:ln>
            <a:noFill/>
          </a:ln>
        </p:spPr>
        <p:txBody>
          <a:bodyPr spcFirstLastPara="1" wrap="square" lIns="139425" tIns="69700" rIns="139425" bIns="69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7" name="Google Shape;57;p10"/>
          <p:cNvSpPr txBox="1">
            <a:spLocks noGrp="1"/>
          </p:cNvSpPr>
          <p:nvPr>
            <p:ph type="body" idx="4"/>
          </p:nvPr>
        </p:nvSpPr>
        <p:spPr>
          <a:xfrm>
            <a:off x="4964113" y="4640263"/>
            <a:ext cx="4318000" cy="8429625"/>
          </a:xfrm>
          <a:prstGeom prst="rect">
            <a:avLst/>
          </a:prstGeom>
          <a:noFill/>
          <a:ln>
            <a:noFill/>
          </a:ln>
        </p:spPr>
        <p:txBody>
          <a:bodyPr spcFirstLastPara="1" wrap="square" lIns="139425" tIns="69700" rIns="139425" bIns="69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8" name="Google Shape;58;p10"/>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11"/>
          <p:cNvSpPr txBox="1">
            <a:spLocks noGrp="1"/>
          </p:cNvSpPr>
          <p:nvPr>
            <p:ph type="body" idx="1"/>
          </p:nvPr>
        </p:nvSpPr>
        <p:spPr>
          <a:xfrm>
            <a:off x="488950" y="3414713"/>
            <a:ext cx="4319588" cy="9655175"/>
          </a:xfrm>
          <a:prstGeom prst="rect">
            <a:avLst/>
          </a:prstGeom>
          <a:noFill/>
          <a:ln>
            <a:noFill/>
          </a:ln>
        </p:spPr>
        <p:txBody>
          <a:bodyPr spcFirstLastPara="1" wrap="square" lIns="139425" tIns="69700" rIns="139425" bIns="69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64" name="Google Shape;64;p11"/>
          <p:cNvSpPr txBox="1">
            <a:spLocks noGrp="1"/>
          </p:cNvSpPr>
          <p:nvPr>
            <p:ph type="body" idx="2"/>
          </p:nvPr>
        </p:nvSpPr>
        <p:spPr>
          <a:xfrm>
            <a:off x="4960938" y="3414713"/>
            <a:ext cx="4321175" cy="9655175"/>
          </a:xfrm>
          <a:prstGeom prst="rect">
            <a:avLst/>
          </a:prstGeom>
          <a:noFill/>
          <a:ln>
            <a:noFill/>
          </a:ln>
        </p:spPr>
        <p:txBody>
          <a:bodyPr spcFirstLastPara="1" wrap="square" lIns="139425" tIns="69700" rIns="139425" bIns="69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65" name="Google Shape;65;p11"/>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marR="0" lvl="0" algn="ctr" rtl="0">
              <a:spcBef>
                <a:spcPts val="0"/>
              </a:spcBef>
              <a:spcAft>
                <a:spcPts val="0"/>
              </a:spcAft>
              <a:buSzPts val="1400"/>
              <a:buNone/>
              <a:defRPr sz="67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67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67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67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67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67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67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67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6700" b="0" i="0" u="none" strike="noStrike" cap="none">
                <a:solidFill>
                  <a:schemeClr val="dk2"/>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488950" y="3414712"/>
            <a:ext cx="8793162" cy="9655175"/>
          </a:xfrm>
          <a:prstGeom prst="rect">
            <a:avLst/>
          </a:prstGeom>
          <a:noFill/>
          <a:ln>
            <a:noFill/>
          </a:ln>
        </p:spPr>
        <p:txBody>
          <a:bodyPr spcFirstLastPara="1" wrap="square" lIns="139425" tIns="69700" rIns="139425" bIns="69700" anchor="t" anchorCtr="0">
            <a:noAutofit/>
          </a:bodyPr>
          <a:lstStyle>
            <a:lvl1pPr marL="457200" marR="0" lvl="0" indent="-539750" algn="l" rtl="0">
              <a:spcBef>
                <a:spcPts val="980"/>
              </a:spcBef>
              <a:spcAft>
                <a:spcPts val="0"/>
              </a:spcAft>
              <a:buClr>
                <a:schemeClr val="dk1"/>
              </a:buClr>
              <a:buSzPts val="4900"/>
              <a:buFont typeface="Arial"/>
              <a:buChar char="•"/>
              <a:defRPr sz="4900" b="0" i="0" u="none" strike="noStrike" cap="none">
                <a:solidFill>
                  <a:schemeClr val="dk1"/>
                </a:solidFill>
                <a:latin typeface="Arial"/>
                <a:ea typeface="Arial"/>
                <a:cs typeface="Arial"/>
                <a:sym typeface="Arial"/>
              </a:defRPr>
            </a:lvl1pPr>
            <a:lvl2pPr marL="914400" marR="0" lvl="1" indent="-501650" algn="l" rtl="0">
              <a:spcBef>
                <a:spcPts val="860"/>
              </a:spcBef>
              <a:spcAft>
                <a:spcPts val="0"/>
              </a:spcAft>
              <a:buClr>
                <a:schemeClr val="dk1"/>
              </a:buClr>
              <a:buSzPts val="4300"/>
              <a:buFont typeface="Arial"/>
              <a:buChar char="–"/>
              <a:defRPr sz="4300" b="0" i="0" u="none" strike="noStrike" cap="none">
                <a:solidFill>
                  <a:schemeClr val="dk1"/>
                </a:solidFill>
                <a:latin typeface="Arial"/>
                <a:ea typeface="Arial"/>
                <a:cs typeface="Arial"/>
                <a:sym typeface="Arial"/>
              </a:defRPr>
            </a:lvl2pPr>
            <a:lvl3pPr marL="1371600" marR="0" lvl="2"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3pPr>
            <a:lvl4pPr marL="1828800" marR="0" lvl="3"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4pPr>
            <a:lvl5pPr marL="2286000" marR="0" lvl="4"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5pPr>
            <a:lvl6pPr marL="2743200" marR="0" lvl="5"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6pPr>
            <a:lvl7pPr marL="3200400" marR="0" lvl="6"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7pPr>
            <a:lvl8pPr marL="3657600" marR="0" lvl="7"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8pPr>
            <a:lvl9pPr marL="4114800" marR="0" lvl="8"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9pPr>
          </a:lstStyle>
          <a:p>
            <a:endParaRPr/>
          </a:p>
        </p:txBody>
      </p:sp>
      <p:sp>
        <p:nvSpPr>
          <p:cNvPr id="8" name="Google Shape;8;p2"/>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marR="0" lvl="0"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9pPr>
          </a:lstStyle>
          <a:p>
            <a:endParaRPr/>
          </a:p>
        </p:txBody>
      </p:sp>
      <p:sp>
        <p:nvSpPr>
          <p:cNvPr id="9" name="Google Shape;9;p2"/>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marR="0" lvl="0"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arauto.readthedocs.io/en/latest/how_to_choose_terms.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halweb.uc3m.es/esp/personal/personas/durban/esp/web/glm/curso_glm.pdf" TargetMode="External"/><Relationship Id="rId11" Type="http://schemas.openxmlformats.org/officeDocument/2006/relationships/image" Target="../media/image6.png"/><Relationship Id="rId5" Type="http://schemas.openxmlformats.org/officeDocument/2006/relationships/hyperlink" Target="https://sie.energia.gob.mx/bdiController.do?action=cuadro&amp;subAction=applyOptions"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Shape 83"/>
        <p:cNvGrpSpPr/>
        <p:nvPr/>
      </p:nvGrpSpPr>
      <p:grpSpPr>
        <a:xfrm>
          <a:off x="0" y="0"/>
          <a:ext cx="0" cy="0"/>
          <a:chOff x="0" y="0"/>
          <a:chExt cx="0" cy="0"/>
        </a:xfrm>
      </p:grpSpPr>
      <p:sp>
        <p:nvSpPr>
          <p:cNvPr id="9" name="Google Shape;88;p1">
            <a:extLst>
              <a:ext uri="{FF2B5EF4-FFF2-40B4-BE49-F238E27FC236}">
                <a16:creationId xmlns:a16="http://schemas.microsoft.com/office/drawing/2014/main" id="{E6A0A583-825E-8C30-00C4-CB6CB4A8F838}"/>
              </a:ext>
            </a:extLst>
          </p:cNvPr>
          <p:cNvSpPr/>
          <p:nvPr/>
        </p:nvSpPr>
        <p:spPr>
          <a:xfrm>
            <a:off x="4982463" y="7329698"/>
            <a:ext cx="4470114" cy="4609977"/>
          </a:xfrm>
          <a:prstGeom prst="roundRect">
            <a:avLst>
              <a:gd name="adj" fmla="val 1512"/>
            </a:avLst>
          </a:prstGeom>
          <a:solidFill>
            <a:schemeClr val="bg1">
              <a:lumMod val="85000"/>
            </a:scheme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a:solidFill>
                  <a:schemeClr val="dk1"/>
                </a:solidFill>
                <a:latin typeface="Encode Sans Thin"/>
                <a:ea typeface="Encode Sans Thin"/>
                <a:cs typeface="Encode Sans Thin"/>
                <a:sym typeface="Encode Sans Thin"/>
              </a:rPr>
              <a:t>  </a:t>
            </a:r>
            <a:endParaRPr lang="en-US" sz="1200" b="0" i="0" u="sng">
              <a:solidFill>
                <a:schemeClr val="dk1"/>
              </a:solidFill>
              <a:latin typeface="Arial"/>
              <a:ea typeface="Arial"/>
              <a:cs typeface="Arial"/>
              <a:sym typeface="Arial"/>
            </a:endParaRPr>
          </a:p>
        </p:txBody>
      </p:sp>
      <p:sp>
        <p:nvSpPr>
          <p:cNvPr id="84" name="Google Shape;84;p1"/>
          <p:cNvSpPr txBox="1"/>
          <p:nvPr/>
        </p:nvSpPr>
        <p:spPr>
          <a:xfrm>
            <a:off x="354000" y="306325"/>
            <a:ext cx="9136200" cy="1851670"/>
          </a:xfrm>
          <a:prstGeom prst="rect">
            <a:avLst/>
          </a:prstGeom>
          <a:solidFill>
            <a:schemeClr val="accent3">
              <a:lumMod val="85000"/>
            </a:schemeClr>
          </a:solidFill>
          <a:ln w="9525"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sng">
              <a:solidFill>
                <a:schemeClr val="dk1"/>
              </a:solidFill>
              <a:latin typeface="Arial"/>
              <a:ea typeface="Arial"/>
              <a:cs typeface="Arial"/>
              <a:sym typeface="Arial"/>
            </a:endParaRPr>
          </a:p>
        </p:txBody>
      </p:sp>
      <p:sp>
        <p:nvSpPr>
          <p:cNvPr id="85" name="Google Shape;85;p1"/>
          <p:cNvSpPr txBox="1"/>
          <p:nvPr/>
        </p:nvSpPr>
        <p:spPr>
          <a:xfrm flipH="1">
            <a:off x="2235869" y="444625"/>
            <a:ext cx="4944252" cy="49240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1"/>
              </a:buClr>
              <a:buSzPts val="1200"/>
              <a:buFont typeface="Arial"/>
              <a:buNone/>
            </a:pPr>
            <a:r>
              <a:rPr lang="en-US" sz="1300" b="1" dirty="0">
                <a:solidFill>
                  <a:schemeClr val="tx1"/>
                </a:solidFill>
              </a:rPr>
              <a:t>UNIVERSIDAD NACIONAL AUTÓNOMA DE MÉXICO </a:t>
            </a:r>
          </a:p>
          <a:p>
            <a:pPr marL="0" marR="0" lvl="0" indent="0" algn="ctr" rtl="0">
              <a:lnSpc>
                <a:spcPct val="100000"/>
              </a:lnSpc>
              <a:spcBef>
                <a:spcPts val="0"/>
              </a:spcBef>
              <a:spcAft>
                <a:spcPts val="0"/>
              </a:spcAft>
              <a:buClr>
                <a:schemeClr val="lt1"/>
              </a:buClr>
              <a:buSzPts val="1200"/>
              <a:buFont typeface="Arial"/>
              <a:buNone/>
            </a:pPr>
            <a:r>
              <a:rPr lang="en-US" sz="1300" b="1" dirty="0">
                <a:solidFill>
                  <a:schemeClr val="tx1"/>
                </a:solidFill>
              </a:rPr>
              <a:t>PROGRAMA DE POSGRADO EN INGENIERÍA </a:t>
            </a:r>
            <a:endParaRPr sz="1500" b="1" dirty="0">
              <a:solidFill>
                <a:schemeClr val="tx1"/>
              </a:solidFill>
            </a:endParaRPr>
          </a:p>
        </p:txBody>
      </p:sp>
      <p:sp>
        <p:nvSpPr>
          <p:cNvPr id="86" name="Google Shape;86;p1"/>
          <p:cNvSpPr txBox="1"/>
          <p:nvPr/>
        </p:nvSpPr>
        <p:spPr>
          <a:xfrm>
            <a:off x="2160588" y="1008792"/>
            <a:ext cx="5094815" cy="20005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300"/>
              <a:buFont typeface="Arial"/>
              <a:buNone/>
            </a:pPr>
            <a:r>
              <a:rPr lang="es-MX" sz="1300" b="1" dirty="0">
                <a:solidFill>
                  <a:schemeClr val="tx1"/>
                </a:solidFill>
              </a:rPr>
              <a:t>Pronósticos</a:t>
            </a:r>
            <a:r>
              <a:rPr lang="en-US" sz="1300" b="1" dirty="0">
                <a:solidFill>
                  <a:schemeClr val="tx1"/>
                </a:solidFill>
              </a:rPr>
              <a:t> Dr. Jair Morales Camarena</a:t>
            </a:r>
          </a:p>
        </p:txBody>
      </p:sp>
      <p:sp>
        <p:nvSpPr>
          <p:cNvPr id="87" name="Google Shape;87;p1"/>
          <p:cNvSpPr txBox="1"/>
          <p:nvPr/>
        </p:nvSpPr>
        <p:spPr>
          <a:xfrm>
            <a:off x="2482359" y="1254273"/>
            <a:ext cx="5486400" cy="461624"/>
          </a:xfrm>
          <a:prstGeom prst="rect">
            <a:avLst/>
          </a:prstGeom>
          <a:noFill/>
          <a:ln>
            <a:noFill/>
          </a:ln>
        </p:spPr>
        <p:txBody>
          <a:bodyPr spcFirstLastPara="1" wrap="square" lIns="91425" tIns="45700" rIns="91425" bIns="45700" anchor="t" anchorCtr="0">
            <a:spAutoFit/>
          </a:bodyPr>
          <a:lstStyle/>
          <a:p>
            <a:pPr marL="0" marR="0" lvl="0" indent="457200" algn="r" rtl="0">
              <a:lnSpc>
                <a:spcPct val="100000"/>
              </a:lnSpc>
              <a:spcBef>
                <a:spcPts val="0"/>
              </a:spcBef>
              <a:spcAft>
                <a:spcPts val="0"/>
              </a:spcAft>
              <a:buClr>
                <a:schemeClr val="lt1"/>
              </a:buClr>
              <a:buSzPts val="1200"/>
              <a:buFont typeface="Arial"/>
              <a:buNone/>
            </a:pPr>
            <a:r>
              <a:rPr lang="es-MX" sz="1200" b="1" dirty="0">
                <a:solidFill>
                  <a:schemeClr val="tx1"/>
                </a:solidFill>
              </a:rPr>
              <a:t>Elaborado por: Sergio Ibarra Ramírez</a:t>
            </a:r>
          </a:p>
          <a:p>
            <a:pPr marL="0" marR="0" lvl="0" indent="457200" algn="r" rtl="0">
              <a:lnSpc>
                <a:spcPct val="100000"/>
              </a:lnSpc>
              <a:spcBef>
                <a:spcPts val="0"/>
              </a:spcBef>
              <a:spcAft>
                <a:spcPts val="0"/>
              </a:spcAft>
              <a:buClr>
                <a:schemeClr val="lt1"/>
              </a:buClr>
              <a:buSzPts val="1200"/>
              <a:buFont typeface="Arial"/>
              <a:buNone/>
            </a:pPr>
            <a:r>
              <a:rPr lang="es-MX" sz="1200" b="1" dirty="0">
                <a:solidFill>
                  <a:schemeClr val="tx1"/>
                </a:solidFill>
              </a:rPr>
              <a:t>CDMX, Junio de 2023</a:t>
            </a:r>
            <a:endParaRPr lang="es-MX" dirty="0">
              <a:solidFill>
                <a:schemeClr val="tx1"/>
              </a:solidFill>
            </a:endParaRPr>
          </a:p>
        </p:txBody>
      </p:sp>
      <p:sp>
        <p:nvSpPr>
          <p:cNvPr id="88" name="Google Shape;88;p1"/>
          <p:cNvSpPr/>
          <p:nvPr/>
        </p:nvSpPr>
        <p:spPr>
          <a:xfrm>
            <a:off x="318485" y="2232031"/>
            <a:ext cx="4567046" cy="1597670"/>
          </a:xfrm>
          <a:prstGeom prst="roundRect">
            <a:avLst>
              <a:gd name="adj" fmla="val 1512"/>
            </a:avLst>
          </a:prstGeom>
          <a:solidFill>
            <a:srgbClr val="52AAB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u="sng">
                <a:solidFill>
                  <a:schemeClr val="dk1"/>
                </a:solidFill>
                <a:latin typeface="Encode Sans Thin"/>
                <a:ea typeface="Encode Sans Thin"/>
                <a:cs typeface="Encode Sans Thin"/>
                <a:sym typeface="Encode Sans Thin"/>
              </a:rPr>
              <a:t>  </a:t>
            </a:r>
            <a:endParaRPr sz="1200" b="0" i="0" u="sng">
              <a:solidFill>
                <a:schemeClr val="dk1"/>
              </a:solidFill>
              <a:latin typeface="Arial"/>
              <a:ea typeface="Arial"/>
              <a:cs typeface="Arial"/>
              <a:sym typeface="Arial"/>
            </a:endParaRPr>
          </a:p>
        </p:txBody>
      </p:sp>
      <p:sp>
        <p:nvSpPr>
          <p:cNvPr id="89" name="Google Shape;89;p1"/>
          <p:cNvSpPr txBox="1"/>
          <p:nvPr/>
        </p:nvSpPr>
        <p:spPr>
          <a:xfrm>
            <a:off x="353210" y="2812588"/>
            <a:ext cx="4489239" cy="34509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ea typeface="Encode Sans ExtraLight"/>
                <a:cs typeface="Encode Sans ExtraLight"/>
                <a:sym typeface="Encode Sans ExtraLight"/>
              </a:rPr>
              <a:t>Demostrar la aplicación de distintos modelos de pronóstico para el caso de la demanda de Gas Natural en el sector eléctrico mexicano.</a:t>
            </a:r>
            <a:endParaRPr sz="1000" dirty="0">
              <a:solidFill>
                <a:schemeClr val="dk1"/>
              </a:solidFill>
              <a:latin typeface="Encode Sans Thin"/>
              <a:ea typeface="Encode Sans Thin"/>
              <a:cs typeface="Encode Sans Thin"/>
              <a:sym typeface="Encode Sans Thin"/>
            </a:endParaRPr>
          </a:p>
        </p:txBody>
      </p:sp>
      <p:sp>
        <p:nvSpPr>
          <p:cNvPr id="90" name="Google Shape;90;p1"/>
          <p:cNvSpPr txBox="1"/>
          <p:nvPr/>
        </p:nvSpPr>
        <p:spPr>
          <a:xfrm>
            <a:off x="378293" y="228607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latin typeface="Encode Sans"/>
                <a:ea typeface="Encode Sans"/>
                <a:cs typeface="Encode Sans"/>
                <a:sym typeface="Encode Sans"/>
              </a:rPr>
              <a:t>Objetivo </a:t>
            </a:r>
            <a:endParaRPr lang="es-MX" sz="1700" b="1" dirty="0">
              <a:latin typeface="Encode Sans"/>
              <a:ea typeface="Encode Sans"/>
              <a:cs typeface="Encode Sans"/>
              <a:sym typeface="Encode Sans"/>
            </a:endParaRPr>
          </a:p>
        </p:txBody>
      </p:sp>
      <p:sp>
        <p:nvSpPr>
          <p:cNvPr id="91" name="Google Shape;91;p1"/>
          <p:cNvSpPr/>
          <p:nvPr/>
        </p:nvSpPr>
        <p:spPr>
          <a:xfrm>
            <a:off x="4982463" y="2232033"/>
            <a:ext cx="4470113" cy="1602494"/>
          </a:xfrm>
          <a:prstGeom prst="roundRect">
            <a:avLst>
              <a:gd name="adj" fmla="val 1512"/>
            </a:avLst>
          </a:prstGeom>
          <a:solidFill>
            <a:srgbClr val="B483D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100"/>
              <a:buFont typeface="Arial"/>
              <a:buNone/>
            </a:pPr>
            <a:endParaRPr sz="1200" b="0" i="0" u="sng" dirty="0">
              <a:solidFill>
                <a:schemeClr val="dk1"/>
              </a:solidFill>
              <a:latin typeface="Arial"/>
              <a:ea typeface="Arial"/>
              <a:cs typeface="Arial"/>
              <a:sym typeface="Arial"/>
            </a:endParaRPr>
          </a:p>
        </p:txBody>
      </p:sp>
      <p:pic>
        <p:nvPicPr>
          <p:cNvPr id="1026" name="Picture 2" descr="Inicio - Instituto de Ciencias de la Atmósfera y Cambio Climático">
            <a:extLst>
              <a:ext uri="{FF2B5EF4-FFF2-40B4-BE49-F238E27FC236}">
                <a16:creationId xmlns:a16="http://schemas.microsoft.com/office/drawing/2014/main" id="{D8D17862-202F-2441-0598-2D4B6C26C8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348" y="459132"/>
            <a:ext cx="955987" cy="1070612"/>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90;p1">
            <a:extLst>
              <a:ext uri="{FF2B5EF4-FFF2-40B4-BE49-F238E27FC236}">
                <a16:creationId xmlns:a16="http://schemas.microsoft.com/office/drawing/2014/main" id="{09B2986A-6414-ACD7-FF95-FA2F2C110636}"/>
              </a:ext>
            </a:extLst>
          </p:cNvPr>
          <p:cNvSpPr txBox="1"/>
          <p:nvPr/>
        </p:nvSpPr>
        <p:spPr>
          <a:xfrm>
            <a:off x="5073149" y="228607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latin typeface="Encode Sans"/>
                <a:ea typeface="Encode Sans"/>
                <a:cs typeface="Encode Sans"/>
                <a:sym typeface="Encode Sans"/>
              </a:rPr>
              <a:t>Introducción</a:t>
            </a:r>
            <a:endParaRPr lang="es-MX" sz="1700" b="1" dirty="0">
              <a:latin typeface="Encode Sans"/>
              <a:ea typeface="Encode Sans"/>
              <a:cs typeface="Encode Sans"/>
              <a:sym typeface="Encode Sans"/>
            </a:endParaRPr>
          </a:p>
        </p:txBody>
      </p:sp>
      <p:sp>
        <p:nvSpPr>
          <p:cNvPr id="6" name="Google Shape;89;p1">
            <a:extLst>
              <a:ext uri="{FF2B5EF4-FFF2-40B4-BE49-F238E27FC236}">
                <a16:creationId xmlns:a16="http://schemas.microsoft.com/office/drawing/2014/main" id="{19860553-E3AD-FBF8-3CFF-86641C821CF8}"/>
              </a:ext>
            </a:extLst>
          </p:cNvPr>
          <p:cNvSpPr txBox="1"/>
          <p:nvPr/>
        </p:nvSpPr>
        <p:spPr>
          <a:xfrm>
            <a:off x="5063067" y="2593685"/>
            <a:ext cx="4291099" cy="1222261"/>
          </a:xfrm>
          <a:prstGeom prst="rect">
            <a:avLst/>
          </a:prstGeom>
          <a:noFill/>
          <a:ln>
            <a:noFill/>
          </a:ln>
        </p:spPr>
        <p:txBody>
          <a:bodyPr spcFirstLastPara="1" wrap="square" lIns="52225" tIns="26100" rIns="52225" bIns="26100" anchor="t" anchorCtr="0">
            <a:spAutoFit/>
          </a:bodyPr>
          <a:lstStyle/>
          <a:p>
            <a:pPr algn="just">
              <a:lnSpc>
                <a:spcPct val="95000"/>
              </a:lnSpc>
              <a:buClr>
                <a:schemeClr val="dk1"/>
              </a:buClr>
              <a:buSzPts val="1200"/>
            </a:pPr>
            <a:r>
              <a:rPr lang="es-MX" sz="1000" dirty="0">
                <a:solidFill>
                  <a:schemeClr val="tx1"/>
                </a:solidFill>
                <a:latin typeface="+mn-lt"/>
                <a:sym typeface="Encode Sans ExtraLight"/>
              </a:rPr>
              <a:t>Se cuentan con datos mensuales desde Enero de 2005 hasta Septiembre de 2022 de la demanda de gas natural que se usa para producir energía eléctrica en México. </a:t>
            </a:r>
          </a:p>
          <a:p>
            <a:pPr algn="just">
              <a:lnSpc>
                <a:spcPct val="95000"/>
              </a:lnSpc>
              <a:buClr>
                <a:schemeClr val="dk1"/>
              </a:buClr>
              <a:buSzPts val="1200"/>
            </a:pPr>
            <a:r>
              <a:rPr lang="es-MX" sz="1000" dirty="0">
                <a:solidFill>
                  <a:schemeClr val="tx1"/>
                </a:solidFill>
                <a:latin typeface="+mn-lt"/>
                <a:sym typeface="Encode Sans ExtraLight"/>
              </a:rPr>
              <a:t>Históricamente la Secretaría de Energía (SENER) había hecho hasta 2018 un “Informe Anual sobre gas natural”; en donde prospectaba consumos a 10-12 años con un error MAPE promedio de 20-25% </a:t>
            </a:r>
            <a:r>
              <a:rPr lang="es-MX" sz="1000" baseline="30000" dirty="0">
                <a:solidFill>
                  <a:schemeClr val="tx1"/>
                </a:solidFill>
                <a:latin typeface="+mn-lt"/>
                <a:sym typeface="Encode Sans ExtraLight"/>
              </a:rPr>
              <a:t>1</a:t>
            </a:r>
            <a:r>
              <a:rPr lang="es-MX" sz="1000" dirty="0">
                <a:solidFill>
                  <a:schemeClr val="tx1"/>
                </a:solidFill>
                <a:latin typeface="+mn-lt"/>
                <a:sym typeface="Encode Sans ExtraLight"/>
              </a:rPr>
              <a:t>. </a:t>
            </a:r>
          </a:p>
          <a:p>
            <a:pPr algn="just">
              <a:lnSpc>
                <a:spcPct val="95000"/>
              </a:lnSpc>
              <a:buClr>
                <a:schemeClr val="dk1"/>
              </a:buClr>
              <a:buSzPts val="1200"/>
            </a:pPr>
            <a:r>
              <a:rPr lang="es-MX" sz="1000" dirty="0">
                <a:solidFill>
                  <a:schemeClr val="tx1"/>
                </a:solidFill>
                <a:latin typeface="+mn-lt"/>
                <a:sym typeface="Encode Sans ExtraLight"/>
              </a:rPr>
              <a:t>A partir de 2019 no se tiene un pronóstico oficial de la demanda de dicho hidrocarburo en el país. </a:t>
            </a:r>
          </a:p>
        </p:txBody>
      </p:sp>
      <p:sp>
        <p:nvSpPr>
          <p:cNvPr id="8" name="Google Shape;88;p1">
            <a:extLst>
              <a:ext uri="{FF2B5EF4-FFF2-40B4-BE49-F238E27FC236}">
                <a16:creationId xmlns:a16="http://schemas.microsoft.com/office/drawing/2014/main" id="{45C2BDA2-0084-3429-5821-EAE0BE86367F}"/>
              </a:ext>
            </a:extLst>
          </p:cNvPr>
          <p:cNvSpPr/>
          <p:nvPr/>
        </p:nvSpPr>
        <p:spPr>
          <a:xfrm>
            <a:off x="316240" y="7339393"/>
            <a:ext cx="4567045" cy="6927875"/>
          </a:xfrm>
          <a:prstGeom prst="roundRect">
            <a:avLst>
              <a:gd name="adj" fmla="val 1512"/>
            </a:avLst>
          </a:prstGeom>
          <a:solidFill>
            <a:srgbClr val="9FF6A8"/>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dirty="0">
                <a:solidFill>
                  <a:schemeClr val="dk1"/>
                </a:solidFill>
                <a:latin typeface="Encode Sans Thin"/>
                <a:ea typeface="Encode Sans Thin"/>
                <a:cs typeface="Encode Sans Thin"/>
                <a:sym typeface="Encode Sans Thin"/>
              </a:rPr>
              <a:t>  </a:t>
            </a: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Arial"/>
              <a:ea typeface="Arial"/>
              <a:cs typeface="Arial"/>
              <a:sym typeface="Arial"/>
            </a:endParaRPr>
          </a:p>
        </p:txBody>
      </p:sp>
      <p:sp>
        <p:nvSpPr>
          <p:cNvPr id="95" name="Google Shape;95;p1"/>
          <p:cNvSpPr txBox="1"/>
          <p:nvPr/>
        </p:nvSpPr>
        <p:spPr>
          <a:xfrm>
            <a:off x="5073149" y="7335353"/>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Conclusiones</a:t>
            </a:r>
            <a:endParaRPr lang="es-MX" sz="1700" dirty="0"/>
          </a:p>
        </p:txBody>
      </p:sp>
      <p:sp>
        <p:nvSpPr>
          <p:cNvPr id="12" name="Google Shape;95;p1">
            <a:extLst>
              <a:ext uri="{FF2B5EF4-FFF2-40B4-BE49-F238E27FC236}">
                <a16:creationId xmlns:a16="http://schemas.microsoft.com/office/drawing/2014/main" id="{E4AFE716-08E3-6BBA-0E22-0B16443C9F4F}"/>
              </a:ext>
            </a:extLst>
          </p:cNvPr>
          <p:cNvSpPr txBox="1"/>
          <p:nvPr/>
        </p:nvSpPr>
        <p:spPr>
          <a:xfrm>
            <a:off x="363779" y="7381073"/>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Aplicación</a:t>
            </a:r>
            <a:endParaRPr lang="es-MX" sz="1700" dirty="0"/>
          </a:p>
        </p:txBody>
      </p:sp>
      <p:sp>
        <p:nvSpPr>
          <p:cNvPr id="16" name="Google Shape;89;p1">
            <a:extLst>
              <a:ext uri="{FF2B5EF4-FFF2-40B4-BE49-F238E27FC236}">
                <a16:creationId xmlns:a16="http://schemas.microsoft.com/office/drawing/2014/main" id="{87491186-F33D-D306-4726-ABBA30BB93C6}"/>
              </a:ext>
            </a:extLst>
          </p:cNvPr>
          <p:cNvSpPr txBox="1"/>
          <p:nvPr/>
        </p:nvSpPr>
        <p:spPr>
          <a:xfrm>
            <a:off x="387870" y="8769943"/>
            <a:ext cx="4481669" cy="82022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aplicó el GLM para la predicción de 12 meses de demanda de gas natural en el sector eléctrico mexicano como función de la Población en México, así como del PIB.  (Utilizando datos de 201 meses como ‘datos de entrenamiento’)</a:t>
            </a:r>
          </a:p>
          <a:p>
            <a:pPr marL="0" marR="0" lvl="0" indent="0" algn="just" rtl="0">
              <a:lnSpc>
                <a:spcPct val="95000"/>
              </a:lnSpc>
              <a:spcBef>
                <a:spcPts val="0"/>
              </a:spcBef>
              <a:spcAft>
                <a:spcPts val="0"/>
              </a:spcAft>
              <a:buClr>
                <a:schemeClr val="dk1"/>
              </a:buClr>
              <a:buSzPts val="1200"/>
              <a:buFont typeface="Times New Roman"/>
              <a:buNone/>
            </a:pPr>
            <a:endParaRPr sz="1050" dirty="0">
              <a:solidFill>
                <a:schemeClr val="dk1"/>
              </a:solidFill>
              <a:latin typeface="Encode Sans Thin"/>
              <a:ea typeface="Encode Sans Thin"/>
              <a:cs typeface="Encode Sans Thin"/>
              <a:sym typeface="Encode Sans Thin"/>
            </a:endParaRPr>
          </a:p>
        </p:txBody>
      </p:sp>
      <p:sp>
        <p:nvSpPr>
          <p:cNvPr id="17" name="Google Shape;89;p1">
            <a:extLst>
              <a:ext uri="{FF2B5EF4-FFF2-40B4-BE49-F238E27FC236}">
                <a16:creationId xmlns:a16="http://schemas.microsoft.com/office/drawing/2014/main" id="{F6668605-D397-9545-1051-373DF0A01AE6}"/>
              </a:ext>
            </a:extLst>
          </p:cNvPr>
          <p:cNvSpPr txBox="1"/>
          <p:nvPr/>
        </p:nvSpPr>
        <p:spPr>
          <a:xfrm>
            <a:off x="5073148" y="7599279"/>
            <a:ext cx="4281017" cy="4555481"/>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sym typeface="Encode Sans ExtraLight"/>
              </a:rPr>
              <a:t>Los modelos lineales Generalizados (</a:t>
            </a:r>
            <a:r>
              <a:rPr lang="es-MX" sz="1100" u="sng" dirty="0">
                <a:solidFill>
                  <a:schemeClr val="tx1"/>
                </a:solidFill>
                <a:latin typeface="+mn-lt"/>
                <a:sym typeface="Encode Sans ExtraLight"/>
              </a:rPr>
              <a:t>GLM</a:t>
            </a:r>
            <a:r>
              <a:rPr lang="es-MX" sz="1100" dirty="0">
                <a:solidFill>
                  <a:schemeClr val="tx1"/>
                </a:solidFill>
                <a:latin typeface="+mn-lt"/>
                <a:sym typeface="Encode Sans ExtraLight"/>
              </a:rPr>
              <a:t>) ofrecen una buena alternativa de pronóstico de una variable como la demanda de gas en función  de otros, datos tales como el precio de importación del hidrocarburo, el PIB, etc., sin embargo, el pronóstico final resulta no ser del todo preciso y </a:t>
            </a:r>
            <a:r>
              <a:rPr lang="es-MX" sz="1100" u="sng" dirty="0">
                <a:solidFill>
                  <a:schemeClr val="tx1"/>
                </a:solidFill>
                <a:latin typeface="+mn-lt"/>
                <a:sym typeface="Encode Sans ExtraLight"/>
              </a:rPr>
              <a:t>está sujeto a la estimación de las variables predictoras que son en sí otros pronósticos.</a:t>
            </a: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Thin"/>
              <a:cs typeface="Encode Sans Thin"/>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Thin"/>
                <a:cs typeface="Encode Sans Thin"/>
                <a:sym typeface="Encode Sans ExtraLight"/>
              </a:rPr>
              <a:t>Los modelos de </a:t>
            </a:r>
            <a:r>
              <a:rPr lang="es-MX" sz="1100" u="sng" dirty="0">
                <a:solidFill>
                  <a:schemeClr val="tx1"/>
                </a:solidFill>
                <a:latin typeface="+mn-lt"/>
                <a:ea typeface="Encode Sans Thin"/>
                <a:cs typeface="Encode Sans Thin"/>
                <a:sym typeface="Encode Sans ExtraLight"/>
              </a:rPr>
              <a:t>series de tiempos </a:t>
            </a:r>
            <a:r>
              <a:rPr lang="es-MX" sz="1100" dirty="0">
                <a:solidFill>
                  <a:schemeClr val="tx1"/>
                </a:solidFill>
                <a:latin typeface="+mn-lt"/>
                <a:ea typeface="Encode Sans Thin"/>
                <a:cs typeface="Encode Sans Thin"/>
                <a:sym typeface="Encode Sans ExtraLight"/>
              </a:rPr>
              <a:t>están basados en la relación de la variable con sus propios valores en tiempos pasados, dicha relación se cuantifica mediante las funciones de autocorrelación y de autocorrelación parcial (ACF &amp; PACFF, por sus siglas en inglés). Estos modelos suelen ser </a:t>
            </a:r>
            <a:r>
              <a:rPr lang="es-MX" sz="1100" u="sng" dirty="0">
                <a:solidFill>
                  <a:schemeClr val="tx1"/>
                </a:solidFill>
                <a:latin typeface="+mn-lt"/>
                <a:ea typeface="Encode Sans Thin"/>
                <a:cs typeface="Encode Sans Thin"/>
                <a:sym typeface="Encode Sans ExtraLight"/>
              </a:rPr>
              <a:t>muy sensibles a valores atípicos de la serie, lo que suele resultar en pronósticos sesgados.</a:t>
            </a:r>
          </a:p>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Thin"/>
                <a:cs typeface="Encode Sans Thin"/>
                <a:sym typeface="Encode Sans ExtraLight"/>
              </a:rPr>
              <a:t> </a:t>
            </a:r>
          </a:p>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Thin"/>
                <a:cs typeface="Encode Sans Thin"/>
                <a:sym typeface="Encode Sans ExtraLight"/>
              </a:rPr>
              <a:t>Algunas opciones para tratar datos atípicos</a:t>
            </a:r>
            <a:r>
              <a:rPr lang="es-MX" sz="1100" i="1" dirty="0">
                <a:solidFill>
                  <a:schemeClr val="tx1"/>
                </a:solidFill>
                <a:latin typeface="+mn-lt"/>
                <a:ea typeface="Encode Sans Thin"/>
                <a:cs typeface="Encode Sans Thin"/>
                <a:sym typeface="Encode Sans ExtraLight"/>
              </a:rPr>
              <a:t> </a:t>
            </a:r>
            <a:r>
              <a:rPr lang="es-MX" sz="1100" dirty="0">
                <a:solidFill>
                  <a:schemeClr val="tx1"/>
                </a:solidFill>
                <a:latin typeface="+mn-lt"/>
                <a:ea typeface="Encode Sans Thin"/>
                <a:cs typeface="Encode Sans Thin"/>
                <a:sym typeface="Encode Sans ExtraLight"/>
              </a:rPr>
              <a:t>como los provocados por el </a:t>
            </a:r>
            <a:r>
              <a:rPr lang="es-MX" sz="1100" dirty="0" err="1">
                <a:solidFill>
                  <a:schemeClr val="tx1"/>
                </a:solidFill>
                <a:latin typeface="+mn-lt"/>
                <a:ea typeface="Encode Sans Thin"/>
                <a:cs typeface="Encode Sans Thin"/>
                <a:sym typeface="Encode Sans ExtraLight"/>
              </a:rPr>
              <a:t>Covid</a:t>
            </a:r>
            <a:r>
              <a:rPr lang="es-MX" sz="1100" dirty="0">
                <a:solidFill>
                  <a:schemeClr val="tx1"/>
                </a:solidFill>
                <a:latin typeface="+mn-lt"/>
                <a:ea typeface="Encode Sans Thin"/>
                <a:cs typeface="Encode Sans Thin"/>
                <a:sym typeface="Encode Sans ExtraLight"/>
              </a:rPr>
              <a:t> 19 son:</a:t>
            </a:r>
          </a:p>
          <a:p>
            <a:pPr marL="228600" marR="0" lvl="0" indent="-228600" algn="just" rtl="0">
              <a:lnSpc>
                <a:spcPct val="95000"/>
              </a:lnSpc>
              <a:spcBef>
                <a:spcPts val="0"/>
              </a:spcBef>
              <a:spcAft>
                <a:spcPts val="0"/>
              </a:spcAft>
              <a:buClr>
                <a:schemeClr val="dk1"/>
              </a:buClr>
              <a:buSzPct val="90000"/>
              <a:buFont typeface="+mj-lt"/>
              <a:buAutoNum type="alphaUcPeriod"/>
            </a:pPr>
            <a:r>
              <a:rPr lang="es-MX" sz="1100" dirty="0">
                <a:solidFill>
                  <a:schemeClr val="tx1"/>
                </a:solidFill>
                <a:latin typeface="+mn-lt"/>
                <a:ea typeface="Encode Sans Thin"/>
                <a:cs typeface="Encode Sans Thin"/>
                <a:sym typeface="Encode Sans ExtraLight"/>
              </a:rPr>
              <a:t>Intentar suavizar la serie original  (SMA, etc.)</a:t>
            </a:r>
          </a:p>
          <a:p>
            <a:pPr marL="228600" marR="0" lvl="0" indent="-228600" algn="just" rtl="0">
              <a:lnSpc>
                <a:spcPct val="95000"/>
              </a:lnSpc>
              <a:spcBef>
                <a:spcPts val="0"/>
              </a:spcBef>
              <a:spcAft>
                <a:spcPts val="0"/>
              </a:spcAft>
              <a:buClr>
                <a:schemeClr val="dk1"/>
              </a:buClr>
              <a:buSzPct val="90000"/>
              <a:buFont typeface="+mj-lt"/>
              <a:buAutoNum type="alphaUcPeriod"/>
            </a:pPr>
            <a:r>
              <a:rPr lang="es-MX" sz="1100" dirty="0">
                <a:solidFill>
                  <a:schemeClr val="tx1"/>
                </a:solidFill>
                <a:latin typeface="+mn-lt"/>
                <a:ea typeface="Encode Sans Thin"/>
                <a:cs typeface="Encode Sans Thin"/>
                <a:sym typeface="Encode Sans ExtraLight"/>
              </a:rPr>
              <a:t>Intentar sustituir los datos atípicos por valores como media, moda, mediana </a:t>
            </a:r>
          </a:p>
          <a:p>
            <a:pPr marL="228600" marR="0" lvl="0" indent="-228600" algn="just" rtl="0">
              <a:lnSpc>
                <a:spcPct val="95000"/>
              </a:lnSpc>
              <a:spcBef>
                <a:spcPts val="0"/>
              </a:spcBef>
              <a:spcAft>
                <a:spcPts val="0"/>
              </a:spcAft>
              <a:buClr>
                <a:schemeClr val="dk1"/>
              </a:buClr>
              <a:buSzPct val="90000"/>
              <a:buFont typeface="+mj-lt"/>
              <a:buAutoNum type="alphaUcPeriod"/>
            </a:pPr>
            <a:r>
              <a:rPr lang="es-MX" sz="1100" dirty="0">
                <a:solidFill>
                  <a:schemeClr val="tx1"/>
                </a:solidFill>
                <a:latin typeface="+mn-lt"/>
                <a:ea typeface="Encode Sans Thin"/>
                <a:cs typeface="Encode Sans Thin"/>
                <a:sym typeface="Encode Sans ExtraLight"/>
              </a:rPr>
              <a:t>Aislar los datos atípicos para el entrenamiento del modelo </a:t>
            </a:r>
          </a:p>
          <a:p>
            <a:pPr marR="0" lvl="0" algn="just" rtl="0">
              <a:lnSpc>
                <a:spcPct val="95000"/>
              </a:lnSpc>
              <a:spcBef>
                <a:spcPts val="0"/>
              </a:spcBef>
              <a:spcAft>
                <a:spcPts val="0"/>
              </a:spcAft>
              <a:buClr>
                <a:schemeClr val="dk1"/>
              </a:buClr>
              <a:buSzPct val="90000"/>
            </a:pPr>
            <a:r>
              <a:rPr lang="es-MX" sz="1100" dirty="0">
                <a:solidFill>
                  <a:schemeClr val="tx1"/>
                </a:solidFill>
                <a:latin typeface="+mn-lt"/>
                <a:sym typeface="Encode Sans ExtraLight"/>
              </a:rPr>
              <a:t>El mejor resultado se dio con el modelo </a:t>
            </a:r>
            <a:r>
              <a:rPr lang="es-MX" sz="1100" dirty="0">
                <a:solidFill>
                  <a:schemeClr val="tx1"/>
                </a:solidFill>
                <a:latin typeface="+mn-lt"/>
              </a:rPr>
              <a:t>SARIMA (1,1,1) (1,1,0)[12] (Con datos de entrenamiento recortados a 2019), es decir, que no se tomaron en cuenta los resultados atípicos derivados de la pandemia de Covid-19. </a:t>
            </a:r>
            <a:r>
              <a:rPr lang="es-MX" sz="1100" dirty="0">
                <a:solidFill>
                  <a:schemeClr val="tx1"/>
                </a:solidFill>
                <a:latin typeface="+mn-lt"/>
                <a:sym typeface="Encode Sans ExtraLight"/>
              </a:rPr>
              <a:t> Dicho modelo permitió obtener un pronóstico de 12 meses con un Error Porcentual Promedio (MAPE) de12% que resulta mejor al reportado históricamente por la SENER hasta el 2018.</a:t>
            </a:r>
          </a:p>
          <a:p>
            <a:pPr marL="228600" marR="0" lvl="0" indent="-228600" algn="just" rtl="0">
              <a:lnSpc>
                <a:spcPct val="95000"/>
              </a:lnSpc>
              <a:spcBef>
                <a:spcPts val="0"/>
              </a:spcBef>
              <a:spcAft>
                <a:spcPts val="0"/>
              </a:spcAft>
              <a:buClr>
                <a:schemeClr val="dk1"/>
              </a:buClr>
              <a:buSzPts val="1200"/>
              <a:buFont typeface="Times New Roman"/>
              <a:buAutoNum type="alphaUcPeriod"/>
            </a:pPr>
            <a:endParaRPr lang="es-MX" sz="1100" dirty="0">
              <a:solidFill>
                <a:schemeClr val="tx1"/>
              </a:solidFill>
              <a:latin typeface="+mn-lt"/>
              <a:ea typeface="Encode Sans Thin"/>
              <a:cs typeface="Encode Sans Thin"/>
              <a:sym typeface="Encode Sans ExtraLight"/>
            </a:endParaRPr>
          </a:p>
        </p:txBody>
      </p:sp>
      <p:sp>
        <p:nvSpPr>
          <p:cNvPr id="18" name="Google Shape;88;p1">
            <a:extLst>
              <a:ext uri="{FF2B5EF4-FFF2-40B4-BE49-F238E27FC236}">
                <a16:creationId xmlns:a16="http://schemas.microsoft.com/office/drawing/2014/main" id="{109F71F2-77ED-7B08-A113-B768C5EB03E5}"/>
              </a:ext>
            </a:extLst>
          </p:cNvPr>
          <p:cNvSpPr/>
          <p:nvPr/>
        </p:nvSpPr>
        <p:spPr>
          <a:xfrm>
            <a:off x="4982463" y="12045425"/>
            <a:ext cx="4470114" cy="2199238"/>
          </a:xfrm>
          <a:prstGeom prst="roundRect">
            <a:avLst>
              <a:gd name="adj" fmla="val 1512"/>
            </a:avLst>
          </a:prstGeom>
          <a:solidFill>
            <a:srgbClr val="FFCC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Arial"/>
              <a:buNone/>
            </a:pPr>
            <a:endParaRPr lang="es-MX" sz="1200" dirty="0">
              <a:solidFill>
                <a:schemeClr val="tx1"/>
              </a:solidFill>
              <a:latin typeface="+mn-lt"/>
            </a:endParaRPr>
          </a:p>
        </p:txBody>
      </p:sp>
      <p:sp>
        <p:nvSpPr>
          <p:cNvPr id="119" name="Google Shape;119;p1"/>
          <p:cNvSpPr txBox="1"/>
          <p:nvPr/>
        </p:nvSpPr>
        <p:spPr>
          <a:xfrm>
            <a:off x="5268237" y="1214686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rPr>
              <a:t>Bibliografía</a:t>
            </a:r>
          </a:p>
        </p:txBody>
      </p:sp>
      <p:sp>
        <p:nvSpPr>
          <p:cNvPr id="19" name="Google Shape;90;p1">
            <a:extLst>
              <a:ext uri="{FF2B5EF4-FFF2-40B4-BE49-F238E27FC236}">
                <a16:creationId xmlns:a16="http://schemas.microsoft.com/office/drawing/2014/main" id="{C8870BE3-5A4A-43BD-1491-D0121BB61432}"/>
              </a:ext>
            </a:extLst>
          </p:cNvPr>
          <p:cNvSpPr txBox="1"/>
          <p:nvPr/>
        </p:nvSpPr>
        <p:spPr>
          <a:xfrm>
            <a:off x="1111172" y="1725216"/>
            <a:ext cx="7335549" cy="298931"/>
          </a:xfrm>
          <a:prstGeom prst="rect">
            <a:avLst/>
          </a:prstGeom>
          <a:noFill/>
          <a:ln>
            <a:noFill/>
          </a:ln>
        </p:spPr>
        <p:txBody>
          <a:bodyPr spcFirstLastPara="1" wrap="square" lIns="52225" tIns="26100" rIns="52225" bIns="261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1600" b="1" dirty="0">
                <a:solidFill>
                  <a:schemeClr val="dk1"/>
                </a:solidFill>
                <a:latin typeface="Encode Sans"/>
                <a:ea typeface="Encode Sans"/>
                <a:cs typeface="Encode Sans"/>
                <a:sym typeface="Encode Sans"/>
              </a:rPr>
              <a:t>“</a:t>
            </a:r>
            <a:r>
              <a:rPr lang="es-MX" sz="1600" b="1" dirty="0">
                <a:solidFill>
                  <a:schemeClr val="dk1"/>
                </a:solidFill>
                <a:latin typeface="Encode Sans"/>
                <a:ea typeface="Encode Sans"/>
                <a:cs typeface="Encode Sans"/>
                <a:sym typeface="Encode Sans"/>
              </a:rPr>
              <a:t>Modelos de Pronóstico aplicados a Demanda de Gas Natural” </a:t>
            </a:r>
            <a:endParaRPr lang="es-MX" sz="1600" b="1" dirty="0">
              <a:latin typeface="Encode Sans"/>
              <a:ea typeface="Encode Sans"/>
              <a:cs typeface="Encode Sans"/>
              <a:sym typeface="Encode Sans"/>
            </a:endParaRPr>
          </a:p>
        </p:txBody>
      </p:sp>
      <p:pic>
        <p:nvPicPr>
          <p:cNvPr id="1032" name="Picture 8" descr="UNAM INGENIERIA Logo PNG Vector (EPS) Free Download">
            <a:extLst>
              <a:ext uri="{FF2B5EF4-FFF2-40B4-BE49-F238E27FC236}">
                <a16:creationId xmlns:a16="http://schemas.microsoft.com/office/drawing/2014/main" id="{86C3B2AC-184C-0CA0-1FF7-1F9D66E4C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4554" y="462347"/>
            <a:ext cx="955988" cy="1129119"/>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89;p1">
            <a:extLst>
              <a:ext uri="{FF2B5EF4-FFF2-40B4-BE49-F238E27FC236}">
                <a16:creationId xmlns:a16="http://schemas.microsoft.com/office/drawing/2014/main" id="{5EC5DD05-E6E3-0DE2-5A5D-8F287A1586A4}"/>
              </a:ext>
            </a:extLst>
          </p:cNvPr>
          <p:cNvSpPr txBox="1"/>
          <p:nvPr/>
        </p:nvSpPr>
        <p:spPr>
          <a:xfrm>
            <a:off x="363779" y="9894661"/>
            <a:ext cx="4357658" cy="666724"/>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De igual manera se llevó a cabo un pronóstico de los mismos 12 meses usando modelos de series de tiempo ARIMA (Utilizando 201 meses como ‘datos de entrenamiento’) con base en los resultados de las gráficas de ACF &amp; PACF se tiene los siguientes modelos  </a:t>
            </a:r>
            <a:r>
              <a:rPr lang="es-MX" sz="1050" baseline="30000" dirty="0">
                <a:solidFill>
                  <a:schemeClr val="tx1"/>
                </a:solidFill>
                <a:latin typeface="+mn-lt"/>
                <a:ea typeface="Encode Sans ExtraLight"/>
                <a:cs typeface="Encode Sans ExtraLight"/>
                <a:sym typeface="Encode Sans ExtraLight"/>
              </a:rPr>
              <a:t>3</a:t>
            </a:r>
            <a:r>
              <a:rPr lang="es-MX" sz="1050" dirty="0">
                <a:solidFill>
                  <a:schemeClr val="tx1"/>
                </a:solidFill>
                <a:latin typeface="+mn-lt"/>
                <a:ea typeface="Encode Sans ExtraLight"/>
                <a:cs typeface="Encode Sans ExtraLight"/>
                <a:sym typeface="Encode Sans ExtraLight"/>
              </a:rPr>
              <a:t> </a:t>
            </a:r>
          </a:p>
        </p:txBody>
      </p:sp>
      <p:sp>
        <p:nvSpPr>
          <p:cNvPr id="22" name="Google Shape;89;p1">
            <a:extLst>
              <a:ext uri="{FF2B5EF4-FFF2-40B4-BE49-F238E27FC236}">
                <a16:creationId xmlns:a16="http://schemas.microsoft.com/office/drawing/2014/main" id="{8E26EFB9-D145-46C7-C9A8-C7D7B9EABF1D}"/>
              </a:ext>
            </a:extLst>
          </p:cNvPr>
          <p:cNvSpPr txBox="1"/>
          <p:nvPr/>
        </p:nvSpPr>
        <p:spPr>
          <a:xfrm>
            <a:off x="5025391" y="12421859"/>
            <a:ext cx="4357658" cy="1836721"/>
          </a:xfrm>
          <a:prstGeom prst="rect">
            <a:avLst/>
          </a:prstGeom>
          <a:noFill/>
          <a:ln>
            <a:noFill/>
          </a:ln>
        </p:spPr>
        <p:txBody>
          <a:bodyPr spcFirstLastPara="1" wrap="square" lIns="0" tIns="0" rIns="0" bIns="0" anchor="t" anchorCtr="0">
            <a:spAutoFit/>
          </a:bodyPr>
          <a:lstStyle/>
          <a:p>
            <a:pPr marL="127635" marR="535305">
              <a:lnSpc>
                <a:spcPct val="107000"/>
              </a:lnSpc>
              <a:spcBef>
                <a:spcPts val="905"/>
              </a:spcBef>
              <a:spcAft>
                <a:spcPts val="0"/>
              </a:spcAft>
            </a:pPr>
            <a:r>
              <a:rPr lang="en-US" sz="900" dirty="0">
                <a:solidFill>
                  <a:schemeClr val="tx1"/>
                </a:solidFill>
                <a:latin typeface="+mn-lt"/>
              </a:rPr>
              <a:t>1. </a:t>
            </a:r>
            <a:r>
              <a:rPr lang="es-MX" sz="900" dirty="0">
                <a:solidFill>
                  <a:schemeClr val="tx1"/>
                </a:solidFill>
                <a:latin typeface="+mn-lt"/>
                <a:hlinkClick r:id="rId5">
                  <a:extLst>
                    <a:ext uri="{A12FA001-AC4F-418D-AE19-62706E023703}">
                      <ahyp:hlinkClr xmlns:ahyp="http://schemas.microsoft.com/office/drawing/2018/hyperlinkcolor" val="tx"/>
                    </a:ext>
                  </a:extLst>
                </a:hlinkClick>
              </a:rPr>
              <a:t>SENER | Sistema de Información Energética | Demanda Interna de Gas Natural por Estado Sector Eléctrico (energia.gob.mx)</a:t>
            </a:r>
            <a:endParaRPr lang="en-US" sz="900" dirty="0">
              <a:solidFill>
                <a:schemeClr val="tx1"/>
              </a:solidFill>
              <a:latin typeface="+mn-lt"/>
            </a:endParaRPr>
          </a:p>
          <a:p>
            <a:pPr marL="127635" marR="535305">
              <a:lnSpc>
                <a:spcPct val="107000"/>
              </a:lnSpc>
              <a:spcBef>
                <a:spcPts val="905"/>
              </a:spcBef>
            </a:pPr>
            <a:r>
              <a:rPr lang="en-US" sz="900" dirty="0">
                <a:solidFill>
                  <a:schemeClr val="tx1"/>
                </a:solidFill>
                <a:latin typeface="+mn-lt"/>
              </a:rPr>
              <a:t>2. </a:t>
            </a:r>
            <a:r>
              <a:rPr lang="es-MX" sz="900" dirty="0" err="1">
                <a:solidFill>
                  <a:schemeClr val="tx1"/>
                </a:solidFill>
                <a:latin typeface="+mn-lt"/>
              </a:rPr>
              <a:t>Durbán</a:t>
            </a:r>
            <a:r>
              <a:rPr lang="es-MX" sz="900" dirty="0">
                <a:solidFill>
                  <a:schemeClr val="tx1"/>
                </a:solidFill>
                <a:latin typeface="+mn-lt"/>
              </a:rPr>
              <a:t> </a:t>
            </a:r>
            <a:r>
              <a:rPr lang="es-MX" sz="900" dirty="0" err="1">
                <a:solidFill>
                  <a:schemeClr val="tx1"/>
                </a:solidFill>
                <a:latin typeface="+mn-lt"/>
              </a:rPr>
              <a:t>Maria</a:t>
            </a:r>
            <a:r>
              <a:rPr lang="es-MX" sz="900" dirty="0">
                <a:solidFill>
                  <a:schemeClr val="tx1"/>
                </a:solidFill>
                <a:latin typeface="+mn-lt"/>
              </a:rPr>
              <a:t>, Universidad Carlos Tercero de Madrid, Curso de Modelos Lineales Generalizados (</a:t>
            </a:r>
            <a:r>
              <a:rPr lang="es-MX" sz="900" dirty="0">
                <a:solidFill>
                  <a:schemeClr val="tx1"/>
                </a:solidFill>
                <a:latin typeface="+mn-lt"/>
                <a:hlinkClick r:id="rId6">
                  <a:extLst>
                    <a:ext uri="{A12FA001-AC4F-418D-AE19-62706E023703}">
                      <ahyp:hlinkClr xmlns:ahyp="http://schemas.microsoft.com/office/drawing/2018/hyperlinkcolor" val="tx"/>
                    </a:ext>
                  </a:extLst>
                </a:hlinkClick>
              </a:rPr>
              <a:t>curso_glm.pdf (uc3m.es)</a:t>
            </a:r>
            <a:r>
              <a:rPr lang="es-MX" sz="900" dirty="0">
                <a:solidFill>
                  <a:schemeClr val="tx1"/>
                </a:solidFill>
                <a:latin typeface="+mn-lt"/>
              </a:rPr>
              <a:t>)</a:t>
            </a:r>
          </a:p>
          <a:p>
            <a:pPr marL="127635" marR="535305">
              <a:lnSpc>
                <a:spcPct val="107000"/>
              </a:lnSpc>
              <a:spcBef>
                <a:spcPts val="905"/>
              </a:spcBef>
              <a:spcAft>
                <a:spcPts val="0"/>
              </a:spcAft>
            </a:pPr>
            <a:r>
              <a:rPr lang="es-MX" sz="900" dirty="0">
                <a:solidFill>
                  <a:schemeClr val="tx1"/>
                </a:solidFill>
                <a:latin typeface="+mn-lt"/>
              </a:rPr>
              <a:t>3. </a:t>
            </a:r>
            <a:r>
              <a:rPr lang="en-US" sz="900" dirty="0">
                <a:solidFill>
                  <a:schemeClr val="tx1"/>
                </a:solidFill>
                <a:latin typeface="+mn-lt"/>
              </a:rPr>
              <a:t>“</a:t>
            </a:r>
            <a:r>
              <a:rPr lang="en-US" sz="900" dirty="0" err="1">
                <a:solidFill>
                  <a:schemeClr val="tx1"/>
                </a:solidFill>
                <a:latin typeface="+mn-lt"/>
              </a:rPr>
              <a:t>Arauto</a:t>
            </a:r>
            <a:r>
              <a:rPr lang="en-US" sz="900" dirty="0">
                <a:solidFill>
                  <a:schemeClr val="tx1"/>
                </a:solidFill>
                <a:latin typeface="+mn-lt"/>
              </a:rPr>
              <a:t>”, “How to choose the parameters for the model”. arauto.readthedocs.io. </a:t>
            </a:r>
            <a:r>
              <a:rPr lang="es-ES" sz="900" dirty="0">
                <a:solidFill>
                  <a:schemeClr val="tx1"/>
                </a:solidFill>
                <a:latin typeface="+mn-lt"/>
                <a:hlinkClick r:id="rId7">
                  <a:extLst>
                    <a:ext uri="{A12FA001-AC4F-418D-AE19-62706E023703}">
                      <ahyp:hlinkClr xmlns:ahyp="http://schemas.microsoft.com/office/drawing/2018/hyperlinkcolor" val="tx"/>
                    </a:ext>
                  </a:extLst>
                </a:hlinkClick>
              </a:rPr>
              <a:t>https://arauto.readthedocs.io/en/latest/how_to_choose_terms.html</a:t>
            </a:r>
            <a:endParaRPr lang="es-ES" sz="900" dirty="0">
              <a:solidFill>
                <a:schemeClr val="tx1"/>
              </a:solidFill>
              <a:latin typeface="+mn-lt"/>
            </a:endParaRPr>
          </a:p>
          <a:p>
            <a:pPr algn="just">
              <a:lnSpc>
                <a:spcPct val="95000"/>
              </a:lnSpc>
              <a:buClr>
                <a:schemeClr val="dk1"/>
              </a:buClr>
              <a:buSzPts val="1200"/>
            </a:pPr>
            <a:endParaRPr lang="es-MX" sz="900" dirty="0">
              <a:solidFill>
                <a:schemeClr val="tx1"/>
              </a:solidFill>
              <a:latin typeface="+mn-lt"/>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ExtraLight"/>
              <a:cs typeface="Encode Sans ExtraLight"/>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ExtraLight"/>
              <a:cs typeface="Encode Sans ExtraLight"/>
              <a:sym typeface="Encode Sans ExtraLight"/>
            </a:endParaRPr>
          </a:p>
        </p:txBody>
      </p:sp>
      <p:graphicFrame>
        <p:nvGraphicFramePr>
          <p:cNvPr id="21" name="Table 20">
            <a:extLst>
              <a:ext uri="{FF2B5EF4-FFF2-40B4-BE49-F238E27FC236}">
                <a16:creationId xmlns:a16="http://schemas.microsoft.com/office/drawing/2014/main" id="{421322DC-8416-44B8-2045-6A0EB727BEF3}"/>
              </a:ext>
            </a:extLst>
          </p:cNvPr>
          <p:cNvGraphicFramePr>
            <a:graphicFrameLocks noGrp="1"/>
          </p:cNvGraphicFramePr>
          <p:nvPr>
            <p:extLst>
              <p:ext uri="{D42A27DB-BD31-4B8C-83A1-F6EECF244321}">
                <p14:modId xmlns:p14="http://schemas.microsoft.com/office/powerpoint/2010/main" val="275357704"/>
              </p:ext>
            </p:extLst>
          </p:nvPr>
        </p:nvGraphicFramePr>
        <p:xfrm>
          <a:off x="514086" y="10636281"/>
          <a:ext cx="4086072" cy="530676"/>
        </p:xfrm>
        <a:graphic>
          <a:graphicData uri="http://schemas.openxmlformats.org/drawingml/2006/table">
            <a:tbl>
              <a:tblPr firstRow="1" firstCol="1" lastRow="1" lastCol="1" bandRow="1" bandCol="1">
                <a:tableStyleId>{073A0DAA-6AF3-43AB-8588-CEC1D06C72B9}</a:tableStyleId>
              </a:tblPr>
              <a:tblGrid>
                <a:gridCol w="406410">
                  <a:extLst>
                    <a:ext uri="{9D8B030D-6E8A-4147-A177-3AD203B41FA5}">
                      <a16:colId xmlns:a16="http://schemas.microsoft.com/office/drawing/2014/main" val="3883179358"/>
                    </a:ext>
                  </a:extLst>
                </a:gridCol>
                <a:gridCol w="1371600">
                  <a:extLst>
                    <a:ext uri="{9D8B030D-6E8A-4147-A177-3AD203B41FA5}">
                      <a16:colId xmlns:a16="http://schemas.microsoft.com/office/drawing/2014/main" val="3238939105"/>
                    </a:ext>
                  </a:extLst>
                </a:gridCol>
                <a:gridCol w="1279779">
                  <a:extLst>
                    <a:ext uri="{9D8B030D-6E8A-4147-A177-3AD203B41FA5}">
                      <a16:colId xmlns:a16="http://schemas.microsoft.com/office/drawing/2014/main" val="3179396712"/>
                    </a:ext>
                  </a:extLst>
                </a:gridCol>
                <a:gridCol w="1028283">
                  <a:extLst>
                    <a:ext uri="{9D8B030D-6E8A-4147-A177-3AD203B41FA5}">
                      <a16:colId xmlns:a16="http://schemas.microsoft.com/office/drawing/2014/main" val="3117937741"/>
                    </a:ext>
                  </a:extLst>
                </a:gridCol>
              </a:tblGrid>
              <a:tr h="79094">
                <a:tc>
                  <a:txBody>
                    <a:bodyPr/>
                    <a:lstStyle/>
                    <a:p>
                      <a:pPr marL="0" marR="0">
                        <a:spcBef>
                          <a:spcPts val="0"/>
                        </a:spcBef>
                        <a:spcAft>
                          <a:spcPts val="0"/>
                        </a:spcAft>
                      </a:pPr>
                      <a:r>
                        <a:rPr lang="es-ES" sz="500" dirty="0">
                          <a:solidFill>
                            <a:schemeClr val="tx1"/>
                          </a:solidFill>
                          <a:effectLst/>
                        </a:rPr>
                        <a:t> </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rPr>
                        <a:t>AR(p)</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a:solidFill>
                            <a:schemeClr val="tx1"/>
                          </a:solidFill>
                          <a:effectLst/>
                        </a:rPr>
                        <a:t>MA(q)</a:t>
                      </a:r>
                      <a:endParaRPr lang="es-MX"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60"/>
                        </a:spcBef>
                        <a:spcAft>
                          <a:spcPts val="0"/>
                        </a:spcAft>
                      </a:pPr>
                      <a:r>
                        <a:rPr lang="es-ES" sz="500">
                          <a:solidFill>
                            <a:schemeClr val="tx1"/>
                          </a:solidFill>
                          <a:effectLst/>
                        </a:rPr>
                        <a:t>ARMA</a:t>
                      </a:r>
                      <a:r>
                        <a:rPr lang="es-ES" sz="500" spc="-20">
                          <a:solidFill>
                            <a:schemeClr val="tx1"/>
                          </a:solidFill>
                          <a:effectLst/>
                        </a:rPr>
                        <a:t> </a:t>
                      </a:r>
                      <a:r>
                        <a:rPr lang="es-ES" sz="500">
                          <a:solidFill>
                            <a:schemeClr val="tx1"/>
                          </a:solidFill>
                          <a:effectLst/>
                        </a:rPr>
                        <a:t>(p,q)</a:t>
                      </a:r>
                      <a:endParaRPr lang="es-MX"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219980">
                <a:tc>
                  <a:txBody>
                    <a:bodyPr/>
                    <a:lstStyle/>
                    <a:p>
                      <a:pPr marL="57150" marR="0">
                        <a:spcBef>
                          <a:spcPts val="505"/>
                        </a:spcBef>
                        <a:spcAft>
                          <a:spcPts val="0"/>
                        </a:spcAft>
                      </a:pPr>
                      <a:r>
                        <a:rPr lang="es-ES" sz="500" dirty="0">
                          <a:solidFill>
                            <a:schemeClr val="tx1"/>
                          </a:solidFill>
                          <a:effectLst/>
                        </a:rPr>
                        <a:t>ACF</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ES" sz="500" b="0" dirty="0">
                          <a:solidFill>
                            <a:schemeClr val="tx1"/>
                          </a:solidFill>
                          <a:effectLst/>
                        </a:rPr>
                        <a:t>Valor significante en</a:t>
                      </a:r>
                      <a:r>
                        <a:rPr lang="es-ES" sz="500" b="0" spc="5" dirty="0">
                          <a:solidFill>
                            <a:schemeClr val="tx1"/>
                          </a:solidFill>
                          <a:effectLst/>
                        </a:rPr>
                        <a:t> </a:t>
                      </a:r>
                      <a:r>
                        <a:rPr lang="es-ES" sz="500" b="0" dirty="0">
                          <a:solidFill>
                            <a:schemeClr val="tx1"/>
                          </a:solidFill>
                          <a:effectLst/>
                        </a:rPr>
                        <a:t>ciertos</a:t>
                      </a:r>
                      <a:r>
                        <a:rPr lang="es-ES" sz="500" b="0" spc="-25" dirty="0">
                          <a:solidFill>
                            <a:schemeClr val="tx1"/>
                          </a:solidFill>
                          <a:effectLst/>
                        </a:rPr>
                        <a:t> </a:t>
                      </a:r>
                      <a:r>
                        <a:rPr lang="es-ES" sz="500" b="0" dirty="0">
                          <a:solidFill>
                            <a:schemeClr val="tx1"/>
                          </a:solidFill>
                          <a:effectLst/>
                        </a:rPr>
                        <a:t>valores</a:t>
                      </a:r>
                      <a:r>
                        <a:rPr lang="es-ES" sz="500" b="0" spc="-25" dirty="0">
                          <a:solidFill>
                            <a:schemeClr val="tx1"/>
                          </a:solidFill>
                          <a:effectLst/>
                        </a:rPr>
                        <a:t> </a:t>
                      </a:r>
                      <a:r>
                        <a:rPr lang="es-ES" sz="500" b="0" dirty="0">
                          <a:solidFill>
                            <a:schemeClr val="tx1"/>
                          </a:solidFill>
                          <a:effectLst/>
                        </a:rPr>
                        <a:t>de</a:t>
                      </a:r>
                      <a:r>
                        <a:rPr lang="es-ES" sz="500" b="0" spc="-20" dirty="0">
                          <a:solidFill>
                            <a:schemeClr val="tx1"/>
                          </a:solidFill>
                          <a:effectLst/>
                        </a:rPr>
                        <a:t> </a:t>
                      </a:r>
                      <a:r>
                        <a:rPr lang="es-ES" sz="500" b="0" dirty="0" err="1">
                          <a:solidFill>
                            <a:schemeClr val="tx1"/>
                          </a:solidFill>
                          <a:effectLst/>
                        </a:rPr>
                        <a:t>lag</a:t>
                      </a:r>
                      <a:r>
                        <a:rPr lang="es-ES" sz="500" b="0" spc="-25" dirty="0">
                          <a:solidFill>
                            <a:schemeClr val="tx1"/>
                          </a:solidFill>
                          <a:effectLst/>
                        </a:rPr>
                        <a:t> </a:t>
                      </a:r>
                      <a:r>
                        <a:rPr lang="es-ES" sz="500" b="0" dirty="0">
                          <a:solidFill>
                            <a:schemeClr val="tx1"/>
                          </a:solidFill>
                          <a:effectLst/>
                        </a:rPr>
                        <a:t>p</a:t>
                      </a:r>
                      <a:r>
                        <a:rPr lang="es-ES" sz="500" b="0" spc="-25" dirty="0">
                          <a:solidFill>
                            <a:schemeClr val="tx1"/>
                          </a:solidFill>
                          <a:effectLst/>
                        </a:rPr>
                        <a:t> </a:t>
                      </a:r>
                      <a:r>
                        <a:rPr lang="es-ES" sz="500" b="0" dirty="0">
                          <a:solidFill>
                            <a:schemeClr val="tx1"/>
                          </a:solidFill>
                          <a:effectLst/>
                        </a:rPr>
                        <a:t>y</a:t>
                      </a:r>
                      <a:r>
                        <a:rPr lang="es-ES" sz="500" b="0" spc="-210" dirty="0">
                          <a:solidFill>
                            <a:schemeClr val="tx1"/>
                          </a:solidFill>
                          <a:effectLst/>
                        </a:rPr>
                        <a:t> </a:t>
                      </a:r>
                      <a:r>
                        <a:rPr lang="es-ES" sz="500" b="0" dirty="0">
                          <a:solidFill>
                            <a:schemeClr val="tx1"/>
                          </a:solidFill>
                          <a:effectLst/>
                        </a:rPr>
                        <a:t>posterior corte después</a:t>
                      </a:r>
                      <a:r>
                        <a:rPr lang="es-ES" sz="500" b="0" spc="5" dirty="0">
                          <a:solidFill>
                            <a:schemeClr val="tx1"/>
                          </a:solidFill>
                          <a:effectLst/>
                        </a:rPr>
                        <a:t> </a:t>
                      </a:r>
                      <a:r>
                        <a:rPr lang="es-ES" sz="500" b="0" dirty="0">
                          <a:solidFill>
                            <a:schemeClr val="tx1"/>
                          </a:solidFill>
                          <a:effectLst/>
                        </a:rPr>
                        <a:t>de</a:t>
                      </a:r>
                      <a:r>
                        <a:rPr lang="es-ES" sz="500" b="0" spc="-10" dirty="0">
                          <a:solidFill>
                            <a:schemeClr val="tx1"/>
                          </a:solidFill>
                          <a:effectLst/>
                        </a:rPr>
                        <a:t> </a:t>
                      </a:r>
                      <a:r>
                        <a:rPr lang="es-ES" sz="500" b="0" dirty="0" err="1">
                          <a:solidFill>
                            <a:schemeClr val="tx1"/>
                          </a:solidFill>
                          <a:effectLst/>
                        </a:rPr>
                        <a:t>lag</a:t>
                      </a:r>
                      <a:r>
                        <a:rPr lang="es-ES" sz="500" b="0" spc="-5" dirty="0">
                          <a:solidFill>
                            <a:schemeClr val="tx1"/>
                          </a:solidFill>
                          <a:effectLst/>
                        </a:rPr>
                        <a:t> </a:t>
                      </a:r>
                      <a:r>
                        <a:rPr lang="es-ES" sz="500" b="0" dirty="0">
                          <a:solidFill>
                            <a:schemeClr val="tx1"/>
                          </a:solidFill>
                          <a:effectLst/>
                        </a:rPr>
                        <a:t>p</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0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231602">
                <a:tc>
                  <a:txBody>
                    <a:bodyPr/>
                    <a:lstStyle/>
                    <a:p>
                      <a:pPr marL="57150" marR="0">
                        <a:spcBef>
                          <a:spcPts val="515"/>
                        </a:spcBef>
                        <a:spcAft>
                          <a:spcPts val="0"/>
                        </a:spcAft>
                      </a:pPr>
                      <a:r>
                        <a:rPr lang="es-ES" sz="500" dirty="0">
                          <a:solidFill>
                            <a:schemeClr val="tx1"/>
                          </a:solidFill>
                          <a:effectLst/>
                        </a:rPr>
                        <a:t>PACF</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Valor significante en</a:t>
                      </a:r>
                      <a:r>
                        <a:rPr lang="es-ES" sz="500" b="0" spc="5" dirty="0">
                          <a:solidFill>
                            <a:schemeClr val="tx1"/>
                          </a:solidFill>
                          <a:effectLst/>
                        </a:rPr>
                        <a:t> </a:t>
                      </a:r>
                      <a:r>
                        <a:rPr lang="es-ES" sz="500" b="0" dirty="0">
                          <a:solidFill>
                            <a:schemeClr val="tx1"/>
                          </a:solidFill>
                          <a:effectLst/>
                        </a:rPr>
                        <a:t>ciertos</a:t>
                      </a:r>
                      <a:r>
                        <a:rPr lang="es-ES" sz="500" b="0" spc="-25" dirty="0">
                          <a:solidFill>
                            <a:schemeClr val="tx1"/>
                          </a:solidFill>
                          <a:effectLst/>
                        </a:rPr>
                        <a:t> </a:t>
                      </a:r>
                      <a:r>
                        <a:rPr lang="es-ES" sz="500" b="0" dirty="0">
                          <a:solidFill>
                            <a:schemeClr val="tx1"/>
                          </a:solidFill>
                          <a:effectLst/>
                        </a:rPr>
                        <a:t>valores</a:t>
                      </a:r>
                      <a:r>
                        <a:rPr lang="es-ES" sz="500" b="0" spc="-25" dirty="0">
                          <a:solidFill>
                            <a:schemeClr val="tx1"/>
                          </a:solidFill>
                          <a:effectLst/>
                        </a:rPr>
                        <a:t> </a:t>
                      </a:r>
                      <a:r>
                        <a:rPr lang="es-ES" sz="500" b="0" dirty="0">
                          <a:solidFill>
                            <a:schemeClr val="tx1"/>
                          </a:solidFill>
                          <a:effectLst/>
                        </a:rPr>
                        <a:t>de</a:t>
                      </a:r>
                      <a:r>
                        <a:rPr lang="es-ES" sz="500" b="0" spc="-20" dirty="0">
                          <a:solidFill>
                            <a:schemeClr val="tx1"/>
                          </a:solidFill>
                          <a:effectLst/>
                        </a:rPr>
                        <a:t> </a:t>
                      </a:r>
                      <a:r>
                        <a:rPr lang="es-ES" sz="500" b="0" dirty="0" err="1">
                          <a:solidFill>
                            <a:schemeClr val="tx1"/>
                          </a:solidFill>
                          <a:effectLst/>
                        </a:rPr>
                        <a:t>lag</a:t>
                      </a:r>
                      <a:r>
                        <a:rPr lang="es-ES" sz="500" b="0" spc="-25" dirty="0">
                          <a:solidFill>
                            <a:schemeClr val="tx1"/>
                          </a:solidFill>
                          <a:effectLst/>
                        </a:rPr>
                        <a:t> </a:t>
                      </a:r>
                      <a:r>
                        <a:rPr lang="es-ES" sz="500" b="0" dirty="0">
                          <a:solidFill>
                            <a:schemeClr val="tx1"/>
                          </a:solidFill>
                          <a:effectLst/>
                        </a:rPr>
                        <a:t>p</a:t>
                      </a:r>
                      <a:r>
                        <a:rPr lang="es-ES" sz="500" b="0" spc="-25" dirty="0">
                          <a:solidFill>
                            <a:schemeClr val="tx1"/>
                          </a:solidFill>
                          <a:effectLst/>
                        </a:rPr>
                        <a:t> </a:t>
                      </a:r>
                      <a:r>
                        <a:rPr lang="es-ES" sz="500" b="0" dirty="0">
                          <a:solidFill>
                            <a:schemeClr val="tx1"/>
                          </a:solidFill>
                          <a:effectLst/>
                        </a:rPr>
                        <a:t>y </a:t>
                      </a:r>
                      <a:r>
                        <a:rPr lang="es-ES" sz="500" b="0" spc="-210" dirty="0">
                          <a:solidFill>
                            <a:schemeClr val="tx1"/>
                          </a:solidFill>
                          <a:effectLst/>
                        </a:rPr>
                        <a:t> </a:t>
                      </a:r>
                      <a:r>
                        <a:rPr lang="es-ES" sz="500" b="0" dirty="0">
                          <a:solidFill>
                            <a:schemeClr val="tx1"/>
                          </a:solidFill>
                          <a:effectLst/>
                        </a:rPr>
                        <a:t>posterior corte después</a:t>
                      </a:r>
                      <a:r>
                        <a:rPr lang="es-ES" sz="500" b="0" spc="5" dirty="0">
                          <a:solidFill>
                            <a:schemeClr val="tx1"/>
                          </a:solidFill>
                          <a:effectLst/>
                        </a:rPr>
                        <a:t> </a:t>
                      </a:r>
                      <a:r>
                        <a:rPr lang="es-ES" sz="500" b="0" dirty="0">
                          <a:solidFill>
                            <a:schemeClr val="tx1"/>
                          </a:solidFill>
                          <a:effectLst/>
                        </a:rPr>
                        <a:t>de</a:t>
                      </a:r>
                      <a:r>
                        <a:rPr lang="es-ES" sz="500" b="0" spc="-10" dirty="0">
                          <a:solidFill>
                            <a:schemeClr val="tx1"/>
                          </a:solidFill>
                          <a:effectLst/>
                        </a:rPr>
                        <a:t> </a:t>
                      </a:r>
                      <a:r>
                        <a:rPr lang="es-ES" sz="500" b="0" dirty="0" err="1">
                          <a:solidFill>
                            <a:schemeClr val="tx1"/>
                          </a:solidFill>
                          <a:effectLst/>
                        </a:rPr>
                        <a:t>lag</a:t>
                      </a:r>
                      <a:r>
                        <a:rPr lang="es-ES" sz="500" b="0" spc="-5" dirty="0">
                          <a:solidFill>
                            <a:schemeClr val="tx1"/>
                          </a:solidFill>
                          <a:effectLst/>
                        </a:rPr>
                        <a:t> </a:t>
                      </a:r>
                      <a:r>
                        <a:rPr lang="es-ES" sz="500" b="0" dirty="0">
                          <a:solidFill>
                            <a:schemeClr val="tx1"/>
                          </a:solidFill>
                          <a:effectLst/>
                        </a:rPr>
                        <a:t>p</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1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1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graphicFrame>
        <p:nvGraphicFramePr>
          <p:cNvPr id="3" name="Table 2">
            <a:extLst>
              <a:ext uri="{FF2B5EF4-FFF2-40B4-BE49-F238E27FC236}">
                <a16:creationId xmlns:a16="http://schemas.microsoft.com/office/drawing/2014/main" id="{5BC660B6-2C8F-8E9E-81B6-631505EC40D0}"/>
              </a:ext>
            </a:extLst>
          </p:cNvPr>
          <p:cNvGraphicFramePr>
            <a:graphicFrameLocks noGrp="1"/>
          </p:cNvGraphicFramePr>
          <p:nvPr>
            <p:extLst>
              <p:ext uri="{D42A27DB-BD31-4B8C-83A1-F6EECF244321}">
                <p14:modId xmlns:p14="http://schemas.microsoft.com/office/powerpoint/2010/main" val="1581062941"/>
              </p:ext>
            </p:extLst>
          </p:nvPr>
        </p:nvGraphicFramePr>
        <p:xfrm>
          <a:off x="693340" y="9422630"/>
          <a:ext cx="3727563" cy="4072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GLM (Demanda de GN como función de población &amp; PIB)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15.5%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usó la función Gaussian (</a:t>
                      </a:r>
                      <a:r>
                        <a:rPr lang="es-MX" sz="5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identity</a:t>
                      </a: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para GLM “lineal simple”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GLM (Demanda de GN como función únicamente de población)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15.0%</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63500" marR="0">
                        <a:spcBef>
                          <a:spcPts val="515"/>
                        </a:spcBef>
                        <a:spcAft>
                          <a:spcPts val="0"/>
                        </a:spcAft>
                      </a:pP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sp>
        <p:nvSpPr>
          <p:cNvPr id="10" name="Google Shape;89;p1">
            <a:extLst>
              <a:ext uri="{FF2B5EF4-FFF2-40B4-BE49-F238E27FC236}">
                <a16:creationId xmlns:a16="http://schemas.microsoft.com/office/drawing/2014/main" id="{E31D09DC-CA6D-F7B6-4422-53B4E9DC1709}"/>
              </a:ext>
            </a:extLst>
          </p:cNvPr>
          <p:cNvSpPr txBox="1"/>
          <p:nvPr/>
        </p:nvSpPr>
        <p:spPr>
          <a:xfrm>
            <a:off x="378293" y="11847628"/>
            <a:ext cx="4409639" cy="128073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llevaron a cabo transformaciones de la variable dependiente (log, raíz cuadrada), suavizamiento de los datos históricos de la serie (Simple </a:t>
            </a:r>
            <a:r>
              <a:rPr lang="es-MX" sz="1050" dirty="0" err="1">
                <a:solidFill>
                  <a:schemeClr val="tx1"/>
                </a:solidFill>
                <a:latin typeface="+mn-lt"/>
                <a:ea typeface="Encode Sans ExtraLight"/>
                <a:cs typeface="Encode Sans ExtraLight"/>
                <a:sym typeface="Encode Sans ExtraLight"/>
              </a:rPr>
              <a:t>Moving</a:t>
            </a:r>
            <a:r>
              <a:rPr lang="es-MX" sz="1050" dirty="0">
                <a:solidFill>
                  <a:schemeClr val="tx1"/>
                </a:solidFill>
                <a:latin typeface="+mn-lt"/>
                <a:ea typeface="Encode Sans ExtraLight"/>
                <a:cs typeface="Encode Sans ExtraLight"/>
                <a:sym typeface="Encode Sans ExtraLight"/>
              </a:rPr>
              <a:t> </a:t>
            </a:r>
            <a:r>
              <a:rPr lang="es-MX" sz="1050" dirty="0" err="1">
                <a:solidFill>
                  <a:schemeClr val="tx1"/>
                </a:solidFill>
                <a:latin typeface="+mn-lt"/>
                <a:ea typeface="Encode Sans ExtraLight"/>
                <a:cs typeface="Encode Sans ExtraLight"/>
                <a:sym typeface="Encode Sans ExtraLight"/>
              </a:rPr>
              <a:t>Average</a:t>
            </a:r>
            <a:r>
              <a:rPr lang="es-MX" sz="1050" dirty="0">
                <a:solidFill>
                  <a:schemeClr val="tx1"/>
                </a:solidFill>
                <a:latin typeface="+mn-lt"/>
                <a:ea typeface="Encode Sans ExtraLight"/>
                <a:cs typeface="Encode Sans ExtraLight"/>
                <a:sym typeface="Encode Sans ExtraLight"/>
              </a:rPr>
              <a:t> (SMA), </a:t>
            </a:r>
            <a:r>
              <a:rPr lang="es-MX" sz="1050" dirty="0" err="1">
                <a:solidFill>
                  <a:schemeClr val="tx1"/>
                </a:solidFill>
                <a:latin typeface="+mn-lt"/>
                <a:ea typeface="Encode Sans ExtraLight"/>
                <a:cs typeface="Encode Sans ExtraLight"/>
                <a:sym typeface="Encode Sans ExtraLight"/>
              </a:rPr>
              <a:t>etc</a:t>
            </a:r>
            <a:r>
              <a:rPr lang="es-MX" sz="1050" dirty="0">
                <a:solidFill>
                  <a:schemeClr val="tx1"/>
                </a:solidFill>
                <a:latin typeface="+mn-lt"/>
                <a:ea typeface="Encode Sans ExtraLight"/>
                <a:cs typeface="Encode Sans ExtraLight"/>
                <a:sym typeface="Encode Sans ExtraLight"/>
              </a:rPr>
              <a:t>) o se “delimitó” el conjunto de datos de entrenamiento evitando considerar los datos atípicos de los años 2020 y 2021 provocados por la pandemia de </a:t>
            </a:r>
            <a:r>
              <a:rPr lang="es-MX" sz="1050" dirty="0" err="1">
                <a:solidFill>
                  <a:schemeClr val="tx1"/>
                </a:solidFill>
                <a:latin typeface="+mn-lt"/>
                <a:ea typeface="Encode Sans ExtraLight"/>
                <a:cs typeface="Encode Sans ExtraLight"/>
                <a:sym typeface="Encode Sans ExtraLight"/>
              </a:rPr>
              <a:t>Covid</a:t>
            </a:r>
            <a:r>
              <a:rPr lang="es-MX" sz="1050" dirty="0">
                <a:solidFill>
                  <a:schemeClr val="tx1"/>
                </a:solidFill>
                <a:latin typeface="+mn-lt"/>
                <a:ea typeface="Encode Sans ExtraLight"/>
                <a:cs typeface="Encode Sans ExtraLight"/>
                <a:sym typeface="Encode Sans ExtraLight"/>
              </a:rPr>
              <a:t> 19 con el objetivo de lograr mejores valores de predicción y evitar que los valores atípicos afecten tan significativamente las estimaciones.</a:t>
            </a:r>
          </a:p>
          <a:p>
            <a:pPr marL="0" marR="0" lvl="0" indent="0" algn="just" rtl="0">
              <a:lnSpc>
                <a:spcPct val="95000"/>
              </a:lnSpc>
              <a:spcBef>
                <a:spcPts val="0"/>
              </a:spcBef>
              <a:spcAft>
                <a:spcPts val="0"/>
              </a:spcAft>
              <a:buClr>
                <a:schemeClr val="dk1"/>
              </a:buClr>
              <a:buSzPts val="1200"/>
              <a:buFont typeface="Times New Roman"/>
              <a:buNone/>
            </a:pPr>
            <a:endParaRPr lang="es-MX" sz="1050" dirty="0">
              <a:solidFill>
                <a:schemeClr val="tx1"/>
              </a:solidFill>
              <a:latin typeface="+mn-lt"/>
              <a:ea typeface="Encode Sans ExtraLight"/>
              <a:cs typeface="Encode Sans ExtraLight"/>
              <a:sym typeface="Encode Sans ExtraLight"/>
            </a:endParaRPr>
          </a:p>
        </p:txBody>
      </p:sp>
      <p:sp>
        <p:nvSpPr>
          <p:cNvPr id="24" name="Google Shape;89;p1">
            <a:extLst>
              <a:ext uri="{FF2B5EF4-FFF2-40B4-BE49-F238E27FC236}">
                <a16:creationId xmlns:a16="http://schemas.microsoft.com/office/drawing/2014/main" id="{7CBE814C-C2C1-C771-09A0-9ED1B84C585A}"/>
              </a:ext>
            </a:extLst>
          </p:cNvPr>
          <p:cNvSpPr txBox="1"/>
          <p:nvPr/>
        </p:nvSpPr>
        <p:spPr>
          <a:xfrm>
            <a:off x="357433" y="7652662"/>
            <a:ext cx="4481669" cy="666724"/>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muestra la serie histórica de demanda de gas natural en el sector eléctrico en México y las funciones de Autocorrelación (ACF) y Autocorrelación Parcial (PACF) de la serie sin diferenciar </a:t>
            </a:r>
          </a:p>
          <a:p>
            <a:pPr marL="0" marR="0" lvl="0" indent="0" algn="just" rtl="0">
              <a:lnSpc>
                <a:spcPct val="95000"/>
              </a:lnSpc>
              <a:spcBef>
                <a:spcPts val="0"/>
              </a:spcBef>
              <a:spcAft>
                <a:spcPts val="0"/>
              </a:spcAft>
              <a:buClr>
                <a:schemeClr val="dk1"/>
              </a:buClr>
              <a:buSzPts val="1200"/>
              <a:buFont typeface="Times New Roman"/>
              <a:buNone/>
            </a:pPr>
            <a:endParaRPr sz="1050" dirty="0">
              <a:solidFill>
                <a:schemeClr val="dk1"/>
              </a:solidFill>
              <a:latin typeface="Encode Sans Thin"/>
              <a:ea typeface="Encode Sans Thin"/>
              <a:cs typeface="Encode Sans Thin"/>
              <a:sym typeface="Encode Sans Thin"/>
            </a:endParaRPr>
          </a:p>
        </p:txBody>
      </p:sp>
      <p:graphicFrame>
        <p:nvGraphicFramePr>
          <p:cNvPr id="27" name="Table 26">
            <a:extLst>
              <a:ext uri="{FF2B5EF4-FFF2-40B4-BE49-F238E27FC236}">
                <a16:creationId xmlns:a16="http://schemas.microsoft.com/office/drawing/2014/main" id="{D68613D7-43F0-5A0A-549B-53678FA049F6}"/>
              </a:ext>
            </a:extLst>
          </p:cNvPr>
          <p:cNvGraphicFramePr>
            <a:graphicFrameLocks noGrp="1"/>
          </p:cNvGraphicFramePr>
          <p:nvPr>
            <p:extLst>
              <p:ext uri="{D42A27DB-BD31-4B8C-83A1-F6EECF244321}">
                <p14:modId xmlns:p14="http://schemas.microsoft.com/office/powerpoint/2010/main" val="3822542175"/>
              </p:ext>
            </p:extLst>
          </p:nvPr>
        </p:nvGraphicFramePr>
        <p:xfrm>
          <a:off x="693339" y="11388717"/>
          <a:ext cx="3727563" cy="4072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18.5%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 serie debe ser diferenciada una vez con el objetivo de </a:t>
                      </a:r>
                      <a:r>
                        <a:rPr lang="es-MX" sz="5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hacerla estacionaria </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SARIMA (1,1,1) (1,1,0)[12]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16.5%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considera una estacionalidad de que se repite cada 12 meses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graphicFrame>
        <p:nvGraphicFramePr>
          <p:cNvPr id="15" name="Table 14">
            <a:extLst>
              <a:ext uri="{FF2B5EF4-FFF2-40B4-BE49-F238E27FC236}">
                <a16:creationId xmlns:a16="http://schemas.microsoft.com/office/drawing/2014/main" id="{F9CDF176-9F59-52E3-6189-2A63A4693605}"/>
              </a:ext>
            </a:extLst>
          </p:cNvPr>
          <p:cNvGraphicFramePr>
            <a:graphicFrameLocks noGrp="1"/>
          </p:cNvGraphicFramePr>
          <p:nvPr>
            <p:extLst>
              <p:ext uri="{D42A27DB-BD31-4B8C-83A1-F6EECF244321}">
                <p14:modId xmlns:p14="http://schemas.microsoft.com/office/powerpoint/2010/main" val="3553069220"/>
              </p:ext>
            </p:extLst>
          </p:nvPr>
        </p:nvGraphicFramePr>
        <p:xfrm>
          <a:off x="738226" y="13215313"/>
          <a:ext cx="3727563" cy="7120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 de LOG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17.5%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transforma la demanda a log(Demanda)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 de Serie previamente ajustada con (SMA)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17.8%</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ajusta un modelo para el caso de la serie previamente suavizada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SARIMA (1,1,1) (1,1,0)[12] (Con datos de </a:t>
                      </a:r>
                      <a:r>
                        <a:rPr lang="es-MX" sz="5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a:t>
                      </a: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recortados a 2019)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lvl="0" indent="0" algn="l" defTabSz="914400" rtl="0" eaLnBrk="1" fontAlgn="auto" latinLnBrk="0" hangingPunct="1">
                        <a:lnSpc>
                          <a:spcPct val="100000"/>
                        </a:lnSpc>
                        <a:spcBef>
                          <a:spcPts val="505"/>
                        </a:spcBef>
                        <a:spcAft>
                          <a:spcPts val="0"/>
                        </a:spcAft>
                        <a:buClr>
                          <a:srgbClr val="000000"/>
                        </a:buClr>
                        <a:buSzTx/>
                        <a:buFont typeface="Arial"/>
                        <a:buNone/>
                        <a:tabLst/>
                        <a:defRPr/>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ajusta un modelo para el caso de la serie donde los datos de entrenamiento  se recortan a solo 2015-2019 (aislando valores atípicos provocados por covid-19)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8842244"/>
                  </a:ext>
                </a:extLst>
              </a:tr>
            </a:tbl>
          </a:graphicData>
        </a:graphic>
      </p:graphicFrame>
      <p:sp>
        <p:nvSpPr>
          <p:cNvPr id="28" name="Google Shape;97;p1">
            <a:extLst>
              <a:ext uri="{FF2B5EF4-FFF2-40B4-BE49-F238E27FC236}">
                <a16:creationId xmlns:a16="http://schemas.microsoft.com/office/drawing/2014/main" id="{AA9F2FE4-A7CA-97E3-7273-C75D57FDD65D}"/>
              </a:ext>
            </a:extLst>
          </p:cNvPr>
          <p:cNvSpPr txBox="1"/>
          <p:nvPr/>
        </p:nvSpPr>
        <p:spPr>
          <a:xfrm>
            <a:off x="760900" y="5794452"/>
            <a:ext cx="54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9" name="Google Shape;88;p1">
            <a:extLst>
              <a:ext uri="{FF2B5EF4-FFF2-40B4-BE49-F238E27FC236}">
                <a16:creationId xmlns:a16="http://schemas.microsoft.com/office/drawing/2014/main" id="{40C27ABD-299D-F7D2-95F6-C847352586E3}"/>
              </a:ext>
            </a:extLst>
          </p:cNvPr>
          <p:cNvSpPr/>
          <p:nvPr/>
        </p:nvSpPr>
        <p:spPr>
          <a:xfrm>
            <a:off x="356870" y="3943522"/>
            <a:ext cx="9134090" cy="3204591"/>
          </a:xfrm>
          <a:prstGeom prst="roundRect">
            <a:avLst>
              <a:gd name="adj" fmla="val 1512"/>
            </a:avLst>
          </a:prstGeom>
          <a:solidFill>
            <a:schemeClr val="accent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lvl="0" algn="ctr">
              <a:lnSpc>
                <a:spcPct val="95000"/>
              </a:lnSpc>
              <a:buClr>
                <a:schemeClr val="dk1"/>
              </a:buClr>
              <a:buSzPts val="1200"/>
            </a:pPr>
            <a:endParaRPr lang="en-US" sz="1000" b="0" i="0" dirty="0">
              <a:solidFill>
                <a:schemeClr val="dk1"/>
              </a:solidFill>
              <a:latin typeface="+mn-lt"/>
              <a:ea typeface="Cambria Math" panose="02040503050406030204" pitchFamily="18" charset="0"/>
              <a:sym typeface="Arial"/>
            </a:endParaRPr>
          </a:p>
        </p:txBody>
      </p:sp>
      <p:sp>
        <p:nvSpPr>
          <p:cNvPr id="30" name="Google Shape;89;p1">
            <a:extLst>
              <a:ext uri="{FF2B5EF4-FFF2-40B4-BE49-F238E27FC236}">
                <a16:creationId xmlns:a16="http://schemas.microsoft.com/office/drawing/2014/main" id="{B188BC0C-B6F1-FB83-4EC9-AF4E796C039B}"/>
              </a:ext>
            </a:extLst>
          </p:cNvPr>
          <p:cNvSpPr txBox="1"/>
          <p:nvPr/>
        </p:nvSpPr>
        <p:spPr>
          <a:xfrm>
            <a:off x="378293" y="4236153"/>
            <a:ext cx="8975873" cy="637485"/>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La teoría de pronósticos busca determinar el valor más probable de una variable dependiente (Y) en función de variables independientes (x1,x2, x3, etc.) . En este caso se abordarán dos modelos representativos que pretenden resolver este problema, </a:t>
            </a:r>
          </a:p>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A) El modelo lineal generalizado (GLM, por sus siglas en inglés); en donde una variable de interés (endógena) es explicada por un conjunto de variables explicativas (exógenas).y que tiene la siguiente forma </a:t>
            </a:r>
            <a:r>
              <a:rPr lang="es-MX" sz="1000" baseline="30000" dirty="0">
                <a:solidFill>
                  <a:schemeClr val="tx1"/>
                </a:solidFill>
                <a:latin typeface="+mn-lt"/>
              </a:rPr>
              <a:t>2</a:t>
            </a:r>
            <a:r>
              <a:rPr lang="es-MX" sz="1000" dirty="0">
                <a:solidFill>
                  <a:schemeClr val="tx1"/>
                </a:solidFill>
                <a:latin typeface="+mn-lt"/>
              </a:rPr>
              <a:t>: </a:t>
            </a:r>
          </a:p>
        </p:txBody>
      </p:sp>
      <p:sp>
        <p:nvSpPr>
          <p:cNvPr id="32" name="Google Shape;89;p1">
            <a:extLst>
              <a:ext uri="{FF2B5EF4-FFF2-40B4-BE49-F238E27FC236}">
                <a16:creationId xmlns:a16="http://schemas.microsoft.com/office/drawing/2014/main" id="{DC4842FB-F914-8951-AF6C-490177779B80}"/>
              </a:ext>
            </a:extLst>
          </p:cNvPr>
          <p:cNvSpPr txBox="1"/>
          <p:nvPr/>
        </p:nvSpPr>
        <p:spPr>
          <a:xfrm>
            <a:off x="378293" y="5777422"/>
            <a:ext cx="9015465" cy="34509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B) Los modelos de series de tiempo se basan en la idea de que el valor actual de la serie </a:t>
            </a:r>
            <a:r>
              <a:rPr lang="es-MX" sz="1000" dirty="0" err="1">
                <a:solidFill>
                  <a:schemeClr val="tx1"/>
                </a:solidFill>
                <a:latin typeface="+mn-lt"/>
              </a:rPr>
              <a:t>Yt</a:t>
            </a:r>
            <a:r>
              <a:rPr lang="es-MX" sz="1000" dirty="0">
                <a:solidFill>
                  <a:schemeClr val="tx1"/>
                </a:solidFill>
                <a:latin typeface="+mn-lt"/>
              </a:rPr>
              <a:t>, puede explicarse en función de p valores pasados, Yt-1, Yt-2, …, </a:t>
            </a:r>
            <a:r>
              <a:rPr lang="es-MX" sz="1000" dirty="0" err="1">
                <a:solidFill>
                  <a:schemeClr val="tx1"/>
                </a:solidFill>
                <a:latin typeface="+mn-lt"/>
              </a:rPr>
              <a:t>Yt</a:t>
            </a:r>
            <a:r>
              <a:rPr lang="es-MX" sz="1000" dirty="0">
                <a:solidFill>
                  <a:schemeClr val="tx1"/>
                </a:solidFill>
                <a:latin typeface="+mn-lt"/>
              </a:rPr>
              <a:t>-p, así como de q valores pasados de error </a:t>
            </a:r>
            <a:r>
              <a:rPr lang="es-MX" sz="1000" dirty="0">
                <a:solidFill>
                  <a:schemeClr val="tx1"/>
                </a:solidFill>
                <a:latin typeface="Cambria Math" panose="02040503050406030204" pitchFamily="18" charset="0"/>
                <a:ea typeface="Cambria Math" panose="02040503050406030204" pitchFamily="18" charset="0"/>
              </a:rPr>
              <a:t>𝜀t-1, 𝜀t-2, .. 𝜀t-n,</a:t>
            </a:r>
            <a:r>
              <a:rPr lang="es-MX" sz="1000" dirty="0">
                <a:solidFill>
                  <a:schemeClr val="tx1"/>
                </a:solidFill>
                <a:latin typeface="+mn-lt"/>
                <a:ea typeface="Cambria Math" panose="02040503050406030204" pitchFamily="18" charset="0"/>
              </a:rPr>
              <a:t>. Son </a:t>
            </a:r>
            <a:r>
              <a:rPr lang="es-MX" sz="1000" dirty="0">
                <a:solidFill>
                  <a:schemeClr val="tx1"/>
                </a:solidFill>
                <a:latin typeface="+mn-lt"/>
              </a:rPr>
              <a:t>llamados modelos Auto-Regresivos y de Medias Móviles (ARIMA) y tiene la siguiente forma </a:t>
            </a:r>
          </a:p>
        </p:txBody>
      </p:sp>
      <mc:AlternateContent xmlns:mc="http://schemas.openxmlformats.org/markup-compatibility/2006">
        <mc:Choice xmlns:a14="http://schemas.microsoft.com/office/drawing/2010/main" Requires="a14">
          <p:sp>
            <p:nvSpPr>
              <p:cNvPr id="33" name="Google Shape;89;p1">
                <a:extLst>
                  <a:ext uri="{FF2B5EF4-FFF2-40B4-BE49-F238E27FC236}">
                    <a16:creationId xmlns:a16="http://schemas.microsoft.com/office/drawing/2014/main" id="{F02E3659-BF49-3676-90D6-AF59E5FC1E8A}"/>
                  </a:ext>
                </a:extLst>
              </p:cNvPr>
              <p:cNvSpPr txBox="1"/>
              <p:nvPr/>
            </p:nvSpPr>
            <p:spPr>
              <a:xfrm>
                <a:off x="2624318" y="6255141"/>
                <a:ext cx="5008480" cy="842157"/>
              </a:xfrm>
              <a:prstGeom prst="rect">
                <a:avLst/>
              </a:prstGeom>
              <a:noFill/>
              <a:ln>
                <a:noFill/>
              </a:ln>
            </p:spPr>
            <p:txBody>
              <a:bodyPr spcFirstLastPara="1" wrap="square" lIns="52225" tIns="26100" rIns="52225" bIns="26100" anchor="t" anchorCtr="0">
                <a:spAutoFit/>
              </a:bodyPr>
              <a:lstStyle/>
              <a:p>
                <a:pPr lvl="0" algn="ctr">
                  <a:lnSpc>
                    <a:spcPct val="95000"/>
                  </a:lnSpc>
                  <a:buClr>
                    <a:schemeClr val="dk1"/>
                  </a:buClr>
                  <a:buSzPts val="1200"/>
                </a:pPr>
                <a:r>
                  <a:rPr lang="es-MX" sz="900" dirty="0">
                    <a:solidFill>
                      <a:schemeClr val="tx1"/>
                    </a:solidFill>
                    <a:latin typeface="+mn-lt"/>
                  </a:rPr>
                  <a:t>y(t)</a:t>
                </a:r>
                <a14:m>
                  <m:oMath xmlns:m="http://schemas.openxmlformats.org/officeDocument/2006/math">
                    <m:r>
                      <a:rPr lang="es-MX" sz="900" i="1" smtClean="0">
                        <a:solidFill>
                          <a:schemeClr val="tx1"/>
                        </a:solidFill>
                        <a:latin typeface="Cambria Math" panose="02040503050406030204" pitchFamily="18" charset="0"/>
                      </a:rPr>
                      <m:t>=</m:t>
                    </m:r>
                    <m:r>
                      <a:rPr lang="es-MX" sz="900" i="1" smtClean="0">
                        <a:solidFill>
                          <a:schemeClr val="tx1"/>
                        </a:solidFill>
                        <a:latin typeface="Cambria Math" panose="02040503050406030204" pitchFamily="18" charset="0"/>
                        <a:ea typeface="Cambria Math" panose="02040503050406030204" pitchFamily="18" charset="0"/>
                      </a:rPr>
                      <m:t>𝜙</m:t>
                    </m:r>
                    <m:r>
                      <a:rPr lang="es-MX" sz="900" b="0" i="1" smtClean="0">
                        <a:solidFill>
                          <a:schemeClr val="tx1"/>
                        </a:solidFill>
                        <a:latin typeface="Cambria Math" panose="02040503050406030204" pitchFamily="18" charset="0"/>
                        <a:ea typeface="Cambria Math" panose="02040503050406030204" pitchFamily="18" charset="0"/>
                      </a:rPr>
                      <m:t>0</m:t>
                    </m:r>
                    <m:r>
                      <a:rPr lang="es-MX" sz="900" b="0" i="1" smtClean="0">
                        <a:solidFill>
                          <a:schemeClr val="tx1"/>
                        </a:solidFill>
                        <a:latin typeface="Cambria Math" panose="02040503050406030204" pitchFamily="18" charset="0"/>
                      </a:rPr>
                      <m:t>+</m:t>
                    </m:r>
                    <m:r>
                      <a:rPr lang="es-MX" sz="900" i="1">
                        <a:solidFill>
                          <a:schemeClr val="tx1"/>
                        </a:solidFill>
                        <a:latin typeface="Cambria Math" panose="02040503050406030204" pitchFamily="18" charset="0"/>
                        <a:ea typeface="Cambria Math" panose="02040503050406030204" pitchFamily="18" charset="0"/>
                      </a:rPr>
                      <m:t>𝜙</m:t>
                    </m:r>
                    <m:r>
                      <a:rPr lang="es-MX" sz="900" b="0" i="1" smtClean="0">
                        <a:solidFill>
                          <a:schemeClr val="tx1"/>
                        </a:solidFill>
                        <a:latin typeface="Cambria Math" panose="02040503050406030204" pitchFamily="18" charset="0"/>
                        <a:ea typeface="Cambria Math" panose="02040503050406030204" pitchFamily="18" charset="0"/>
                      </a:rPr>
                      <m:t>1</m:t>
                    </m:r>
                    <m:r>
                      <a:rPr lang="es-MX" sz="900" b="0" i="1" smtClean="0">
                        <a:solidFill>
                          <a:schemeClr val="tx1"/>
                        </a:solidFill>
                        <a:latin typeface="Cambria Math" panose="02040503050406030204" pitchFamily="18" charset="0"/>
                        <a:ea typeface="Cambria Math" panose="02040503050406030204" pitchFamily="18" charset="0"/>
                      </a:rPr>
                      <m:t>𝑌𝑡</m:t>
                    </m:r>
                    <m:r>
                      <a:rPr lang="es-MX" sz="900" i="1" baseline="-25000">
                        <a:solidFill>
                          <a:schemeClr val="tx1"/>
                        </a:solidFill>
                        <a:latin typeface="Cambria Math" panose="02040503050406030204" pitchFamily="18" charset="0"/>
                        <a:ea typeface="Cambria Math" panose="02040503050406030204" pitchFamily="18" charset="0"/>
                      </a:rPr>
                      <m:t>−1+</m:t>
                    </m:r>
                    <m:r>
                      <a:rPr lang="es-MX" sz="900" i="1">
                        <a:solidFill>
                          <a:schemeClr val="tx1"/>
                        </a:solidFill>
                        <a:latin typeface="Cambria Math" panose="02040503050406030204" pitchFamily="18" charset="0"/>
                        <a:ea typeface="Cambria Math" panose="02040503050406030204" pitchFamily="18" charset="0"/>
                      </a:rPr>
                      <m:t>𝜙</m:t>
                    </m:r>
                    <m:r>
                      <a:rPr lang="es-MX" sz="900" b="0" i="1" smtClean="0">
                        <a:solidFill>
                          <a:schemeClr val="tx1"/>
                        </a:solidFill>
                        <a:latin typeface="Cambria Math" panose="02040503050406030204" pitchFamily="18" charset="0"/>
                        <a:ea typeface="Cambria Math" panose="02040503050406030204" pitchFamily="18" charset="0"/>
                      </a:rPr>
                      <m:t>2</m:t>
                    </m:r>
                    <m:r>
                      <a:rPr lang="es-MX" sz="900" b="0" i="1" smtClean="0">
                        <a:solidFill>
                          <a:schemeClr val="tx1"/>
                        </a:solidFill>
                        <a:latin typeface="Cambria Math" panose="02040503050406030204" pitchFamily="18" charset="0"/>
                        <a:ea typeface="Cambria Math" panose="02040503050406030204" pitchFamily="18" charset="0"/>
                      </a:rPr>
                      <m:t>𝑌𝑡</m:t>
                    </m:r>
                    <m:r>
                      <a:rPr lang="es-MX" sz="900" i="1" baseline="-25000">
                        <a:solidFill>
                          <a:schemeClr val="tx1"/>
                        </a:solidFill>
                        <a:latin typeface="Cambria Math" panose="02040503050406030204" pitchFamily="18" charset="0"/>
                        <a:ea typeface="Cambria Math" panose="02040503050406030204" pitchFamily="18" charset="0"/>
                      </a:rPr>
                      <m:t>−2+</m:t>
                    </m:r>
                    <m:r>
                      <a:rPr lang="es-MX" sz="900" i="1">
                        <a:solidFill>
                          <a:schemeClr val="tx1"/>
                        </a:solidFill>
                        <a:latin typeface="Cambria Math" panose="02040503050406030204" pitchFamily="18" charset="0"/>
                        <a:ea typeface="Cambria Math" panose="02040503050406030204" pitchFamily="18" charset="0"/>
                      </a:rPr>
                      <m:t>𝜃</m:t>
                    </m:r>
                    <m:r>
                      <a:rPr lang="es-MX" sz="900" b="0" i="1" smtClean="0">
                        <a:solidFill>
                          <a:schemeClr val="tx1"/>
                        </a:solidFill>
                        <a:latin typeface="Cambria Math" panose="02040503050406030204" pitchFamily="18" charset="0"/>
                        <a:ea typeface="Cambria Math" panose="02040503050406030204" pitchFamily="18" charset="0"/>
                      </a:rPr>
                      <m:t>1</m:t>
                    </m:r>
                    <m:r>
                      <a:rPr lang="es-MX" sz="900" b="0" i="1" smtClean="0">
                        <a:solidFill>
                          <a:schemeClr val="tx1"/>
                        </a:solidFill>
                        <a:latin typeface="Cambria Math" panose="02040503050406030204" pitchFamily="18" charset="0"/>
                        <a:ea typeface="Cambria Math" panose="02040503050406030204" pitchFamily="18" charset="0"/>
                      </a:rPr>
                      <m:t>𝜀</m:t>
                    </m:r>
                    <m:r>
                      <a:rPr lang="es-MX" sz="900" b="0" i="1" baseline="-25000" smtClean="0">
                        <a:solidFill>
                          <a:schemeClr val="tx1"/>
                        </a:solidFill>
                        <a:latin typeface="Cambria Math" panose="02040503050406030204" pitchFamily="18" charset="0"/>
                        <a:ea typeface="Cambria Math" panose="02040503050406030204" pitchFamily="18" charset="0"/>
                      </a:rPr>
                      <m:t>𝑡</m:t>
                    </m:r>
                    <m:r>
                      <a:rPr lang="es-MX" sz="900" b="0" i="1" baseline="-25000" smtClean="0">
                        <a:solidFill>
                          <a:schemeClr val="tx1"/>
                        </a:solidFill>
                        <a:latin typeface="Cambria Math" panose="02040503050406030204" pitchFamily="18" charset="0"/>
                        <a:ea typeface="Cambria Math" panose="02040503050406030204" pitchFamily="18" charset="0"/>
                      </a:rPr>
                      <m:t>−1+</m:t>
                    </m:r>
                    <m:r>
                      <a:rPr lang="es-MX" sz="900" i="1">
                        <a:solidFill>
                          <a:schemeClr val="tx1"/>
                        </a:solidFill>
                        <a:latin typeface="Cambria Math" panose="02040503050406030204" pitchFamily="18" charset="0"/>
                        <a:ea typeface="Cambria Math" panose="02040503050406030204" pitchFamily="18" charset="0"/>
                      </a:rPr>
                      <m:t>𝜃</m:t>
                    </m:r>
                    <m:r>
                      <a:rPr lang="es-MX" sz="900" b="0" i="1" smtClean="0">
                        <a:solidFill>
                          <a:schemeClr val="tx1"/>
                        </a:solidFill>
                        <a:latin typeface="Cambria Math" panose="02040503050406030204" pitchFamily="18" charset="0"/>
                        <a:ea typeface="Cambria Math" panose="02040503050406030204" pitchFamily="18" charset="0"/>
                      </a:rPr>
                      <m:t>2</m:t>
                    </m:r>
                    <m:r>
                      <a:rPr lang="es-MX" sz="900" i="1">
                        <a:solidFill>
                          <a:schemeClr val="tx1"/>
                        </a:solidFill>
                        <a:latin typeface="Cambria Math" panose="02040503050406030204" pitchFamily="18" charset="0"/>
                        <a:ea typeface="Cambria Math" panose="02040503050406030204" pitchFamily="18" charset="0"/>
                      </a:rPr>
                      <m:t>𝜀</m:t>
                    </m:r>
                    <m:r>
                      <a:rPr lang="es-MX" sz="900" i="1" baseline="-25000">
                        <a:solidFill>
                          <a:schemeClr val="tx1"/>
                        </a:solidFill>
                        <a:latin typeface="Cambria Math" panose="02040503050406030204" pitchFamily="18" charset="0"/>
                        <a:ea typeface="Cambria Math" panose="02040503050406030204" pitchFamily="18" charset="0"/>
                      </a:rPr>
                      <m:t>𝑡</m:t>
                    </m:r>
                    <m:r>
                      <a:rPr lang="es-MX" sz="900" i="1" baseline="-25000">
                        <a:solidFill>
                          <a:schemeClr val="tx1"/>
                        </a:solidFill>
                        <a:latin typeface="Cambria Math" panose="02040503050406030204" pitchFamily="18" charset="0"/>
                        <a:ea typeface="Cambria Math" panose="02040503050406030204" pitchFamily="18" charset="0"/>
                      </a:rPr>
                      <m:t>−2+ </m:t>
                    </m:r>
                    <m:r>
                      <a:rPr lang="es-MX" sz="900" b="0" i="1" smtClean="0">
                        <a:solidFill>
                          <a:schemeClr val="tx1"/>
                        </a:solidFill>
                        <a:latin typeface="Cambria Math" panose="02040503050406030204" pitchFamily="18" charset="0"/>
                        <a:ea typeface="Cambria Math" panose="02040503050406030204" pitchFamily="18" charset="0"/>
                      </a:rPr>
                      <m:t>𝜀</m:t>
                    </m:r>
                    <m:r>
                      <a:rPr lang="es-MX" sz="900" b="0" i="1" smtClean="0">
                        <a:solidFill>
                          <a:schemeClr val="tx1"/>
                        </a:solidFill>
                        <a:latin typeface="Cambria Math" panose="02040503050406030204" pitchFamily="18" charset="0"/>
                        <a:ea typeface="Cambria Math" panose="02040503050406030204" pitchFamily="18" charset="0"/>
                      </a:rPr>
                      <m:t>𝑡</m:t>
                    </m:r>
                  </m:oMath>
                </a14:m>
                <a:endParaRPr lang="es-MX" sz="900" b="0" dirty="0">
                  <a:solidFill>
                    <a:schemeClr val="tx1"/>
                  </a:solidFill>
                  <a:latin typeface="+mn-lt"/>
                  <a:ea typeface="Cambria Math" panose="02040503050406030204" pitchFamily="18" charset="0"/>
                </a:endParaRPr>
              </a:p>
              <a:p>
                <a:pPr lvl="0">
                  <a:lnSpc>
                    <a:spcPct val="95000"/>
                  </a:lnSpc>
                  <a:buClr>
                    <a:schemeClr val="dk1"/>
                  </a:buClr>
                  <a:buSzPts val="1200"/>
                </a:pPr>
                <a:r>
                  <a:rPr lang="es-MX" sz="900" dirty="0">
                    <a:solidFill>
                      <a:schemeClr val="tx1"/>
                    </a:solidFill>
                    <a:latin typeface="+mn-lt"/>
                  </a:rPr>
                  <a:t>Donde</a:t>
                </a:r>
              </a:p>
              <a:p>
                <a:pPr lvl="0">
                  <a:lnSpc>
                    <a:spcPct val="95000"/>
                  </a:lnSpc>
                  <a:buClr>
                    <a:schemeClr val="dk1"/>
                  </a:buClr>
                  <a:buSzPts val="1200"/>
                </a:pPr>
                <a:r>
                  <a:rPr lang="en-US" sz="900" dirty="0">
                    <a:solidFill>
                      <a:schemeClr val="dk1"/>
                    </a:solidFill>
                    <a:latin typeface="+mn-lt"/>
                  </a:rPr>
                  <a:t>y: Variable Y a </a:t>
                </a:r>
                <a:r>
                  <a:rPr lang="en-US" sz="900" dirty="0" err="1">
                    <a:solidFill>
                      <a:schemeClr val="dk1"/>
                    </a:solidFill>
                    <a:latin typeface="+mn-lt"/>
                  </a:rPr>
                  <a:t>pronósticar</a:t>
                </a:r>
                <a:r>
                  <a:rPr lang="en-US" sz="900" dirty="0">
                    <a:solidFill>
                      <a:schemeClr val="dk1"/>
                    </a:solidFill>
                    <a:latin typeface="+mn-lt"/>
                  </a:rPr>
                  <a:t> a </a:t>
                </a:r>
                <a:r>
                  <a:rPr lang="en-US" sz="900" dirty="0" err="1">
                    <a:solidFill>
                      <a:schemeClr val="dk1"/>
                    </a:solidFill>
                    <a:latin typeface="+mn-lt"/>
                  </a:rPr>
                  <a:t>tiempo</a:t>
                </a:r>
                <a:r>
                  <a:rPr lang="en-US" sz="900" dirty="0">
                    <a:solidFill>
                      <a:schemeClr val="dk1"/>
                    </a:solidFill>
                    <a:latin typeface="+mn-lt"/>
                  </a:rPr>
                  <a:t> t</a:t>
                </a:r>
                <a:endParaRPr lang="es-MX" sz="900" dirty="0">
                  <a:solidFill>
                    <a:schemeClr val="tx1"/>
                  </a:solidFill>
                  <a:latin typeface="+mn-lt"/>
                </a:endParaRPr>
              </a:p>
              <a:p>
                <a:pPr lvl="0">
                  <a:lnSpc>
                    <a:spcPct val="95000"/>
                  </a:lnSpc>
                  <a:buClr>
                    <a:schemeClr val="dk1"/>
                  </a:buClr>
                  <a:buSzPts val="1200"/>
                </a:pPr>
                <a:r>
                  <a:rPr lang="en-US" sz="900" b="0" i="0" dirty="0">
                    <a:solidFill>
                      <a:schemeClr val="dk1"/>
                    </a:solidFill>
                    <a:latin typeface="+mn-lt"/>
                    <a:ea typeface="Cambria Math" panose="02040503050406030204" pitchFamily="18" charset="0"/>
                    <a:sym typeface="Arial"/>
                  </a:rPr>
                  <a:t>𝜃, </a:t>
                </a:r>
                <a14:m>
                  <m:oMath xmlns:m="http://schemas.openxmlformats.org/officeDocument/2006/math">
                    <m:r>
                      <a:rPr lang="es-MX" sz="900" i="1" smtClean="0">
                        <a:solidFill>
                          <a:schemeClr val="tx1"/>
                        </a:solidFill>
                        <a:latin typeface="Cambria Math" panose="02040503050406030204" pitchFamily="18" charset="0"/>
                        <a:ea typeface="Cambria Math" panose="02040503050406030204" pitchFamily="18" charset="0"/>
                      </a:rPr>
                      <m:t>𝜙</m:t>
                    </m:r>
                    <m:r>
                      <a:rPr lang="es-MX" sz="900" i="1" smtClean="0">
                        <a:solidFill>
                          <a:schemeClr val="tx1"/>
                        </a:solidFill>
                        <a:latin typeface="Cambria Math" panose="02040503050406030204" pitchFamily="18" charset="0"/>
                        <a:ea typeface="Cambria Math" panose="02040503050406030204" pitchFamily="18" charset="0"/>
                      </a:rPr>
                      <m:t> </m:t>
                    </m:r>
                  </m:oMath>
                </a14:m>
                <a:r>
                  <a:rPr lang="en-US" sz="900" b="0" i="0" dirty="0">
                    <a:solidFill>
                      <a:schemeClr val="dk1"/>
                    </a:solidFill>
                    <a:latin typeface="+mn-lt"/>
                    <a:ea typeface="Cambria Math" panose="02040503050406030204" pitchFamily="18" charset="0"/>
                    <a:sym typeface="Arial"/>
                  </a:rPr>
                  <a:t>: </a:t>
                </a:r>
                <a:r>
                  <a:rPr lang="en-US" sz="900" b="0" i="0" dirty="0" err="1">
                    <a:solidFill>
                      <a:schemeClr val="dk1"/>
                    </a:solidFill>
                    <a:latin typeface="+mn-lt"/>
                    <a:ea typeface="Cambria Math" panose="02040503050406030204" pitchFamily="18" charset="0"/>
                    <a:sym typeface="Arial"/>
                  </a:rPr>
                  <a:t>Parámetros</a:t>
                </a:r>
                <a:r>
                  <a:rPr lang="en-US" sz="900" b="0" i="0" dirty="0">
                    <a:solidFill>
                      <a:schemeClr val="dk1"/>
                    </a:solidFill>
                    <a:latin typeface="+mn-lt"/>
                    <a:ea typeface="Cambria Math" panose="02040503050406030204" pitchFamily="18" charset="0"/>
                    <a:sym typeface="Arial"/>
                  </a:rPr>
                  <a:t> a </a:t>
                </a:r>
                <a:r>
                  <a:rPr lang="en-US" sz="900" b="0" i="0" dirty="0" err="1">
                    <a:solidFill>
                      <a:schemeClr val="dk1"/>
                    </a:solidFill>
                    <a:latin typeface="+mn-lt"/>
                    <a:ea typeface="Cambria Math" panose="02040503050406030204" pitchFamily="18" charset="0"/>
                    <a:sym typeface="Arial"/>
                  </a:rPr>
                  <a:t>ajustar</a:t>
                </a:r>
                <a:endParaRPr lang="en-US" sz="900" b="0" i="0" dirty="0">
                  <a:solidFill>
                    <a:schemeClr val="dk1"/>
                  </a:solidFill>
                  <a:latin typeface="+mn-lt"/>
                  <a:ea typeface="Cambria Math" panose="02040503050406030204" pitchFamily="18" charset="0"/>
                  <a:sym typeface="Arial"/>
                </a:endParaRPr>
              </a:p>
              <a:p>
                <a:pPr lvl="0">
                  <a:lnSpc>
                    <a:spcPct val="95000"/>
                  </a:lnSpc>
                  <a:buClr>
                    <a:schemeClr val="dk1"/>
                  </a:buClr>
                  <a:buSzPts val="1200"/>
                </a:pPr>
                <a:r>
                  <a:rPr lang="en-US" sz="900" dirty="0" err="1">
                    <a:solidFill>
                      <a:schemeClr val="dk1"/>
                    </a:solidFill>
                    <a:latin typeface="+mn-lt"/>
                    <a:ea typeface="Cambria Math" panose="02040503050406030204" pitchFamily="18" charset="0"/>
                  </a:rPr>
                  <a:t>Y</a:t>
                </a:r>
                <a:r>
                  <a:rPr lang="en-US" sz="900" b="0" i="0" baseline="-25000" dirty="0" err="1">
                    <a:solidFill>
                      <a:schemeClr val="dk1"/>
                    </a:solidFill>
                    <a:latin typeface="+mn-lt"/>
                    <a:ea typeface="Cambria Math" panose="02040503050406030204" pitchFamily="18" charset="0"/>
                    <a:sym typeface="Arial"/>
                  </a:rPr>
                  <a:t>t</a:t>
                </a:r>
                <a:r>
                  <a:rPr lang="en-US" sz="900" b="0" i="0" baseline="-25000" dirty="0">
                    <a:solidFill>
                      <a:schemeClr val="dk1"/>
                    </a:solidFill>
                    <a:latin typeface="+mn-lt"/>
                    <a:ea typeface="Cambria Math" panose="02040503050406030204" pitchFamily="18" charset="0"/>
                    <a:sym typeface="Arial"/>
                  </a:rPr>
                  <a:t>-p</a:t>
                </a:r>
                <a:r>
                  <a:rPr lang="en-US" sz="900" b="0" i="0" dirty="0">
                    <a:solidFill>
                      <a:schemeClr val="dk1"/>
                    </a:solidFill>
                    <a:latin typeface="+mn-lt"/>
                    <a:ea typeface="Cambria Math" panose="02040503050406030204" pitchFamily="18" charset="0"/>
                    <a:sym typeface="Arial"/>
                  </a:rPr>
                  <a:t>: </a:t>
                </a:r>
                <a:r>
                  <a:rPr lang="en-US" sz="900" b="0" i="0" dirty="0" err="1">
                    <a:solidFill>
                      <a:schemeClr val="dk1"/>
                    </a:solidFill>
                    <a:latin typeface="+mn-lt"/>
                    <a:ea typeface="Cambria Math" panose="02040503050406030204" pitchFamily="18" charset="0"/>
                    <a:sym typeface="Arial"/>
                  </a:rPr>
                  <a:t>Valores</a:t>
                </a:r>
                <a:r>
                  <a:rPr lang="en-US" sz="900" b="0" i="0" dirty="0">
                    <a:solidFill>
                      <a:schemeClr val="dk1"/>
                    </a:solidFill>
                    <a:latin typeface="+mn-lt"/>
                    <a:ea typeface="Cambria Math" panose="02040503050406030204" pitchFamily="18" charset="0"/>
                    <a:sym typeface="Arial"/>
                  </a:rPr>
                  <a:t> de la variable </a:t>
                </a:r>
                <a:r>
                  <a:rPr lang="en-US" sz="900" dirty="0">
                    <a:solidFill>
                      <a:schemeClr val="dk1"/>
                    </a:solidFill>
                    <a:latin typeface="+mn-lt"/>
                    <a:ea typeface="Cambria Math" panose="02040503050406030204" pitchFamily="18" charset="0"/>
                  </a:rPr>
                  <a:t>Y</a:t>
                </a:r>
                <a:r>
                  <a:rPr lang="en-US" sz="900" b="0" i="0" dirty="0">
                    <a:solidFill>
                      <a:schemeClr val="dk1"/>
                    </a:solidFill>
                    <a:latin typeface="+mn-lt"/>
                    <a:ea typeface="Cambria Math" panose="02040503050406030204" pitchFamily="18" charset="0"/>
                    <a:sym typeface="Arial"/>
                  </a:rPr>
                  <a:t> a t-p </a:t>
                </a:r>
              </a:p>
              <a:p>
                <a:pPr lvl="0">
                  <a:lnSpc>
                    <a:spcPct val="95000"/>
                  </a:lnSpc>
                  <a:buClr>
                    <a:schemeClr val="dk1"/>
                  </a:buClr>
                  <a:buSzPts val="1200"/>
                </a:pPr>
                <a14:m>
                  <m:oMathPara xmlns:m="http://schemas.openxmlformats.org/officeDocument/2006/math">
                    <m:oMathParaPr>
                      <m:jc m:val="left"/>
                    </m:oMathParaPr>
                    <m:oMath xmlns:m="http://schemas.openxmlformats.org/officeDocument/2006/math">
                      <m:r>
                        <a:rPr lang="es-MX" sz="900" b="0" i="1" smtClean="0">
                          <a:solidFill>
                            <a:schemeClr val="tx1"/>
                          </a:solidFill>
                          <a:latin typeface="Cambria Math" panose="02040503050406030204" pitchFamily="18" charset="0"/>
                          <a:ea typeface="Cambria Math" panose="02040503050406030204" pitchFamily="18" charset="0"/>
                        </a:rPr>
                        <m:t>𝜀</m:t>
                      </m:r>
                      <m:r>
                        <a:rPr lang="es-MX" sz="900" b="0" i="1" baseline="-25000" smtClean="0">
                          <a:solidFill>
                            <a:schemeClr val="tx1"/>
                          </a:solidFill>
                          <a:latin typeface="Cambria Math" panose="02040503050406030204" pitchFamily="18" charset="0"/>
                          <a:ea typeface="Cambria Math" panose="02040503050406030204" pitchFamily="18" charset="0"/>
                        </a:rPr>
                        <m:t>𝑡</m:t>
                      </m:r>
                      <m:r>
                        <a:rPr lang="es-MX" sz="900" b="0" i="1" baseline="-25000" smtClean="0">
                          <a:solidFill>
                            <a:schemeClr val="tx1"/>
                          </a:solidFill>
                          <a:latin typeface="Cambria Math" panose="02040503050406030204" pitchFamily="18" charset="0"/>
                          <a:ea typeface="Cambria Math" panose="02040503050406030204" pitchFamily="18" charset="0"/>
                        </a:rPr>
                        <m:t>−</m:t>
                      </m:r>
                      <m:r>
                        <a:rPr lang="es-MX" sz="900" b="0" i="1" baseline="-25000" smtClean="0">
                          <a:solidFill>
                            <a:schemeClr val="tx1"/>
                          </a:solidFill>
                          <a:latin typeface="Cambria Math" panose="02040503050406030204" pitchFamily="18" charset="0"/>
                          <a:ea typeface="Cambria Math" panose="02040503050406030204" pitchFamily="18" charset="0"/>
                        </a:rPr>
                        <m:t>𝑞</m:t>
                      </m:r>
                      <m:r>
                        <a:rPr lang="es-MX" sz="900" b="0" i="1" smtClean="0">
                          <a:solidFill>
                            <a:schemeClr val="tx1"/>
                          </a:solidFill>
                          <a:latin typeface="Cambria Math" panose="02040503050406030204" pitchFamily="18" charset="0"/>
                          <a:ea typeface="Cambria Math" panose="02040503050406030204" pitchFamily="18" charset="0"/>
                        </a:rPr>
                        <m:t>:</m:t>
                      </m:r>
                      <m:r>
                        <m:rPr>
                          <m:nor/>
                        </m:rPr>
                        <a:rPr lang="es-MX" sz="900" b="0" i="0" smtClean="0">
                          <a:solidFill>
                            <a:schemeClr val="tx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Errores</m:t>
                      </m:r>
                      <m:r>
                        <m:rPr>
                          <m:nor/>
                        </m:rPr>
                        <a:rPr lang="es-MX" sz="900" b="0" i="0" dirty="0" smtClean="0">
                          <a:solidFill>
                            <a:schemeClr val="dk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a</m:t>
                      </m:r>
                      <m:r>
                        <m:rPr>
                          <m:nor/>
                        </m:rPr>
                        <a:rPr lang="es-MX" sz="900" b="0" i="0" dirty="0" smtClean="0">
                          <a:solidFill>
                            <a:schemeClr val="dk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t</m:t>
                      </m:r>
                      <m:r>
                        <m:rPr>
                          <m:nor/>
                        </m:rPr>
                        <a:rPr lang="es-MX" sz="900" b="0" i="0" dirty="0" smtClean="0">
                          <a:solidFill>
                            <a:schemeClr val="dk1"/>
                          </a:solidFill>
                          <a:latin typeface="+mn-lt"/>
                          <a:ea typeface="Cambria Math" panose="02040503050406030204" pitchFamily="18" charset="0"/>
                        </a:rPr>
                        <m:t>−</m:t>
                      </m:r>
                      <m:r>
                        <m:rPr>
                          <m:nor/>
                        </m:rPr>
                        <a:rPr lang="es-MX" sz="900" b="0" i="0" dirty="0" smtClean="0">
                          <a:solidFill>
                            <a:schemeClr val="dk1"/>
                          </a:solidFill>
                          <a:latin typeface="+mn-lt"/>
                          <a:ea typeface="Cambria Math" panose="02040503050406030204" pitchFamily="18" charset="0"/>
                        </a:rPr>
                        <m:t>q</m:t>
                      </m:r>
                    </m:oMath>
                  </m:oMathPara>
                </a14:m>
                <a:endParaRPr lang="en-US" sz="900" b="0" i="0" dirty="0">
                  <a:solidFill>
                    <a:schemeClr val="dk1"/>
                  </a:solidFill>
                  <a:latin typeface="+mn-lt"/>
                  <a:ea typeface="Cambria Math" panose="02040503050406030204" pitchFamily="18" charset="0"/>
                  <a:sym typeface="Arial"/>
                </a:endParaRPr>
              </a:p>
            </p:txBody>
          </p:sp>
        </mc:Choice>
        <mc:Fallback>
          <p:sp>
            <p:nvSpPr>
              <p:cNvPr id="33" name="Google Shape;89;p1">
                <a:extLst>
                  <a:ext uri="{FF2B5EF4-FFF2-40B4-BE49-F238E27FC236}">
                    <a16:creationId xmlns:a16="http://schemas.microsoft.com/office/drawing/2014/main" id="{F02E3659-BF49-3676-90D6-AF59E5FC1E8A}"/>
                  </a:ext>
                </a:extLst>
              </p:cNvPr>
              <p:cNvSpPr txBox="1">
                <a:spLocks noRot="1" noChangeAspect="1" noMove="1" noResize="1" noEditPoints="1" noAdjustHandles="1" noChangeArrowheads="1" noChangeShapeType="1" noTextEdit="1"/>
              </p:cNvSpPr>
              <p:nvPr/>
            </p:nvSpPr>
            <p:spPr>
              <a:xfrm>
                <a:off x="2624318" y="6255141"/>
                <a:ext cx="5008480" cy="842157"/>
              </a:xfrm>
              <a:prstGeom prst="rect">
                <a:avLst/>
              </a:prstGeom>
              <a:blipFill>
                <a:blip r:embed="rId8"/>
                <a:stretch>
                  <a:fillRect l="-365" t="-2899" b="-1449"/>
                </a:stretch>
              </a:blipFill>
              <a:ln>
                <a:noFill/>
              </a:ln>
            </p:spPr>
            <p:txBody>
              <a:bodyPr/>
              <a:lstStyle/>
              <a:p>
                <a:r>
                  <a:rPr lang="es-MX">
                    <a:noFill/>
                  </a:rPr>
                  <a:t> </a:t>
                </a:r>
              </a:p>
            </p:txBody>
          </p:sp>
        </mc:Fallback>
      </mc:AlternateContent>
      <p:sp>
        <p:nvSpPr>
          <p:cNvPr id="34" name="TextBox 33">
            <a:extLst>
              <a:ext uri="{FF2B5EF4-FFF2-40B4-BE49-F238E27FC236}">
                <a16:creationId xmlns:a16="http://schemas.microsoft.com/office/drawing/2014/main" id="{88BEBDC0-10FA-C061-4846-E17491169B1D}"/>
              </a:ext>
            </a:extLst>
          </p:cNvPr>
          <p:cNvSpPr txBox="1"/>
          <p:nvPr/>
        </p:nvSpPr>
        <p:spPr>
          <a:xfrm>
            <a:off x="700492" y="4933691"/>
            <a:ext cx="4886960" cy="750205"/>
          </a:xfrm>
          <a:prstGeom prst="rect">
            <a:avLst/>
          </a:prstGeom>
          <a:noFill/>
        </p:spPr>
        <p:txBody>
          <a:bodyPr wrap="square">
            <a:spAutoFit/>
          </a:bodyPr>
          <a:lstStyle/>
          <a:p>
            <a:pPr lvl="0" algn="ctr">
              <a:lnSpc>
                <a:spcPct val="95000"/>
              </a:lnSpc>
              <a:buClr>
                <a:schemeClr val="dk1"/>
              </a:buClr>
              <a:buSzPts val="1200"/>
            </a:pPr>
            <a:r>
              <a:rPr lang="es-MX" sz="900" dirty="0">
                <a:solidFill>
                  <a:schemeClr val="tx1"/>
                </a:solidFill>
                <a:latin typeface="+mn-lt"/>
              </a:rPr>
              <a:t>g(E[Y ]) = β0 + β1X1 + . . . + β</a:t>
            </a:r>
            <a:r>
              <a:rPr lang="es-MX" sz="900" dirty="0" err="1">
                <a:solidFill>
                  <a:schemeClr val="tx1"/>
                </a:solidFill>
                <a:latin typeface="+mn-lt"/>
              </a:rPr>
              <a:t>kXk</a:t>
            </a:r>
            <a:endParaRPr lang="es-MX" sz="900" dirty="0">
              <a:solidFill>
                <a:schemeClr val="tx1"/>
              </a:solidFill>
              <a:latin typeface="+mn-lt"/>
              <a:sym typeface="Encode Sans Thin"/>
            </a:endParaRPr>
          </a:p>
          <a:p>
            <a:pPr lvl="0">
              <a:lnSpc>
                <a:spcPct val="95000"/>
              </a:lnSpc>
              <a:buClr>
                <a:schemeClr val="dk1"/>
              </a:buClr>
              <a:buSzPts val="1200"/>
            </a:pPr>
            <a:r>
              <a:rPr lang="es-MX" sz="900" dirty="0">
                <a:solidFill>
                  <a:schemeClr val="tx1"/>
                </a:solidFill>
                <a:latin typeface="+mn-lt"/>
              </a:rPr>
              <a:t>Y que tiene tres principales componentes: </a:t>
            </a:r>
          </a:p>
          <a:p>
            <a:pPr lvl="0">
              <a:lnSpc>
                <a:spcPct val="95000"/>
              </a:lnSpc>
              <a:buClr>
                <a:schemeClr val="dk1"/>
              </a:buClr>
              <a:buSzPts val="1200"/>
            </a:pPr>
            <a:r>
              <a:rPr lang="es-MX" sz="900" dirty="0">
                <a:solidFill>
                  <a:schemeClr val="dk1"/>
                </a:solidFill>
                <a:latin typeface="+mn-lt"/>
              </a:rPr>
              <a:t>y: </a:t>
            </a:r>
            <a:r>
              <a:rPr lang="es-MX" sz="900" dirty="0">
                <a:solidFill>
                  <a:schemeClr val="tx1"/>
                </a:solidFill>
                <a:latin typeface="+mn-lt"/>
              </a:rPr>
              <a:t>Componente aleatorio: La variable respuesta y, que pertenece a la familia exponencial </a:t>
            </a:r>
          </a:p>
          <a:p>
            <a:pPr lvl="0">
              <a:lnSpc>
                <a:spcPct val="95000"/>
              </a:lnSpc>
              <a:buClr>
                <a:schemeClr val="dk1"/>
              </a:buClr>
              <a:buSzPts val="1200"/>
            </a:pPr>
            <a:r>
              <a:rPr lang="es-MX" sz="900" b="0" i="0" dirty="0">
                <a:solidFill>
                  <a:schemeClr val="dk1"/>
                </a:solidFill>
                <a:latin typeface="+mn-lt"/>
                <a:ea typeface="Cambria Math" panose="02040503050406030204" pitchFamily="18" charset="0"/>
                <a:sym typeface="Arial"/>
              </a:rPr>
              <a:t>Xi: </a:t>
            </a:r>
            <a:r>
              <a:rPr lang="es-MX" sz="900" dirty="0">
                <a:solidFill>
                  <a:schemeClr val="dk1"/>
                </a:solidFill>
                <a:latin typeface="+mn-lt"/>
                <a:ea typeface="Cambria Math" panose="02040503050406030204" pitchFamily="18" charset="0"/>
              </a:rPr>
              <a:t>Componente sistemático: Las variables predictoras Xi i = 1 . . . k</a:t>
            </a:r>
          </a:p>
          <a:p>
            <a:pPr lvl="0">
              <a:lnSpc>
                <a:spcPct val="95000"/>
              </a:lnSpc>
              <a:buClr>
                <a:schemeClr val="dk1"/>
              </a:buClr>
              <a:buSzPts val="1200"/>
            </a:pPr>
            <a:r>
              <a:rPr lang="es-MX" sz="900" dirty="0">
                <a:solidFill>
                  <a:schemeClr val="dk1"/>
                </a:solidFill>
                <a:latin typeface="+mn-lt"/>
                <a:ea typeface="Cambria Math" panose="02040503050406030204" pitchFamily="18" charset="0"/>
              </a:rPr>
              <a:t>Función Link: La función que relaciona la media, E[Y ], con las variables predictoras X</a:t>
            </a:r>
          </a:p>
        </p:txBody>
      </p:sp>
      <p:graphicFrame>
        <p:nvGraphicFramePr>
          <p:cNvPr id="35" name="Tabela 25">
            <a:extLst>
              <a:ext uri="{FF2B5EF4-FFF2-40B4-BE49-F238E27FC236}">
                <a16:creationId xmlns:a16="http://schemas.microsoft.com/office/drawing/2014/main" id="{DCF467F2-2866-EB6C-E2D1-857FCBA81D26}"/>
              </a:ext>
            </a:extLst>
          </p:cNvPr>
          <p:cNvGraphicFramePr>
            <a:graphicFrameLocks noGrp="1"/>
          </p:cNvGraphicFramePr>
          <p:nvPr>
            <p:extLst>
              <p:ext uri="{D42A27DB-BD31-4B8C-83A1-F6EECF244321}">
                <p14:modId xmlns:p14="http://schemas.microsoft.com/office/powerpoint/2010/main" val="620746040"/>
              </p:ext>
            </p:extLst>
          </p:nvPr>
        </p:nvGraphicFramePr>
        <p:xfrm>
          <a:off x="6009683" y="4866602"/>
          <a:ext cx="2762865" cy="853440"/>
        </p:xfrm>
        <a:graphic>
          <a:graphicData uri="http://schemas.openxmlformats.org/drawingml/2006/table">
            <a:tbl>
              <a:tblPr>
                <a:tableStyleId>{2D5ABB26-0587-4C30-8999-92F81FD0307C}</a:tableStyleId>
              </a:tblPr>
              <a:tblGrid>
                <a:gridCol w="1755174">
                  <a:extLst>
                    <a:ext uri="{9D8B030D-6E8A-4147-A177-3AD203B41FA5}">
                      <a16:colId xmlns:a16="http://schemas.microsoft.com/office/drawing/2014/main" val="156563870"/>
                    </a:ext>
                  </a:extLst>
                </a:gridCol>
                <a:gridCol w="1007691">
                  <a:extLst>
                    <a:ext uri="{9D8B030D-6E8A-4147-A177-3AD203B41FA5}">
                      <a16:colId xmlns:a16="http://schemas.microsoft.com/office/drawing/2014/main" val="785389531"/>
                    </a:ext>
                  </a:extLst>
                </a:gridCol>
              </a:tblGrid>
              <a:tr h="117562">
                <a:tc>
                  <a:txBody>
                    <a:bodyPr/>
                    <a:lstStyle/>
                    <a:p>
                      <a:r>
                        <a:rPr lang="es-MX" sz="800" b="1" dirty="0">
                          <a:effectLst/>
                        </a:rPr>
                        <a:t>Distribución de Probabilidad</a:t>
                      </a:r>
                      <a:endParaRPr lang="es-MX" sz="800" dirty="0">
                        <a:effectLs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s-MX" sz="800" b="1" dirty="0">
                          <a:effectLst/>
                        </a:rPr>
                        <a:t>Función Link</a:t>
                      </a:r>
                      <a:endParaRPr lang="es-MX" sz="800" dirty="0">
                        <a:effectLs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1445905"/>
                  </a:ext>
                </a:extLst>
              </a:tr>
              <a:tr h="0">
                <a:tc>
                  <a:txBody>
                    <a:bodyPr/>
                    <a:lstStyle/>
                    <a:p>
                      <a:r>
                        <a:rPr lang="es-MX" sz="800" dirty="0">
                          <a:effectLst/>
                        </a:rPr>
                        <a:t>Distribución Normal</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s-MX" sz="800" dirty="0">
                          <a:effectLst/>
                        </a:rPr>
                        <a:t>Identidad</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7951365"/>
                  </a:ext>
                </a:extLst>
              </a:tr>
              <a:tr h="0">
                <a:tc>
                  <a:txBody>
                    <a:bodyPr/>
                    <a:lstStyle/>
                    <a:p>
                      <a:r>
                        <a:rPr lang="es-MX" sz="800" dirty="0">
                          <a:effectLst/>
                        </a:rPr>
                        <a:t>Distribución Binomial</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s-MX" sz="800" dirty="0" err="1">
                          <a:effectLst/>
                        </a:rPr>
                        <a:t>Logit</a:t>
                      </a:r>
                      <a:endParaRPr lang="es-MX" sz="800" dirty="0">
                        <a:effectLs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5749269"/>
                  </a:ext>
                </a:extLst>
              </a:tr>
              <a:tr h="11756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800" dirty="0">
                          <a:effectLst/>
                        </a:rPr>
                        <a:t>Distribución Poisson</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s-MX" sz="800" dirty="0">
                          <a:effectLst/>
                        </a:rPr>
                        <a:t>Log</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8477297"/>
                  </a:ext>
                </a:extLst>
              </a:tr>
            </a:tbl>
          </a:graphicData>
        </a:graphic>
      </p:graphicFrame>
      <p:sp>
        <p:nvSpPr>
          <p:cNvPr id="36" name="Google Shape;95;p1">
            <a:extLst>
              <a:ext uri="{FF2B5EF4-FFF2-40B4-BE49-F238E27FC236}">
                <a16:creationId xmlns:a16="http://schemas.microsoft.com/office/drawing/2014/main" id="{5AFC66FC-AF09-23C0-FF8C-6FD88CB9F036}"/>
              </a:ext>
            </a:extLst>
          </p:cNvPr>
          <p:cNvSpPr txBox="1"/>
          <p:nvPr/>
        </p:nvSpPr>
        <p:spPr>
          <a:xfrm>
            <a:off x="364064" y="3943521"/>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Marco Teórico </a:t>
            </a:r>
            <a:endParaRPr lang="es-MX" sz="1700" dirty="0"/>
          </a:p>
        </p:txBody>
      </p:sp>
      <p:pic>
        <p:nvPicPr>
          <p:cNvPr id="4" name="Picture 3">
            <a:extLst>
              <a:ext uri="{FF2B5EF4-FFF2-40B4-BE49-F238E27FC236}">
                <a16:creationId xmlns:a16="http://schemas.microsoft.com/office/drawing/2014/main" id="{330BEADD-E187-90D1-04EC-1460DC411512}"/>
              </a:ext>
            </a:extLst>
          </p:cNvPr>
          <p:cNvPicPr preferRelativeResize="0">
            <a:picLocks/>
          </p:cNvPicPr>
          <p:nvPr/>
        </p:nvPicPr>
        <p:blipFill>
          <a:blip r:embed="rId9"/>
          <a:stretch>
            <a:fillRect/>
          </a:stretch>
        </p:blipFill>
        <p:spPr>
          <a:xfrm>
            <a:off x="601292" y="8189464"/>
            <a:ext cx="1188720" cy="594360"/>
          </a:xfrm>
          <a:prstGeom prst="rect">
            <a:avLst/>
          </a:prstGeom>
        </p:spPr>
      </p:pic>
      <p:pic>
        <p:nvPicPr>
          <p:cNvPr id="11" name="Picture 10">
            <a:extLst>
              <a:ext uri="{FF2B5EF4-FFF2-40B4-BE49-F238E27FC236}">
                <a16:creationId xmlns:a16="http://schemas.microsoft.com/office/drawing/2014/main" id="{C3D14AE8-9704-29D2-DEF2-FA41D5B3292E}"/>
              </a:ext>
            </a:extLst>
          </p:cNvPr>
          <p:cNvPicPr preferRelativeResize="0">
            <a:picLocks/>
          </p:cNvPicPr>
          <p:nvPr/>
        </p:nvPicPr>
        <p:blipFill>
          <a:blip r:embed="rId10"/>
          <a:stretch>
            <a:fillRect/>
          </a:stretch>
        </p:blipFill>
        <p:spPr>
          <a:xfrm>
            <a:off x="1990560" y="8189464"/>
            <a:ext cx="1190146" cy="594360"/>
          </a:xfrm>
          <a:prstGeom prst="rect">
            <a:avLst/>
          </a:prstGeom>
        </p:spPr>
      </p:pic>
      <p:pic>
        <p:nvPicPr>
          <p:cNvPr id="14" name="Picture 13">
            <a:extLst>
              <a:ext uri="{FF2B5EF4-FFF2-40B4-BE49-F238E27FC236}">
                <a16:creationId xmlns:a16="http://schemas.microsoft.com/office/drawing/2014/main" id="{345293F8-9F33-5040-52D2-3A8357297B29}"/>
              </a:ext>
            </a:extLst>
          </p:cNvPr>
          <p:cNvPicPr preferRelativeResize="0">
            <a:picLocks/>
          </p:cNvPicPr>
          <p:nvPr/>
        </p:nvPicPr>
        <p:blipFill>
          <a:blip r:embed="rId11"/>
          <a:stretch>
            <a:fillRect/>
          </a:stretch>
        </p:blipFill>
        <p:spPr>
          <a:xfrm>
            <a:off x="3381253" y="8189464"/>
            <a:ext cx="1188720" cy="594360"/>
          </a:xfrm>
          <a:prstGeom prst="rect">
            <a:avLst/>
          </a:prstGeom>
        </p:spPr>
      </p:pic>
    </p:spTree>
    <p:extLst>
      <p:ext uri="{BB962C8B-B14F-4D97-AF65-F5344CB8AC3E}">
        <p14:creationId xmlns:p14="http://schemas.microsoft.com/office/powerpoint/2010/main" val="2665960598"/>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2258</TotalTime>
  <Words>1290</Words>
  <Application>Microsoft Office PowerPoint</Application>
  <PresentationFormat>Custom</PresentationFormat>
  <Paragraphs>105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Cambria Math</vt:lpstr>
      <vt:lpstr>Encode Sans Thin</vt:lpstr>
      <vt:lpstr>Calibri</vt:lpstr>
      <vt:lpstr>Encode Sans</vt:lpstr>
      <vt:lpstr>Times New Roman</vt:lpstr>
      <vt:lpstr>Diseño predeterminado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SONECOM</dc:creator>
  <cp:lastModifiedBy>Sergio Ibarra</cp:lastModifiedBy>
  <cp:revision>18</cp:revision>
  <dcterms:created xsi:type="dcterms:W3CDTF">2013-12-15T23:14:21Z</dcterms:created>
  <dcterms:modified xsi:type="dcterms:W3CDTF">2023-05-31T16:20:01Z</dcterms:modified>
</cp:coreProperties>
</file>