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771063" cy="14631988"/>
  <p:notesSz cx="6858000" cy="9144000"/>
  <p:embeddedFontLst>
    <p:embeddedFont>
      <p:font typeface="Encode Sans" panose="020B0604020202020204" charset="0"/>
      <p:regular r:id="rId4"/>
      <p:bold r:id="rId5"/>
    </p:embeddedFont>
    <p:embeddedFont>
      <p:font typeface="Encode Sans Thin" panose="020B0604020202020204" charset="0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09">
          <p15:clr>
            <a:srgbClr val="000000"/>
          </p15:clr>
        </p15:guide>
        <p15:guide id="2" pos="3126" userDrawn="1">
          <p15:clr>
            <a:srgbClr val="000000"/>
          </p15:clr>
        </p15:guide>
        <p15:guide id="3" pos="3078" userDrawn="1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QDVQXGM3vnSjUw7xkqrap4wCZ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07BD7"/>
    <a:srgbClr val="52AAB6"/>
    <a:srgbClr val="FFCCCC"/>
    <a:srgbClr val="9FF6A8"/>
    <a:srgbClr val="00CC66"/>
    <a:srgbClr val="FDDB62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6D9EE-33D9-4C17-96EF-D0137C55CEC4}" v="74" dt="2023-05-22T19:11:12.052"/>
    <p1510:client id="{30D631A8-8D3B-4428-BFA1-7F8C22E2221C}" v="5" dt="2023-05-22T17:20:15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7" autoAdjust="0"/>
  </p:normalViewPr>
  <p:slideViewPr>
    <p:cSldViewPr snapToGrid="0">
      <p:cViewPr>
        <p:scale>
          <a:sx n="100" d="100"/>
          <a:sy n="100" d="100"/>
        </p:scale>
        <p:origin x="677" y="-2112"/>
      </p:cViewPr>
      <p:guideLst>
        <p:guide orient="horz" pos="4609"/>
        <p:guide pos="3126"/>
        <p:guide pos="30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21" Type="http://schemas.microsoft.com/office/2016/11/relationships/changesInfo" Target="changesInfos/changesInfo1.xml"/><Relationship Id="rId7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Ibarra" userId="f9e6e0322c927b48" providerId="LiveId" clId="{0C86D9EE-33D9-4C17-96EF-D0137C55CEC4}"/>
    <pc:docChg chg="undo custSel modSld">
      <pc:chgData name="Sergio Ibarra" userId="f9e6e0322c927b48" providerId="LiveId" clId="{0C86D9EE-33D9-4C17-96EF-D0137C55CEC4}" dt="2023-05-22T19:11:17.662" v="1378" actId="478"/>
      <pc:docMkLst>
        <pc:docMk/>
      </pc:docMkLst>
      <pc:sldChg chg="delSp modSp mod">
        <pc:chgData name="Sergio Ibarra" userId="f9e6e0322c927b48" providerId="LiveId" clId="{0C86D9EE-33D9-4C17-96EF-D0137C55CEC4}" dt="2023-05-22T19:11:17.662" v="1378" actId="478"/>
        <pc:sldMkLst>
          <pc:docMk/>
          <pc:sldMk cId="2665960598" sldId="261"/>
        </pc:sldMkLst>
        <pc:spChg chg="mod">
          <ac:chgData name="Sergio Ibarra" userId="f9e6e0322c927b48" providerId="LiveId" clId="{0C86D9EE-33D9-4C17-96EF-D0137C55CEC4}" dt="2023-05-22T18:47:51.948" v="580" actId="20577"/>
          <ac:spMkLst>
            <pc:docMk/>
            <pc:sldMk cId="2665960598" sldId="261"/>
            <ac:spMk id="6" creationId="{19860553-E3AD-FBF8-3CFF-86641C821CF8}"/>
          </ac:spMkLst>
        </pc:spChg>
        <pc:spChg chg="mod">
          <ac:chgData name="Sergio Ibarra" userId="f9e6e0322c927b48" providerId="LiveId" clId="{0C86D9EE-33D9-4C17-96EF-D0137C55CEC4}" dt="2023-05-22T19:11:12.052" v="1377" actId="255"/>
          <ac:spMkLst>
            <pc:docMk/>
            <pc:sldMk cId="2665960598" sldId="261"/>
            <ac:spMk id="7" creationId="{D710EB25-DDE1-53D5-9BFB-95579D8E7A2D}"/>
          </ac:spMkLst>
        </pc:spChg>
        <pc:spChg chg="mod">
          <ac:chgData name="Sergio Ibarra" userId="f9e6e0322c927b48" providerId="LiveId" clId="{0C86D9EE-33D9-4C17-96EF-D0137C55CEC4}" dt="2023-05-22T19:10:56.312" v="1373" actId="14100"/>
          <ac:spMkLst>
            <pc:docMk/>
            <pc:sldMk cId="2665960598" sldId="261"/>
            <ac:spMk id="14" creationId="{ED21C892-A308-1335-8AEB-1404693A35E7}"/>
          </ac:spMkLst>
        </pc:spChg>
        <pc:spChg chg="del">
          <ac:chgData name="Sergio Ibarra" userId="f9e6e0322c927b48" providerId="LiveId" clId="{0C86D9EE-33D9-4C17-96EF-D0137C55CEC4}" dt="2023-05-22T19:11:17.662" v="1378" actId="478"/>
          <ac:spMkLst>
            <pc:docMk/>
            <pc:sldMk cId="2665960598" sldId="261"/>
            <ac:spMk id="15" creationId="{65D4916B-7BE9-5B74-0DAB-4413788FAF6A}"/>
          </ac:spMkLst>
        </pc:spChg>
        <pc:spChg chg="mod">
          <ac:chgData name="Sergio Ibarra" userId="f9e6e0322c927b48" providerId="LiveId" clId="{0C86D9EE-33D9-4C17-96EF-D0137C55CEC4}" dt="2023-05-22T18:48:10.172" v="581" actId="790"/>
          <ac:spMkLst>
            <pc:docMk/>
            <pc:sldMk cId="2665960598" sldId="261"/>
            <ac:spMk id="86" creationId="{00000000-0000-0000-0000-000000000000}"/>
          </ac:spMkLst>
        </pc:spChg>
        <pc:spChg chg="mod">
          <ac:chgData name="Sergio Ibarra" userId="f9e6e0322c927b48" providerId="LiveId" clId="{0C86D9EE-33D9-4C17-96EF-D0137C55CEC4}" dt="2023-05-22T18:45:23.914" v="114" actId="20577"/>
          <ac:spMkLst>
            <pc:docMk/>
            <pc:sldMk cId="2665960598" sldId="261"/>
            <ac:spMk id="89" creationId="{00000000-0000-0000-0000-000000000000}"/>
          </ac:spMkLst>
        </pc:spChg>
        <pc:spChg chg="mod">
          <ac:chgData name="Sergio Ibarra" userId="f9e6e0322c927b48" providerId="LiveId" clId="{0C86D9EE-33D9-4C17-96EF-D0137C55CEC4}" dt="2023-05-22T18:47:25.768" v="501" actId="20577"/>
          <ac:spMkLst>
            <pc:docMk/>
            <pc:sldMk cId="2665960598" sldId="261"/>
            <ac:spMk id="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 Thin"/>
              <a:buAutoNum type="arabicPeriod"/>
            </a:pPr>
            <a:endParaRPr sz="1200"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685800"/>
            <a:ext cx="228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18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33425" y="4545013"/>
            <a:ext cx="8304213" cy="31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465263" y="8291513"/>
            <a:ext cx="6840537" cy="373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ctr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/>
            </a:lvl1pPr>
            <a:lvl2pPr lvl="1" algn="ctr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/>
            </a:lvl2pPr>
            <a:lvl3pPr lvl="2" algn="ctr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/>
            </a:lvl3pPr>
            <a:lvl4pPr lvl="3" algn="ctr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/>
            </a:lvl4pPr>
            <a:lvl5pPr lvl="4" algn="ctr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/>
            </a:lvl5pPr>
            <a:lvl6pPr lvl="5" algn="ctr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/>
            </a:lvl6pPr>
            <a:lvl7pPr lvl="6" algn="ctr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/>
            </a:lvl7pPr>
            <a:lvl8pPr lvl="7" algn="ctr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/>
            </a:lvl8pPr>
            <a:lvl9pPr lvl="8" algn="ctr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488950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338512" y="13323887"/>
            <a:ext cx="3094037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7002462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771525" y="9402763"/>
            <a:ext cx="8305800" cy="290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771525" y="6202363"/>
            <a:ext cx="8305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88950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338512" y="13323887"/>
            <a:ext cx="3094037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7002462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 rot="5400000">
            <a:off x="1941513" y="5729288"/>
            <a:ext cx="12484100" cy="2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 rot="5400000">
            <a:off x="-2531268" y="3606007"/>
            <a:ext cx="12484100" cy="644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488950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338512" y="13323887"/>
            <a:ext cx="3094037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7002462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88950" y="585787"/>
            <a:ext cx="879316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 rot="5400000">
            <a:off x="57943" y="3845719"/>
            <a:ext cx="9655175" cy="879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88950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338512" y="13323887"/>
            <a:ext cx="3094037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7002462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914525" y="10242550"/>
            <a:ext cx="5862638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>
            <a:spLocks noGrp="1"/>
          </p:cNvSpPr>
          <p:nvPr>
            <p:ph type="pic" idx="2"/>
          </p:nvPr>
        </p:nvSpPr>
        <p:spPr>
          <a:xfrm>
            <a:off x="1914525" y="1308100"/>
            <a:ext cx="5862638" cy="877887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1914525" y="11452225"/>
            <a:ext cx="5862638" cy="171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488950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338512" y="13323887"/>
            <a:ext cx="3094037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7002462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88950" y="582613"/>
            <a:ext cx="3214688" cy="247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819525" y="582613"/>
            <a:ext cx="5462588" cy="124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88950" y="3062288"/>
            <a:ext cx="3214688" cy="10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488950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3338512" y="13323887"/>
            <a:ext cx="3094037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7002462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dt" idx="10"/>
          </p:nvPr>
        </p:nvSpPr>
        <p:spPr>
          <a:xfrm>
            <a:off x="488950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3338512" y="13323887"/>
            <a:ext cx="3094037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7002462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88950" y="585787"/>
            <a:ext cx="879316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dt" idx="10"/>
          </p:nvPr>
        </p:nvSpPr>
        <p:spPr>
          <a:xfrm>
            <a:off x="488950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ftr" idx="11"/>
          </p:nvPr>
        </p:nvSpPr>
        <p:spPr>
          <a:xfrm>
            <a:off x="3338512" y="13323887"/>
            <a:ext cx="3094037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7002462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488950" y="585787"/>
            <a:ext cx="879316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488950" y="3275013"/>
            <a:ext cx="4316413" cy="136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488950" y="4640263"/>
            <a:ext cx="4316413" cy="842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3"/>
          </p:nvPr>
        </p:nvSpPr>
        <p:spPr>
          <a:xfrm>
            <a:off x="4964113" y="3275013"/>
            <a:ext cx="4318000" cy="136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4"/>
          </p:nvPr>
        </p:nvSpPr>
        <p:spPr>
          <a:xfrm>
            <a:off x="4964113" y="4640263"/>
            <a:ext cx="4318000" cy="842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88950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338512" y="13323887"/>
            <a:ext cx="3094037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7002462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88950" y="585787"/>
            <a:ext cx="879316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488950" y="3414713"/>
            <a:ext cx="4319588" cy="965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2"/>
          </p:nvPr>
        </p:nvSpPr>
        <p:spPr>
          <a:xfrm>
            <a:off x="4960938" y="3414713"/>
            <a:ext cx="4321175" cy="965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88950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338512" y="13323887"/>
            <a:ext cx="3094037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7002462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88950" y="585787"/>
            <a:ext cx="879316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88950" y="3414712"/>
            <a:ext cx="8793162" cy="965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457200" marR="0" lvl="0" indent="-539750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0165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–"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88950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338512" y="13323887"/>
            <a:ext cx="3094037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002462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en.wikipedia.org/wiki/National_Institute_of_Standards_and_Technolog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xlinux.nist.gov/dads/HTML/greedyalgo.htm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8;p1">
            <a:extLst>
              <a:ext uri="{FF2B5EF4-FFF2-40B4-BE49-F238E27FC236}">
                <a16:creationId xmlns:a16="http://schemas.microsoft.com/office/drawing/2014/main" id="{E6A0A583-825E-8C30-00C4-CB6CB4A8F838}"/>
              </a:ext>
            </a:extLst>
          </p:cNvPr>
          <p:cNvSpPr/>
          <p:nvPr/>
        </p:nvSpPr>
        <p:spPr>
          <a:xfrm>
            <a:off x="4982463" y="7329698"/>
            <a:ext cx="4470114" cy="4609977"/>
          </a:xfrm>
          <a:prstGeom prst="roundRect">
            <a:avLst>
              <a:gd name="adj" fmla="val 1512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chemeClr val="dk1"/>
                </a:solidFill>
                <a:latin typeface="Encode Sans Thin"/>
                <a:ea typeface="Encode Sans Thin"/>
                <a:cs typeface="Encode Sans Thin"/>
                <a:sym typeface="Encode Sans Thin"/>
              </a:rPr>
              <a:t>  </a:t>
            </a:r>
            <a:endParaRPr lang="en-US" sz="1200" b="0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354000" y="306325"/>
            <a:ext cx="9136200" cy="18516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 flipH="1">
            <a:off x="2235869" y="444625"/>
            <a:ext cx="4944252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300" b="1" dirty="0">
                <a:solidFill>
                  <a:schemeClr val="tx1"/>
                </a:solidFill>
              </a:rPr>
              <a:t>UNIVERSIDAD NACIONAL AUTÓNOMA DE MÉXICO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300" b="1" dirty="0">
                <a:solidFill>
                  <a:schemeClr val="tx1"/>
                </a:solidFill>
              </a:rPr>
              <a:t>PROGRAMA DE POSGRADO EN INGENIERÍA </a:t>
            </a:r>
            <a:endParaRPr sz="1500" b="1" dirty="0">
              <a:solidFill>
                <a:schemeClr val="tx1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160588" y="1008792"/>
            <a:ext cx="509481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s-MX" sz="1300" b="1" dirty="0">
                <a:solidFill>
                  <a:schemeClr val="tx1"/>
                </a:solidFill>
              </a:rPr>
              <a:t>Pronósticos</a:t>
            </a:r>
            <a:r>
              <a:rPr lang="en-US" sz="1300" b="1" dirty="0">
                <a:solidFill>
                  <a:schemeClr val="tx1"/>
                </a:solidFill>
              </a:rPr>
              <a:t> Dr. Jair Morales C</a:t>
            </a:r>
          </a:p>
        </p:txBody>
      </p:sp>
      <p:sp>
        <p:nvSpPr>
          <p:cNvPr id="87" name="Google Shape;87;p1"/>
          <p:cNvSpPr txBox="1"/>
          <p:nvPr/>
        </p:nvSpPr>
        <p:spPr>
          <a:xfrm>
            <a:off x="2482359" y="1254273"/>
            <a:ext cx="54864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57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s-MX" sz="1200" b="1" dirty="0">
                <a:solidFill>
                  <a:schemeClr val="tx1"/>
                </a:solidFill>
              </a:rPr>
              <a:t>Elaborado por: Sergio Ibarra Ramírez</a:t>
            </a:r>
          </a:p>
          <a:p>
            <a:pPr marL="0" marR="0" lvl="0" indent="457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s-MX" sz="1200" b="1" dirty="0">
                <a:solidFill>
                  <a:schemeClr val="tx1"/>
                </a:solidFill>
              </a:rPr>
              <a:t>CDMX, Mayo de 2023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18485" y="2232031"/>
            <a:ext cx="4567046" cy="1597670"/>
          </a:xfrm>
          <a:prstGeom prst="roundRect">
            <a:avLst>
              <a:gd name="adj" fmla="val 1512"/>
            </a:avLst>
          </a:prstGeom>
          <a:solidFill>
            <a:srgbClr val="52AAB6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chemeClr val="dk1"/>
                </a:solidFill>
                <a:latin typeface="Encode Sans Thin"/>
                <a:ea typeface="Encode Sans Thin"/>
                <a:cs typeface="Encode Sans Thin"/>
                <a:sym typeface="Encode Sans Thin"/>
              </a:rPr>
              <a:t>  </a:t>
            </a:r>
            <a:endParaRPr sz="1200" b="0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49179" y="2812588"/>
            <a:ext cx="4258545" cy="53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s-MX" sz="1100" dirty="0">
                <a:solidFill>
                  <a:schemeClr val="tx1"/>
                </a:solidFill>
                <a:latin typeface="+mn-lt"/>
                <a:ea typeface="Encode Sans ExtraLight"/>
                <a:cs typeface="Encode Sans ExtraLight"/>
                <a:sym typeface="Encode Sans ExtraLight"/>
              </a:rPr>
              <a:t>Demostrar la aplicación de distintos modelos de pronóstico para el caso de la demanda de Gas Natural en el sector eléctrico mexicano. </a:t>
            </a:r>
            <a:endParaRPr sz="1200" dirty="0">
              <a:solidFill>
                <a:schemeClr val="dk1"/>
              </a:solidFill>
              <a:latin typeface="Encode Sans Thin"/>
              <a:ea typeface="Encode Sans Thin"/>
              <a:cs typeface="Encode Sans Thin"/>
              <a:sym typeface="Encode Sans Thi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04837" y="2340044"/>
            <a:ext cx="22161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800" b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Objetivo </a:t>
            </a:r>
            <a:endParaRPr lang="es-MX" sz="1800" b="1" dirty="0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982463" y="2232033"/>
            <a:ext cx="4470113" cy="1602494"/>
          </a:xfrm>
          <a:prstGeom prst="roundRect">
            <a:avLst>
              <a:gd name="adj" fmla="val 1512"/>
            </a:avLst>
          </a:prstGeom>
          <a:solidFill>
            <a:srgbClr val="B07BD7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760900" y="5710632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Inicio - Instituto de Ciencias de la Atmósfera y Cambio Climático">
            <a:extLst>
              <a:ext uri="{FF2B5EF4-FFF2-40B4-BE49-F238E27FC236}">
                <a16:creationId xmlns:a16="http://schemas.microsoft.com/office/drawing/2014/main" id="{D8D17862-202F-2441-0598-2D4B6C26C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48" y="459132"/>
            <a:ext cx="955987" cy="10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90;p1">
            <a:extLst>
              <a:ext uri="{FF2B5EF4-FFF2-40B4-BE49-F238E27FC236}">
                <a16:creationId xmlns:a16="http://schemas.microsoft.com/office/drawing/2014/main" id="{09B2986A-6414-ACD7-FF95-FA2F2C110636}"/>
              </a:ext>
            </a:extLst>
          </p:cNvPr>
          <p:cNvSpPr txBox="1"/>
          <p:nvPr/>
        </p:nvSpPr>
        <p:spPr>
          <a:xfrm>
            <a:off x="5119449" y="2301550"/>
            <a:ext cx="22161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800" b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Introducción</a:t>
            </a:r>
            <a:endParaRPr lang="es-MX" sz="1800" b="1" dirty="0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" name="Google Shape;89;p1">
            <a:extLst>
              <a:ext uri="{FF2B5EF4-FFF2-40B4-BE49-F238E27FC236}">
                <a16:creationId xmlns:a16="http://schemas.microsoft.com/office/drawing/2014/main" id="{19860553-E3AD-FBF8-3CFF-86641C821CF8}"/>
              </a:ext>
            </a:extLst>
          </p:cNvPr>
          <p:cNvSpPr txBox="1"/>
          <p:nvPr/>
        </p:nvSpPr>
        <p:spPr>
          <a:xfrm>
            <a:off x="5063067" y="2593685"/>
            <a:ext cx="4291099" cy="1178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algn="just">
              <a:lnSpc>
                <a:spcPct val="95000"/>
              </a:lnSpc>
              <a:buClr>
                <a:schemeClr val="dk1"/>
              </a:buClr>
              <a:buSzPts val="1200"/>
            </a:pPr>
            <a:r>
              <a:rPr lang="es-MX" sz="1100" dirty="0">
                <a:solidFill>
                  <a:schemeClr val="tx1"/>
                </a:solidFill>
                <a:latin typeface="+mn-lt"/>
                <a:sym typeface="Encode Sans ExtraLight"/>
              </a:rPr>
              <a:t>Se cuentan con datos mensuales desde Enero de 2005 hasta Septiembre de 2022 sobre la demanda de gas natural que se usa para producir energía eléctrica en México. </a:t>
            </a:r>
          </a:p>
          <a:p>
            <a:pPr algn="just">
              <a:lnSpc>
                <a:spcPct val="95000"/>
              </a:lnSpc>
              <a:buClr>
                <a:schemeClr val="dk1"/>
              </a:buClr>
              <a:buSzPts val="1200"/>
            </a:pPr>
            <a:r>
              <a:rPr lang="es-MX" sz="1100" dirty="0">
                <a:solidFill>
                  <a:schemeClr val="tx1"/>
                </a:solidFill>
                <a:latin typeface="+mn-lt"/>
                <a:sym typeface="Encode Sans ExtraLight"/>
              </a:rPr>
              <a:t>Históricamente la Secretaría de Energía (SENER) había hecho hasta 2018 un Informe Anual sobre gas natural en donde prospectaba consumos a 10-12 años con un error MAPE promedio de 20-25%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88;p1">
                <a:extLst>
                  <a:ext uri="{FF2B5EF4-FFF2-40B4-BE49-F238E27FC236}">
                    <a16:creationId xmlns:a16="http://schemas.microsoft.com/office/drawing/2014/main" id="{D710EB25-DDE1-53D5-9BFB-95579D8E7A2D}"/>
                  </a:ext>
                </a:extLst>
              </p:cNvPr>
              <p:cNvSpPr/>
              <p:nvPr/>
            </p:nvSpPr>
            <p:spPr>
              <a:xfrm>
                <a:off x="318486" y="3927582"/>
                <a:ext cx="9134090" cy="3255285"/>
              </a:xfrm>
              <a:prstGeom prst="roundRect">
                <a:avLst>
                  <a:gd name="adj" fmla="val 1512"/>
                </a:avLst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lnSpc>
                    <a:spcPct val="95000"/>
                  </a:lnSpc>
                  <a:buClr>
                    <a:schemeClr val="dk1"/>
                  </a:buClr>
                  <a:buSzPts val="1200"/>
                </a:pPr>
                <a:r>
                  <a:rPr lang="en-US" sz="1000" dirty="0">
                    <a:solidFill>
                      <a:schemeClr val="dk1"/>
                    </a:solidFill>
                    <a:latin typeface="+mn-lt"/>
                    <a:ea typeface="Encode Sans Thin"/>
                    <a:cs typeface="Encode Sans Thin"/>
                    <a:sym typeface="Encode Sans Thin"/>
                  </a:rPr>
                  <a:t>y</a:t>
                </a:r>
                <a14:m>
                  <m:oMath xmlns:m="http://schemas.openxmlformats.org/officeDocument/2006/math">
                    <m:r>
                      <a:rPr lang="es-MX" sz="1000" b="0" i="0" smtClean="0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 </m:t>
                    </m:r>
                    <m:r>
                      <a:rPr lang="en-US" sz="1000" i="1" smtClean="0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=</m:t>
                    </m:r>
                    <m:r>
                      <a:rPr lang="en-US" sz="1000" i="1" smtClean="0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𝛽</m:t>
                    </m:r>
                    <m:r>
                      <a:rPr lang="es-MX" sz="1000" b="0" i="1" smtClean="0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0+</m:t>
                    </m:r>
                    <m:r>
                      <a:rPr lang="en-US" sz="1000" i="1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𝛽</m:t>
                    </m:r>
                    <m:r>
                      <a:rPr lang="es-MX" sz="1000" b="0" i="1" smtClean="0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1 ∗</m:t>
                    </m:r>
                    <m:r>
                      <a:rPr lang="es-MX" sz="1000" b="0" i="1" smtClean="0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𝑥</m:t>
                    </m:r>
                    <m:r>
                      <a:rPr lang="es-MX" sz="1000" b="0" i="1" smtClean="0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1++</m:t>
                    </m:r>
                    <m:r>
                      <a:rPr lang="en-US" sz="1000" i="1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𝛽</m:t>
                    </m:r>
                    <m:r>
                      <a:rPr lang="es-MX" sz="1000" b="0" i="1" smtClean="0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2</m:t>
                    </m:r>
                    <m:r>
                      <a:rPr lang="es-MX" sz="1000" i="1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 ∗</m:t>
                    </m:r>
                    <m:r>
                      <a:rPr lang="es-MX" sz="1000" i="1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𝑥</m:t>
                    </m:r>
                    <m:r>
                      <a:rPr lang="es-MX" sz="1000" b="0" i="1" smtClean="0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2+</m:t>
                    </m:r>
                    <m:r>
                      <a:rPr lang="es-MX" sz="1000" i="1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+</m:t>
                    </m:r>
                    <m:r>
                      <a:rPr lang="en-US" sz="1000" i="1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𝛽</m:t>
                    </m:r>
                    <m:r>
                      <a:rPr lang="es-MX" sz="1000" b="0" i="1" smtClean="0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3</m:t>
                    </m:r>
                    <m:r>
                      <a:rPr lang="es-MX" sz="1000" i="1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 ∗</m:t>
                    </m:r>
                    <m:r>
                      <a:rPr lang="es-MX" sz="1000" i="1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𝑥</m:t>
                    </m:r>
                    <m:r>
                      <a:rPr lang="es-MX" sz="1000" b="0" i="1" smtClean="0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3+ …</m:t>
                    </m:r>
                    <m:r>
                      <a:rPr lang="es-MX" sz="1000" i="1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+</m:t>
                    </m:r>
                    <m:r>
                      <a:rPr lang="en-US" sz="1000" i="1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𝛽</m:t>
                    </m:r>
                    <m:r>
                      <a:rPr lang="es-MX" sz="1000" b="0" i="1" smtClean="0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𝑛</m:t>
                    </m:r>
                    <m:r>
                      <a:rPr lang="es-MX" sz="1000" i="1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∗</m:t>
                    </m:r>
                    <m:r>
                      <a:rPr lang="es-MX" sz="1000" i="1">
                        <a:solidFill>
                          <a:schemeClr val="dk1"/>
                        </a:solidFill>
                        <a:latin typeface="+mn-lt"/>
                        <a:ea typeface="Encode Sans Thin"/>
                        <a:cs typeface="Encode Sans Thin"/>
                        <a:sym typeface="Encode Sans Thin"/>
                      </a:rPr>
                      <m:t>𝑥𝑛</m:t>
                    </m:r>
                  </m:oMath>
                </a14:m>
                <a:endParaRPr lang="es-MX" sz="1000" b="0" dirty="0">
                  <a:solidFill>
                    <a:schemeClr val="dk1"/>
                  </a:solidFill>
                  <a:latin typeface="+mn-lt"/>
                  <a:ea typeface="Encode Sans Thin"/>
                  <a:cs typeface="Encode Sans Thin"/>
                  <a:sym typeface="Encode Sans Thin"/>
                </a:endParaRPr>
              </a:p>
              <a:p>
                <a:pPr lvl="0" algn="ctr">
                  <a:lnSpc>
                    <a:spcPct val="95000"/>
                  </a:lnSpc>
                  <a:buClr>
                    <a:schemeClr val="dk1"/>
                  </a:buClr>
                  <a:buSzPts val="1200"/>
                </a:pPr>
                <a:r>
                  <a:rPr lang="en-US" sz="1000" dirty="0" err="1">
                    <a:solidFill>
                      <a:schemeClr val="dk1"/>
                    </a:solidFill>
                    <a:latin typeface="+mn-lt"/>
                  </a:rPr>
                  <a:t>Donde</a:t>
                </a:r>
                <a:r>
                  <a:rPr lang="en-US" sz="1000" dirty="0">
                    <a:solidFill>
                      <a:schemeClr val="dk1"/>
                    </a:solidFill>
                    <a:latin typeface="+mn-lt"/>
                  </a:rPr>
                  <a:t>: </a:t>
                </a:r>
              </a:p>
              <a:p>
                <a:pPr lvl="0" algn="ctr">
                  <a:lnSpc>
                    <a:spcPct val="95000"/>
                  </a:lnSpc>
                  <a:buClr>
                    <a:schemeClr val="dk1"/>
                  </a:buClr>
                  <a:buSzPts val="1200"/>
                </a:pPr>
                <a:r>
                  <a:rPr lang="en-US" sz="1000" dirty="0">
                    <a:solidFill>
                      <a:schemeClr val="dk1"/>
                    </a:solidFill>
                    <a:latin typeface="+mn-lt"/>
                  </a:rPr>
                  <a:t>y: Valor a </a:t>
                </a:r>
                <a:r>
                  <a:rPr lang="en-US" sz="1000" dirty="0" err="1">
                    <a:solidFill>
                      <a:schemeClr val="dk1"/>
                    </a:solidFill>
                    <a:latin typeface="+mn-lt"/>
                  </a:rPr>
                  <a:t>pronosticar</a:t>
                </a:r>
                <a:r>
                  <a:rPr lang="en-US" sz="1000" dirty="0">
                    <a:solidFill>
                      <a:schemeClr val="dk1"/>
                    </a:solidFill>
                    <a:latin typeface="+mn-lt"/>
                  </a:rPr>
                  <a:t> </a:t>
                </a:r>
              </a:p>
              <a:p>
                <a:pPr lvl="0" algn="ctr">
                  <a:lnSpc>
                    <a:spcPct val="95000"/>
                  </a:lnSpc>
                  <a:buClr>
                    <a:schemeClr val="dk1"/>
                  </a:buClr>
                  <a:buSzPts val="1200"/>
                </a:pPr>
                <a:r>
                  <a:rPr lang="en-US" sz="1000" b="0" i="0" dirty="0">
                    <a:solidFill>
                      <a:schemeClr val="dk1"/>
                    </a:solidFill>
                    <a:latin typeface="+mn-lt"/>
                    <a:ea typeface="Cambria Math" panose="02040503050406030204" pitchFamily="18" charset="0"/>
                    <a:sym typeface="Arial"/>
                  </a:rPr>
                  <a:t>𝛽: </a:t>
                </a:r>
                <a:r>
                  <a:rPr lang="en-US" sz="1000" b="0" i="0" dirty="0" err="1">
                    <a:solidFill>
                      <a:schemeClr val="dk1"/>
                    </a:solidFill>
                    <a:latin typeface="+mn-lt"/>
                    <a:ea typeface="Cambria Math" panose="02040503050406030204" pitchFamily="18" charset="0"/>
                    <a:sym typeface="Arial"/>
                  </a:rPr>
                  <a:t>Parámetros</a:t>
                </a:r>
                <a:r>
                  <a:rPr lang="en-US" sz="1000" b="0" i="0" dirty="0">
                    <a:solidFill>
                      <a:schemeClr val="dk1"/>
                    </a:solidFill>
                    <a:latin typeface="+mn-lt"/>
                    <a:ea typeface="Cambria Math" panose="02040503050406030204" pitchFamily="18" charset="0"/>
                    <a:sym typeface="Arial"/>
                  </a:rPr>
                  <a:t> a </a:t>
                </a:r>
                <a:r>
                  <a:rPr lang="en-US" sz="1000" b="0" i="0" dirty="0" err="1">
                    <a:solidFill>
                      <a:schemeClr val="dk1"/>
                    </a:solidFill>
                    <a:latin typeface="+mn-lt"/>
                    <a:ea typeface="Cambria Math" panose="02040503050406030204" pitchFamily="18" charset="0"/>
                    <a:sym typeface="Arial"/>
                  </a:rPr>
                  <a:t>ajustar</a:t>
                </a:r>
                <a:r>
                  <a:rPr lang="en-US" sz="1000" b="0" i="0" dirty="0">
                    <a:solidFill>
                      <a:schemeClr val="dk1"/>
                    </a:solidFill>
                    <a:latin typeface="+mn-lt"/>
                    <a:ea typeface="Cambria Math" panose="02040503050406030204" pitchFamily="18" charset="0"/>
                    <a:sym typeface="Arial"/>
                  </a:rPr>
                  <a:t> para </a:t>
                </a:r>
                <a:r>
                  <a:rPr lang="en-US" sz="1000" b="0" i="0" dirty="0" err="1">
                    <a:solidFill>
                      <a:schemeClr val="dk1"/>
                    </a:solidFill>
                    <a:latin typeface="+mn-lt"/>
                    <a:ea typeface="Cambria Math" panose="02040503050406030204" pitchFamily="18" charset="0"/>
                    <a:sym typeface="Arial"/>
                  </a:rPr>
                  <a:t>cada</a:t>
                </a:r>
                <a:r>
                  <a:rPr lang="en-US" sz="1000" b="0" i="0" dirty="0">
                    <a:solidFill>
                      <a:schemeClr val="dk1"/>
                    </a:solidFill>
                    <a:latin typeface="+mn-lt"/>
                    <a:ea typeface="Cambria Math" panose="02040503050406030204" pitchFamily="18" charset="0"/>
                    <a:sym typeface="Arial"/>
                  </a:rPr>
                  <a:t> </a:t>
                </a:r>
                <a:r>
                  <a:rPr lang="en-US" sz="1000" b="0" i="0" dirty="0" err="1">
                    <a:solidFill>
                      <a:schemeClr val="dk1"/>
                    </a:solidFill>
                    <a:latin typeface="+mn-lt"/>
                    <a:ea typeface="Cambria Math" panose="02040503050406030204" pitchFamily="18" charset="0"/>
                    <a:sym typeface="Arial"/>
                  </a:rPr>
                  <a:t>caso</a:t>
                </a:r>
                <a:r>
                  <a:rPr lang="en-US" sz="1000" b="0" i="0" dirty="0">
                    <a:solidFill>
                      <a:schemeClr val="dk1"/>
                    </a:solidFill>
                    <a:latin typeface="+mn-lt"/>
                    <a:ea typeface="Cambria Math" panose="02040503050406030204" pitchFamily="18" charset="0"/>
                    <a:sym typeface="Arial"/>
                  </a:rPr>
                  <a:t> </a:t>
                </a:r>
              </a:p>
              <a:p>
                <a:pPr lvl="0" algn="ctr">
                  <a:lnSpc>
                    <a:spcPct val="95000"/>
                  </a:lnSpc>
                  <a:buClr>
                    <a:schemeClr val="dk1"/>
                  </a:buClr>
                  <a:buSzPts val="1200"/>
                </a:pPr>
                <a:r>
                  <a:rPr lang="en-US" sz="1000" b="0" i="0" dirty="0">
                    <a:solidFill>
                      <a:schemeClr val="dk1"/>
                    </a:solidFill>
                    <a:latin typeface="+mn-lt"/>
                    <a:ea typeface="Cambria Math" panose="02040503050406030204" pitchFamily="18" charset="0"/>
                    <a:sym typeface="Arial"/>
                  </a:rPr>
                  <a:t>Xi: variables </a:t>
                </a:r>
                <a:r>
                  <a:rPr lang="en-US" sz="1000" b="0" i="0" dirty="0" err="1">
                    <a:solidFill>
                      <a:schemeClr val="dk1"/>
                    </a:solidFill>
                    <a:latin typeface="+mn-lt"/>
                    <a:ea typeface="Cambria Math" panose="02040503050406030204" pitchFamily="18" charset="0"/>
                    <a:sym typeface="Arial"/>
                  </a:rPr>
                  <a:t>predictoras</a:t>
                </a:r>
                <a:r>
                  <a:rPr lang="en-US" sz="1000" b="0" i="0" dirty="0">
                    <a:solidFill>
                      <a:schemeClr val="dk1"/>
                    </a:solidFill>
                    <a:latin typeface="+mn-lt"/>
                    <a:ea typeface="Cambria Math" panose="02040503050406030204" pitchFamily="18" charset="0"/>
                    <a:sym typeface="Arial"/>
                  </a:rPr>
                  <a:t> </a:t>
                </a:r>
                <a:r>
                  <a:rPr lang="en-US" sz="1000" b="0" i="0" dirty="0" err="1">
                    <a:solidFill>
                      <a:schemeClr val="dk1"/>
                    </a:solidFill>
                    <a:latin typeface="+mn-lt"/>
                    <a:ea typeface="Cambria Math" panose="02040503050406030204" pitchFamily="18" charset="0"/>
                    <a:sym typeface="Arial"/>
                  </a:rPr>
                  <a:t>independientes</a:t>
                </a:r>
                <a:r>
                  <a:rPr lang="en-US" sz="1000" b="0" i="0" dirty="0">
                    <a:solidFill>
                      <a:schemeClr val="dk1"/>
                    </a:solidFill>
                    <a:latin typeface="+mn-lt"/>
                    <a:ea typeface="Cambria Math" panose="02040503050406030204" pitchFamily="18" charset="0"/>
                    <a:sym typeface="Arial"/>
                  </a:rPr>
                  <a:t> entre </a:t>
                </a:r>
                <a:r>
                  <a:rPr lang="en-US" sz="1000" b="0" i="0" dirty="0" err="1">
                    <a:solidFill>
                      <a:schemeClr val="dk1"/>
                    </a:solidFill>
                    <a:latin typeface="+mn-lt"/>
                    <a:ea typeface="Cambria Math" panose="02040503050406030204" pitchFamily="18" charset="0"/>
                    <a:sym typeface="Arial"/>
                  </a:rPr>
                  <a:t>si</a:t>
                </a:r>
                <a:endParaRPr lang="en-US" sz="1000" b="0" i="0" dirty="0">
                  <a:solidFill>
                    <a:schemeClr val="dk1"/>
                  </a:solidFill>
                  <a:latin typeface="+mn-lt"/>
                  <a:sym typeface="Arial"/>
                </a:endParaRPr>
              </a:p>
            </p:txBody>
          </p:sp>
        </mc:Choice>
        <mc:Fallback>
          <p:sp>
            <p:nvSpPr>
              <p:cNvPr id="7" name="Google Shape;88;p1">
                <a:extLst>
                  <a:ext uri="{FF2B5EF4-FFF2-40B4-BE49-F238E27FC236}">
                    <a16:creationId xmlns:a16="http://schemas.microsoft.com/office/drawing/2014/main" id="{D710EB25-DDE1-53D5-9BFB-95579D8E7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86" y="3927582"/>
                <a:ext cx="9134090" cy="3255285"/>
              </a:xfrm>
              <a:prstGeom prst="roundRect">
                <a:avLst>
                  <a:gd name="adj" fmla="val 1512"/>
                </a:avLst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88;p1">
            <a:extLst>
              <a:ext uri="{FF2B5EF4-FFF2-40B4-BE49-F238E27FC236}">
                <a16:creationId xmlns:a16="http://schemas.microsoft.com/office/drawing/2014/main" id="{45C2BDA2-0084-3429-5821-EAE0BE86367F}"/>
              </a:ext>
            </a:extLst>
          </p:cNvPr>
          <p:cNvSpPr/>
          <p:nvPr/>
        </p:nvSpPr>
        <p:spPr>
          <a:xfrm>
            <a:off x="318485" y="7316787"/>
            <a:ext cx="4567045" cy="6927875"/>
          </a:xfrm>
          <a:prstGeom prst="roundRect">
            <a:avLst>
              <a:gd name="adj" fmla="val 1512"/>
            </a:avLst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dirty="0">
                <a:solidFill>
                  <a:schemeClr val="dk1"/>
                </a:solidFill>
                <a:latin typeface="Encode Sans Thin"/>
                <a:ea typeface="Encode Sans Thin"/>
                <a:cs typeface="Encode Sans Thin"/>
                <a:sym typeface="Encode Sans Thin"/>
              </a:rPr>
              <a:t>  </a:t>
            </a: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n-US" sz="1200" b="0" i="0" u="sng" dirty="0">
              <a:solidFill>
                <a:schemeClr val="dk1"/>
              </a:solidFill>
              <a:latin typeface="Encode Sans Thin"/>
              <a:sym typeface="Encode Sans Thi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n-US" sz="1200" u="sng" dirty="0">
              <a:solidFill>
                <a:schemeClr val="dk1"/>
              </a:solidFill>
              <a:latin typeface="Encode Sans Thin"/>
              <a:ea typeface="Arial"/>
              <a:cs typeface="Arial"/>
              <a:sym typeface="Encode Sans Thi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n-US" sz="1200" b="0" i="0" u="sng" dirty="0">
              <a:solidFill>
                <a:schemeClr val="dk1"/>
              </a:solidFill>
              <a:latin typeface="Encode Sans Thin"/>
              <a:sym typeface="Encode Sans Thi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n-US" sz="1200" u="sng" dirty="0">
              <a:solidFill>
                <a:schemeClr val="dk1"/>
              </a:solidFill>
              <a:latin typeface="Encode Sans Thin"/>
              <a:ea typeface="Arial"/>
              <a:cs typeface="Arial"/>
              <a:sym typeface="Encode Sans Thi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n-US" sz="1200" b="0" i="0" u="sng" dirty="0">
              <a:solidFill>
                <a:schemeClr val="dk1"/>
              </a:solidFill>
              <a:latin typeface="Encode Sans Thin"/>
              <a:sym typeface="Encode Sans Thi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n-US" sz="1200" u="sng" dirty="0">
              <a:solidFill>
                <a:schemeClr val="dk1"/>
              </a:solidFill>
              <a:latin typeface="Encode Sans Thin"/>
              <a:ea typeface="Arial"/>
              <a:cs typeface="Arial"/>
              <a:sym typeface="Encode Sans Thi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n-US" sz="1200" b="0" i="0" u="sng" dirty="0">
              <a:solidFill>
                <a:schemeClr val="dk1"/>
              </a:solidFill>
              <a:latin typeface="Encode Sans Thin"/>
              <a:sym typeface="Encode Sans Thi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n-US" sz="1200" b="0" i="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5260859" y="7630284"/>
            <a:ext cx="22161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endParaRPr lang="es-MX" dirty="0"/>
          </a:p>
        </p:txBody>
      </p:sp>
      <p:sp>
        <p:nvSpPr>
          <p:cNvPr id="12" name="Google Shape;95;p1">
            <a:extLst>
              <a:ext uri="{FF2B5EF4-FFF2-40B4-BE49-F238E27FC236}">
                <a16:creationId xmlns:a16="http://schemas.microsoft.com/office/drawing/2014/main" id="{E4AFE716-08E3-6BBA-0E22-0B16443C9F4F}"/>
              </a:ext>
            </a:extLst>
          </p:cNvPr>
          <p:cNvSpPr txBox="1"/>
          <p:nvPr/>
        </p:nvSpPr>
        <p:spPr>
          <a:xfrm>
            <a:off x="574559" y="7611234"/>
            <a:ext cx="22161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Aplicación</a:t>
            </a:r>
            <a:endParaRPr lang="es-MX" dirty="0"/>
          </a:p>
        </p:txBody>
      </p:sp>
      <p:sp>
        <p:nvSpPr>
          <p:cNvPr id="13" name="Google Shape;95;p1">
            <a:extLst>
              <a:ext uri="{FF2B5EF4-FFF2-40B4-BE49-F238E27FC236}">
                <a16:creationId xmlns:a16="http://schemas.microsoft.com/office/drawing/2014/main" id="{A5CBB639-8546-265D-CEC9-3DCCB13845C2}"/>
              </a:ext>
            </a:extLst>
          </p:cNvPr>
          <p:cNvSpPr txBox="1"/>
          <p:nvPr/>
        </p:nvSpPr>
        <p:spPr>
          <a:xfrm>
            <a:off x="509587" y="4124147"/>
            <a:ext cx="22161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Marco Teórico </a:t>
            </a:r>
            <a:endParaRPr lang="es-MX" dirty="0"/>
          </a:p>
        </p:txBody>
      </p:sp>
      <p:sp>
        <p:nvSpPr>
          <p:cNvPr id="14" name="Google Shape;89;p1">
            <a:extLst>
              <a:ext uri="{FF2B5EF4-FFF2-40B4-BE49-F238E27FC236}">
                <a16:creationId xmlns:a16="http://schemas.microsoft.com/office/drawing/2014/main" id="{ED21C892-A308-1335-8AEB-1404693A35E7}"/>
              </a:ext>
            </a:extLst>
          </p:cNvPr>
          <p:cNvSpPr txBox="1"/>
          <p:nvPr/>
        </p:nvSpPr>
        <p:spPr>
          <a:xfrm>
            <a:off x="509587" y="4449513"/>
            <a:ext cx="8844579" cy="85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s-MX" sz="1100" dirty="0">
                <a:solidFill>
                  <a:schemeClr val="tx1"/>
                </a:solidFill>
                <a:latin typeface="+mn-lt"/>
              </a:rPr>
              <a:t>La teoría de pronósticos busca determinar el valor más probable de una variable dependiente (Y) en función de variables independientes (x1,x2, x3, </a:t>
            </a:r>
            <a:r>
              <a:rPr lang="es-MX" sz="1100" dirty="0" err="1">
                <a:solidFill>
                  <a:schemeClr val="tx1"/>
                </a:solidFill>
                <a:latin typeface="+mn-lt"/>
              </a:rPr>
              <a:t>etc</a:t>
            </a:r>
            <a:r>
              <a:rPr lang="es-MX" sz="1100" dirty="0">
                <a:solidFill>
                  <a:schemeClr val="tx1"/>
                </a:solidFill>
                <a:latin typeface="+mn-lt"/>
              </a:rPr>
              <a:t>) . En este caso se abordarán dos casos principalmente , </a:t>
            </a: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s-MX" sz="1100" dirty="0">
                <a:solidFill>
                  <a:schemeClr val="tx1"/>
                </a:solidFill>
                <a:latin typeface="+mn-lt"/>
              </a:rPr>
              <a:t>A) El modelo lineal generalizado para pronóstico en el que las variables x1, x2,..xn deben ser variables independientes entre si, pero que mantengan una relación (lineal con respecto al parámetro a estimar y por tanto con respecto a la variable independiente (Y)) y que tiene la siguiente forma: </a:t>
            </a:r>
          </a:p>
        </p:txBody>
      </p:sp>
      <p:sp>
        <p:nvSpPr>
          <p:cNvPr id="16" name="Google Shape;89;p1">
            <a:extLst>
              <a:ext uri="{FF2B5EF4-FFF2-40B4-BE49-F238E27FC236}">
                <a16:creationId xmlns:a16="http://schemas.microsoft.com/office/drawing/2014/main" id="{87491186-F33D-D306-4726-ABBA30BB93C6}"/>
              </a:ext>
            </a:extLst>
          </p:cNvPr>
          <p:cNvSpPr txBox="1"/>
          <p:nvPr/>
        </p:nvSpPr>
        <p:spPr>
          <a:xfrm>
            <a:off x="413018" y="8001703"/>
            <a:ext cx="4357658" cy="871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MX" sz="1100" dirty="0">
              <a:solidFill>
                <a:schemeClr val="tx1"/>
              </a:solidFill>
              <a:latin typeface="+mn-lt"/>
              <a:ea typeface="Encode Sans ExtraLight"/>
              <a:cs typeface="Encode Sans ExtraLight"/>
              <a:sym typeface="Encode Sans ExtraLight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s-MX" sz="1100" dirty="0">
                <a:solidFill>
                  <a:schemeClr val="tx1"/>
                </a:solidFill>
                <a:latin typeface="+mn-lt"/>
                <a:ea typeface="Encode Sans ExtraLight"/>
                <a:cs typeface="Encode Sans ExtraLight"/>
                <a:sym typeface="Encode Sans ExtraLight"/>
              </a:rPr>
              <a:t>Este problema se puede plantear como un problema de redes en donde cada nodo representa un sitio turístico y cada arco la distancia que existe entre ese sitio y los otros 10 a visitar. </a:t>
            </a: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dirty="0">
              <a:solidFill>
                <a:schemeClr val="dk1"/>
              </a:solidFill>
              <a:latin typeface="Encode Sans Thin"/>
              <a:ea typeface="Encode Sans Thin"/>
              <a:cs typeface="Encode Sans Thin"/>
              <a:sym typeface="Encode Sans Thin"/>
            </a:endParaRPr>
          </a:p>
        </p:txBody>
      </p:sp>
      <p:sp>
        <p:nvSpPr>
          <p:cNvPr id="17" name="Google Shape;89;p1">
            <a:extLst>
              <a:ext uri="{FF2B5EF4-FFF2-40B4-BE49-F238E27FC236}">
                <a16:creationId xmlns:a16="http://schemas.microsoft.com/office/drawing/2014/main" id="{F6668605-D397-9545-1051-373DF0A01AE6}"/>
              </a:ext>
            </a:extLst>
          </p:cNvPr>
          <p:cNvSpPr txBox="1"/>
          <p:nvPr/>
        </p:nvSpPr>
        <p:spPr>
          <a:xfrm>
            <a:off x="5219848" y="8185286"/>
            <a:ext cx="3951598" cy="15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s-MX" sz="1100" dirty="0">
                <a:solidFill>
                  <a:schemeClr val="tx1"/>
                </a:solidFill>
                <a:latin typeface="+mn-lt"/>
                <a:sym typeface="Encode Sans ExtraLight"/>
              </a:rPr>
              <a:t>En el menor recorrido viable un turista en CDMX es capaz de visitar 11 sitios turísticos icónicos recorriendo únicamente 5.7 km en total.</a:t>
            </a: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MX" sz="1100" dirty="0">
              <a:solidFill>
                <a:schemeClr val="tx1"/>
              </a:solidFill>
              <a:latin typeface="+mn-lt"/>
              <a:sym typeface="Encode Sans ExtraLight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s-MX" sz="1100" dirty="0">
                <a:solidFill>
                  <a:schemeClr val="tx1"/>
                </a:solidFill>
                <a:latin typeface="+mn-lt"/>
                <a:sym typeface="Encode Sans ExtraLight"/>
              </a:rPr>
              <a:t>Se puede resolver el problema con el algoritmo de Kruskal en tan solo 10 iteraciones </a:t>
            </a: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n-US" sz="1100" dirty="0">
              <a:solidFill>
                <a:schemeClr val="tx1"/>
              </a:solidFill>
              <a:latin typeface="+mn-lt"/>
              <a:sym typeface="Encode Sans Thin"/>
            </a:endParaRPr>
          </a:p>
          <a:p>
            <a:pPr algn="just">
              <a:lnSpc>
                <a:spcPct val="95000"/>
              </a:lnSpc>
              <a:buClr>
                <a:schemeClr val="dk1"/>
              </a:buClr>
              <a:buSzPts val="1200"/>
            </a:pPr>
            <a:r>
              <a:rPr lang="es-MX" sz="1100" dirty="0">
                <a:solidFill>
                  <a:schemeClr val="tx1"/>
                </a:solidFill>
                <a:latin typeface="+mn-lt"/>
                <a:sym typeface="Encode Sans ExtraLight"/>
              </a:rPr>
              <a:t>La ruta recomendada para el turista es: </a:t>
            </a: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dirty="0">
              <a:solidFill>
                <a:schemeClr val="dk1"/>
              </a:solidFill>
              <a:latin typeface="Encode Sans Thin"/>
              <a:ea typeface="Encode Sans Thin"/>
              <a:cs typeface="Encode Sans Thin"/>
              <a:sym typeface="Encode Sans Thin"/>
            </a:endParaRPr>
          </a:p>
        </p:txBody>
      </p:sp>
      <p:sp>
        <p:nvSpPr>
          <p:cNvPr id="18" name="Google Shape;88;p1">
            <a:extLst>
              <a:ext uri="{FF2B5EF4-FFF2-40B4-BE49-F238E27FC236}">
                <a16:creationId xmlns:a16="http://schemas.microsoft.com/office/drawing/2014/main" id="{109F71F2-77ED-7B08-A113-B768C5EB03E5}"/>
              </a:ext>
            </a:extLst>
          </p:cNvPr>
          <p:cNvSpPr/>
          <p:nvPr/>
        </p:nvSpPr>
        <p:spPr>
          <a:xfrm>
            <a:off x="4982463" y="12045425"/>
            <a:ext cx="4470114" cy="2199238"/>
          </a:xfrm>
          <a:prstGeom prst="roundRect">
            <a:avLst>
              <a:gd name="adj" fmla="val 1512"/>
            </a:avLst>
          </a:prstGeom>
          <a:solidFill>
            <a:srgbClr val="FFCC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s-MX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268237" y="12146862"/>
            <a:ext cx="2216100" cy="36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2000" b="1" dirty="0">
                <a:solidFill>
                  <a:schemeClr val="dk1"/>
                </a:solidFill>
              </a:rPr>
              <a:t>Bibliografía</a:t>
            </a:r>
          </a:p>
        </p:txBody>
      </p:sp>
      <p:sp>
        <p:nvSpPr>
          <p:cNvPr id="19" name="Google Shape;90;p1">
            <a:extLst>
              <a:ext uri="{FF2B5EF4-FFF2-40B4-BE49-F238E27FC236}">
                <a16:creationId xmlns:a16="http://schemas.microsoft.com/office/drawing/2014/main" id="{C8870BE3-5A4A-43BD-1491-D0121BB61432}"/>
              </a:ext>
            </a:extLst>
          </p:cNvPr>
          <p:cNvSpPr txBox="1"/>
          <p:nvPr/>
        </p:nvSpPr>
        <p:spPr>
          <a:xfrm>
            <a:off x="1111172" y="1725216"/>
            <a:ext cx="7335549" cy="32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r>
              <a:rPr lang="es-MX" sz="1800" b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Modelos de Pronóstico aplicados a Demanda de Gas Natural” </a:t>
            </a:r>
            <a:endParaRPr lang="es-MX" sz="1800" b="1" dirty="0"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032" name="Picture 8" descr="UNAM INGENIERIA Logo PNG Vector (EPS) Free Download">
            <a:extLst>
              <a:ext uri="{FF2B5EF4-FFF2-40B4-BE49-F238E27FC236}">
                <a16:creationId xmlns:a16="http://schemas.microsoft.com/office/drawing/2014/main" id="{86C3B2AC-184C-0CA0-1FF7-1F9D66E4C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554" y="462347"/>
            <a:ext cx="955988" cy="112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89;p1">
            <a:extLst>
              <a:ext uri="{FF2B5EF4-FFF2-40B4-BE49-F238E27FC236}">
                <a16:creationId xmlns:a16="http://schemas.microsoft.com/office/drawing/2014/main" id="{5EC5DD05-E6E3-0DE2-5A5D-8F287A1586A4}"/>
              </a:ext>
            </a:extLst>
          </p:cNvPr>
          <p:cNvSpPr txBox="1"/>
          <p:nvPr/>
        </p:nvSpPr>
        <p:spPr>
          <a:xfrm>
            <a:off x="457687" y="11441521"/>
            <a:ext cx="4357658" cy="158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s-MX" sz="1100" dirty="0">
                <a:solidFill>
                  <a:schemeClr val="tx1"/>
                </a:solidFill>
                <a:latin typeface="+mn-lt"/>
                <a:ea typeface="Encode Sans ExtraLight"/>
                <a:cs typeface="Encode Sans ExtraLight"/>
                <a:sym typeface="Encode Sans ExtraLight"/>
              </a:rPr>
              <a:t>Para resolver este problema podemos hacer uso del </a:t>
            </a:r>
            <a:r>
              <a:rPr lang="es-MX" b="1" dirty="0">
                <a:solidFill>
                  <a:srgbClr val="202122"/>
                </a:solidFill>
                <a:latin typeface="Arial" panose="020B0604020202020204" pitchFamily="34" charset="0"/>
                <a:sym typeface="Encode Sans ExtraLight"/>
              </a:rPr>
              <a:t>algoritmo de Kruskal </a:t>
            </a:r>
            <a:r>
              <a:rPr lang="es-MX" sz="1100" dirty="0">
                <a:solidFill>
                  <a:schemeClr val="tx1"/>
                </a:solidFill>
                <a:latin typeface="+mn-lt"/>
                <a:ea typeface="Encode Sans ExtraLight"/>
                <a:cs typeface="Encode Sans ExtraLight"/>
                <a:sym typeface="Encode Sans ExtraLight"/>
              </a:rPr>
              <a:t>que es un algoritmo del </a:t>
            </a:r>
            <a:r>
              <a:rPr lang="es-MX" sz="1100" dirty="0">
                <a:solidFill>
                  <a:schemeClr val="tx1"/>
                </a:solidFill>
                <a:latin typeface="+mn-lt"/>
                <a:sym typeface="Encode Sans ExtraLight"/>
              </a:rPr>
              <a:t>tipo </a:t>
            </a:r>
            <a:r>
              <a:rPr lang="es-MX" sz="1100" i="1" dirty="0">
                <a:solidFill>
                  <a:schemeClr val="tx1"/>
                </a:solidFill>
                <a:latin typeface="+mn-lt"/>
                <a:sym typeface="Encode Sans ExtraLight"/>
              </a:rPr>
              <a:t>“</a:t>
            </a:r>
            <a:r>
              <a:rPr lang="es-MX" sz="1100" i="1" dirty="0" err="1">
                <a:solidFill>
                  <a:schemeClr val="tx1"/>
                </a:solidFill>
                <a:latin typeface="+mn-lt"/>
              </a:rPr>
              <a:t>greedy</a:t>
            </a:r>
            <a:r>
              <a:rPr lang="es-MX" sz="11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s-MX" sz="1100" i="1" dirty="0" err="1">
                <a:solidFill>
                  <a:schemeClr val="tx1"/>
                </a:solidFill>
                <a:latin typeface="+mn-lt"/>
              </a:rPr>
              <a:t>algorithm</a:t>
            </a:r>
            <a:r>
              <a:rPr lang="es-MX" sz="1100" i="1" dirty="0">
                <a:solidFill>
                  <a:schemeClr val="tx1"/>
                </a:solidFill>
                <a:latin typeface="+mn-lt"/>
              </a:rPr>
              <a:t>” </a:t>
            </a:r>
            <a:r>
              <a:rPr lang="es-MX" sz="1100" dirty="0">
                <a:solidFill>
                  <a:schemeClr val="tx1"/>
                </a:solidFill>
                <a:latin typeface="+mn-lt"/>
              </a:rPr>
              <a:t>(aquel que sigue la heurística de resolución de problemas de hacer la elección localmente óptima en cada etapa) Eligiendo en cada paso el nodo NO conectado a la red tal que NO forme un ciclo y que esté a la menor distancia del conjunto de redes ya conectados. </a:t>
            </a:r>
            <a:endParaRPr lang="es-MX" sz="1100" dirty="0">
              <a:solidFill>
                <a:schemeClr val="tx1"/>
              </a:solidFill>
              <a:latin typeface="+mn-lt"/>
              <a:sym typeface="Encode Sans ExtraLight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MX" sz="1100" dirty="0">
              <a:solidFill>
                <a:schemeClr val="tx1"/>
              </a:solidFill>
              <a:latin typeface="+mn-lt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s-MX" sz="1100" dirty="0">
                <a:solidFill>
                  <a:schemeClr val="tx1"/>
                </a:solidFill>
                <a:latin typeface="+mn-lt"/>
              </a:rPr>
              <a:t>Ejemplo de aplicación de algoritmo de Kruskal:</a:t>
            </a:r>
            <a:endParaRPr lang="es-MX" sz="1100" dirty="0">
              <a:solidFill>
                <a:schemeClr val="tx1"/>
              </a:solidFill>
              <a:latin typeface="+mn-lt"/>
              <a:ea typeface="Encode Sans ExtraLight"/>
              <a:cs typeface="Encode Sans ExtraLight"/>
              <a:sym typeface="Encode Sans ExtraLight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MX" sz="1100" dirty="0">
              <a:solidFill>
                <a:schemeClr val="tx1"/>
              </a:solidFill>
              <a:latin typeface="+mn-l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2" name="Google Shape;89;p1">
            <a:extLst>
              <a:ext uri="{FF2B5EF4-FFF2-40B4-BE49-F238E27FC236}">
                <a16:creationId xmlns:a16="http://schemas.microsoft.com/office/drawing/2014/main" id="{8E26EFB9-D145-46C7-C9A8-C7D7B9EABF1D}"/>
              </a:ext>
            </a:extLst>
          </p:cNvPr>
          <p:cNvSpPr txBox="1"/>
          <p:nvPr/>
        </p:nvSpPr>
        <p:spPr>
          <a:xfrm>
            <a:off x="5094918" y="12511984"/>
            <a:ext cx="4259248" cy="101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algn="just">
              <a:lnSpc>
                <a:spcPct val="95000"/>
              </a:lnSpc>
              <a:buClr>
                <a:schemeClr val="dk1"/>
              </a:buClr>
              <a:buSzPts val="1200"/>
            </a:pPr>
            <a:endParaRPr lang="es-MX" sz="1100" dirty="0">
              <a:solidFill>
                <a:schemeClr val="tx1"/>
              </a:solidFill>
              <a:latin typeface="+mn-lt"/>
              <a:sym typeface="Encode Sans ExtraLight"/>
            </a:endParaRPr>
          </a:p>
          <a:p>
            <a:pPr algn="just">
              <a:lnSpc>
                <a:spcPct val="95000"/>
              </a:lnSpc>
              <a:buClr>
                <a:schemeClr val="dk1"/>
              </a:buClr>
              <a:buSzPts val="1200"/>
            </a:pPr>
            <a:r>
              <a:rPr lang="en-US" sz="1100" dirty="0">
                <a:solidFill>
                  <a:schemeClr val="tx1"/>
                </a:solidFill>
                <a:latin typeface="+mn-lt"/>
              </a:rPr>
              <a:t> Black, Paul E. (2 February 2005). </a:t>
            </a:r>
            <a:r>
              <a:rPr lang="en-US" sz="1100" dirty="0">
                <a:solidFill>
                  <a:schemeClr val="tx1"/>
                </a:solidFill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"greedy algorithm"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. Dictionary of Algorithms and Data Structures. </a:t>
            </a:r>
            <a:r>
              <a:rPr lang="en-US" sz="1100" dirty="0">
                <a:solidFill>
                  <a:schemeClr val="tx1"/>
                </a:solidFill>
                <a:latin typeface="+mn-lt"/>
                <a:hlinkClick r:id="rId7" tooltip="National Institute of Standards and Technolog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U.S. National Institute of Standards and Technology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 (NIST)</a:t>
            </a:r>
            <a:endParaRPr lang="es-MX" sz="1100" dirty="0">
              <a:solidFill>
                <a:schemeClr val="tx1"/>
              </a:solidFill>
              <a:latin typeface="+mn-lt"/>
              <a:sym typeface="Encode Sans ExtraLight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MX" sz="1100" dirty="0">
              <a:solidFill>
                <a:schemeClr val="tx1"/>
              </a:solidFill>
              <a:latin typeface="+mn-lt"/>
              <a:ea typeface="Encode Sans ExtraLight"/>
              <a:cs typeface="Encode Sans ExtraLight"/>
              <a:sym typeface="Encode Sans ExtraLight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MX" sz="1100" dirty="0">
              <a:solidFill>
                <a:schemeClr val="tx1"/>
              </a:solidFill>
              <a:latin typeface="+mn-lt"/>
              <a:ea typeface="Encode Sans ExtraLight"/>
              <a:cs typeface="Encode Sans ExtraLight"/>
              <a:sym typeface="Encode San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66596059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478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Encode Sans Thin</vt:lpstr>
      <vt:lpstr>Times New Roman</vt:lpstr>
      <vt:lpstr>Encode Sans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SONECOM</dc:creator>
  <cp:lastModifiedBy>Sergio Ibarra</cp:lastModifiedBy>
  <cp:revision>7</cp:revision>
  <dcterms:created xsi:type="dcterms:W3CDTF">2013-12-15T23:14:21Z</dcterms:created>
  <dcterms:modified xsi:type="dcterms:W3CDTF">2023-05-22T19:11:18Z</dcterms:modified>
</cp:coreProperties>
</file>