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95505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95505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cce22060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1cce22060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fe05b6400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3" name="Google Shape;353;g12fe05b6400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3d716ab6_1_17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1d3d716ab6_1_17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a20449c21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a20449c21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e05b6400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fe05b6400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fe05b6400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fe05b6400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fe05b6400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2fe05b6400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fe05b6400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2fe05b6400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20449c2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1a20449c2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d3d716ab6_1_1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1d3d716ab6_1_1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">
  <p:cSld name="1_004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080379" y="0"/>
            <a:ext cx="406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Custom Layout">
  <p:cSld name="36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>
            <p:ph idx="2" type="pic"/>
          </p:nvPr>
        </p:nvSpPr>
        <p:spPr>
          <a:xfrm>
            <a:off x="4125686" y="681763"/>
            <a:ext cx="2479800" cy="3699000"/>
          </a:xfrm>
          <a:prstGeom prst="roundRect">
            <a:avLst>
              <a:gd fmla="val 2679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3" type="pic"/>
          </p:nvPr>
        </p:nvSpPr>
        <p:spPr>
          <a:xfrm>
            <a:off x="268854" y="2765323"/>
            <a:ext cx="3738300" cy="1615500"/>
          </a:xfrm>
          <a:prstGeom prst="roundRect">
            <a:avLst>
              <a:gd fmla="val 4435" name="adj"/>
            </a:avLst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>
            <p:ph idx="2" type="pic"/>
          </p:nvPr>
        </p:nvSpPr>
        <p:spPr>
          <a:xfrm>
            <a:off x="0" y="0"/>
            <a:ext cx="34392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12"/>
          <p:cNvSpPr/>
          <p:nvPr>
            <p:ph idx="3" type="pic"/>
          </p:nvPr>
        </p:nvSpPr>
        <p:spPr>
          <a:xfrm>
            <a:off x="3439319" y="0"/>
            <a:ext cx="34392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>
            <p:ph idx="2" type="pic"/>
          </p:nvPr>
        </p:nvSpPr>
        <p:spPr>
          <a:xfrm>
            <a:off x="254452" y="1563864"/>
            <a:ext cx="21168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3"/>
          <p:cNvSpPr/>
          <p:nvPr>
            <p:ph idx="3" type="pic"/>
          </p:nvPr>
        </p:nvSpPr>
        <p:spPr>
          <a:xfrm>
            <a:off x="2427180" y="1563864"/>
            <a:ext cx="21168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13"/>
          <p:cNvSpPr/>
          <p:nvPr>
            <p:ph idx="4" type="pic"/>
          </p:nvPr>
        </p:nvSpPr>
        <p:spPr>
          <a:xfrm>
            <a:off x="4599908" y="1563864"/>
            <a:ext cx="21168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13"/>
          <p:cNvSpPr/>
          <p:nvPr>
            <p:ph idx="5" type="pic"/>
          </p:nvPr>
        </p:nvSpPr>
        <p:spPr>
          <a:xfrm>
            <a:off x="6772634" y="1563864"/>
            <a:ext cx="21168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>
            <p:ph idx="2" type="pic"/>
          </p:nvPr>
        </p:nvSpPr>
        <p:spPr>
          <a:xfrm>
            <a:off x="2623235" y="712489"/>
            <a:ext cx="2311500" cy="2101200"/>
          </a:xfrm>
          <a:prstGeom prst="roundRect">
            <a:avLst>
              <a:gd fmla="val 4427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/>
          <p:nvPr>
            <p:ph idx="3" type="pic"/>
          </p:nvPr>
        </p:nvSpPr>
        <p:spPr>
          <a:xfrm>
            <a:off x="257860" y="2956209"/>
            <a:ext cx="4676700" cy="1378200"/>
          </a:xfrm>
          <a:prstGeom prst="roundRect">
            <a:avLst>
              <a:gd fmla="val 4427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257860" y="271516"/>
            <a:ext cx="799670" cy="135715"/>
          </a:xfrm>
          <a:custGeom>
            <a:rect b="b" l="l" r="r" t="t"/>
            <a:pathLst>
              <a:path extrusionOk="0" h="441350" w="2600554">
                <a:moveTo>
                  <a:pt x="1430503" y="87782"/>
                </a:moveTo>
                <a:lnTo>
                  <a:pt x="1430503" y="235915"/>
                </a:lnTo>
                <a:lnTo>
                  <a:pt x="1510970" y="235915"/>
                </a:lnTo>
                <a:cubicBezTo>
                  <a:pt x="1540637" y="235915"/>
                  <a:pt x="1563193" y="229514"/>
                  <a:pt x="1578636" y="216713"/>
                </a:cubicBezTo>
                <a:cubicBezTo>
                  <a:pt x="1594079" y="203911"/>
                  <a:pt x="1601800" y="185725"/>
                  <a:pt x="1601800" y="162154"/>
                </a:cubicBezTo>
                <a:cubicBezTo>
                  <a:pt x="1601800" y="138176"/>
                  <a:pt x="1594079" y="119786"/>
                  <a:pt x="1578636" y="106985"/>
                </a:cubicBezTo>
                <a:cubicBezTo>
                  <a:pt x="1563193" y="94183"/>
                  <a:pt x="1540637" y="87782"/>
                  <a:pt x="1510970" y="87782"/>
                </a:cubicBezTo>
                <a:close/>
                <a:moveTo>
                  <a:pt x="573253" y="87782"/>
                </a:moveTo>
                <a:lnTo>
                  <a:pt x="573253" y="236525"/>
                </a:lnTo>
                <a:lnTo>
                  <a:pt x="653720" y="236525"/>
                </a:lnTo>
                <a:cubicBezTo>
                  <a:pt x="683387" y="236525"/>
                  <a:pt x="705942" y="230022"/>
                  <a:pt x="721386" y="217018"/>
                </a:cubicBezTo>
                <a:cubicBezTo>
                  <a:pt x="736829" y="204013"/>
                  <a:pt x="744550" y="185725"/>
                  <a:pt x="744550" y="162154"/>
                </a:cubicBezTo>
                <a:cubicBezTo>
                  <a:pt x="744550" y="138176"/>
                  <a:pt x="736829" y="119786"/>
                  <a:pt x="721386" y="106985"/>
                </a:cubicBezTo>
                <a:cubicBezTo>
                  <a:pt x="705942" y="94183"/>
                  <a:pt x="683387" y="87782"/>
                  <a:pt x="653720" y="87782"/>
                </a:cubicBezTo>
                <a:close/>
                <a:moveTo>
                  <a:pt x="2367077" y="84124"/>
                </a:moveTo>
                <a:cubicBezTo>
                  <a:pt x="2341881" y="84124"/>
                  <a:pt x="2319122" y="89916"/>
                  <a:pt x="2298802" y="101498"/>
                </a:cubicBezTo>
                <a:cubicBezTo>
                  <a:pt x="2278482" y="113081"/>
                  <a:pt x="2262531" y="129235"/>
                  <a:pt x="2250949" y="149962"/>
                </a:cubicBezTo>
                <a:cubicBezTo>
                  <a:pt x="2239366" y="170688"/>
                  <a:pt x="2233575" y="194259"/>
                  <a:pt x="2233575" y="220675"/>
                </a:cubicBezTo>
                <a:cubicBezTo>
                  <a:pt x="2233575" y="247091"/>
                  <a:pt x="2239366" y="270662"/>
                  <a:pt x="2250949" y="291389"/>
                </a:cubicBezTo>
                <a:cubicBezTo>
                  <a:pt x="2262531" y="312115"/>
                  <a:pt x="2278482" y="328270"/>
                  <a:pt x="2298802" y="339852"/>
                </a:cubicBezTo>
                <a:cubicBezTo>
                  <a:pt x="2319122" y="351434"/>
                  <a:pt x="2341881" y="357226"/>
                  <a:pt x="2367077" y="357226"/>
                </a:cubicBezTo>
                <a:cubicBezTo>
                  <a:pt x="2392274" y="357226"/>
                  <a:pt x="2415033" y="351434"/>
                  <a:pt x="2435353" y="339852"/>
                </a:cubicBezTo>
                <a:cubicBezTo>
                  <a:pt x="2455673" y="328270"/>
                  <a:pt x="2471624" y="312115"/>
                  <a:pt x="2483206" y="291389"/>
                </a:cubicBezTo>
                <a:cubicBezTo>
                  <a:pt x="2494788" y="270662"/>
                  <a:pt x="2500580" y="247091"/>
                  <a:pt x="2500580" y="220675"/>
                </a:cubicBezTo>
                <a:cubicBezTo>
                  <a:pt x="2500580" y="194259"/>
                  <a:pt x="2494788" y="170688"/>
                  <a:pt x="2483206" y="149962"/>
                </a:cubicBezTo>
                <a:cubicBezTo>
                  <a:pt x="2471624" y="129235"/>
                  <a:pt x="2455673" y="113081"/>
                  <a:pt x="2435353" y="101498"/>
                </a:cubicBezTo>
                <a:cubicBezTo>
                  <a:pt x="2415033" y="89916"/>
                  <a:pt x="2392274" y="84124"/>
                  <a:pt x="2367077" y="84124"/>
                </a:cubicBezTo>
                <a:close/>
                <a:moveTo>
                  <a:pt x="1731264" y="7315"/>
                </a:moveTo>
                <a:lnTo>
                  <a:pt x="2103121" y="7315"/>
                </a:lnTo>
                <a:lnTo>
                  <a:pt x="2103121" y="87782"/>
                </a:lnTo>
                <a:lnTo>
                  <a:pt x="1966570" y="87782"/>
                </a:lnTo>
                <a:lnTo>
                  <a:pt x="1966570" y="434035"/>
                </a:lnTo>
                <a:lnTo>
                  <a:pt x="1867815" y="434035"/>
                </a:lnTo>
                <a:lnTo>
                  <a:pt x="1867815" y="87782"/>
                </a:lnTo>
                <a:lnTo>
                  <a:pt x="1731264" y="87782"/>
                </a:lnTo>
                <a:close/>
                <a:moveTo>
                  <a:pt x="1331748" y="7315"/>
                </a:moveTo>
                <a:lnTo>
                  <a:pt x="1516456" y="7315"/>
                </a:lnTo>
                <a:cubicBezTo>
                  <a:pt x="1554252" y="7315"/>
                  <a:pt x="1587068" y="13614"/>
                  <a:pt x="1614907" y="26212"/>
                </a:cubicBezTo>
                <a:cubicBezTo>
                  <a:pt x="1642745" y="38811"/>
                  <a:pt x="1664183" y="56692"/>
                  <a:pt x="1679220" y="79857"/>
                </a:cubicBezTo>
                <a:cubicBezTo>
                  <a:pt x="1694256" y="103022"/>
                  <a:pt x="1701775" y="130454"/>
                  <a:pt x="1701775" y="162154"/>
                </a:cubicBezTo>
                <a:cubicBezTo>
                  <a:pt x="1701775" y="193446"/>
                  <a:pt x="1694256" y="220777"/>
                  <a:pt x="1679220" y="244145"/>
                </a:cubicBezTo>
                <a:cubicBezTo>
                  <a:pt x="1664183" y="267513"/>
                  <a:pt x="1642745" y="285394"/>
                  <a:pt x="1614907" y="297790"/>
                </a:cubicBezTo>
                <a:cubicBezTo>
                  <a:pt x="1587068" y="310185"/>
                  <a:pt x="1554252" y="316382"/>
                  <a:pt x="1516456" y="316382"/>
                </a:cubicBezTo>
                <a:lnTo>
                  <a:pt x="1430503" y="316382"/>
                </a:lnTo>
                <a:lnTo>
                  <a:pt x="1430503" y="434035"/>
                </a:lnTo>
                <a:lnTo>
                  <a:pt x="1331748" y="434035"/>
                </a:lnTo>
                <a:close/>
                <a:moveTo>
                  <a:pt x="863041" y="7315"/>
                </a:moveTo>
                <a:lnTo>
                  <a:pt x="967893" y="7315"/>
                </a:lnTo>
                <a:lnTo>
                  <a:pt x="1081888" y="196901"/>
                </a:lnTo>
                <a:lnTo>
                  <a:pt x="1195883" y="7315"/>
                </a:lnTo>
                <a:lnTo>
                  <a:pt x="1292809" y="7315"/>
                </a:lnTo>
                <a:lnTo>
                  <a:pt x="1126998" y="282854"/>
                </a:lnTo>
                <a:lnTo>
                  <a:pt x="1126998" y="434035"/>
                </a:lnTo>
                <a:lnTo>
                  <a:pt x="1028243" y="434035"/>
                </a:lnTo>
                <a:lnTo>
                  <a:pt x="1028243" y="281635"/>
                </a:lnTo>
                <a:close/>
                <a:moveTo>
                  <a:pt x="474498" y="7315"/>
                </a:moveTo>
                <a:lnTo>
                  <a:pt x="659206" y="7315"/>
                </a:lnTo>
                <a:cubicBezTo>
                  <a:pt x="697002" y="7315"/>
                  <a:pt x="729818" y="13614"/>
                  <a:pt x="757657" y="26212"/>
                </a:cubicBezTo>
                <a:cubicBezTo>
                  <a:pt x="785495" y="38811"/>
                  <a:pt x="806933" y="56692"/>
                  <a:pt x="821970" y="79857"/>
                </a:cubicBezTo>
                <a:cubicBezTo>
                  <a:pt x="837007" y="103022"/>
                  <a:pt x="844525" y="130454"/>
                  <a:pt x="844525" y="162154"/>
                </a:cubicBezTo>
                <a:cubicBezTo>
                  <a:pt x="844525" y="193853"/>
                  <a:pt x="836905" y="221183"/>
                  <a:pt x="821665" y="244145"/>
                </a:cubicBezTo>
                <a:cubicBezTo>
                  <a:pt x="806425" y="267106"/>
                  <a:pt x="784784" y="284683"/>
                  <a:pt x="756742" y="296875"/>
                </a:cubicBezTo>
                <a:lnTo>
                  <a:pt x="852450" y="434035"/>
                </a:lnTo>
                <a:lnTo>
                  <a:pt x="746379" y="434035"/>
                </a:lnTo>
                <a:lnTo>
                  <a:pt x="664083" y="315163"/>
                </a:lnTo>
                <a:lnTo>
                  <a:pt x="659206" y="315163"/>
                </a:lnTo>
                <a:lnTo>
                  <a:pt x="573253" y="315163"/>
                </a:lnTo>
                <a:lnTo>
                  <a:pt x="573253" y="434035"/>
                </a:lnTo>
                <a:lnTo>
                  <a:pt x="474498" y="434035"/>
                </a:lnTo>
                <a:close/>
                <a:moveTo>
                  <a:pt x="2367077" y="0"/>
                </a:moveTo>
                <a:cubicBezTo>
                  <a:pt x="2411375" y="0"/>
                  <a:pt x="2451202" y="9550"/>
                  <a:pt x="2486559" y="28651"/>
                </a:cubicBezTo>
                <a:cubicBezTo>
                  <a:pt x="2521916" y="47752"/>
                  <a:pt x="2549754" y="74066"/>
                  <a:pt x="2570074" y="107594"/>
                </a:cubicBezTo>
                <a:cubicBezTo>
                  <a:pt x="2590394" y="141122"/>
                  <a:pt x="2600554" y="178816"/>
                  <a:pt x="2600554" y="220675"/>
                </a:cubicBezTo>
                <a:cubicBezTo>
                  <a:pt x="2600554" y="262534"/>
                  <a:pt x="2590394" y="300228"/>
                  <a:pt x="2570074" y="333756"/>
                </a:cubicBezTo>
                <a:cubicBezTo>
                  <a:pt x="2549754" y="367284"/>
                  <a:pt x="2521916" y="393598"/>
                  <a:pt x="2486559" y="412699"/>
                </a:cubicBezTo>
                <a:cubicBezTo>
                  <a:pt x="2451202" y="431800"/>
                  <a:pt x="2411375" y="441350"/>
                  <a:pt x="2367077" y="441350"/>
                </a:cubicBezTo>
                <a:cubicBezTo>
                  <a:pt x="2322780" y="441350"/>
                  <a:pt x="2282851" y="431800"/>
                  <a:pt x="2247291" y="412699"/>
                </a:cubicBezTo>
                <a:cubicBezTo>
                  <a:pt x="2211731" y="393598"/>
                  <a:pt x="2183893" y="367284"/>
                  <a:pt x="2163776" y="333756"/>
                </a:cubicBezTo>
                <a:cubicBezTo>
                  <a:pt x="2143659" y="300228"/>
                  <a:pt x="2133601" y="262534"/>
                  <a:pt x="2133601" y="220675"/>
                </a:cubicBezTo>
                <a:cubicBezTo>
                  <a:pt x="2133601" y="178816"/>
                  <a:pt x="2143659" y="141122"/>
                  <a:pt x="2163776" y="107594"/>
                </a:cubicBezTo>
                <a:cubicBezTo>
                  <a:pt x="2183893" y="74066"/>
                  <a:pt x="2211731" y="47752"/>
                  <a:pt x="2247291" y="28651"/>
                </a:cubicBezTo>
                <a:cubicBezTo>
                  <a:pt x="2282851" y="9550"/>
                  <a:pt x="2322780" y="0"/>
                  <a:pt x="2367077" y="0"/>
                </a:cubicBezTo>
                <a:close/>
                <a:moveTo>
                  <a:pt x="231648" y="0"/>
                </a:moveTo>
                <a:cubicBezTo>
                  <a:pt x="268631" y="0"/>
                  <a:pt x="302057" y="6502"/>
                  <a:pt x="331927" y="19507"/>
                </a:cubicBezTo>
                <a:cubicBezTo>
                  <a:pt x="361798" y="32512"/>
                  <a:pt x="386893" y="51206"/>
                  <a:pt x="407213" y="75590"/>
                </a:cubicBezTo>
                <a:lnTo>
                  <a:pt x="343815" y="134112"/>
                </a:lnTo>
                <a:cubicBezTo>
                  <a:pt x="314960" y="100787"/>
                  <a:pt x="279197" y="84124"/>
                  <a:pt x="236525" y="84124"/>
                </a:cubicBezTo>
                <a:cubicBezTo>
                  <a:pt x="210109" y="84124"/>
                  <a:pt x="186538" y="89916"/>
                  <a:pt x="165811" y="101498"/>
                </a:cubicBezTo>
                <a:cubicBezTo>
                  <a:pt x="145085" y="113081"/>
                  <a:pt x="128931" y="129235"/>
                  <a:pt x="117348" y="149962"/>
                </a:cubicBezTo>
                <a:cubicBezTo>
                  <a:pt x="105766" y="170688"/>
                  <a:pt x="99975" y="194259"/>
                  <a:pt x="99975" y="220675"/>
                </a:cubicBezTo>
                <a:cubicBezTo>
                  <a:pt x="99975" y="247091"/>
                  <a:pt x="105766" y="270662"/>
                  <a:pt x="117348" y="291389"/>
                </a:cubicBezTo>
                <a:cubicBezTo>
                  <a:pt x="128931" y="312115"/>
                  <a:pt x="145085" y="328270"/>
                  <a:pt x="165811" y="339852"/>
                </a:cubicBezTo>
                <a:cubicBezTo>
                  <a:pt x="186538" y="351434"/>
                  <a:pt x="210109" y="357226"/>
                  <a:pt x="236525" y="357226"/>
                </a:cubicBezTo>
                <a:cubicBezTo>
                  <a:pt x="279197" y="357226"/>
                  <a:pt x="314960" y="340360"/>
                  <a:pt x="343815" y="306629"/>
                </a:cubicBezTo>
                <a:lnTo>
                  <a:pt x="407213" y="365150"/>
                </a:lnTo>
                <a:cubicBezTo>
                  <a:pt x="386893" y="389941"/>
                  <a:pt x="361696" y="408838"/>
                  <a:pt x="331623" y="421843"/>
                </a:cubicBezTo>
                <a:cubicBezTo>
                  <a:pt x="301549" y="434848"/>
                  <a:pt x="268021" y="441350"/>
                  <a:pt x="231039" y="441350"/>
                </a:cubicBezTo>
                <a:cubicBezTo>
                  <a:pt x="187554" y="441350"/>
                  <a:pt x="148235" y="431902"/>
                  <a:pt x="113081" y="413004"/>
                </a:cubicBezTo>
                <a:cubicBezTo>
                  <a:pt x="77927" y="394106"/>
                  <a:pt x="50292" y="367894"/>
                  <a:pt x="30175" y="334366"/>
                </a:cubicBezTo>
                <a:cubicBezTo>
                  <a:pt x="10059" y="300838"/>
                  <a:pt x="0" y="262941"/>
                  <a:pt x="0" y="220675"/>
                </a:cubicBezTo>
                <a:cubicBezTo>
                  <a:pt x="0" y="178410"/>
                  <a:pt x="10059" y="140513"/>
                  <a:pt x="30175" y="106985"/>
                </a:cubicBezTo>
                <a:cubicBezTo>
                  <a:pt x="50292" y="73456"/>
                  <a:pt x="77927" y="47244"/>
                  <a:pt x="113081" y="28346"/>
                </a:cubicBezTo>
                <a:cubicBezTo>
                  <a:pt x="148235" y="9448"/>
                  <a:pt x="187757" y="0"/>
                  <a:pt x="2316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Custom Layout">
  <p:cSld name="29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>
            <p:ph idx="2" type="pic"/>
          </p:nvPr>
        </p:nvSpPr>
        <p:spPr>
          <a:xfrm>
            <a:off x="5872163" y="0"/>
            <a:ext cx="32718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5"/>
          <p:cNvSpPr/>
          <p:nvPr>
            <p:ph idx="3" type="pic"/>
          </p:nvPr>
        </p:nvSpPr>
        <p:spPr>
          <a:xfrm>
            <a:off x="5872163" y="1726176"/>
            <a:ext cx="32718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5"/>
          <p:cNvSpPr/>
          <p:nvPr>
            <p:ph idx="4" type="pic"/>
          </p:nvPr>
        </p:nvSpPr>
        <p:spPr>
          <a:xfrm>
            <a:off x="5872163" y="3452352"/>
            <a:ext cx="32718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>
            <p:ph idx="2" type="pic"/>
          </p:nvPr>
        </p:nvSpPr>
        <p:spPr>
          <a:xfrm>
            <a:off x="4709360" y="954313"/>
            <a:ext cx="880200" cy="81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6"/>
          <p:cNvSpPr/>
          <p:nvPr>
            <p:ph idx="3" type="pic"/>
          </p:nvPr>
        </p:nvSpPr>
        <p:spPr>
          <a:xfrm>
            <a:off x="4709360" y="2232590"/>
            <a:ext cx="880200" cy="81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16"/>
          <p:cNvSpPr/>
          <p:nvPr>
            <p:ph idx="4" type="pic"/>
          </p:nvPr>
        </p:nvSpPr>
        <p:spPr>
          <a:xfrm>
            <a:off x="4709360" y="3510868"/>
            <a:ext cx="880200" cy="81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">
  <p:cSld name="1_004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>
            <p:ph idx="2" type="pic"/>
          </p:nvPr>
        </p:nvSpPr>
        <p:spPr>
          <a:xfrm>
            <a:off x="4343401" y="0"/>
            <a:ext cx="480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rpo 1">
  <p:cSld name="TITLE_AND_BOD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>
            <p:ph idx="2" type="pic"/>
          </p:nvPr>
        </p:nvSpPr>
        <p:spPr>
          <a:xfrm>
            <a:off x="4646053" y="1"/>
            <a:ext cx="4497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>
            <p:ph idx="2" type="pic"/>
          </p:nvPr>
        </p:nvSpPr>
        <p:spPr>
          <a:xfrm>
            <a:off x="4223657" y="0"/>
            <a:ext cx="4920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257860" y="2622283"/>
            <a:ext cx="1684500" cy="168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5"/>
          <p:cNvSpPr/>
          <p:nvPr>
            <p:ph idx="3" type="pic"/>
          </p:nvPr>
        </p:nvSpPr>
        <p:spPr>
          <a:xfrm>
            <a:off x="2062847" y="2622283"/>
            <a:ext cx="1684500" cy="168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5"/>
          <p:cNvSpPr/>
          <p:nvPr>
            <p:ph idx="4" type="pic"/>
          </p:nvPr>
        </p:nvSpPr>
        <p:spPr>
          <a:xfrm>
            <a:off x="2062847" y="836621"/>
            <a:ext cx="1684500" cy="168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>
            <p:ph idx="2" type="pic"/>
          </p:nvPr>
        </p:nvSpPr>
        <p:spPr>
          <a:xfrm>
            <a:off x="2634018" y="1271588"/>
            <a:ext cx="65100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7"/>
          <p:cNvSpPr/>
          <p:nvPr>
            <p:ph idx="3" type="pic"/>
          </p:nvPr>
        </p:nvSpPr>
        <p:spPr>
          <a:xfrm>
            <a:off x="0" y="1271588"/>
            <a:ext cx="25521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>
            <p:ph idx="2" type="pic"/>
          </p:nvPr>
        </p:nvSpPr>
        <p:spPr>
          <a:xfrm>
            <a:off x="264319" y="1371388"/>
            <a:ext cx="86154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>
            <p:ph idx="2" type="pic"/>
          </p:nvPr>
        </p:nvSpPr>
        <p:spPr>
          <a:xfrm>
            <a:off x="7110413" y="0"/>
            <a:ext cx="203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6648451" y="-8647"/>
            <a:ext cx="24954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3" type="pic"/>
          </p:nvPr>
        </p:nvSpPr>
        <p:spPr>
          <a:xfrm>
            <a:off x="6648450" y="1660359"/>
            <a:ext cx="24954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" name="Google Shape;45;p10"/>
          <p:cNvSpPr/>
          <p:nvPr>
            <p:ph idx="4" type="pic"/>
          </p:nvPr>
        </p:nvSpPr>
        <p:spPr>
          <a:xfrm>
            <a:off x="6648449" y="3329364"/>
            <a:ext cx="24954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1" sz="9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674728" y="4715901"/>
            <a:ext cx="1269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200025" y="4715901"/>
            <a:ext cx="172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7.png"/><Relationship Id="rId13" Type="http://schemas.openxmlformats.org/officeDocument/2006/relationships/image" Target="../media/image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slide" Target="/ppt/slides/slide11.xml"/><Relationship Id="rId9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33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0.png"/><Relationship Id="rId13" Type="http://schemas.openxmlformats.org/officeDocument/2006/relationships/image" Target="../media/image54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5" Type="http://schemas.openxmlformats.org/officeDocument/2006/relationships/image" Target="../media/image49.png"/><Relationship Id="rId6" Type="http://schemas.openxmlformats.org/officeDocument/2006/relationships/slide" Target="/ppt/slides/slide11.xml"/><Relationship Id="rId7" Type="http://schemas.openxmlformats.org/officeDocument/2006/relationships/slide" Target="/ppt/slides/slide11.xml"/><Relationship Id="rId8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55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9" Type="http://schemas.openxmlformats.org/officeDocument/2006/relationships/image" Target="../media/image47.png"/><Relationship Id="rId15" Type="http://schemas.openxmlformats.org/officeDocument/2006/relationships/image" Target="../media/image58.png"/><Relationship Id="rId14" Type="http://schemas.openxmlformats.org/officeDocument/2006/relationships/image" Target="../media/image43.png"/><Relationship Id="rId16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51.png"/><Relationship Id="rId7" Type="http://schemas.openxmlformats.org/officeDocument/2006/relationships/image" Target="../media/image45.png"/><Relationship Id="rId8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0.png"/><Relationship Id="rId4" Type="http://schemas.openxmlformats.org/officeDocument/2006/relationships/hyperlink" Target="https://www.dropbox.com/s/xr7clt1fk3pgl6y/transferrable_skills.mp4?d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-50" y="4478875"/>
            <a:ext cx="9144000" cy="6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-50" y="0"/>
            <a:ext cx="9144000" cy="6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30925" y="1368575"/>
            <a:ext cx="858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LEARNING AN EMBEDDING SPACE </a:t>
            </a:r>
            <a:r>
              <a:rPr b="1" lang="it" sz="4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TRANSFERABLE ROBOT SKILLS -</a:t>
            </a:r>
            <a:r>
              <a:rPr lang="it" sz="4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(ICLR 2018)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54725" y="139275"/>
            <a:ext cx="4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164925" y="4631275"/>
            <a:ext cx="27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SERGIO LATROFA </a:t>
            </a:r>
            <a:r>
              <a:rPr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640584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>
            <a:off x="3122550" y="339375"/>
            <a:ext cx="582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>
            <a:endCxn id="102" idx="1"/>
          </p:cNvCxnSpPr>
          <p:nvPr/>
        </p:nvCxnSpPr>
        <p:spPr>
          <a:xfrm>
            <a:off x="200925" y="4825675"/>
            <a:ext cx="5964000" cy="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/>
        </p:nvSpPr>
        <p:spPr>
          <a:xfrm>
            <a:off x="288150" y="3568025"/>
            <a:ext cx="8525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Karol </a:t>
            </a: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ausman</a:t>
            </a:r>
            <a:r>
              <a:rPr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(Department of Computer Science, University of Southern California)</a:t>
            </a:r>
            <a:r>
              <a:rPr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sz="11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ost</a:t>
            </a: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obias</a:t>
            </a: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Springenberg, Ziyu Wang, Nicolas Heess, Martin Riedmiller </a:t>
            </a:r>
            <a:r>
              <a:rPr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(DeepMind).</a:t>
            </a:r>
            <a:endParaRPr sz="30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0925" y="4825675"/>
            <a:ext cx="5964000" cy="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/>
        </p:nvSpPr>
        <p:spPr>
          <a:xfrm>
            <a:off x="160350" y="783300"/>
            <a:ext cx="68364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TAKE HOME 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MESSAGES</a:t>
            </a:r>
            <a:endParaRPr b="1" sz="1100"/>
          </a:p>
        </p:txBody>
      </p:sp>
      <p:sp>
        <p:nvSpPr>
          <p:cNvPr id="332" name="Google Shape;332;p29"/>
          <p:cNvSpPr txBox="1"/>
          <p:nvPr/>
        </p:nvSpPr>
        <p:spPr>
          <a:xfrm>
            <a:off x="162000" y="1360800"/>
            <a:ext cx="47997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Authors proposed a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manipulation skills learning method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exploiting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latent variables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solving the robot control problem in the embedding space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rather than in the action one. 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Many </a:t>
            </a:r>
            <a:r>
              <a:rPr b="1"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Bayesian learning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inspired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ideas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(met in the course)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were recognized. </a:t>
            </a:r>
            <a:endParaRPr b="1"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6750" y="5043350"/>
            <a:ext cx="9144000" cy="10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" y="3317000"/>
            <a:ext cx="4485673" cy="172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175" y="185175"/>
            <a:ext cx="3776202" cy="194914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/>
          <p:nvPr/>
        </p:nvSpPr>
        <p:spPr>
          <a:xfrm>
            <a:off x="4494525" y="3316950"/>
            <a:ext cx="4656300" cy="172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162000" y="2448000"/>
            <a:ext cx="880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Entropy regularization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allowed the exploration of different possible solution, while the overall setup confer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higher order capabilities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like skill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sequencing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interpolation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Data efficiency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was also take into account, with the buffered architecture to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share training experiences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within all the involved NNs. Finally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Q-learning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variational inference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were brillianti used to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solve intractability problems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greatly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lowering the sampling effort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0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4761125" y="4088275"/>
            <a:ext cx="18081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</a:rPr>
              <a:t>Intersection with Robotics</a:t>
            </a:r>
            <a:endParaRPr b="1" sz="8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800">
                <a:solidFill>
                  <a:schemeClr val="lt1"/>
                </a:solidFill>
              </a:rPr>
              <a:t>RL theoretical concepts applied in a domani of (personal) interest in the end returned a better overall vision.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40" name="Google Shape;340;p29"/>
          <p:cNvCxnSpPr/>
          <p:nvPr/>
        </p:nvCxnSpPr>
        <p:spPr>
          <a:xfrm>
            <a:off x="6822000" y="3321300"/>
            <a:ext cx="0" cy="172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9"/>
          <p:cNvSpPr txBox="1"/>
          <p:nvPr/>
        </p:nvSpPr>
        <p:spPr>
          <a:xfrm>
            <a:off x="7090675" y="4088275"/>
            <a:ext cx="1792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</a:rPr>
              <a:t>AI top conference paper </a:t>
            </a:r>
            <a:endParaRPr b="1" sz="8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800">
                <a:solidFill>
                  <a:schemeClr val="lt1"/>
                </a:solidFill>
              </a:rPr>
              <a:t>The midterm allowed to experience the study of high level paper; both difficulties and motivations emerged.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342" name="Google Shape;3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788" y="3708000"/>
            <a:ext cx="308850" cy="3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2373" y="3708035"/>
            <a:ext cx="308826" cy="3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/>
          <p:nvPr/>
        </p:nvSpPr>
        <p:spPr>
          <a:xfrm>
            <a:off x="4494525" y="3321300"/>
            <a:ext cx="4656300" cy="29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5" name="Google Shape;345;p29"/>
          <p:cNvCxnSpPr/>
          <p:nvPr/>
        </p:nvCxnSpPr>
        <p:spPr>
          <a:xfrm rot="10800000">
            <a:off x="4502000" y="3612300"/>
            <a:ext cx="464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9"/>
          <p:cNvCxnSpPr/>
          <p:nvPr/>
        </p:nvCxnSpPr>
        <p:spPr>
          <a:xfrm rot="10800000">
            <a:off x="10400" y="5060100"/>
            <a:ext cx="914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9"/>
          <p:cNvCxnSpPr/>
          <p:nvPr/>
        </p:nvCxnSpPr>
        <p:spPr>
          <a:xfrm rot="10800000">
            <a:off x="10400" y="3307500"/>
            <a:ext cx="914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9"/>
          <p:cNvSpPr txBox="1"/>
          <p:nvPr/>
        </p:nvSpPr>
        <p:spPr>
          <a:xfrm>
            <a:off x="4500000" y="3304800"/>
            <a:ext cx="4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ABOUT THE ASSIGNMENT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9" name="Google Shape;349;p29"/>
          <p:cNvCxnSpPr/>
          <p:nvPr/>
        </p:nvCxnSpPr>
        <p:spPr>
          <a:xfrm rot="10800000">
            <a:off x="5105450" y="147225"/>
            <a:ext cx="0" cy="213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9"/>
          <p:cNvCxnSpPr/>
          <p:nvPr/>
        </p:nvCxnSpPr>
        <p:spPr>
          <a:xfrm>
            <a:off x="5257850" y="2361825"/>
            <a:ext cx="371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/>
        </p:nvSpPr>
        <p:spPr>
          <a:xfrm>
            <a:off x="162000" y="784800"/>
            <a:ext cx="8744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33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BIBLIOGRAPHY - 1</a:t>
            </a:r>
            <a:endParaRPr sz="1100"/>
          </a:p>
        </p:txBody>
      </p:sp>
      <p:sp>
        <p:nvSpPr>
          <p:cNvPr id="356" name="Google Shape;356;p30"/>
          <p:cNvSpPr txBox="1"/>
          <p:nvPr>
            <p:ph idx="11" type="ftr"/>
          </p:nvPr>
        </p:nvSpPr>
        <p:spPr>
          <a:xfrm>
            <a:off x="521025" y="3542584"/>
            <a:ext cx="838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Diederik P Kingma and Max Welling. </a:t>
            </a:r>
            <a:r>
              <a:rPr b="1" lang="it">
                <a:solidFill>
                  <a:srgbClr val="808080"/>
                </a:solidFill>
                <a:highlight>
                  <a:srgbClr val="FCFCFC"/>
                </a:highlight>
              </a:rPr>
              <a:t>Auto-encoding variational bayes</a:t>
            </a: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. arXiv preprint arXiv:1312.6114, 2013.</a:t>
            </a:r>
            <a:endParaRPr>
              <a:solidFill>
                <a:srgbClr val="808080"/>
              </a:solidFill>
              <a:highlight>
                <a:srgbClr val="FCFCFC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162000" y="3553142"/>
            <a:ext cx="301500" cy="301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199207" y="3602395"/>
            <a:ext cx="2283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100"/>
          </a:p>
        </p:txBody>
      </p:sp>
      <p:sp>
        <p:nvSpPr>
          <p:cNvPr id="359" name="Google Shape;359;p30"/>
          <p:cNvSpPr txBox="1"/>
          <p:nvPr>
            <p:ph idx="11" type="ftr"/>
          </p:nvPr>
        </p:nvSpPr>
        <p:spPr>
          <a:xfrm>
            <a:off x="521025" y="2440800"/>
            <a:ext cx="8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Remi Munos, Tom Stepleton, Anna Harutyunyan, and Marc G. Bellemare. </a:t>
            </a:r>
            <a:r>
              <a:rPr b="1" lang="it">
                <a:solidFill>
                  <a:srgbClr val="808080"/>
                </a:solidFill>
                <a:highlight>
                  <a:srgbClr val="FCFCFC"/>
                </a:highlight>
              </a:rPr>
              <a:t>Safe and efficient off-policy reinforcement learning</a:t>
            </a: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. In Advances in Neural Information Processing Systems 29: Annual Conference on Neural Information Processing Systems 2016, December 5-10, 2016, Barcelona, Spain, pp. 1046–1054, 2016. URL </a:t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162000" y="2498294"/>
            <a:ext cx="301500" cy="301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199207" y="2547548"/>
            <a:ext cx="2283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100"/>
          </a:p>
        </p:txBody>
      </p:sp>
      <p:sp>
        <p:nvSpPr>
          <p:cNvPr id="362" name="Google Shape;362;p30"/>
          <p:cNvSpPr txBox="1"/>
          <p:nvPr>
            <p:ph idx="11" type="ftr"/>
          </p:nvPr>
        </p:nvSpPr>
        <p:spPr>
          <a:xfrm>
            <a:off x="521025" y="1922584"/>
            <a:ext cx="838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Volodymyr Mnih, Adria Puigdomenech Badia, Mehdi Mirza, Alex Graves, Timothy P Lillicrap, Tim Harley, David Silver, and Koray Kavukcuoglu. </a:t>
            </a:r>
            <a:r>
              <a:rPr b="1" lang="it">
                <a:solidFill>
                  <a:srgbClr val="808080"/>
                </a:solidFill>
                <a:highlight>
                  <a:srgbClr val="FCFCFC"/>
                </a:highlight>
              </a:rPr>
              <a:t>Asynchronous methods for deep reinforcement learning</a:t>
            </a: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. In International Conference on Machine Learning (ICML), 2016. </a:t>
            </a:r>
            <a:endParaRPr>
              <a:solidFill>
                <a:srgbClr val="808080"/>
              </a:solidFill>
              <a:highlight>
                <a:srgbClr val="FCFCFC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162000" y="1970871"/>
            <a:ext cx="301500" cy="301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199207" y="2020124"/>
            <a:ext cx="2283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100"/>
          </a:p>
        </p:txBody>
      </p:sp>
      <p:sp>
        <p:nvSpPr>
          <p:cNvPr id="365" name="Google Shape;365;p30"/>
          <p:cNvSpPr txBox="1"/>
          <p:nvPr>
            <p:ph idx="11" type="ftr"/>
          </p:nvPr>
        </p:nvSpPr>
        <p:spPr>
          <a:xfrm>
            <a:off x="521025" y="1382584"/>
            <a:ext cx="838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Ronald J Williams.</a:t>
            </a:r>
            <a:r>
              <a:rPr b="1" lang="it">
                <a:solidFill>
                  <a:srgbClr val="808080"/>
                </a:solidFill>
                <a:highlight>
                  <a:srgbClr val="FCFCFC"/>
                </a:highlight>
              </a:rPr>
              <a:t> Simple statistical gradient-following algorithms for connectionist reinforcement learning</a:t>
            </a: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. Machine learning, 8(3-4):229–256, 1992.</a:t>
            </a:r>
            <a:endParaRPr>
              <a:solidFill>
                <a:srgbClr val="808080"/>
              </a:solidFill>
              <a:highlight>
                <a:srgbClr val="FCFCFC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162000" y="1443447"/>
            <a:ext cx="301500" cy="301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199207" y="1492700"/>
            <a:ext cx="2283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100"/>
          </a:p>
        </p:txBody>
      </p:sp>
      <p:sp>
        <p:nvSpPr>
          <p:cNvPr id="368" name="Google Shape;368;p30"/>
          <p:cNvSpPr txBox="1"/>
          <p:nvPr>
            <p:ph idx="11" type="ftr"/>
          </p:nvPr>
        </p:nvSpPr>
        <p:spPr>
          <a:xfrm>
            <a:off x="521096" y="3002584"/>
            <a:ext cx="838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Volodymyr Mnih, Koray Kavukcuoglu, David Silver, Andrei A Rusu, Joel Veness, Marc G Bellemare, Alex Graves, Martin Riedmiller, Andreas K Fidjeland, Georg Ostrovski, et al. </a:t>
            </a:r>
            <a:r>
              <a:rPr b="1" lang="it">
                <a:solidFill>
                  <a:srgbClr val="808080"/>
                </a:solidFill>
                <a:highlight>
                  <a:srgbClr val="FCFCFC"/>
                </a:highlight>
              </a:rPr>
              <a:t>Human-level control through deep reinforcement learning</a:t>
            </a: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. Nature, 518(7540):529–533, 2015.</a:t>
            </a:r>
            <a:endParaRPr>
              <a:solidFill>
                <a:srgbClr val="808080"/>
              </a:solidFill>
              <a:highlight>
                <a:srgbClr val="FCFCFC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162070" y="3025718"/>
            <a:ext cx="301500" cy="301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199276" y="3074972"/>
            <a:ext cx="2283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100"/>
          </a:p>
        </p:txBody>
      </p:sp>
      <p:sp>
        <p:nvSpPr>
          <p:cNvPr id="371" name="Google Shape;371;p30"/>
          <p:cNvSpPr txBox="1"/>
          <p:nvPr>
            <p:ph idx="11" type="ftr"/>
          </p:nvPr>
        </p:nvSpPr>
        <p:spPr>
          <a:xfrm>
            <a:off x="524700" y="4082584"/>
            <a:ext cx="838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Danilo Jimenez Rezende, Shakir Mohamed, and Daan Wierstra.</a:t>
            </a:r>
            <a:r>
              <a:rPr b="1" lang="it">
                <a:solidFill>
                  <a:srgbClr val="808080"/>
                </a:solidFill>
                <a:highlight>
                  <a:srgbClr val="FCFCFC"/>
                </a:highlight>
              </a:rPr>
              <a:t> Stochastic backpropagation and approximate inference in deep generative models</a:t>
            </a: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. In Proceedings of the 31st International Conference on Machine Learning (ICML), 2014. </a:t>
            </a:r>
            <a:endParaRPr>
              <a:solidFill>
                <a:srgbClr val="808080"/>
              </a:solidFill>
              <a:highlight>
                <a:srgbClr val="FCFCFC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165589" y="4080566"/>
            <a:ext cx="301500" cy="301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202796" y="4129819"/>
            <a:ext cx="2283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100"/>
          </a:p>
        </p:txBody>
      </p:sp>
      <p:sp>
        <p:nvSpPr>
          <p:cNvPr id="374" name="Google Shape;374;p30"/>
          <p:cNvSpPr txBox="1"/>
          <p:nvPr>
            <p:ph idx="11" type="ftr"/>
          </p:nvPr>
        </p:nvSpPr>
        <p:spPr>
          <a:xfrm>
            <a:off x="524700" y="4622584"/>
            <a:ext cx="838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Nicolas Heess, Gregory Wayne, David Silver, Tim Lillicrap, Tom Erez, and Yuval Tassa. </a:t>
            </a:r>
            <a:r>
              <a:rPr b="1" lang="it">
                <a:solidFill>
                  <a:srgbClr val="808080"/>
                </a:solidFill>
                <a:highlight>
                  <a:srgbClr val="FCFCFC"/>
                </a:highlight>
              </a:rPr>
              <a:t>Learning continuous control policies by stochastic value gradients</a:t>
            </a:r>
            <a:r>
              <a:rPr lang="it">
                <a:solidFill>
                  <a:srgbClr val="808080"/>
                </a:solidFill>
                <a:highlight>
                  <a:srgbClr val="FCFCFC"/>
                </a:highlight>
              </a:rPr>
              <a:t>. In Advances in Neural Information Processing Systems, pp. 2944–2952, 2015. </a:t>
            </a:r>
            <a:endParaRPr>
              <a:solidFill>
                <a:srgbClr val="808080"/>
              </a:solidFill>
              <a:highlight>
                <a:srgbClr val="FCFCFC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165589" y="4607989"/>
            <a:ext cx="301500" cy="301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202796" y="4657243"/>
            <a:ext cx="2283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100"/>
          </a:p>
        </p:txBody>
      </p:sp>
      <p:sp>
        <p:nvSpPr>
          <p:cNvPr id="377" name="Google Shape;377;p30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129650" y="1255226"/>
            <a:ext cx="3014400" cy="13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129650" y="-3575"/>
            <a:ext cx="3014400" cy="12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6129650" y="2575302"/>
            <a:ext cx="3014400" cy="13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7576700" y="290600"/>
            <a:ext cx="1449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Bayesian ”Influenced” RL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Latent variable and variational inference are brilliantly connected to the policy learning scenario.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7576700" y="1476488"/>
            <a:ext cx="1425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Skills as embedding  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Continuously parametrized internal representation to help solving the control problem, also reusing what already learnt 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60362" y="2520300"/>
            <a:ext cx="4047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REQUIRED PROPERTIES OF THE LEARNED SKILLS</a:t>
            </a:r>
            <a:endParaRPr b="1" sz="30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10049" y="2936225"/>
            <a:ext cx="515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Generality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in the skill embedding space, solutions to different, potentially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orthogonal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, tasks can be represented; i.e. tasks such as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lifting a block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or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pushing it through an obstacle course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should both be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jointly learnable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257479" y="3012579"/>
            <a:ext cx="308700" cy="308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rgbClr val="7F7F7F">
                <a:alpha val="266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95573" y="3063007"/>
            <a:ext cx="233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sz="1100"/>
          </a:p>
        </p:txBody>
      </p:sp>
      <p:sp>
        <p:nvSpPr>
          <p:cNvPr id="120" name="Google Shape;120;p21"/>
          <p:cNvSpPr txBox="1"/>
          <p:nvPr/>
        </p:nvSpPr>
        <p:spPr>
          <a:xfrm>
            <a:off x="710049" y="3690325"/>
            <a:ext cx="515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Versatility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: different embedding vectors that are “close” to each other in the embedding space correspond to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distinct solutions to the same task.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56879" y="3742960"/>
            <a:ext cx="308700" cy="308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92100" sx="102000" rotWithShape="0" algn="t" dir="5400000" dist="88900" sy="102000">
              <a:schemeClr val="accent1">
                <a:alpha val="2667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94973" y="3793388"/>
            <a:ext cx="233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ii</a:t>
            </a:r>
            <a:endParaRPr sz="1100"/>
          </a:p>
        </p:txBody>
      </p:sp>
      <p:sp>
        <p:nvSpPr>
          <p:cNvPr id="123" name="Google Shape;123;p21"/>
          <p:cNvSpPr txBox="1"/>
          <p:nvPr/>
        </p:nvSpPr>
        <p:spPr>
          <a:xfrm>
            <a:off x="160354" y="783300"/>
            <a:ext cx="579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RATIONALE AND 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KEY IDEAS</a:t>
            </a:r>
            <a:endParaRPr sz="1100"/>
          </a:p>
        </p:txBody>
      </p:sp>
      <p:sp>
        <p:nvSpPr>
          <p:cNvPr id="124" name="Google Shape;124;p21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60350" y="1368000"/>
            <a:ext cx="5705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The authors presented a reinforcement learning method suitable for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closely related skill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(think of them as  robot movement capabilities) parameterized via a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skill embedding space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Latent variables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plays an important role, as far as variational calculus, used to approximate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intractable probabilities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 Learning happens through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entropy regularized policy gradients.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10049" y="4244725"/>
            <a:ext cx="515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Identifiability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: Given the state and action trace (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trajectory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) of an executed skill, it should be possible to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identify the embedding vector that gave rise to the solution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Hence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new tasks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would be solvable by picking a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new sequence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of embedding vectors.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256879" y="4297360"/>
            <a:ext cx="308700" cy="308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chemeClr val="accent1">
                <a:alpha val="2667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94973" y="4347788"/>
            <a:ext cx="233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iii</a:t>
            </a:r>
            <a:endParaRPr sz="1100"/>
          </a:p>
        </p:txBody>
      </p:sp>
      <p:sp>
        <p:nvSpPr>
          <p:cNvPr id="129" name="Google Shape;129;p21"/>
          <p:cNvSpPr/>
          <p:nvPr/>
        </p:nvSpPr>
        <p:spPr>
          <a:xfrm>
            <a:off x="6129650" y="3881074"/>
            <a:ext cx="3014400" cy="12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573500" y="4116125"/>
            <a:ext cx="1483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Off-policy learning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 learning is exploited to make the approach data efficient and feasible for real world robotic systems.</a:t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200" y="302275"/>
            <a:ext cx="644200" cy="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300" y="1591710"/>
            <a:ext cx="647100" cy="6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7519400" y="2796313"/>
            <a:ext cx="1483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Entropy regularization</a:t>
            </a:r>
            <a:endParaRPr sz="7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</a:rPr>
              <a:t>Latent variable to represent several alternative task-solutions, entropy based regularization term allows exploration of such alternatives, more than the reward objective would do..  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400" y="4191975"/>
            <a:ext cx="644200" cy="6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7332050" y="-3575"/>
            <a:ext cx="0" cy="5238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750" y="2893288"/>
            <a:ext cx="644200" cy="6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flipH="1">
            <a:off x="75" y="1678250"/>
            <a:ext cx="9171000" cy="15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-13425" y="3253550"/>
            <a:ext cx="9184500" cy="18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49650" y="3401500"/>
            <a:ext cx="85995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Overcoming the end-to-end training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 each training episode, pick random task id </a:t>
            </a:r>
            <a:r>
              <a:rPr i="1"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execute the agent policy                     . </a:t>
            </a: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can the model actually learn a “cluster of solutions” and not just </a:t>
            </a:r>
            <a:r>
              <a:rPr i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separate solution (one per tasks) ?                                       </a:t>
            </a:r>
            <a:r>
              <a:rPr b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Numerically represented skills 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 a task conditioned latent variable z (skill embedding), so that the policy is able to represent a distribution over skills for each task and share these across tasks.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state-task policy can be re-defined as:                                                                                                                              (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assuming </a:t>
            </a:r>
            <a:r>
              <a:rPr i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 be resampled at each timestamp).</a:t>
            </a:r>
            <a:r>
              <a:rPr b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62000" y="1368000"/>
            <a:ext cx="46080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The context is reinforcement learning in </a:t>
            </a:r>
            <a:r>
              <a:rPr i="1"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Markov decision processes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(MDP)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50" y="2230736"/>
            <a:ext cx="546001" cy="167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50" y="1910662"/>
            <a:ext cx="533900" cy="1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50" y="2550810"/>
            <a:ext cx="897198" cy="167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7600" y="2572682"/>
            <a:ext cx="247682" cy="10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050" y="2848681"/>
            <a:ext cx="494297" cy="167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0000" y="2505346"/>
            <a:ext cx="546000" cy="16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0250" y="2845843"/>
            <a:ext cx="1589050" cy="20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0254" y="1911496"/>
            <a:ext cx="751046" cy="13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0258" y="2220821"/>
            <a:ext cx="331042" cy="108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/>
          <p:nvPr/>
        </p:nvCxnSpPr>
        <p:spPr>
          <a:xfrm rot="10800000">
            <a:off x="1109225" y="2019297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 txBox="1"/>
          <p:nvPr/>
        </p:nvSpPr>
        <p:spPr>
          <a:xfrm>
            <a:off x="2221150" y="1924009"/>
            <a:ext cx="1911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Continuous state of the agent.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/>
          <p:nvPr/>
        </p:nvCxnSpPr>
        <p:spPr>
          <a:xfrm rot="10800000">
            <a:off x="1109225" y="2332697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 txBox="1"/>
          <p:nvPr/>
        </p:nvSpPr>
        <p:spPr>
          <a:xfrm>
            <a:off x="2221150" y="2237422"/>
            <a:ext cx="2239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Continuous action vector.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 rot="10800000">
            <a:off x="1366450" y="2646125"/>
            <a:ext cx="7122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 txBox="1"/>
          <p:nvPr/>
        </p:nvSpPr>
        <p:spPr>
          <a:xfrm>
            <a:off x="2221150" y="2519975"/>
            <a:ext cx="2173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transition to state            .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 rot="10800000">
            <a:off x="1109225" y="2977232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 txBox="1"/>
          <p:nvPr/>
        </p:nvSpPr>
        <p:spPr>
          <a:xfrm>
            <a:off x="2233800" y="2871225"/>
            <a:ext cx="1911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 policy: action distribution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/>
          <p:nvPr/>
        </p:nvCxnSpPr>
        <p:spPr>
          <a:xfrm>
            <a:off x="4444750" y="1555957"/>
            <a:ext cx="0" cy="1700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rot="10800000">
            <a:off x="5780200" y="1965989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/>
          <p:nvPr/>
        </p:nvCxnSpPr>
        <p:spPr>
          <a:xfrm rot="10800000">
            <a:off x="5272900" y="2274785"/>
            <a:ext cx="148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5478400" y="2583581"/>
            <a:ext cx="1280700" cy="6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/>
          <p:nvPr/>
        </p:nvCxnSpPr>
        <p:spPr>
          <a:xfrm rot="10800000">
            <a:off x="6499850" y="2947526"/>
            <a:ext cx="25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2"/>
          <p:cNvSpPr txBox="1"/>
          <p:nvPr/>
        </p:nvSpPr>
        <p:spPr>
          <a:xfrm>
            <a:off x="6937200" y="2833090"/>
            <a:ext cx="1911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Discounted reward (to maximize)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6937200" y="2474518"/>
            <a:ext cx="1911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Scalar reward at a certain step.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937200" y="2167950"/>
            <a:ext cx="19902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 id (awareness during training).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937200" y="1861367"/>
            <a:ext cx="1911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 of initial tasks</a:t>
            </a: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6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2"/>
          <p:cNvCxnSpPr/>
          <p:nvPr/>
        </p:nvCxnSpPr>
        <p:spPr>
          <a:xfrm>
            <a:off x="-261825" y="3230350"/>
            <a:ext cx="9616500" cy="2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48000" y="3876300"/>
            <a:ext cx="462614" cy="13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2"/>
          <p:cNvCxnSpPr/>
          <p:nvPr/>
        </p:nvCxnSpPr>
        <p:spPr>
          <a:xfrm>
            <a:off x="5818350" y="41904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84750" y="4678350"/>
            <a:ext cx="3097741" cy="2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14425" y="3393478"/>
            <a:ext cx="250500" cy="2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160350" y="783300"/>
            <a:ext cx="5790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PROBLEM 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FORMALIZATION</a:t>
            </a:r>
            <a:endParaRPr b="1" sz="1100"/>
          </a:p>
        </p:txBody>
      </p:sp>
      <p:sp>
        <p:nvSpPr>
          <p:cNvPr id="177" name="Google Shape;177;p22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162000" y="784800"/>
            <a:ext cx="8744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33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ENTROPY 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REGULARIZED</a:t>
            </a: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POLICY - 1</a:t>
            </a:r>
            <a:endParaRPr sz="3000"/>
          </a:p>
        </p:txBody>
      </p:sp>
      <p:sp>
        <p:nvSpPr>
          <p:cNvPr id="183" name="Google Shape;183;p23"/>
          <p:cNvSpPr/>
          <p:nvPr/>
        </p:nvSpPr>
        <p:spPr>
          <a:xfrm>
            <a:off x="-1275" y="3448903"/>
            <a:ext cx="6904200" cy="16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30925" y="1368000"/>
            <a:ext cx="87441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-4275" y="3409025"/>
            <a:ext cx="6910200" cy="173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3"/>
          <p:cNvCxnSpPr/>
          <p:nvPr/>
        </p:nvCxnSpPr>
        <p:spPr>
          <a:xfrm>
            <a:off x="317925" y="4380546"/>
            <a:ext cx="626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5" y="3619806"/>
            <a:ext cx="6265801" cy="5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 rot="-5400000">
            <a:off x="3254675" y="3392375"/>
            <a:ext cx="108000" cy="1143900"/>
          </a:xfrm>
          <a:prstGeom prst="leftBracket">
            <a:avLst>
              <a:gd fmla="val 2927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3"/>
          <p:cNvCxnSpPr/>
          <p:nvPr/>
        </p:nvCxnSpPr>
        <p:spPr>
          <a:xfrm>
            <a:off x="868625" y="4082800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/>
          <p:nvPr/>
        </p:nvCxnSpPr>
        <p:spPr>
          <a:xfrm flipH="1">
            <a:off x="2177925" y="3976175"/>
            <a:ext cx="456600" cy="55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/>
          <p:nvPr/>
        </p:nvCxnSpPr>
        <p:spPr>
          <a:xfrm rot="10800000">
            <a:off x="3925725" y="3740440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3"/>
          <p:cNvSpPr txBox="1"/>
          <p:nvPr/>
        </p:nvSpPr>
        <p:spPr>
          <a:xfrm>
            <a:off x="144000" y="1368000"/>
            <a:ext cx="86643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The usage of latent variable facilitates the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several alternative solutions,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but usage of the “only”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discounted reward function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does not guarantee that suich alternatives will be learned.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54725" y="2331501"/>
            <a:ext cx="8664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To encourage this desidered  behaviour, the objective is formulated as an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entropy regularized RL problem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, similarly to many “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classical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policy gradient schemas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it" sz="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[1, 2]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, with the difference of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taking into account also the future actions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675" y="2725013"/>
            <a:ext cx="2245363" cy="1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1543575" y="4663975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weighting term</a:t>
            </a:r>
            <a:endParaRPr u="sng"/>
          </a:p>
        </p:txBody>
      </p:sp>
      <p:sp>
        <p:nvSpPr>
          <p:cNvPr id="196" name="Google Shape;196;p23"/>
          <p:cNvSpPr txBox="1"/>
          <p:nvPr/>
        </p:nvSpPr>
        <p:spPr>
          <a:xfrm>
            <a:off x="143838" y="4663975"/>
            <a:ext cx="13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Initial state distribution</a:t>
            </a:r>
            <a:endParaRPr u="sng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475" y="4550350"/>
            <a:ext cx="365675" cy="14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7575" y="4583950"/>
            <a:ext cx="110800" cy="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2500" y="1694425"/>
            <a:ext cx="3951549" cy="5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8875" y="4494702"/>
            <a:ext cx="202875" cy="2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2389975" y="4663975"/>
            <a:ext cx="33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Intractable due to presence of latent variable</a:t>
            </a:r>
            <a:endParaRPr u="sng"/>
          </a:p>
        </p:txBody>
      </p:sp>
      <p:cxnSp>
        <p:nvCxnSpPr>
          <p:cNvPr id="202" name="Google Shape;202;p23"/>
          <p:cNvCxnSpPr/>
          <p:nvPr/>
        </p:nvCxnSpPr>
        <p:spPr>
          <a:xfrm>
            <a:off x="3508923" y="4072659"/>
            <a:ext cx="438600" cy="384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/>
          <p:nvPr/>
        </p:nvSpPr>
        <p:spPr>
          <a:xfrm>
            <a:off x="6902925" y="3410500"/>
            <a:ext cx="2245500" cy="173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" name="Google Shape;204;p23"/>
          <p:cNvCxnSpPr/>
          <p:nvPr/>
        </p:nvCxnSpPr>
        <p:spPr>
          <a:xfrm>
            <a:off x="5244325" y="4836850"/>
            <a:ext cx="29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3"/>
          <p:cNvSpPr txBox="1"/>
          <p:nvPr/>
        </p:nvSpPr>
        <p:spPr>
          <a:xfrm>
            <a:off x="5581500" y="4663975"/>
            <a:ext cx="119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Lower bound exists!</a:t>
            </a:r>
            <a:endParaRPr u="sng"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7031625" y="3899075"/>
            <a:ext cx="1977000" cy="1342800"/>
            <a:chOff x="7034400" y="3649550"/>
            <a:chExt cx="1977000" cy="1342800"/>
          </a:xfrm>
        </p:grpSpPr>
        <p:sp>
          <p:nvSpPr>
            <p:cNvPr id="207" name="Google Shape;207;p23"/>
            <p:cNvSpPr txBox="1"/>
            <p:nvPr/>
          </p:nvSpPr>
          <p:spPr>
            <a:xfrm>
              <a:off x="7034400" y="3649550"/>
              <a:ext cx="1977000" cy="13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Variational Inference solution</a:t>
              </a:r>
              <a:endParaRPr sz="1100"/>
            </a:p>
            <a:p>
              <a:pPr indent="0" lvl="0" marL="0" marR="0" rtl="0" algn="just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it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According to </a:t>
              </a:r>
              <a:r>
                <a:rPr i="1" lang="it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Barber and Agakov </a:t>
              </a:r>
              <a:r>
                <a:rPr lang="it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 can </a:t>
              </a:r>
              <a:r>
                <a:rPr i="1" lang="it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freely choose a </a:t>
              </a:r>
              <a:endParaRPr i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it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distribution to construct a lower bound.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8" name="Google Shape;208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299950" y="4154400"/>
              <a:ext cx="642985" cy="147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" name="Google Shape;209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71775" y="3550450"/>
            <a:ext cx="297300" cy="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154725" y="2754750"/>
            <a:ext cx="6054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Anyway, p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resence of latent variables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may cause intractability issues,  requiring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the construction of a lower bound as a solution.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05930" y="2952000"/>
            <a:ext cx="1706165" cy="2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6689225" y="3039150"/>
            <a:ext cx="88368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162000" y="784800"/>
            <a:ext cx="8744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33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ENTROPY REGULARIZED</a:t>
            </a: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POLICY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- 2</a:t>
            </a:r>
            <a:b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/>
          </a:p>
        </p:txBody>
      </p:sp>
      <p:sp>
        <p:nvSpPr>
          <p:cNvPr id="219" name="Google Shape;219;p24"/>
          <p:cNvSpPr/>
          <p:nvPr/>
        </p:nvSpPr>
        <p:spPr>
          <a:xfrm>
            <a:off x="0" y="3528825"/>
            <a:ext cx="9144000" cy="162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50" y="3844975"/>
            <a:ext cx="6477874" cy="2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/>
          <p:nvPr/>
        </p:nvSpPr>
        <p:spPr>
          <a:xfrm rot="-5400000">
            <a:off x="4105950" y="2481175"/>
            <a:ext cx="108000" cy="3238200"/>
          </a:xfrm>
          <a:prstGeom prst="leftBracket">
            <a:avLst>
              <a:gd fmla="val 2927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377" y="4283125"/>
            <a:ext cx="2192396" cy="2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162000" y="1368000"/>
            <a:ext cx="86643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Lowe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 bound is further reformulated in a three terms sum, so that it would meet the desired properties and behaviours: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Montserrat"/>
              <a:buChar char="●"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In the first term, variational bound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 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is chosen complying  </a:t>
            </a: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identifiability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(avoiding conditioning on the task id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, to ensure that a given trajectory alone would allow  to identify its embedding).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Montserrat"/>
              <a:buChar char="○"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Intractability of                            is solved through a  sampling  based evaluation of the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CE (cross entropy)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term.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Montserrat"/>
              <a:buChar char="●"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Third and second terms encourages exploration of the embedding space (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“skill clusters”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)  ensuring </a:t>
            </a: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generality 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versatility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Three neural networks are used to set respectively: the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variational distribution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, the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embedding  distribution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and   the 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policy       distribution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. For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trajectories 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states segments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) the notation of the first NN is updated into                                  with                                             . 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entropy summation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below as a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regularization term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in our the original reward function, we would obtain the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:                        .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775" y="3788825"/>
            <a:ext cx="1969450" cy="3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7679" y="2023025"/>
            <a:ext cx="675550" cy="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 rot="-5400000">
            <a:off x="7875975" y="3147625"/>
            <a:ext cx="108000" cy="1905300"/>
          </a:xfrm>
          <a:prstGeom prst="leftBracket">
            <a:avLst>
              <a:gd fmla="val 2927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rot="-5400000">
            <a:off x="6330325" y="3613325"/>
            <a:ext cx="108000" cy="951300"/>
          </a:xfrm>
          <a:prstGeom prst="leftBracket">
            <a:avLst>
              <a:gd fmla="val 2927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3393113" y="4673125"/>
            <a:ext cx="1374900" cy="29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“Preserve”  identifiability</a:t>
            </a:r>
            <a:endParaRPr sz="700" u="sng"/>
          </a:p>
        </p:txBody>
      </p:sp>
      <p:sp>
        <p:nvSpPr>
          <p:cNvPr id="229" name="Google Shape;229;p24"/>
          <p:cNvSpPr/>
          <p:nvPr/>
        </p:nvSpPr>
        <p:spPr>
          <a:xfrm rot="-5400000">
            <a:off x="4022350" y="3350800"/>
            <a:ext cx="108000" cy="2297400"/>
          </a:xfrm>
          <a:prstGeom prst="leftBracket">
            <a:avLst>
              <a:gd fmla="val 2927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5767075" y="4511725"/>
            <a:ext cx="1234500" cy="45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Entropy of embedding  given the task t</a:t>
            </a:r>
            <a:endParaRPr sz="1300"/>
          </a:p>
        </p:txBody>
      </p:sp>
      <p:sp>
        <p:nvSpPr>
          <p:cNvPr id="231" name="Google Shape;231;p24"/>
          <p:cNvSpPr txBox="1"/>
          <p:nvPr/>
        </p:nvSpPr>
        <p:spPr>
          <a:xfrm>
            <a:off x="7152825" y="4511725"/>
            <a:ext cx="1554300" cy="45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Entropy of policy conditioned on the embedding </a:t>
            </a:r>
            <a:endParaRPr sz="1300"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600" y="2771488"/>
            <a:ext cx="675550" cy="17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150" y="2565600"/>
            <a:ext cx="675550" cy="18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8925" y="2566951"/>
            <a:ext cx="494038" cy="1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1700" y="3114000"/>
            <a:ext cx="633556" cy="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271750" y="4673125"/>
            <a:ext cx="1969500" cy="29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Initially defined lower  bound</a:t>
            </a:r>
            <a:endParaRPr sz="700" u="sng"/>
          </a:p>
        </p:txBody>
      </p:sp>
      <p:sp>
        <p:nvSpPr>
          <p:cNvPr id="237" name="Google Shape;237;p24"/>
          <p:cNvSpPr/>
          <p:nvPr/>
        </p:nvSpPr>
        <p:spPr>
          <a:xfrm rot="-5400000">
            <a:off x="1190400" y="3054100"/>
            <a:ext cx="108000" cy="2128800"/>
          </a:xfrm>
          <a:prstGeom prst="leftBracket">
            <a:avLst>
              <a:gd fmla="val 2927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54425" y="2756325"/>
            <a:ext cx="875825" cy="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0000" y="2765550"/>
            <a:ext cx="1255796" cy="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162000" y="784800"/>
            <a:ext cx="8744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33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LEARNING (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ON POLICY </a:t>
            </a: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OFF POLICY</a:t>
            </a: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/>
          </a:p>
        </p:txBody>
      </p:sp>
      <p:sp>
        <p:nvSpPr>
          <p:cNvPr id="246" name="Google Shape;246;p25"/>
          <p:cNvSpPr/>
          <p:nvPr/>
        </p:nvSpPr>
        <p:spPr>
          <a:xfrm>
            <a:off x="5100" y="3142312"/>
            <a:ext cx="3442200" cy="200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62000" y="1349703"/>
            <a:ext cx="8744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825" y="1888562"/>
            <a:ext cx="5650799" cy="606913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10620000" dist="9525">
              <a:srgbClr val="000000">
                <a:alpha val="62000"/>
              </a:srgbClr>
            </a:outerShdw>
          </a:effectLst>
        </p:spPr>
      </p:pic>
      <p:sp>
        <p:nvSpPr>
          <p:cNvPr id="249" name="Google Shape;249;p25"/>
          <p:cNvSpPr txBox="1"/>
          <p:nvPr/>
        </p:nvSpPr>
        <p:spPr>
          <a:xfrm>
            <a:off x="162000" y="1360800"/>
            <a:ext cx="867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The new entropy regularized objective now looks like below…  Note that the original       has been splitted into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three weight terms: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one for each entropy addendum, emphasizing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different aspects and desired behaviours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.</a:t>
            </a:r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00" y="1476000"/>
            <a:ext cx="115100" cy="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162000" y="2544425"/>
            <a:ext cx="867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At this point, a direct optimization, in an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on-policy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setting is possible, authors will try to make set up </a:t>
            </a:r>
            <a:r>
              <a:rPr i="1"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off-policy 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learning procedures, in order to obtain a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data efficient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algorithm, effectively feasible in a </a:t>
            </a:r>
            <a:r>
              <a:rPr lang="it" sz="900" u="sng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real robotic system</a:t>
            </a:r>
            <a:r>
              <a:rPr lang="it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172050" y="3370300"/>
            <a:ext cx="31566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Q-Learning is the way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800">
                <a:solidFill>
                  <a:schemeClr val="lt1"/>
                </a:solidFill>
              </a:rPr>
              <a:t>Instead of effectively estimate the terms of the discounted reward through environment interaction, using previously gathered data, this values can be efficiently estimated with a Q-value function yielding an off-policy algorithm.  </a:t>
            </a:r>
            <a:br>
              <a:rPr lang="it" sz="800">
                <a:solidFill>
                  <a:schemeClr val="lt1"/>
                </a:solidFill>
              </a:rPr>
            </a:br>
            <a:r>
              <a:rPr lang="it" sz="800">
                <a:solidFill>
                  <a:schemeClr val="lt1"/>
                </a:solidFill>
              </a:rPr>
              <a:t>From a variational inference perspective, this can be viewed as a “amortized inference network estimating a log likelihood term”.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3442200" y="3139900"/>
            <a:ext cx="5729100" cy="200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525" y="3319400"/>
            <a:ext cx="4422447" cy="18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5"/>
          <p:cNvCxnSpPr/>
          <p:nvPr/>
        </p:nvCxnSpPr>
        <p:spPr>
          <a:xfrm>
            <a:off x="3582500" y="3649375"/>
            <a:ext cx="5358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6" name="Google Shape;256;p25"/>
          <p:cNvSpPr txBox="1"/>
          <p:nvPr/>
        </p:nvSpPr>
        <p:spPr>
          <a:xfrm>
            <a:off x="3582500" y="3664800"/>
            <a:ext cx="535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</a:rPr>
              <a:t>Authors combine two recent research results to learn a parametric representation of       : the </a:t>
            </a:r>
            <a:r>
              <a:rPr lang="it" sz="800" u="sng">
                <a:solidFill>
                  <a:schemeClr val="lt1"/>
                </a:solidFill>
              </a:rPr>
              <a:t>Retrace algorithm</a:t>
            </a:r>
            <a:r>
              <a:rPr lang="it" sz="800">
                <a:solidFill>
                  <a:schemeClr val="lt1"/>
                </a:solidFill>
              </a:rPr>
              <a:t> from </a:t>
            </a:r>
            <a:r>
              <a:rPr i="1" lang="it" sz="800">
                <a:solidFill>
                  <a:schemeClr val="lt1"/>
                </a:solidFill>
              </a:rPr>
              <a:t>Munos et al.</a:t>
            </a:r>
            <a:r>
              <a:rPr lang="it" sz="800">
                <a:solidFill>
                  <a:schemeClr val="lt1"/>
                </a:solidFill>
              </a:rPr>
              <a:t> </a:t>
            </a:r>
            <a:r>
              <a:rPr lang="it" sz="800" u="sng">
                <a:solidFill>
                  <a:schemeClr val="hlink"/>
                </a:solidFill>
                <a:hlinkClick action="ppaction://hlinksldjump" r:id="rId6"/>
              </a:rPr>
              <a:t>[3]</a:t>
            </a:r>
            <a:r>
              <a:rPr lang="it" sz="800">
                <a:solidFill>
                  <a:schemeClr val="lt1"/>
                </a:solidFill>
              </a:rPr>
              <a:t>, and a target </a:t>
            </a:r>
            <a:r>
              <a:rPr lang="it" sz="800" u="sng">
                <a:solidFill>
                  <a:schemeClr val="lt1"/>
                </a:solidFill>
              </a:rPr>
              <a:t>Q-network</a:t>
            </a:r>
            <a:r>
              <a:rPr lang="it" sz="800">
                <a:solidFill>
                  <a:schemeClr val="lt1"/>
                </a:solidFill>
              </a:rPr>
              <a:t> with parameters         from </a:t>
            </a:r>
            <a:r>
              <a:rPr i="1" lang="it" sz="800">
                <a:solidFill>
                  <a:schemeClr val="lt1"/>
                </a:solidFill>
              </a:rPr>
              <a:t>Mnih et al.</a:t>
            </a:r>
            <a:r>
              <a:rPr lang="it" sz="800">
                <a:solidFill>
                  <a:schemeClr val="lt1"/>
                </a:solidFill>
              </a:rPr>
              <a:t> </a:t>
            </a:r>
            <a:r>
              <a:rPr lang="it" sz="800" u="sng">
                <a:solidFill>
                  <a:schemeClr val="hlink"/>
                </a:solidFill>
                <a:hlinkClick action="ppaction://hlinksldjump" r:id="rId7"/>
              </a:rPr>
              <a:t>[4]</a:t>
            </a:r>
            <a:r>
              <a:rPr lang="it" sz="800">
                <a:solidFill>
                  <a:schemeClr val="lt1"/>
                </a:solidFill>
              </a:rPr>
              <a:t>.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2451" y="3745390"/>
            <a:ext cx="142959" cy="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3975" y="3899175"/>
            <a:ext cx="115100" cy="145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5"/>
          <p:cNvCxnSpPr/>
          <p:nvPr/>
        </p:nvCxnSpPr>
        <p:spPr>
          <a:xfrm>
            <a:off x="3582500" y="4215185"/>
            <a:ext cx="5358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60" name="Google Shape;26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82500" y="4744839"/>
            <a:ext cx="5323598" cy="273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5"/>
          <p:cNvCxnSpPr/>
          <p:nvPr/>
        </p:nvCxnSpPr>
        <p:spPr>
          <a:xfrm>
            <a:off x="6523975" y="4357325"/>
            <a:ext cx="0" cy="34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62" name="Google Shape;26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82505" y="4357325"/>
            <a:ext cx="2404060" cy="27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66625" y="4332950"/>
            <a:ext cx="1965379" cy="2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01450" y="3319398"/>
            <a:ext cx="284000" cy="2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/>
        </p:nvSpPr>
        <p:spPr>
          <a:xfrm>
            <a:off x="162000" y="784800"/>
            <a:ext cx="8744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33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MULTI TASK</a:t>
            </a: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endParaRPr sz="1100"/>
          </a:p>
        </p:txBody>
      </p:sp>
      <p:sp>
        <p:nvSpPr>
          <p:cNvPr id="271" name="Google Shape;271;p26"/>
          <p:cNvSpPr/>
          <p:nvPr/>
        </p:nvSpPr>
        <p:spPr>
          <a:xfrm>
            <a:off x="0" y="2774700"/>
            <a:ext cx="6904200" cy="236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230925" y="1349706"/>
            <a:ext cx="87441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162000" y="1360800"/>
            <a:ext cx="8744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Agent was assumed to be provided with a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reply buffer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       containing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full trajectory execution traces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(including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states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task ids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rew1ards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)  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incrementally filled during training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 In conjunction with these traces, also the probabilities of selected states and actions were stored, denoting with 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	           what concerns the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behaviour policy probabilities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and with                  the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embeddings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(both used in the previous slide to compute 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Once the          computation has been all  setted up, to apply gradient descent, its derivative is handled using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reparametrization trick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proposed in </a:t>
            </a:r>
            <a:r>
              <a:rPr lang="it" sz="900" u="sng">
                <a:solidFill>
                  <a:schemeClr val="hlink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</a:rPr>
              <a:t>[5, 6]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and already applied for off-policy RL </a:t>
            </a:r>
            <a:r>
              <a:rPr lang="it" sz="900" u="sng">
                <a:solidFill>
                  <a:schemeClr val="hlink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[7]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 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Auxiliary networks objectives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can now be redefined  end optimized without additional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external interactions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225" y="1396800"/>
            <a:ext cx="136400" cy="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400" y="1809300"/>
            <a:ext cx="712950" cy="1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9100" y="1828224"/>
            <a:ext cx="387755" cy="1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6775" y="1844624"/>
            <a:ext cx="136400" cy="10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1375" y="2203025"/>
            <a:ext cx="195950" cy="1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5063" y="3142025"/>
            <a:ext cx="4339799" cy="57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1575" y="4376475"/>
            <a:ext cx="4780150" cy="5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314325">
              <a:schemeClr val="lt1">
                <a:alpha val="0"/>
              </a:schemeClr>
            </a:outerShdw>
          </a:effectLst>
        </p:spPr>
      </p:pic>
      <p:sp>
        <p:nvSpPr>
          <p:cNvPr id="281" name="Google Shape;281;p26"/>
          <p:cNvSpPr txBox="1"/>
          <p:nvPr/>
        </p:nvSpPr>
        <p:spPr>
          <a:xfrm>
            <a:off x="154725" y="3892700"/>
            <a:ext cx="638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800">
                <a:solidFill>
                  <a:schemeClr val="lt1"/>
                </a:solidFill>
              </a:rPr>
              <a:t>Off-policy objectives to update policy and embedding networks parameters (above), and for variational inference network (below).</a:t>
            </a:r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9250" y="3421763"/>
            <a:ext cx="675550" cy="17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25025" y="2958663"/>
            <a:ext cx="494038" cy="1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53600" y="4508750"/>
            <a:ext cx="1050729" cy="24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6"/>
          <p:cNvCxnSpPr/>
          <p:nvPr/>
        </p:nvCxnSpPr>
        <p:spPr>
          <a:xfrm flipH="1" rot="10800000">
            <a:off x="4745125" y="3036525"/>
            <a:ext cx="1178100" cy="24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4745125" y="3287925"/>
            <a:ext cx="1178100" cy="24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5141675" y="4641300"/>
            <a:ext cx="42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6"/>
          <p:cNvCxnSpPr/>
          <p:nvPr/>
        </p:nvCxnSpPr>
        <p:spPr>
          <a:xfrm>
            <a:off x="255075" y="3877825"/>
            <a:ext cx="646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6"/>
          <p:cNvCxnSpPr/>
          <p:nvPr/>
        </p:nvCxnSpPr>
        <p:spPr>
          <a:xfrm>
            <a:off x="255075" y="4215025"/>
            <a:ext cx="646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0" name="Google Shape;290;p26"/>
          <p:cNvSpPr/>
          <p:nvPr/>
        </p:nvSpPr>
        <p:spPr>
          <a:xfrm>
            <a:off x="6904200" y="2774700"/>
            <a:ext cx="2239800" cy="236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7090200" y="3239775"/>
            <a:ext cx="18678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</a:rPr>
              <a:t>Reusing previous observations</a:t>
            </a:r>
            <a:endParaRPr b="1" sz="8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800">
                <a:solidFill>
                  <a:schemeClr val="lt1"/>
                </a:solidFill>
              </a:rPr>
              <a:t>Environment interaction used to train the “main” loss                             are stored in the reply buffer, used in the </a:t>
            </a:r>
            <a:r>
              <a:rPr i="1" lang="it" sz="800">
                <a:solidFill>
                  <a:schemeClr val="lt1"/>
                </a:solidFill>
              </a:rPr>
              <a:t>Q</a:t>
            </a:r>
            <a:r>
              <a:rPr lang="it" sz="800">
                <a:solidFill>
                  <a:schemeClr val="lt1"/>
                </a:solidFill>
              </a:rPr>
              <a:t> computational process, and so been recycled in order to update parameters of all the involved networks in a sample efficient way. 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04025" y="2913837"/>
            <a:ext cx="240125" cy="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59625" y="3714288"/>
            <a:ext cx="633556" cy="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/>
        </p:nvSpPr>
        <p:spPr>
          <a:xfrm>
            <a:off x="162000" y="784800"/>
            <a:ext cx="8744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33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RESULTS: 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DIDACTIC TASKS</a:t>
            </a:r>
            <a:endParaRPr b="1" sz="1100"/>
          </a:p>
        </p:txBody>
      </p:sp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50" y="2552700"/>
            <a:ext cx="3973351" cy="18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/>
          <p:nvPr/>
        </p:nvSpPr>
        <p:spPr>
          <a:xfrm>
            <a:off x="-13425" y="5043350"/>
            <a:ext cx="9179700" cy="10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42074"/>
            <a:ext cx="4339802" cy="162507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/>
          <p:nvPr/>
        </p:nvSpPr>
        <p:spPr>
          <a:xfrm>
            <a:off x="162000" y="2687100"/>
            <a:ext cx="410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Two initial embedding distributions were tested, with a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Gaussian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discovering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two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solutions and a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Bernoulli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discovering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all four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4590300" y="4453500"/>
            <a:ext cx="433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KL-divergence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between learned embedding distributions was evaluated  over training iterations, for a fixed task (t=1) and three others (t1 == t3).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162000" y="1360800"/>
            <a:ext cx="87441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Once the skill-embedding is learned using the described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multi-task setup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there would be possibilities to employ them in different scenarios, including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fine-tuning the entire policy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learning only a new mapping to the embedding space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which is the aspect authors decided to focus on: the network was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allowed only to learn how to modulate and interpolate between the already-learned skills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, never changing the underlying policies.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The implementation consisted in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16 asynchronous workers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interacting with the environment and,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synchronous updates utilizing the replay buffer data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First bunch of experiments consisted in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mass point tasks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aka bringing a block into a rewarded target region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). 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27"/>
          <p:cNvCxnSpPr/>
          <p:nvPr/>
        </p:nvCxnSpPr>
        <p:spPr>
          <a:xfrm>
            <a:off x="147300" y="3342075"/>
            <a:ext cx="413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7"/>
          <p:cNvCxnSpPr/>
          <p:nvPr/>
        </p:nvCxnSpPr>
        <p:spPr>
          <a:xfrm rot="10800000">
            <a:off x="4494525" y="2822700"/>
            <a:ext cx="0" cy="216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7"/>
          <p:cNvCxnSpPr/>
          <p:nvPr/>
        </p:nvCxnSpPr>
        <p:spPr>
          <a:xfrm>
            <a:off x="4691700" y="4398400"/>
            <a:ext cx="413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/>
          <p:nvPr/>
        </p:nvSpPr>
        <p:spPr>
          <a:xfrm>
            <a:off x="7184100" y="4610175"/>
            <a:ext cx="19599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7184100" y="0"/>
            <a:ext cx="1959900" cy="46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160355" y="783300"/>
            <a:ext cx="6836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RESULTS: </a:t>
            </a:r>
            <a:r>
              <a:rPr b="1"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COMPLEX TASKS</a:t>
            </a:r>
            <a:endParaRPr b="1" sz="1100"/>
          </a:p>
        </p:txBody>
      </p:sp>
      <p:sp>
        <p:nvSpPr>
          <p:cNvPr id="317" name="Google Shape;317;p28"/>
          <p:cNvSpPr txBox="1"/>
          <p:nvPr/>
        </p:nvSpPr>
        <p:spPr>
          <a:xfrm>
            <a:off x="7364425" y="215275"/>
            <a:ext cx="15990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Spring-wall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learnt to move to a spring-attached block to target region hidden by a wall. Capability of </a:t>
            </a:r>
            <a:r>
              <a:rPr b="1" i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interpolate</a:t>
            </a: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skills </a:t>
            </a: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embeddings was proven, being previously trained only without wall and without spring .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7364425" y="1629308"/>
            <a:ext cx="15990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L-Wall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learnt to overcome an L shaped wall pushing and lifting a block. Beneficial effect of learning </a:t>
            </a:r>
            <a:r>
              <a:rPr b="1" i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intuitively unrelated skills</a:t>
            </a: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embedding </a:t>
            </a: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was proven.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7364425" y="2834026"/>
            <a:ext cx="15990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Rail-push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Robot arm was required to lift a block up to the side of a table and then push it to its centre. Model was pre-trained on “vertical rail push” and push to the center of the table. Task aims to demonstrate the ability to</a:t>
            </a:r>
            <a:r>
              <a:rPr b="1" i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sequence two different skills </a:t>
            </a: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accomplish a new task. </a:t>
            </a:r>
            <a:b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184100" y="4718325"/>
            <a:ext cx="195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 DETAILS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00" y="1761525"/>
            <a:ext cx="6836400" cy="20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162000" y="1360800"/>
            <a:ext cx="6791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 second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bunch of simulations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was carried on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three complex tasks,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to (successfully) confirm the model capacity of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reuse skil embedding spaces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previously learned on two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simpler tasks</a:t>
            </a:r>
            <a:r>
              <a:rPr lang="it" sz="10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  </a:t>
            </a:r>
            <a:r>
              <a:rPr lang="it" sz="900" u="sng">
                <a:solidFill>
                  <a:schemeClr val="hlink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A video</a:t>
            </a:r>
            <a:r>
              <a:rPr lang="it" sz="900"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was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 published by the authors.</a:t>
            </a:r>
            <a:r>
              <a:rPr lang="it" sz="10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162000" y="3960000"/>
            <a:ext cx="679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All the three tasks were also accomplished by the same identical model pre-trained on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all the six simper tasks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So, having access to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better exploration policies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 (that were encoded in the skill embedding space) resulted to be an </a:t>
            </a:r>
            <a:r>
              <a:rPr i="1"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advantage 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for the task accomplishment, covering a </a:t>
            </a:r>
            <a:r>
              <a:rPr lang="it" sz="900" u="sng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wider solution space</a:t>
            </a:r>
            <a:r>
              <a:rPr lang="it" sz="900">
                <a:solidFill>
                  <a:srgbClr val="808080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808080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-13425" y="5043350"/>
            <a:ext cx="7197600" cy="10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" name="Google Shape;325;p28"/>
          <p:cNvCxnSpPr/>
          <p:nvPr/>
        </p:nvCxnSpPr>
        <p:spPr>
          <a:xfrm>
            <a:off x="182800" y="3866900"/>
            <a:ext cx="672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8"/>
          <p:cNvSpPr txBox="1"/>
          <p:nvPr/>
        </p:nvSpPr>
        <p:spPr>
          <a:xfrm>
            <a:off x="154725" y="139275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ISPR - MIDTERM 4 - PAPER 14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03173A"/>
      </a:accent1>
      <a:accent2>
        <a:srgbClr val="0E3E5C"/>
      </a:accent2>
      <a:accent3>
        <a:srgbClr val="4EA6DC"/>
      </a:accent3>
      <a:accent4>
        <a:srgbClr val="475AE7"/>
      </a:accent4>
      <a:accent5>
        <a:srgbClr val="262626"/>
      </a:accent5>
      <a:accent6>
        <a:srgbClr val="1A4CC8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