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95505b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95505b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4e0fdd8e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244e0fdd8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20449c21_0_1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1a20449c21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47779e379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247779e37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1cf8427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1cf8427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47779e379_0_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47779e379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1e097095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1b1e09709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a20449c21_0_1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11a20449c21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d3d716ab6_1_16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11d3d716ab6_1_1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p:cSld name="1_004">
    <p:spTree>
      <p:nvGrpSpPr>
        <p:cNvPr id="8" name="Shape 8"/>
        <p:cNvGrpSpPr/>
        <p:nvPr/>
      </p:nvGrpSpPr>
      <p:grpSpPr>
        <a:xfrm>
          <a:off x="0" y="0"/>
          <a:ext cx="0" cy="0"/>
          <a:chOff x="0" y="0"/>
          <a:chExt cx="0" cy="0"/>
        </a:xfrm>
      </p:grpSpPr>
      <p:sp>
        <p:nvSpPr>
          <p:cNvPr id="9" name="Google Shape;9;p2"/>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A5A5A5"/>
                </a:solidFill>
                <a:latin typeface="Montserrat"/>
                <a:ea typeface="Montserrat"/>
                <a:cs typeface="Montserrat"/>
                <a:sym typeface="Montserrat"/>
              </a:defRPr>
            </a:lvl1pPr>
            <a:lvl2pPr indent="0" lvl="1" marL="0" algn="r">
              <a:spcBef>
                <a:spcPts val="0"/>
              </a:spcBef>
              <a:buNone/>
              <a:defRPr b="1" i="0" sz="900" u="none" cap="none" strike="noStrike">
                <a:solidFill>
                  <a:srgbClr val="A5A5A5"/>
                </a:solidFill>
                <a:latin typeface="Montserrat"/>
                <a:ea typeface="Montserrat"/>
                <a:cs typeface="Montserrat"/>
                <a:sym typeface="Montserrat"/>
              </a:defRPr>
            </a:lvl2pPr>
            <a:lvl3pPr indent="0" lvl="2" marL="0" algn="r">
              <a:spcBef>
                <a:spcPts val="0"/>
              </a:spcBef>
              <a:buNone/>
              <a:defRPr b="1" i="0" sz="900" u="none" cap="none" strike="noStrike">
                <a:solidFill>
                  <a:srgbClr val="A5A5A5"/>
                </a:solidFill>
                <a:latin typeface="Montserrat"/>
                <a:ea typeface="Montserrat"/>
                <a:cs typeface="Montserrat"/>
                <a:sym typeface="Montserrat"/>
              </a:defRPr>
            </a:lvl3pPr>
            <a:lvl4pPr indent="0" lvl="3" marL="0" algn="r">
              <a:spcBef>
                <a:spcPts val="0"/>
              </a:spcBef>
              <a:buNone/>
              <a:defRPr b="1" i="0" sz="900" u="none" cap="none" strike="noStrike">
                <a:solidFill>
                  <a:srgbClr val="A5A5A5"/>
                </a:solidFill>
                <a:latin typeface="Montserrat"/>
                <a:ea typeface="Montserrat"/>
                <a:cs typeface="Montserrat"/>
                <a:sym typeface="Montserrat"/>
              </a:defRPr>
            </a:lvl4pPr>
            <a:lvl5pPr indent="0" lvl="4" marL="0" algn="r">
              <a:spcBef>
                <a:spcPts val="0"/>
              </a:spcBef>
              <a:buNone/>
              <a:defRPr b="1" i="0" sz="900" u="none" cap="none" strike="noStrike">
                <a:solidFill>
                  <a:srgbClr val="A5A5A5"/>
                </a:solidFill>
                <a:latin typeface="Montserrat"/>
                <a:ea typeface="Montserrat"/>
                <a:cs typeface="Montserrat"/>
                <a:sym typeface="Montserrat"/>
              </a:defRPr>
            </a:lvl5pPr>
            <a:lvl6pPr indent="0" lvl="5" marL="0" algn="r">
              <a:spcBef>
                <a:spcPts val="0"/>
              </a:spcBef>
              <a:buNone/>
              <a:defRPr b="1" i="0" sz="900" u="none" cap="none" strike="noStrike">
                <a:solidFill>
                  <a:srgbClr val="A5A5A5"/>
                </a:solidFill>
                <a:latin typeface="Montserrat"/>
                <a:ea typeface="Montserrat"/>
                <a:cs typeface="Montserrat"/>
                <a:sym typeface="Montserrat"/>
              </a:defRPr>
            </a:lvl6pPr>
            <a:lvl7pPr indent="0" lvl="6" marL="0" algn="r">
              <a:spcBef>
                <a:spcPts val="0"/>
              </a:spcBef>
              <a:buNone/>
              <a:defRPr b="1" i="0" sz="900" u="none" cap="none" strike="noStrike">
                <a:solidFill>
                  <a:srgbClr val="A5A5A5"/>
                </a:solidFill>
                <a:latin typeface="Montserrat"/>
                <a:ea typeface="Montserrat"/>
                <a:cs typeface="Montserrat"/>
                <a:sym typeface="Montserrat"/>
              </a:defRPr>
            </a:lvl7pPr>
            <a:lvl8pPr indent="0" lvl="7" marL="0" algn="r">
              <a:spcBef>
                <a:spcPts val="0"/>
              </a:spcBef>
              <a:buNone/>
              <a:defRPr b="1" i="0" sz="900" u="none" cap="none" strike="noStrike">
                <a:solidFill>
                  <a:srgbClr val="A5A5A5"/>
                </a:solidFill>
                <a:latin typeface="Montserrat"/>
                <a:ea typeface="Montserrat"/>
                <a:cs typeface="Montserrat"/>
                <a:sym typeface="Montserrat"/>
              </a:defRPr>
            </a:lvl8pPr>
            <a:lvl9pPr indent="0" lvl="8" marL="0" algn="r">
              <a:spcBef>
                <a:spcPts val="0"/>
              </a:spcBef>
              <a:buNone/>
              <a:defRPr b="1" i="0" sz="900" u="none" cap="none" strike="noStrike">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2"/>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 name="Google Shape;11;p2"/>
          <p:cNvSpPr/>
          <p:nvPr>
            <p:ph idx="2" type="pic"/>
          </p:nvPr>
        </p:nvSpPr>
        <p:spPr>
          <a:xfrm>
            <a:off x="5080379" y="0"/>
            <a:ext cx="40635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Custom Layout">
  <p:cSld name="36_Custom Layout">
    <p:spTree>
      <p:nvGrpSpPr>
        <p:cNvPr id="48" name="Shape 48"/>
        <p:cNvGrpSpPr/>
        <p:nvPr/>
      </p:nvGrpSpPr>
      <p:grpSpPr>
        <a:xfrm>
          <a:off x="0" y="0"/>
          <a:ext cx="0" cy="0"/>
          <a:chOff x="0" y="0"/>
          <a:chExt cx="0" cy="0"/>
        </a:xfrm>
      </p:grpSpPr>
      <p:sp>
        <p:nvSpPr>
          <p:cNvPr id="49" name="Google Shape;49;p11"/>
          <p:cNvSpPr/>
          <p:nvPr>
            <p:ph idx="2" type="pic"/>
          </p:nvPr>
        </p:nvSpPr>
        <p:spPr>
          <a:xfrm>
            <a:off x="4125686" y="681763"/>
            <a:ext cx="2479800" cy="3699000"/>
          </a:xfrm>
          <a:prstGeom prst="roundRect">
            <a:avLst>
              <a:gd fmla="val 2679"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50" name="Google Shape;50;p11"/>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51" name="Google Shape;51;p11"/>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11"/>
          <p:cNvSpPr/>
          <p:nvPr>
            <p:ph idx="3" type="pic"/>
          </p:nvPr>
        </p:nvSpPr>
        <p:spPr>
          <a:xfrm>
            <a:off x="268854" y="2765323"/>
            <a:ext cx="3738300" cy="1615500"/>
          </a:xfrm>
          <a:prstGeom prst="roundRect">
            <a:avLst>
              <a:gd fmla="val 4435" name="adj"/>
            </a:avLst>
          </a:prstGeom>
          <a:noFill/>
          <a:ln>
            <a:noFill/>
          </a:ln>
        </p:spPr>
        <p:txBody>
          <a:bodyPr anchorCtr="0" anchor="ctr" bIns="68575" lIns="68575" spcFirstLastPara="1" rIns="68575" wrap="square" tIns="68575">
            <a:noAutofit/>
          </a:bodyPr>
          <a:lstStyle>
            <a:lvl1pPr lvl="0">
              <a:spcBef>
                <a:spcPts val="0"/>
              </a:spcBef>
              <a:spcAft>
                <a:spcPts val="0"/>
              </a:spcAft>
              <a:buNone/>
              <a:defRPr/>
            </a:lvl1pPr>
          </a:lstStyle>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53" name="Shape 53"/>
        <p:cNvGrpSpPr/>
        <p:nvPr/>
      </p:nvGrpSpPr>
      <p:grpSpPr>
        <a:xfrm>
          <a:off x="0" y="0"/>
          <a:ext cx="0" cy="0"/>
          <a:chOff x="0" y="0"/>
          <a:chExt cx="0" cy="0"/>
        </a:xfrm>
      </p:grpSpPr>
      <p:sp>
        <p:nvSpPr>
          <p:cNvPr id="54" name="Google Shape;54;p12"/>
          <p:cNvSpPr/>
          <p:nvPr>
            <p:ph idx="2" type="pic"/>
          </p:nvPr>
        </p:nvSpPr>
        <p:spPr>
          <a:xfrm>
            <a:off x="0" y="0"/>
            <a:ext cx="3439200" cy="2272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55" name="Google Shape;55;p12"/>
          <p:cNvSpPr/>
          <p:nvPr>
            <p:ph idx="3" type="pic"/>
          </p:nvPr>
        </p:nvSpPr>
        <p:spPr>
          <a:xfrm>
            <a:off x="3439319" y="0"/>
            <a:ext cx="3439200" cy="2272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56" name="Google Shape;56;p12"/>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57" name="Google Shape;57;p12"/>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Custom Layout">
  <p:cSld name="30_Custom Layout">
    <p:spTree>
      <p:nvGrpSpPr>
        <p:cNvPr id="58" name="Shape 58"/>
        <p:cNvGrpSpPr/>
        <p:nvPr/>
      </p:nvGrpSpPr>
      <p:grpSpPr>
        <a:xfrm>
          <a:off x="0" y="0"/>
          <a:ext cx="0" cy="0"/>
          <a:chOff x="0" y="0"/>
          <a:chExt cx="0" cy="0"/>
        </a:xfrm>
      </p:grpSpPr>
      <p:sp>
        <p:nvSpPr>
          <p:cNvPr id="59" name="Google Shape;59;p13"/>
          <p:cNvSpPr/>
          <p:nvPr>
            <p:ph idx="2" type="pic"/>
          </p:nvPr>
        </p:nvSpPr>
        <p:spPr>
          <a:xfrm>
            <a:off x="254452" y="1563864"/>
            <a:ext cx="2116800" cy="212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0" name="Google Shape;60;p13"/>
          <p:cNvSpPr/>
          <p:nvPr>
            <p:ph idx="3" type="pic"/>
          </p:nvPr>
        </p:nvSpPr>
        <p:spPr>
          <a:xfrm>
            <a:off x="2427180" y="1563864"/>
            <a:ext cx="2116800" cy="212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1" name="Google Shape;61;p13"/>
          <p:cNvSpPr/>
          <p:nvPr>
            <p:ph idx="4" type="pic"/>
          </p:nvPr>
        </p:nvSpPr>
        <p:spPr>
          <a:xfrm>
            <a:off x="4599908" y="1563864"/>
            <a:ext cx="2116800" cy="212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2" name="Google Shape;62;p13"/>
          <p:cNvSpPr/>
          <p:nvPr>
            <p:ph idx="5" type="pic"/>
          </p:nvPr>
        </p:nvSpPr>
        <p:spPr>
          <a:xfrm>
            <a:off x="6772634" y="1563864"/>
            <a:ext cx="2116800" cy="2125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3" name="Google Shape;63;p13"/>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64" name="Google Shape;64;p13"/>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Custom Layout">
  <p:cSld name="31_Custom Layout">
    <p:spTree>
      <p:nvGrpSpPr>
        <p:cNvPr id="65" name="Shape 65"/>
        <p:cNvGrpSpPr/>
        <p:nvPr/>
      </p:nvGrpSpPr>
      <p:grpSpPr>
        <a:xfrm>
          <a:off x="0" y="0"/>
          <a:ext cx="0" cy="0"/>
          <a:chOff x="0" y="0"/>
          <a:chExt cx="0" cy="0"/>
        </a:xfrm>
      </p:grpSpPr>
      <p:sp>
        <p:nvSpPr>
          <p:cNvPr id="66" name="Google Shape;66;p14"/>
          <p:cNvSpPr/>
          <p:nvPr>
            <p:ph idx="2" type="pic"/>
          </p:nvPr>
        </p:nvSpPr>
        <p:spPr>
          <a:xfrm>
            <a:off x="2623235" y="712489"/>
            <a:ext cx="2311500" cy="2101200"/>
          </a:xfrm>
          <a:prstGeom prst="roundRect">
            <a:avLst>
              <a:gd fmla="val 4427"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7" name="Google Shape;67;p14"/>
          <p:cNvSpPr/>
          <p:nvPr>
            <p:ph idx="3" type="pic"/>
          </p:nvPr>
        </p:nvSpPr>
        <p:spPr>
          <a:xfrm>
            <a:off x="257860" y="2956209"/>
            <a:ext cx="4676700" cy="1378200"/>
          </a:xfrm>
          <a:prstGeom prst="roundRect">
            <a:avLst>
              <a:gd fmla="val 4427"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68" name="Google Shape;68;p14"/>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69" name="Google Shape;69;p14"/>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p:nvPr/>
        </p:nvSpPr>
        <p:spPr>
          <a:xfrm>
            <a:off x="257860" y="271516"/>
            <a:ext cx="799670" cy="135715"/>
          </a:xfrm>
          <a:custGeom>
            <a:rect b="b" l="l" r="r" t="t"/>
            <a:pathLst>
              <a:path extrusionOk="0" h="441350" w="2600554">
                <a:moveTo>
                  <a:pt x="1430503" y="87782"/>
                </a:moveTo>
                <a:lnTo>
                  <a:pt x="1430503" y="235915"/>
                </a:lnTo>
                <a:lnTo>
                  <a:pt x="1510970" y="235915"/>
                </a:lnTo>
                <a:cubicBezTo>
                  <a:pt x="1540637" y="235915"/>
                  <a:pt x="1563193" y="229514"/>
                  <a:pt x="1578636" y="216713"/>
                </a:cubicBezTo>
                <a:cubicBezTo>
                  <a:pt x="1594079" y="203911"/>
                  <a:pt x="1601800" y="185725"/>
                  <a:pt x="1601800" y="162154"/>
                </a:cubicBezTo>
                <a:cubicBezTo>
                  <a:pt x="1601800" y="138176"/>
                  <a:pt x="1594079" y="119786"/>
                  <a:pt x="1578636" y="106985"/>
                </a:cubicBezTo>
                <a:cubicBezTo>
                  <a:pt x="1563193" y="94183"/>
                  <a:pt x="1540637" y="87782"/>
                  <a:pt x="1510970" y="87782"/>
                </a:cubicBezTo>
                <a:close/>
                <a:moveTo>
                  <a:pt x="573253" y="87782"/>
                </a:moveTo>
                <a:lnTo>
                  <a:pt x="573253" y="236525"/>
                </a:lnTo>
                <a:lnTo>
                  <a:pt x="653720" y="236525"/>
                </a:lnTo>
                <a:cubicBezTo>
                  <a:pt x="683387" y="236525"/>
                  <a:pt x="705942" y="230022"/>
                  <a:pt x="721386" y="217018"/>
                </a:cubicBezTo>
                <a:cubicBezTo>
                  <a:pt x="736829" y="204013"/>
                  <a:pt x="744550" y="185725"/>
                  <a:pt x="744550" y="162154"/>
                </a:cubicBezTo>
                <a:cubicBezTo>
                  <a:pt x="744550" y="138176"/>
                  <a:pt x="736829" y="119786"/>
                  <a:pt x="721386" y="106985"/>
                </a:cubicBezTo>
                <a:cubicBezTo>
                  <a:pt x="705942" y="94183"/>
                  <a:pt x="683387" y="87782"/>
                  <a:pt x="653720" y="87782"/>
                </a:cubicBezTo>
                <a:close/>
                <a:moveTo>
                  <a:pt x="2367077" y="84124"/>
                </a:moveTo>
                <a:cubicBezTo>
                  <a:pt x="2341881" y="84124"/>
                  <a:pt x="2319122" y="89916"/>
                  <a:pt x="2298802" y="101498"/>
                </a:cubicBezTo>
                <a:cubicBezTo>
                  <a:pt x="2278482" y="113081"/>
                  <a:pt x="2262531" y="129235"/>
                  <a:pt x="2250949" y="149962"/>
                </a:cubicBezTo>
                <a:cubicBezTo>
                  <a:pt x="2239366" y="170688"/>
                  <a:pt x="2233575" y="194259"/>
                  <a:pt x="2233575" y="220675"/>
                </a:cubicBezTo>
                <a:cubicBezTo>
                  <a:pt x="2233575" y="247091"/>
                  <a:pt x="2239366" y="270662"/>
                  <a:pt x="2250949" y="291389"/>
                </a:cubicBezTo>
                <a:cubicBezTo>
                  <a:pt x="2262531" y="312115"/>
                  <a:pt x="2278482" y="328270"/>
                  <a:pt x="2298802" y="339852"/>
                </a:cubicBezTo>
                <a:cubicBezTo>
                  <a:pt x="2319122" y="351434"/>
                  <a:pt x="2341881" y="357226"/>
                  <a:pt x="2367077" y="357226"/>
                </a:cubicBezTo>
                <a:cubicBezTo>
                  <a:pt x="2392274" y="357226"/>
                  <a:pt x="2415033" y="351434"/>
                  <a:pt x="2435353" y="339852"/>
                </a:cubicBezTo>
                <a:cubicBezTo>
                  <a:pt x="2455673" y="328270"/>
                  <a:pt x="2471624" y="312115"/>
                  <a:pt x="2483206" y="291389"/>
                </a:cubicBezTo>
                <a:cubicBezTo>
                  <a:pt x="2494788" y="270662"/>
                  <a:pt x="2500580" y="247091"/>
                  <a:pt x="2500580" y="220675"/>
                </a:cubicBezTo>
                <a:cubicBezTo>
                  <a:pt x="2500580" y="194259"/>
                  <a:pt x="2494788" y="170688"/>
                  <a:pt x="2483206" y="149962"/>
                </a:cubicBezTo>
                <a:cubicBezTo>
                  <a:pt x="2471624" y="129235"/>
                  <a:pt x="2455673" y="113081"/>
                  <a:pt x="2435353" y="101498"/>
                </a:cubicBezTo>
                <a:cubicBezTo>
                  <a:pt x="2415033" y="89916"/>
                  <a:pt x="2392274" y="84124"/>
                  <a:pt x="2367077" y="84124"/>
                </a:cubicBezTo>
                <a:close/>
                <a:moveTo>
                  <a:pt x="1731264" y="7315"/>
                </a:moveTo>
                <a:lnTo>
                  <a:pt x="2103121" y="7315"/>
                </a:lnTo>
                <a:lnTo>
                  <a:pt x="2103121" y="87782"/>
                </a:lnTo>
                <a:lnTo>
                  <a:pt x="1966570" y="87782"/>
                </a:lnTo>
                <a:lnTo>
                  <a:pt x="1966570" y="434035"/>
                </a:lnTo>
                <a:lnTo>
                  <a:pt x="1867815" y="434035"/>
                </a:lnTo>
                <a:lnTo>
                  <a:pt x="1867815" y="87782"/>
                </a:lnTo>
                <a:lnTo>
                  <a:pt x="1731264" y="87782"/>
                </a:lnTo>
                <a:close/>
                <a:moveTo>
                  <a:pt x="1331748" y="7315"/>
                </a:moveTo>
                <a:lnTo>
                  <a:pt x="1516456" y="7315"/>
                </a:lnTo>
                <a:cubicBezTo>
                  <a:pt x="1554252" y="7315"/>
                  <a:pt x="1587068" y="13614"/>
                  <a:pt x="1614907" y="26212"/>
                </a:cubicBezTo>
                <a:cubicBezTo>
                  <a:pt x="1642745" y="38811"/>
                  <a:pt x="1664183" y="56692"/>
                  <a:pt x="1679220" y="79857"/>
                </a:cubicBezTo>
                <a:cubicBezTo>
                  <a:pt x="1694256" y="103022"/>
                  <a:pt x="1701775" y="130454"/>
                  <a:pt x="1701775" y="162154"/>
                </a:cubicBezTo>
                <a:cubicBezTo>
                  <a:pt x="1701775" y="193446"/>
                  <a:pt x="1694256" y="220777"/>
                  <a:pt x="1679220" y="244145"/>
                </a:cubicBezTo>
                <a:cubicBezTo>
                  <a:pt x="1664183" y="267513"/>
                  <a:pt x="1642745" y="285394"/>
                  <a:pt x="1614907" y="297790"/>
                </a:cubicBezTo>
                <a:cubicBezTo>
                  <a:pt x="1587068" y="310185"/>
                  <a:pt x="1554252" y="316382"/>
                  <a:pt x="1516456" y="316382"/>
                </a:cubicBezTo>
                <a:lnTo>
                  <a:pt x="1430503" y="316382"/>
                </a:lnTo>
                <a:lnTo>
                  <a:pt x="1430503" y="434035"/>
                </a:lnTo>
                <a:lnTo>
                  <a:pt x="1331748" y="434035"/>
                </a:lnTo>
                <a:close/>
                <a:moveTo>
                  <a:pt x="863041" y="7315"/>
                </a:moveTo>
                <a:lnTo>
                  <a:pt x="967893" y="7315"/>
                </a:lnTo>
                <a:lnTo>
                  <a:pt x="1081888" y="196901"/>
                </a:lnTo>
                <a:lnTo>
                  <a:pt x="1195883" y="7315"/>
                </a:lnTo>
                <a:lnTo>
                  <a:pt x="1292809" y="7315"/>
                </a:lnTo>
                <a:lnTo>
                  <a:pt x="1126998" y="282854"/>
                </a:lnTo>
                <a:lnTo>
                  <a:pt x="1126998" y="434035"/>
                </a:lnTo>
                <a:lnTo>
                  <a:pt x="1028243" y="434035"/>
                </a:lnTo>
                <a:lnTo>
                  <a:pt x="1028243" y="281635"/>
                </a:lnTo>
                <a:close/>
                <a:moveTo>
                  <a:pt x="474498" y="7315"/>
                </a:moveTo>
                <a:lnTo>
                  <a:pt x="659206" y="7315"/>
                </a:lnTo>
                <a:cubicBezTo>
                  <a:pt x="697002" y="7315"/>
                  <a:pt x="729818" y="13614"/>
                  <a:pt x="757657" y="26212"/>
                </a:cubicBezTo>
                <a:cubicBezTo>
                  <a:pt x="785495" y="38811"/>
                  <a:pt x="806933" y="56692"/>
                  <a:pt x="821970" y="79857"/>
                </a:cubicBezTo>
                <a:cubicBezTo>
                  <a:pt x="837007" y="103022"/>
                  <a:pt x="844525" y="130454"/>
                  <a:pt x="844525" y="162154"/>
                </a:cubicBezTo>
                <a:cubicBezTo>
                  <a:pt x="844525" y="193853"/>
                  <a:pt x="836905" y="221183"/>
                  <a:pt x="821665" y="244145"/>
                </a:cubicBezTo>
                <a:cubicBezTo>
                  <a:pt x="806425" y="267106"/>
                  <a:pt x="784784" y="284683"/>
                  <a:pt x="756742" y="296875"/>
                </a:cubicBezTo>
                <a:lnTo>
                  <a:pt x="852450" y="434035"/>
                </a:lnTo>
                <a:lnTo>
                  <a:pt x="746379" y="434035"/>
                </a:lnTo>
                <a:lnTo>
                  <a:pt x="664083" y="315163"/>
                </a:lnTo>
                <a:lnTo>
                  <a:pt x="659206" y="315163"/>
                </a:lnTo>
                <a:lnTo>
                  <a:pt x="573253" y="315163"/>
                </a:lnTo>
                <a:lnTo>
                  <a:pt x="573253" y="434035"/>
                </a:lnTo>
                <a:lnTo>
                  <a:pt x="474498" y="434035"/>
                </a:lnTo>
                <a:close/>
                <a:moveTo>
                  <a:pt x="2367077" y="0"/>
                </a:moveTo>
                <a:cubicBezTo>
                  <a:pt x="2411375" y="0"/>
                  <a:pt x="2451202" y="9550"/>
                  <a:pt x="2486559" y="28651"/>
                </a:cubicBezTo>
                <a:cubicBezTo>
                  <a:pt x="2521916" y="47752"/>
                  <a:pt x="2549754" y="74066"/>
                  <a:pt x="2570074" y="107594"/>
                </a:cubicBezTo>
                <a:cubicBezTo>
                  <a:pt x="2590394" y="141122"/>
                  <a:pt x="2600554" y="178816"/>
                  <a:pt x="2600554" y="220675"/>
                </a:cubicBezTo>
                <a:cubicBezTo>
                  <a:pt x="2600554" y="262534"/>
                  <a:pt x="2590394" y="300228"/>
                  <a:pt x="2570074" y="333756"/>
                </a:cubicBezTo>
                <a:cubicBezTo>
                  <a:pt x="2549754" y="367284"/>
                  <a:pt x="2521916" y="393598"/>
                  <a:pt x="2486559" y="412699"/>
                </a:cubicBezTo>
                <a:cubicBezTo>
                  <a:pt x="2451202" y="431800"/>
                  <a:pt x="2411375" y="441350"/>
                  <a:pt x="2367077" y="441350"/>
                </a:cubicBezTo>
                <a:cubicBezTo>
                  <a:pt x="2322780" y="441350"/>
                  <a:pt x="2282851" y="431800"/>
                  <a:pt x="2247291" y="412699"/>
                </a:cubicBezTo>
                <a:cubicBezTo>
                  <a:pt x="2211731" y="393598"/>
                  <a:pt x="2183893" y="367284"/>
                  <a:pt x="2163776" y="333756"/>
                </a:cubicBezTo>
                <a:cubicBezTo>
                  <a:pt x="2143659" y="300228"/>
                  <a:pt x="2133601" y="262534"/>
                  <a:pt x="2133601" y="220675"/>
                </a:cubicBezTo>
                <a:cubicBezTo>
                  <a:pt x="2133601" y="178816"/>
                  <a:pt x="2143659" y="141122"/>
                  <a:pt x="2163776" y="107594"/>
                </a:cubicBezTo>
                <a:cubicBezTo>
                  <a:pt x="2183893" y="74066"/>
                  <a:pt x="2211731" y="47752"/>
                  <a:pt x="2247291" y="28651"/>
                </a:cubicBezTo>
                <a:cubicBezTo>
                  <a:pt x="2282851" y="9550"/>
                  <a:pt x="2322780" y="0"/>
                  <a:pt x="2367077" y="0"/>
                </a:cubicBezTo>
                <a:close/>
                <a:moveTo>
                  <a:pt x="231648" y="0"/>
                </a:moveTo>
                <a:cubicBezTo>
                  <a:pt x="268631" y="0"/>
                  <a:pt x="302057" y="6502"/>
                  <a:pt x="331927" y="19507"/>
                </a:cubicBezTo>
                <a:cubicBezTo>
                  <a:pt x="361798" y="32512"/>
                  <a:pt x="386893" y="51206"/>
                  <a:pt x="407213" y="75590"/>
                </a:cubicBezTo>
                <a:lnTo>
                  <a:pt x="343815" y="134112"/>
                </a:lnTo>
                <a:cubicBezTo>
                  <a:pt x="314960" y="100787"/>
                  <a:pt x="279197" y="84124"/>
                  <a:pt x="236525" y="84124"/>
                </a:cubicBezTo>
                <a:cubicBezTo>
                  <a:pt x="210109" y="84124"/>
                  <a:pt x="186538" y="89916"/>
                  <a:pt x="165811" y="101498"/>
                </a:cubicBezTo>
                <a:cubicBezTo>
                  <a:pt x="145085" y="113081"/>
                  <a:pt x="128931" y="129235"/>
                  <a:pt x="117348" y="149962"/>
                </a:cubicBezTo>
                <a:cubicBezTo>
                  <a:pt x="105766" y="170688"/>
                  <a:pt x="99975" y="194259"/>
                  <a:pt x="99975" y="220675"/>
                </a:cubicBezTo>
                <a:cubicBezTo>
                  <a:pt x="99975" y="247091"/>
                  <a:pt x="105766" y="270662"/>
                  <a:pt x="117348" y="291389"/>
                </a:cubicBezTo>
                <a:cubicBezTo>
                  <a:pt x="128931" y="312115"/>
                  <a:pt x="145085" y="328270"/>
                  <a:pt x="165811" y="339852"/>
                </a:cubicBezTo>
                <a:cubicBezTo>
                  <a:pt x="186538" y="351434"/>
                  <a:pt x="210109" y="357226"/>
                  <a:pt x="236525" y="357226"/>
                </a:cubicBezTo>
                <a:cubicBezTo>
                  <a:pt x="279197" y="357226"/>
                  <a:pt x="314960" y="340360"/>
                  <a:pt x="343815" y="306629"/>
                </a:cubicBezTo>
                <a:lnTo>
                  <a:pt x="407213" y="365150"/>
                </a:lnTo>
                <a:cubicBezTo>
                  <a:pt x="386893" y="389941"/>
                  <a:pt x="361696" y="408838"/>
                  <a:pt x="331623" y="421843"/>
                </a:cubicBezTo>
                <a:cubicBezTo>
                  <a:pt x="301549" y="434848"/>
                  <a:pt x="268021" y="441350"/>
                  <a:pt x="231039" y="441350"/>
                </a:cubicBezTo>
                <a:cubicBezTo>
                  <a:pt x="187554" y="441350"/>
                  <a:pt x="148235" y="431902"/>
                  <a:pt x="113081" y="413004"/>
                </a:cubicBezTo>
                <a:cubicBezTo>
                  <a:pt x="77927" y="394106"/>
                  <a:pt x="50292" y="367894"/>
                  <a:pt x="30175" y="334366"/>
                </a:cubicBezTo>
                <a:cubicBezTo>
                  <a:pt x="10059" y="300838"/>
                  <a:pt x="0" y="262941"/>
                  <a:pt x="0" y="220675"/>
                </a:cubicBezTo>
                <a:cubicBezTo>
                  <a:pt x="0" y="178410"/>
                  <a:pt x="10059" y="140513"/>
                  <a:pt x="30175" y="106985"/>
                </a:cubicBezTo>
                <a:cubicBezTo>
                  <a:pt x="50292" y="73456"/>
                  <a:pt x="77927" y="47244"/>
                  <a:pt x="113081" y="28346"/>
                </a:cubicBezTo>
                <a:cubicBezTo>
                  <a:pt x="148235" y="9448"/>
                  <a:pt x="187757" y="0"/>
                  <a:pt x="23164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accent1"/>
              </a:solidFill>
              <a:latin typeface="Montserrat"/>
              <a:ea typeface="Montserrat"/>
              <a:cs typeface="Montserrat"/>
              <a:sym typeface="Montserrat"/>
            </a:endParaRPr>
          </a:p>
        </p:txBody>
      </p:sp>
    </p:spTree>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Custom Layout">
  <p:cSld name="29_Custom Layout">
    <p:spTree>
      <p:nvGrpSpPr>
        <p:cNvPr id="71" name="Shape 71"/>
        <p:cNvGrpSpPr/>
        <p:nvPr/>
      </p:nvGrpSpPr>
      <p:grpSpPr>
        <a:xfrm>
          <a:off x="0" y="0"/>
          <a:ext cx="0" cy="0"/>
          <a:chOff x="0" y="0"/>
          <a:chExt cx="0" cy="0"/>
        </a:xfrm>
      </p:grpSpPr>
      <p:sp>
        <p:nvSpPr>
          <p:cNvPr id="72" name="Google Shape;72;p15"/>
          <p:cNvSpPr/>
          <p:nvPr>
            <p:ph idx="2" type="pic"/>
          </p:nvPr>
        </p:nvSpPr>
        <p:spPr>
          <a:xfrm>
            <a:off x="5872163" y="0"/>
            <a:ext cx="3271800" cy="1726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3" name="Google Shape;73;p15"/>
          <p:cNvSpPr/>
          <p:nvPr>
            <p:ph idx="3" type="pic"/>
          </p:nvPr>
        </p:nvSpPr>
        <p:spPr>
          <a:xfrm>
            <a:off x="5872163" y="1726176"/>
            <a:ext cx="3271800" cy="1726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4" name="Google Shape;74;p15"/>
          <p:cNvSpPr/>
          <p:nvPr>
            <p:ph idx="4" type="pic"/>
          </p:nvPr>
        </p:nvSpPr>
        <p:spPr>
          <a:xfrm>
            <a:off x="5872163" y="3452352"/>
            <a:ext cx="3271800" cy="1691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5" name="Google Shape;75;p15"/>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76" name="Google Shape;76;p15"/>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77" name="Shape 77"/>
        <p:cNvGrpSpPr/>
        <p:nvPr/>
      </p:nvGrpSpPr>
      <p:grpSpPr>
        <a:xfrm>
          <a:off x="0" y="0"/>
          <a:ext cx="0" cy="0"/>
          <a:chOff x="0" y="0"/>
          <a:chExt cx="0" cy="0"/>
        </a:xfrm>
      </p:grpSpPr>
      <p:sp>
        <p:nvSpPr>
          <p:cNvPr id="78" name="Google Shape;78;p16"/>
          <p:cNvSpPr/>
          <p:nvPr>
            <p:ph idx="2" type="pic"/>
          </p:nvPr>
        </p:nvSpPr>
        <p:spPr>
          <a:xfrm>
            <a:off x="4709360" y="954313"/>
            <a:ext cx="880200" cy="811800"/>
          </a:xfrm>
          <a:prstGeom prst="roundRect">
            <a:avLst>
              <a:gd fmla="val 3650" name="adj"/>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700"/>
              <a:buFont typeface="Arial"/>
              <a:buNone/>
              <a:defRPr b="0" i="0" sz="7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79" name="Google Shape;79;p16"/>
          <p:cNvSpPr/>
          <p:nvPr>
            <p:ph idx="3" type="pic"/>
          </p:nvPr>
        </p:nvSpPr>
        <p:spPr>
          <a:xfrm>
            <a:off x="4709360" y="2232590"/>
            <a:ext cx="880200" cy="811800"/>
          </a:xfrm>
          <a:prstGeom prst="roundRect">
            <a:avLst>
              <a:gd fmla="val 3650" name="adj"/>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700"/>
              <a:buFont typeface="Arial"/>
              <a:buNone/>
              <a:defRPr b="0" i="0" sz="7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80" name="Google Shape;80;p16"/>
          <p:cNvSpPr/>
          <p:nvPr>
            <p:ph idx="4" type="pic"/>
          </p:nvPr>
        </p:nvSpPr>
        <p:spPr>
          <a:xfrm>
            <a:off x="4709360" y="3510868"/>
            <a:ext cx="880200" cy="811800"/>
          </a:xfrm>
          <a:prstGeom prst="roundRect">
            <a:avLst>
              <a:gd fmla="val 3650" name="adj"/>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700"/>
              <a:buFont typeface="Arial"/>
              <a:buNone/>
              <a:defRPr b="0" i="0" sz="7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81" name="Google Shape;81;p16"/>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82" name="Google Shape;82;p16"/>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p:cSld name="1_004 2">
    <p:spTree>
      <p:nvGrpSpPr>
        <p:cNvPr id="83" name="Shape 83"/>
        <p:cNvGrpSpPr/>
        <p:nvPr/>
      </p:nvGrpSpPr>
      <p:grpSpPr>
        <a:xfrm>
          <a:off x="0" y="0"/>
          <a:ext cx="0" cy="0"/>
          <a:chOff x="0" y="0"/>
          <a:chExt cx="0" cy="0"/>
        </a:xfrm>
      </p:grpSpPr>
      <p:sp>
        <p:nvSpPr>
          <p:cNvPr id="84" name="Google Shape;84;p17"/>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85" name="Google Shape;85;p17"/>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p:nvPr>
            <p:ph idx="2" type="pic"/>
          </p:nvPr>
        </p:nvSpPr>
        <p:spPr>
          <a:xfrm>
            <a:off x="4343401" y="0"/>
            <a:ext cx="48006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rpo 1">
  <p:cSld name="TITLE_AND_BODY_1">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12" name="Shape 12"/>
        <p:cNvGrpSpPr/>
        <p:nvPr/>
      </p:nvGrpSpPr>
      <p:grpSpPr>
        <a:xfrm>
          <a:off x="0" y="0"/>
          <a:ext cx="0" cy="0"/>
          <a:chOff x="0" y="0"/>
          <a:chExt cx="0" cy="0"/>
        </a:xfrm>
      </p:grpSpPr>
      <p:sp>
        <p:nvSpPr>
          <p:cNvPr id="13" name="Google Shape;13;p3"/>
          <p:cNvSpPr/>
          <p:nvPr>
            <p:ph idx="2" type="pic"/>
          </p:nvPr>
        </p:nvSpPr>
        <p:spPr>
          <a:xfrm>
            <a:off x="4646053" y="1"/>
            <a:ext cx="44979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14" name="Google Shape;14;p3"/>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15" name="Google Shape;15;p3"/>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6" name="Shape 16"/>
        <p:cNvGrpSpPr/>
        <p:nvPr/>
      </p:nvGrpSpPr>
      <p:grpSpPr>
        <a:xfrm>
          <a:off x="0" y="0"/>
          <a:ext cx="0" cy="0"/>
          <a:chOff x="0" y="0"/>
          <a:chExt cx="0" cy="0"/>
        </a:xfrm>
      </p:grpSpPr>
      <p:sp>
        <p:nvSpPr>
          <p:cNvPr id="17" name="Google Shape;17;p4"/>
          <p:cNvSpPr/>
          <p:nvPr>
            <p:ph idx="2" type="pic"/>
          </p:nvPr>
        </p:nvSpPr>
        <p:spPr>
          <a:xfrm>
            <a:off x="4223657" y="0"/>
            <a:ext cx="49203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18" name="Google Shape;18;p4"/>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19" name="Google Shape;19;p4"/>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ustom Layout">
  <p:cSld name="20_Custom Layout">
    <p:spTree>
      <p:nvGrpSpPr>
        <p:cNvPr id="20" name="Shape 20"/>
        <p:cNvGrpSpPr/>
        <p:nvPr/>
      </p:nvGrpSpPr>
      <p:grpSpPr>
        <a:xfrm>
          <a:off x="0" y="0"/>
          <a:ext cx="0" cy="0"/>
          <a:chOff x="0" y="0"/>
          <a:chExt cx="0" cy="0"/>
        </a:xfrm>
      </p:grpSpPr>
      <p:sp>
        <p:nvSpPr>
          <p:cNvPr id="21" name="Google Shape;21;p5"/>
          <p:cNvSpPr/>
          <p:nvPr>
            <p:ph idx="2" type="pic"/>
          </p:nvPr>
        </p:nvSpPr>
        <p:spPr>
          <a:xfrm>
            <a:off x="257860" y="2622283"/>
            <a:ext cx="1684500" cy="1681800"/>
          </a:xfrm>
          <a:prstGeom prst="roundRect">
            <a:avLst>
              <a:gd fmla="val 3650"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22" name="Google Shape;22;p5"/>
          <p:cNvSpPr/>
          <p:nvPr>
            <p:ph idx="3" type="pic"/>
          </p:nvPr>
        </p:nvSpPr>
        <p:spPr>
          <a:xfrm>
            <a:off x="2062847" y="2622283"/>
            <a:ext cx="1684500" cy="1681800"/>
          </a:xfrm>
          <a:prstGeom prst="roundRect">
            <a:avLst>
              <a:gd fmla="val 3650"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23" name="Google Shape;23;p5"/>
          <p:cNvSpPr/>
          <p:nvPr>
            <p:ph idx="4" type="pic"/>
          </p:nvPr>
        </p:nvSpPr>
        <p:spPr>
          <a:xfrm>
            <a:off x="2062847" y="836621"/>
            <a:ext cx="1684500" cy="1681800"/>
          </a:xfrm>
          <a:prstGeom prst="roundRect">
            <a:avLst>
              <a:gd fmla="val 3650" name="adj"/>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24" name="Google Shape;24;p5"/>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25" name="Google Shape;25;p5"/>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26" name="Shape 26"/>
        <p:cNvGrpSpPr/>
        <p:nvPr/>
      </p:nvGrpSpPr>
      <p:grpSpPr>
        <a:xfrm>
          <a:off x="0" y="0"/>
          <a:ext cx="0" cy="0"/>
          <a:chOff x="0" y="0"/>
          <a:chExt cx="0" cy="0"/>
        </a:xfrm>
      </p:grpSpPr>
      <p:sp>
        <p:nvSpPr>
          <p:cNvPr id="27" name="Google Shape;27;p6"/>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28" name="Google Shape;28;p6"/>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9" name="Shape 29"/>
        <p:cNvGrpSpPr/>
        <p:nvPr/>
      </p:nvGrpSpPr>
      <p:grpSpPr>
        <a:xfrm>
          <a:off x="0" y="0"/>
          <a:ext cx="0" cy="0"/>
          <a:chOff x="0" y="0"/>
          <a:chExt cx="0" cy="0"/>
        </a:xfrm>
      </p:grpSpPr>
      <p:sp>
        <p:nvSpPr>
          <p:cNvPr id="30" name="Google Shape;30;p7"/>
          <p:cNvSpPr/>
          <p:nvPr>
            <p:ph idx="2" type="pic"/>
          </p:nvPr>
        </p:nvSpPr>
        <p:spPr>
          <a:xfrm>
            <a:off x="2634018" y="1271588"/>
            <a:ext cx="6510000" cy="1990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31" name="Google Shape;31;p7"/>
          <p:cNvSpPr/>
          <p:nvPr>
            <p:ph idx="3" type="pic"/>
          </p:nvPr>
        </p:nvSpPr>
        <p:spPr>
          <a:xfrm>
            <a:off x="0" y="1271588"/>
            <a:ext cx="2552100" cy="1990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32" name="Google Shape;32;p7"/>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33" name="Google Shape;33;p7"/>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34" name="Shape 34"/>
        <p:cNvGrpSpPr/>
        <p:nvPr/>
      </p:nvGrpSpPr>
      <p:grpSpPr>
        <a:xfrm>
          <a:off x="0" y="0"/>
          <a:ext cx="0" cy="0"/>
          <a:chOff x="0" y="0"/>
          <a:chExt cx="0" cy="0"/>
        </a:xfrm>
      </p:grpSpPr>
      <p:sp>
        <p:nvSpPr>
          <p:cNvPr id="35" name="Google Shape;35;p8"/>
          <p:cNvSpPr/>
          <p:nvPr>
            <p:ph idx="2" type="pic"/>
          </p:nvPr>
        </p:nvSpPr>
        <p:spPr>
          <a:xfrm>
            <a:off x="264319" y="1371388"/>
            <a:ext cx="8615400" cy="2200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None/>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36" name="Google Shape;36;p8"/>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37" name="Google Shape;37;p8"/>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8" name="Shape 38"/>
        <p:cNvGrpSpPr/>
        <p:nvPr/>
      </p:nvGrpSpPr>
      <p:grpSpPr>
        <a:xfrm>
          <a:off x="0" y="0"/>
          <a:ext cx="0" cy="0"/>
          <a:chOff x="0" y="0"/>
          <a:chExt cx="0" cy="0"/>
        </a:xfrm>
      </p:grpSpPr>
      <p:sp>
        <p:nvSpPr>
          <p:cNvPr id="39" name="Google Shape;39;p9"/>
          <p:cNvSpPr/>
          <p:nvPr>
            <p:ph idx="2" type="pic"/>
          </p:nvPr>
        </p:nvSpPr>
        <p:spPr>
          <a:xfrm>
            <a:off x="7110413" y="0"/>
            <a:ext cx="20337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40" name="Google Shape;40;p9"/>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9"/>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_Custom Layout">
  <p:cSld name="47_Custom Layout">
    <p:spTree>
      <p:nvGrpSpPr>
        <p:cNvPr id="42" name="Shape 42"/>
        <p:cNvGrpSpPr/>
        <p:nvPr/>
      </p:nvGrpSpPr>
      <p:grpSpPr>
        <a:xfrm>
          <a:off x="0" y="0"/>
          <a:ext cx="0" cy="0"/>
          <a:chOff x="0" y="0"/>
          <a:chExt cx="0" cy="0"/>
        </a:xfrm>
      </p:grpSpPr>
      <p:sp>
        <p:nvSpPr>
          <p:cNvPr id="43" name="Google Shape;43;p10"/>
          <p:cNvSpPr/>
          <p:nvPr>
            <p:ph idx="2" type="pic"/>
          </p:nvPr>
        </p:nvSpPr>
        <p:spPr>
          <a:xfrm>
            <a:off x="6648451" y="-8647"/>
            <a:ext cx="2495400" cy="166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44" name="Google Shape;44;p10"/>
          <p:cNvSpPr/>
          <p:nvPr>
            <p:ph idx="3" type="pic"/>
          </p:nvPr>
        </p:nvSpPr>
        <p:spPr>
          <a:xfrm>
            <a:off x="6648450" y="1660359"/>
            <a:ext cx="2495400" cy="1668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45" name="Google Shape;45;p10"/>
          <p:cNvSpPr/>
          <p:nvPr>
            <p:ph idx="4" type="pic"/>
          </p:nvPr>
        </p:nvSpPr>
        <p:spPr>
          <a:xfrm>
            <a:off x="6648449" y="3329364"/>
            <a:ext cx="2495400" cy="1814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ontserrat"/>
                <a:ea typeface="Montserrat"/>
                <a:cs typeface="Montserrat"/>
                <a:sym typeface="Montserrat"/>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9pPr>
          </a:lstStyle>
          <a:p/>
        </p:txBody>
      </p:sp>
      <p:sp>
        <p:nvSpPr>
          <p:cNvPr id="46" name="Google Shape;46;p10"/>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sz="900">
                <a:solidFill>
                  <a:srgbClr val="A5A5A5"/>
                </a:solidFill>
                <a:latin typeface="Montserrat"/>
                <a:ea typeface="Montserrat"/>
                <a:cs typeface="Montserrat"/>
                <a:sym typeface="Montserrat"/>
              </a:defRPr>
            </a:lvl1pPr>
            <a:lvl2pPr indent="0" lvl="1" marL="0" algn="r">
              <a:spcBef>
                <a:spcPts val="0"/>
              </a:spcBef>
              <a:buNone/>
              <a:defRPr b="1" sz="900">
                <a:solidFill>
                  <a:srgbClr val="A5A5A5"/>
                </a:solidFill>
                <a:latin typeface="Montserrat"/>
                <a:ea typeface="Montserrat"/>
                <a:cs typeface="Montserrat"/>
                <a:sym typeface="Montserrat"/>
              </a:defRPr>
            </a:lvl2pPr>
            <a:lvl3pPr indent="0" lvl="2" marL="0" algn="r">
              <a:spcBef>
                <a:spcPts val="0"/>
              </a:spcBef>
              <a:buNone/>
              <a:defRPr b="1" sz="900">
                <a:solidFill>
                  <a:srgbClr val="A5A5A5"/>
                </a:solidFill>
                <a:latin typeface="Montserrat"/>
                <a:ea typeface="Montserrat"/>
                <a:cs typeface="Montserrat"/>
                <a:sym typeface="Montserrat"/>
              </a:defRPr>
            </a:lvl3pPr>
            <a:lvl4pPr indent="0" lvl="3" marL="0" algn="r">
              <a:spcBef>
                <a:spcPts val="0"/>
              </a:spcBef>
              <a:buNone/>
              <a:defRPr b="1" sz="900">
                <a:solidFill>
                  <a:srgbClr val="A5A5A5"/>
                </a:solidFill>
                <a:latin typeface="Montserrat"/>
                <a:ea typeface="Montserrat"/>
                <a:cs typeface="Montserrat"/>
                <a:sym typeface="Montserrat"/>
              </a:defRPr>
            </a:lvl4pPr>
            <a:lvl5pPr indent="0" lvl="4" marL="0" algn="r">
              <a:spcBef>
                <a:spcPts val="0"/>
              </a:spcBef>
              <a:buNone/>
              <a:defRPr b="1" sz="900">
                <a:solidFill>
                  <a:srgbClr val="A5A5A5"/>
                </a:solidFill>
                <a:latin typeface="Montserrat"/>
                <a:ea typeface="Montserrat"/>
                <a:cs typeface="Montserrat"/>
                <a:sym typeface="Montserrat"/>
              </a:defRPr>
            </a:lvl5pPr>
            <a:lvl6pPr indent="0" lvl="5" marL="0" algn="r">
              <a:spcBef>
                <a:spcPts val="0"/>
              </a:spcBef>
              <a:buNone/>
              <a:defRPr b="1" sz="900">
                <a:solidFill>
                  <a:srgbClr val="A5A5A5"/>
                </a:solidFill>
                <a:latin typeface="Montserrat"/>
                <a:ea typeface="Montserrat"/>
                <a:cs typeface="Montserrat"/>
                <a:sym typeface="Montserrat"/>
              </a:defRPr>
            </a:lvl6pPr>
            <a:lvl7pPr indent="0" lvl="6" marL="0" algn="r">
              <a:spcBef>
                <a:spcPts val="0"/>
              </a:spcBef>
              <a:buNone/>
              <a:defRPr b="1" sz="900">
                <a:solidFill>
                  <a:srgbClr val="A5A5A5"/>
                </a:solidFill>
                <a:latin typeface="Montserrat"/>
                <a:ea typeface="Montserrat"/>
                <a:cs typeface="Montserrat"/>
                <a:sym typeface="Montserrat"/>
              </a:defRPr>
            </a:lvl7pPr>
            <a:lvl8pPr indent="0" lvl="7" marL="0" algn="r">
              <a:spcBef>
                <a:spcPts val="0"/>
              </a:spcBef>
              <a:buNone/>
              <a:defRPr b="1" sz="900">
                <a:solidFill>
                  <a:srgbClr val="A5A5A5"/>
                </a:solidFill>
                <a:latin typeface="Montserrat"/>
                <a:ea typeface="Montserrat"/>
                <a:cs typeface="Montserrat"/>
                <a:sym typeface="Montserrat"/>
              </a:defRPr>
            </a:lvl8pPr>
            <a:lvl9pPr indent="0" lvl="8" marL="0" algn="r">
              <a:spcBef>
                <a:spcPts val="0"/>
              </a:spcBef>
              <a:buNone/>
              <a:defRPr b="1" sz="900">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47" name="Google Shape;47;p10"/>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7674728" y="4715901"/>
            <a:ext cx="1269300" cy="2562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A5A5A5"/>
                </a:solidFill>
                <a:latin typeface="Montserrat"/>
                <a:ea typeface="Montserrat"/>
                <a:cs typeface="Montserrat"/>
                <a:sym typeface="Montserrat"/>
              </a:defRPr>
            </a:lvl1pPr>
            <a:lvl2pPr indent="0" lvl="1" marL="0" marR="0" rtl="0" algn="r">
              <a:spcBef>
                <a:spcPts val="0"/>
              </a:spcBef>
              <a:buNone/>
              <a:defRPr b="1" i="0" sz="900" u="none" cap="none" strike="noStrike">
                <a:solidFill>
                  <a:srgbClr val="A5A5A5"/>
                </a:solidFill>
                <a:latin typeface="Montserrat"/>
                <a:ea typeface="Montserrat"/>
                <a:cs typeface="Montserrat"/>
                <a:sym typeface="Montserrat"/>
              </a:defRPr>
            </a:lvl2pPr>
            <a:lvl3pPr indent="0" lvl="2" marL="0" marR="0" rtl="0" algn="r">
              <a:spcBef>
                <a:spcPts val="0"/>
              </a:spcBef>
              <a:buNone/>
              <a:defRPr b="1" i="0" sz="900" u="none" cap="none" strike="noStrike">
                <a:solidFill>
                  <a:srgbClr val="A5A5A5"/>
                </a:solidFill>
                <a:latin typeface="Montserrat"/>
                <a:ea typeface="Montserrat"/>
                <a:cs typeface="Montserrat"/>
                <a:sym typeface="Montserrat"/>
              </a:defRPr>
            </a:lvl3pPr>
            <a:lvl4pPr indent="0" lvl="3" marL="0" marR="0" rtl="0" algn="r">
              <a:spcBef>
                <a:spcPts val="0"/>
              </a:spcBef>
              <a:buNone/>
              <a:defRPr b="1" i="0" sz="900" u="none" cap="none" strike="noStrike">
                <a:solidFill>
                  <a:srgbClr val="A5A5A5"/>
                </a:solidFill>
                <a:latin typeface="Montserrat"/>
                <a:ea typeface="Montserrat"/>
                <a:cs typeface="Montserrat"/>
                <a:sym typeface="Montserrat"/>
              </a:defRPr>
            </a:lvl4pPr>
            <a:lvl5pPr indent="0" lvl="4" marL="0" marR="0" rtl="0" algn="r">
              <a:spcBef>
                <a:spcPts val="0"/>
              </a:spcBef>
              <a:buNone/>
              <a:defRPr b="1" i="0" sz="900" u="none" cap="none" strike="noStrike">
                <a:solidFill>
                  <a:srgbClr val="A5A5A5"/>
                </a:solidFill>
                <a:latin typeface="Montserrat"/>
                <a:ea typeface="Montserrat"/>
                <a:cs typeface="Montserrat"/>
                <a:sym typeface="Montserrat"/>
              </a:defRPr>
            </a:lvl5pPr>
            <a:lvl6pPr indent="0" lvl="5" marL="0" marR="0" rtl="0" algn="r">
              <a:spcBef>
                <a:spcPts val="0"/>
              </a:spcBef>
              <a:buNone/>
              <a:defRPr b="1" i="0" sz="900" u="none" cap="none" strike="noStrike">
                <a:solidFill>
                  <a:srgbClr val="A5A5A5"/>
                </a:solidFill>
                <a:latin typeface="Montserrat"/>
                <a:ea typeface="Montserrat"/>
                <a:cs typeface="Montserrat"/>
                <a:sym typeface="Montserrat"/>
              </a:defRPr>
            </a:lvl6pPr>
            <a:lvl7pPr indent="0" lvl="6" marL="0" marR="0" rtl="0" algn="r">
              <a:spcBef>
                <a:spcPts val="0"/>
              </a:spcBef>
              <a:buNone/>
              <a:defRPr b="1" i="0" sz="900" u="none" cap="none" strike="noStrike">
                <a:solidFill>
                  <a:srgbClr val="A5A5A5"/>
                </a:solidFill>
                <a:latin typeface="Montserrat"/>
                <a:ea typeface="Montserrat"/>
                <a:cs typeface="Montserrat"/>
                <a:sym typeface="Montserrat"/>
              </a:defRPr>
            </a:lvl7pPr>
            <a:lvl8pPr indent="0" lvl="7" marL="0" marR="0" rtl="0" algn="r">
              <a:spcBef>
                <a:spcPts val="0"/>
              </a:spcBef>
              <a:buNone/>
              <a:defRPr b="1" i="0" sz="900" u="none" cap="none" strike="noStrike">
                <a:solidFill>
                  <a:srgbClr val="A5A5A5"/>
                </a:solidFill>
                <a:latin typeface="Montserrat"/>
                <a:ea typeface="Montserrat"/>
                <a:cs typeface="Montserrat"/>
                <a:sym typeface="Montserrat"/>
              </a:defRPr>
            </a:lvl8pPr>
            <a:lvl9pPr indent="0" lvl="8" marL="0" marR="0" rtl="0" algn="r">
              <a:spcBef>
                <a:spcPts val="0"/>
              </a:spcBef>
              <a:buNone/>
              <a:defRPr b="1" i="0" sz="900" u="none" cap="none" strike="noStrike">
                <a:solidFill>
                  <a:srgbClr val="A5A5A5"/>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it"/>
              <a:t>‹#›</a:t>
            </a:fld>
            <a:endParaRPr/>
          </a:p>
        </p:txBody>
      </p:sp>
      <p:sp>
        <p:nvSpPr>
          <p:cNvPr id="7" name="Google Shape;7;p1"/>
          <p:cNvSpPr txBox="1"/>
          <p:nvPr>
            <p:ph idx="11" type="ftr"/>
          </p:nvPr>
        </p:nvSpPr>
        <p:spPr>
          <a:xfrm>
            <a:off x="200025" y="4715901"/>
            <a:ext cx="1720200" cy="2562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A5A5A5"/>
                </a:solidFill>
                <a:latin typeface="Montserrat"/>
                <a:ea typeface="Montserrat"/>
                <a:cs typeface="Montserrat"/>
                <a:sym typeface="Montserrat"/>
              </a:defRPr>
            </a:lvl1pPr>
            <a:lvl2pPr lvl="1"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100"/>
              <a:buNone/>
              <a:defRPr b="0" i="0" sz="14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17.png"/><Relationship Id="rId12"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s://drive.google.com/drive/folders/1jNgGJYddBZKBXvXwNkzPGxkgY5o4hSsw" TargetMode="External"/><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p:nvPr/>
        </p:nvSpPr>
        <p:spPr>
          <a:xfrm>
            <a:off x="-50" y="4478875"/>
            <a:ext cx="9144000" cy="693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99" name="Google Shape;99;p20"/>
          <p:cNvSpPr/>
          <p:nvPr/>
        </p:nvSpPr>
        <p:spPr>
          <a:xfrm>
            <a:off x="-50" y="0"/>
            <a:ext cx="9144000" cy="6936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00" name="Google Shape;100;p20"/>
          <p:cNvSpPr txBox="1"/>
          <p:nvPr/>
        </p:nvSpPr>
        <p:spPr>
          <a:xfrm>
            <a:off x="200925" y="1427525"/>
            <a:ext cx="8582700" cy="216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4500">
                <a:solidFill>
                  <a:schemeClr val="accent1"/>
                </a:solidFill>
                <a:latin typeface="Montserrat"/>
                <a:ea typeface="Montserrat"/>
                <a:cs typeface="Montserrat"/>
                <a:sym typeface="Montserrat"/>
              </a:rPr>
              <a:t>IMAGE CLASSIFICATION</a:t>
            </a:r>
            <a:endParaRPr sz="4500">
              <a:solidFill>
                <a:schemeClr val="dk1"/>
              </a:solidFill>
            </a:endParaRPr>
          </a:p>
          <a:p>
            <a:pPr indent="0" lvl="0" marL="0" rtl="0" algn="l">
              <a:lnSpc>
                <a:spcPct val="80000"/>
              </a:lnSpc>
              <a:spcBef>
                <a:spcPts val="0"/>
              </a:spcBef>
              <a:spcAft>
                <a:spcPts val="0"/>
              </a:spcAft>
              <a:buNone/>
            </a:pPr>
            <a:r>
              <a:rPr b="1" lang="it" sz="4800">
                <a:solidFill>
                  <a:schemeClr val="accent1"/>
                </a:solidFill>
              </a:rPr>
              <a:t>WITH BOW AND LDA FOR TOPIC DETECTION</a:t>
            </a:r>
            <a:endParaRPr b="1" sz="4800">
              <a:solidFill>
                <a:schemeClr val="accent1"/>
              </a:solidFill>
            </a:endParaRPr>
          </a:p>
        </p:txBody>
      </p:sp>
      <p:sp>
        <p:nvSpPr>
          <p:cNvPr id="101" name="Google Shape;101;p20"/>
          <p:cNvSpPr txBox="1"/>
          <p:nvPr/>
        </p:nvSpPr>
        <p:spPr>
          <a:xfrm>
            <a:off x="154725" y="139275"/>
            <a:ext cx="3444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lt1"/>
                </a:solidFill>
                <a:latin typeface="Montserrat"/>
                <a:ea typeface="Montserrat"/>
                <a:cs typeface="Montserrat"/>
                <a:sym typeface="Montserrat"/>
              </a:rPr>
              <a:t>ISPR - MIDTERM 2 - ASSIGNMENT 2</a:t>
            </a:r>
            <a:endParaRPr b="1">
              <a:solidFill>
                <a:schemeClr val="lt1"/>
              </a:solidFill>
              <a:latin typeface="Montserrat"/>
              <a:ea typeface="Montserrat"/>
              <a:cs typeface="Montserrat"/>
              <a:sym typeface="Montserrat"/>
            </a:endParaRPr>
          </a:p>
        </p:txBody>
      </p:sp>
      <p:sp>
        <p:nvSpPr>
          <p:cNvPr id="102" name="Google Shape;102;p20"/>
          <p:cNvSpPr txBox="1"/>
          <p:nvPr/>
        </p:nvSpPr>
        <p:spPr>
          <a:xfrm>
            <a:off x="6164925" y="4631275"/>
            <a:ext cx="2766000" cy="4002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b="1" lang="it">
                <a:solidFill>
                  <a:schemeClr val="lt1"/>
                </a:solidFill>
                <a:latin typeface="Montserrat"/>
                <a:ea typeface="Montserrat"/>
                <a:cs typeface="Montserrat"/>
                <a:sym typeface="Montserrat"/>
              </a:rPr>
              <a:t>SERGIO LATROFA </a:t>
            </a:r>
            <a:r>
              <a:rPr lang="it">
                <a:solidFill>
                  <a:schemeClr val="lt1"/>
                </a:solidFill>
                <a:latin typeface="Montserrat"/>
                <a:ea typeface="Montserrat"/>
                <a:cs typeface="Montserrat"/>
                <a:sym typeface="Montserrat"/>
              </a:rPr>
              <a:t>-</a:t>
            </a:r>
            <a:r>
              <a:rPr b="1" lang="it">
                <a:solidFill>
                  <a:schemeClr val="lt1"/>
                </a:solidFill>
                <a:latin typeface="Montserrat"/>
                <a:ea typeface="Montserrat"/>
                <a:cs typeface="Montserrat"/>
                <a:sym typeface="Montserrat"/>
              </a:rPr>
              <a:t> 640584</a:t>
            </a:r>
            <a:endParaRPr b="1">
              <a:solidFill>
                <a:schemeClr val="lt1"/>
              </a:solidFill>
              <a:latin typeface="Montserrat"/>
              <a:ea typeface="Montserrat"/>
              <a:cs typeface="Montserrat"/>
              <a:sym typeface="Montserrat"/>
            </a:endParaRPr>
          </a:p>
        </p:txBody>
      </p:sp>
      <p:cxnSp>
        <p:nvCxnSpPr>
          <p:cNvPr id="103" name="Google Shape;103;p20"/>
          <p:cNvCxnSpPr/>
          <p:nvPr/>
        </p:nvCxnSpPr>
        <p:spPr>
          <a:xfrm>
            <a:off x="3599025" y="339375"/>
            <a:ext cx="53517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20"/>
          <p:cNvCxnSpPr>
            <a:endCxn id="102" idx="1"/>
          </p:cNvCxnSpPr>
          <p:nvPr/>
        </p:nvCxnSpPr>
        <p:spPr>
          <a:xfrm>
            <a:off x="200925" y="4825675"/>
            <a:ext cx="5964000" cy="5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00025" y="614500"/>
            <a:ext cx="4488000" cy="1283700"/>
          </a:xfrm>
          <a:prstGeom prst="rect">
            <a:avLst/>
          </a:prstGeom>
          <a:noFill/>
          <a:ln>
            <a:noFill/>
          </a:ln>
        </p:spPr>
        <p:txBody>
          <a:bodyPr anchorCtr="0" anchor="t" bIns="34275" lIns="68575" spcFirstLastPara="1" rIns="68575" wrap="square" tIns="34275">
            <a:noAutofit/>
          </a:bodyPr>
          <a:lstStyle/>
          <a:p>
            <a:pPr indent="0" lvl="0" marL="0" rtl="0" algn="l">
              <a:lnSpc>
                <a:spcPct val="123325"/>
              </a:lnSpc>
              <a:spcBef>
                <a:spcPts val="0"/>
              </a:spcBef>
              <a:spcAft>
                <a:spcPts val="0"/>
              </a:spcAft>
              <a:buClr>
                <a:schemeClr val="dk1"/>
              </a:buClr>
              <a:buFont typeface="Arial"/>
              <a:buNone/>
            </a:pPr>
            <a:r>
              <a:rPr lang="it" sz="3000">
                <a:solidFill>
                  <a:schemeClr val="accent1"/>
                </a:solidFill>
                <a:latin typeface="Montserrat"/>
                <a:ea typeface="Montserrat"/>
                <a:cs typeface="Montserrat"/>
                <a:sym typeface="Montserrat"/>
              </a:rPr>
              <a:t>EXTRACT </a:t>
            </a:r>
            <a:r>
              <a:rPr b="1" lang="it" sz="3000">
                <a:solidFill>
                  <a:schemeClr val="accent1"/>
                </a:solidFill>
                <a:latin typeface="Montserrat"/>
                <a:ea typeface="Montserrat"/>
                <a:cs typeface="Montserrat"/>
                <a:sym typeface="Montserrat"/>
              </a:rPr>
              <a:t>VISUAL DESCRIPTORS</a:t>
            </a:r>
            <a:r>
              <a:rPr b="1" lang="it" sz="3000">
                <a:solidFill>
                  <a:schemeClr val="accent1"/>
                </a:solidFill>
                <a:latin typeface="Montserrat"/>
                <a:ea typeface="Montserrat"/>
                <a:cs typeface="Montserrat"/>
                <a:sym typeface="Montserrat"/>
              </a:rPr>
              <a:t> </a:t>
            </a:r>
            <a:endParaRPr sz="1100"/>
          </a:p>
        </p:txBody>
      </p:sp>
      <p:sp>
        <p:nvSpPr>
          <p:cNvPr id="110" name="Google Shape;110;p21"/>
          <p:cNvSpPr txBox="1"/>
          <p:nvPr/>
        </p:nvSpPr>
        <p:spPr>
          <a:xfrm>
            <a:off x="216225" y="1898200"/>
            <a:ext cx="3992400" cy="1877400"/>
          </a:xfrm>
          <a:prstGeom prst="rect">
            <a:avLst/>
          </a:prstGeom>
          <a:noFill/>
          <a:ln cap="flat" cmpd="sng" w="9525">
            <a:solidFill>
              <a:schemeClr val="dk2"/>
            </a:solidFill>
            <a:prstDash val="dot"/>
            <a:round/>
            <a:headEnd len="sm" w="sm" type="none"/>
            <a:tailEnd len="sm" w="sm" type="none"/>
          </a:ln>
        </p:spPr>
        <p:txBody>
          <a:bodyPr anchorCtr="0" anchor="t" bIns="34275" lIns="68575" spcFirstLastPara="1" rIns="68575" wrap="square" tIns="34275">
            <a:noAutofit/>
          </a:bodyPr>
          <a:lstStyle/>
          <a:p>
            <a:pPr indent="-285750" lvl="0" marL="457200" marR="0" rtl="0" algn="l">
              <a:lnSpc>
                <a:spcPct val="150000"/>
              </a:lnSpc>
              <a:spcBef>
                <a:spcPts val="1000"/>
              </a:spcBef>
              <a:spcAft>
                <a:spcPts val="0"/>
              </a:spcAft>
              <a:buClr>
                <a:srgbClr val="7F7F7F"/>
              </a:buClr>
              <a:buSzPts val="900"/>
              <a:buFont typeface="Montserrat"/>
              <a:buAutoNum type="arabicPeriod"/>
            </a:pPr>
            <a:r>
              <a:rPr i="1" lang="it" sz="900">
                <a:solidFill>
                  <a:srgbClr val="7F7F7F"/>
                </a:solidFill>
                <a:latin typeface="Montserrat"/>
                <a:ea typeface="Montserrat"/>
                <a:cs typeface="Montserrat"/>
                <a:sym typeface="Montserrat"/>
              </a:rPr>
              <a:t>Extract </a:t>
            </a:r>
            <a:r>
              <a:rPr b="1" lang="it" sz="900">
                <a:solidFill>
                  <a:srgbClr val="808080"/>
                </a:solidFill>
                <a:highlight>
                  <a:schemeClr val="lt1"/>
                </a:highlight>
                <a:latin typeface="Montserrat"/>
                <a:ea typeface="Montserrat"/>
                <a:cs typeface="Montserrat"/>
                <a:sym typeface="Montserrat"/>
              </a:rPr>
              <a:t>maximally stable extremal regions MSER.</a:t>
            </a:r>
            <a:endParaRPr i="1" sz="900">
              <a:solidFill>
                <a:srgbClr val="7F7F7F"/>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i="1" sz="900">
              <a:solidFill>
                <a:srgbClr val="7F7F7F"/>
              </a:solidFill>
              <a:latin typeface="Montserrat"/>
              <a:ea typeface="Montserrat"/>
              <a:cs typeface="Montserrat"/>
              <a:sym typeface="Montserrat"/>
            </a:endParaRPr>
          </a:p>
          <a:p>
            <a:pPr indent="-285750" lvl="0" marL="457200" marR="0" rtl="0" algn="l">
              <a:lnSpc>
                <a:spcPct val="150000"/>
              </a:lnSpc>
              <a:spcBef>
                <a:spcPts val="0"/>
              </a:spcBef>
              <a:spcAft>
                <a:spcPts val="0"/>
              </a:spcAft>
              <a:buClr>
                <a:srgbClr val="7F7F7F"/>
              </a:buClr>
              <a:buSzPts val="900"/>
              <a:buFont typeface="Montserrat"/>
              <a:buAutoNum type="arabicPeriod"/>
            </a:pPr>
            <a:r>
              <a:rPr i="1" lang="it" sz="900">
                <a:solidFill>
                  <a:srgbClr val="7F7F7F"/>
                </a:solidFill>
                <a:latin typeface="Montserrat"/>
                <a:ea typeface="Montserrat"/>
                <a:cs typeface="Montserrat"/>
                <a:sym typeface="Montserrat"/>
              </a:rPr>
              <a:t>Apply Scale Invariant Feature Transform (SIFT) to regions, obtaining  descriptors relative to </a:t>
            </a:r>
            <a:r>
              <a:rPr b="1" i="1" lang="it" sz="900">
                <a:solidFill>
                  <a:srgbClr val="7F7F7F"/>
                </a:solidFill>
                <a:latin typeface="Montserrat"/>
                <a:ea typeface="Montserrat"/>
                <a:cs typeface="Montserrat"/>
                <a:sym typeface="Montserrat"/>
              </a:rPr>
              <a:t>local features.  </a:t>
            </a:r>
            <a:endParaRPr b="1" i="1" sz="900">
              <a:solidFill>
                <a:srgbClr val="7F7F7F"/>
              </a:solidFill>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i="1" sz="900">
              <a:solidFill>
                <a:srgbClr val="7F7F7F"/>
              </a:solidFill>
              <a:latin typeface="Montserrat"/>
              <a:ea typeface="Montserrat"/>
              <a:cs typeface="Montserrat"/>
              <a:sym typeface="Montserrat"/>
            </a:endParaRPr>
          </a:p>
          <a:p>
            <a:pPr indent="-285750" lvl="0" marL="457200" marR="0" rtl="0" algn="l">
              <a:lnSpc>
                <a:spcPct val="150000"/>
              </a:lnSpc>
              <a:spcBef>
                <a:spcPts val="0"/>
              </a:spcBef>
              <a:spcAft>
                <a:spcPts val="0"/>
              </a:spcAft>
              <a:buClr>
                <a:srgbClr val="7F7F7F"/>
              </a:buClr>
              <a:buSzPts val="900"/>
              <a:buFont typeface="Montserrat"/>
              <a:buAutoNum type="arabicPeriod"/>
            </a:pPr>
            <a:r>
              <a:rPr i="1" lang="it" sz="900">
                <a:solidFill>
                  <a:srgbClr val="7F7F7F"/>
                </a:solidFill>
                <a:latin typeface="Montserrat"/>
                <a:ea typeface="Montserrat"/>
                <a:cs typeface="Montserrat"/>
                <a:sym typeface="Montserrat"/>
              </a:rPr>
              <a:t>Concatenate all the  </a:t>
            </a:r>
            <a:r>
              <a:rPr b="1" i="1" lang="it" sz="900">
                <a:solidFill>
                  <a:srgbClr val="7F7F7F"/>
                </a:solidFill>
                <a:latin typeface="Montserrat"/>
                <a:ea typeface="Montserrat"/>
                <a:cs typeface="Montserrat"/>
                <a:sym typeface="Montserrat"/>
              </a:rPr>
              <a:t>D</a:t>
            </a:r>
            <a:r>
              <a:rPr i="1" lang="it" sz="900">
                <a:solidFill>
                  <a:srgbClr val="7F7F7F"/>
                </a:solidFill>
                <a:latin typeface="Montserrat"/>
                <a:ea typeface="Montserrat"/>
                <a:cs typeface="Montserrat"/>
                <a:sym typeface="Montserrat"/>
              </a:rPr>
              <a:t>, non-null,  computed descriptors obtaining a tensor of shape D  x  128.</a:t>
            </a:r>
            <a:endParaRPr i="1" sz="900">
              <a:solidFill>
                <a:srgbClr val="7F7F7F"/>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i="1" sz="900">
              <a:solidFill>
                <a:srgbClr val="7F7F7F"/>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900">
              <a:solidFill>
                <a:srgbClr val="7F7F7F"/>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900">
              <a:solidFill>
                <a:srgbClr val="7F7F7F"/>
              </a:solidFill>
              <a:latin typeface="Montserrat"/>
              <a:ea typeface="Montserrat"/>
              <a:cs typeface="Montserrat"/>
              <a:sym typeface="Montserrat"/>
            </a:endParaRPr>
          </a:p>
        </p:txBody>
      </p:sp>
      <p:sp>
        <p:nvSpPr>
          <p:cNvPr id="111" name="Google Shape;111;p21"/>
          <p:cNvSpPr txBox="1"/>
          <p:nvPr>
            <p:ph idx="12" type="sldNum"/>
          </p:nvPr>
        </p:nvSpPr>
        <p:spPr>
          <a:xfrm>
            <a:off x="7674728" y="4739762"/>
            <a:ext cx="1269300" cy="2418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solidFill>
                  <a:srgbClr val="FCFCFC"/>
                </a:solidFill>
              </a:rPr>
              <a:t>‹#›</a:t>
            </a:fld>
            <a:endParaRPr>
              <a:solidFill>
                <a:srgbClr val="FCFCFC"/>
              </a:solidFill>
            </a:endParaRPr>
          </a:p>
        </p:txBody>
      </p:sp>
      <p:sp>
        <p:nvSpPr>
          <p:cNvPr id="112" name="Google Shape;112;p21"/>
          <p:cNvSpPr txBox="1"/>
          <p:nvPr/>
        </p:nvSpPr>
        <p:spPr>
          <a:xfrm>
            <a:off x="4317898" y="3195917"/>
            <a:ext cx="2254200" cy="1608600"/>
          </a:xfrm>
          <a:prstGeom prst="rect">
            <a:avLst/>
          </a:prstGeom>
          <a:noFill/>
          <a:ln>
            <a:noFill/>
          </a:ln>
        </p:spPr>
        <p:txBody>
          <a:bodyPr anchorCtr="0" anchor="t" bIns="34275" lIns="68575" spcFirstLastPara="1" rIns="68575" wrap="square" tIns="34275">
            <a:noAutofit/>
          </a:bodyPr>
          <a:lstStyle/>
          <a:p>
            <a:pPr indent="0" lvl="0" marL="0" marR="0" rtl="0" algn="ctr">
              <a:lnSpc>
                <a:spcPct val="200000"/>
              </a:lnSpc>
              <a:spcBef>
                <a:spcPts val="0"/>
              </a:spcBef>
              <a:spcAft>
                <a:spcPts val="0"/>
              </a:spcAft>
              <a:buNone/>
            </a:pPr>
            <a:r>
              <a:rPr b="1" lang="it" sz="800">
                <a:solidFill>
                  <a:schemeClr val="lt1"/>
                </a:solidFill>
                <a:latin typeface="Montserrat"/>
                <a:ea typeface="Montserrat"/>
                <a:cs typeface="Montserrat"/>
                <a:sym typeface="Montserrat"/>
              </a:rPr>
              <a:t>Preprocessing</a:t>
            </a:r>
            <a:endParaRPr sz="1100"/>
          </a:p>
          <a:p>
            <a:pPr indent="0" lvl="0" marL="0" marR="0" rtl="0" algn="just">
              <a:lnSpc>
                <a:spcPct val="150000"/>
              </a:lnSpc>
              <a:spcBef>
                <a:spcPts val="300"/>
              </a:spcBef>
              <a:spcAft>
                <a:spcPts val="0"/>
              </a:spcAft>
              <a:buNone/>
            </a:pPr>
            <a:r>
              <a:rPr lang="it" sz="700">
                <a:solidFill>
                  <a:schemeClr val="lt1"/>
                </a:solidFill>
                <a:latin typeface="Montserrat"/>
                <a:ea typeface="Montserrat"/>
                <a:cs typeface="Montserrat"/>
                <a:sym typeface="Montserrat"/>
              </a:rPr>
              <a:t>All considered notes were uploaded on a new Google Drive folder and loaded into the Colab Notebook using librosa.load function. </a:t>
            </a:r>
            <a:endParaRPr sz="700">
              <a:solidFill>
                <a:schemeClr val="lt1"/>
              </a:solidFill>
              <a:latin typeface="Montserrat"/>
              <a:ea typeface="Montserrat"/>
              <a:cs typeface="Montserrat"/>
              <a:sym typeface="Montserrat"/>
            </a:endParaRPr>
          </a:p>
          <a:p>
            <a:pPr indent="0" lvl="0" marL="0" marR="0" rtl="0" algn="just">
              <a:lnSpc>
                <a:spcPct val="150000"/>
              </a:lnSpc>
              <a:spcBef>
                <a:spcPts val="300"/>
              </a:spcBef>
              <a:spcAft>
                <a:spcPts val="0"/>
              </a:spcAft>
              <a:buNone/>
            </a:pPr>
            <a:r>
              <a:t/>
            </a:r>
            <a:endParaRPr sz="700">
              <a:solidFill>
                <a:schemeClr val="lt1"/>
              </a:solidFill>
              <a:latin typeface="Montserrat"/>
              <a:ea typeface="Montserrat"/>
              <a:cs typeface="Montserrat"/>
              <a:sym typeface="Montserrat"/>
            </a:endParaRPr>
          </a:p>
          <a:p>
            <a:pPr indent="0" lvl="0" marL="0" marR="0" rtl="0" algn="just">
              <a:lnSpc>
                <a:spcPct val="150000"/>
              </a:lnSpc>
              <a:spcBef>
                <a:spcPts val="300"/>
              </a:spcBef>
              <a:spcAft>
                <a:spcPts val="0"/>
              </a:spcAft>
              <a:buNone/>
            </a:pPr>
            <a:r>
              <a:rPr lang="it" sz="700">
                <a:solidFill>
                  <a:schemeClr val="lt1"/>
                </a:solidFill>
                <a:latin typeface="Montserrat"/>
                <a:ea typeface="Montserrat"/>
                <a:cs typeface="Montserrat"/>
                <a:sym typeface="Montserrat"/>
              </a:rPr>
              <a:t>Each extracted time-series was then trimmed, applying again a librosa function to delete “silence” moment (according to a predetermined threshold).</a:t>
            </a:r>
            <a:endParaRPr sz="700">
              <a:solidFill>
                <a:schemeClr val="lt1"/>
              </a:solidFill>
              <a:latin typeface="Montserrat"/>
              <a:ea typeface="Montserrat"/>
              <a:cs typeface="Montserrat"/>
              <a:sym typeface="Montserrat"/>
            </a:endParaRPr>
          </a:p>
        </p:txBody>
      </p:sp>
      <p:sp>
        <p:nvSpPr>
          <p:cNvPr id="113" name="Google Shape;113;p21"/>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2"/>
                </a:solidFill>
                <a:latin typeface="Montserrat"/>
                <a:ea typeface="Montserrat"/>
                <a:cs typeface="Montserrat"/>
                <a:sym typeface="Montserrat"/>
              </a:rPr>
              <a:t>ISPR - MIDTERM 2 - ASSIGNMENT 2</a:t>
            </a:r>
            <a:endParaRPr b="1">
              <a:solidFill>
                <a:schemeClr val="accent2"/>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4612400" y="0"/>
            <a:ext cx="4531727" cy="3931851"/>
          </a:xfrm>
          <a:prstGeom prst="rect">
            <a:avLst/>
          </a:prstGeom>
          <a:noFill/>
          <a:ln>
            <a:noFill/>
          </a:ln>
        </p:spPr>
      </p:pic>
      <p:sp>
        <p:nvSpPr>
          <p:cNvPr id="115" name="Google Shape;115;p21"/>
          <p:cNvSpPr/>
          <p:nvPr/>
        </p:nvSpPr>
        <p:spPr>
          <a:xfrm>
            <a:off x="40400" y="3931850"/>
            <a:ext cx="9103800" cy="1211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16" name="Google Shape;116;p21"/>
          <p:cNvSpPr txBox="1"/>
          <p:nvPr/>
        </p:nvSpPr>
        <p:spPr>
          <a:xfrm>
            <a:off x="535475" y="4051150"/>
            <a:ext cx="802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chemeClr val="lt1"/>
                </a:solidFill>
                <a:latin typeface="Montserrat"/>
                <a:ea typeface="Montserrat"/>
                <a:cs typeface="Montserrat"/>
                <a:sym typeface="Montserrat"/>
              </a:rPr>
              <a:t>J Matas, O Chum, M Urban, T Pajdla (2004). </a:t>
            </a:r>
            <a:r>
              <a:rPr b="1" lang="it" sz="900">
                <a:solidFill>
                  <a:schemeClr val="lt1"/>
                </a:solidFill>
                <a:latin typeface="Montserrat"/>
                <a:ea typeface="Montserrat"/>
                <a:cs typeface="Montserrat"/>
                <a:sym typeface="Montserrat"/>
              </a:rPr>
              <a:t>"Robust wide-baseline stereo from maximally stable extremal regions".  </a:t>
            </a:r>
            <a:r>
              <a:rPr i="1" lang="it" sz="900">
                <a:solidFill>
                  <a:schemeClr val="lt1"/>
                </a:solidFill>
                <a:latin typeface="Montserrat"/>
                <a:ea typeface="Montserrat"/>
                <a:cs typeface="Montserrat"/>
                <a:sym typeface="Montserrat"/>
              </a:rPr>
              <a:t>Image and Vision Computing</a:t>
            </a:r>
            <a:r>
              <a:rPr lang="it" sz="900">
                <a:solidFill>
                  <a:schemeClr val="lt1"/>
                </a:solidFill>
                <a:latin typeface="Montserrat"/>
                <a:ea typeface="Montserrat"/>
                <a:cs typeface="Montserrat"/>
                <a:sym typeface="Montserrat"/>
              </a:rPr>
              <a:t>. ISSN 0262-8856: 761-767,.</a:t>
            </a:r>
            <a:endParaRPr sz="900">
              <a:solidFill>
                <a:schemeClr val="lt1"/>
              </a:solidFill>
              <a:latin typeface="Montserrat"/>
              <a:ea typeface="Montserrat"/>
              <a:cs typeface="Montserrat"/>
              <a:sym typeface="Montserrat"/>
            </a:endParaRPr>
          </a:p>
        </p:txBody>
      </p:sp>
      <p:sp>
        <p:nvSpPr>
          <p:cNvPr id="117" name="Google Shape;117;p21"/>
          <p:cNvSpPr txBox="1"/>
          <p:nvPr/>
        </p:nvSpPr>
        <p:spPr>
          <a:xfrm>
            <a:off x="154723" y="4178200"/>
            <a:ext cx="2337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t" sz="900">
                <a:solidFill>
                  <a:schemeClr val="lt1"/>
                </a:solidFill>
                <a:latin typeface="Montserrat"/>
                <a:ea typeface="Montserrat"/>
                <a:cs typeface="Montserrat"/>
                <a:sym typeface="Montserrat"/>
              </a:rPr>
              <a:t>1</a:t>
            </a:r>
            <a:endParaRPr b="1" sz="1100">
              <a:latin typeface="Montserrat"/>
              <a:ea typeface="Montserrat"/>
              <a:cs typeface="Montserrat"/>
              <a:sym typeface="Montserrat"/>
            </a:endParaRPr>
          </a:p>
        </p:txBody>
      </p:sp>
      <p:sp>
        <p:nvSpPr>
          <p:cNvPr id="118" name="Google Shape;118;p21"/>
          <p:cNvSpPr txBox="1"/>
          <p:nvPr/>
        </p:nvSpPr>
        <p:spPr>
          <a:xfrm>
            <a:off x="535475" y="4562538"/>
            <a:ext cx="802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chemeClr val="lt1"/>
                </a:solidFill>
                <a:latin typeface="Montserrat"/>
                <a:ea typeface="Montserrat"/>
                <a:cs typeface="Montserrat"/>
                <a:sym typeface="Montserrat"/>
              </a:rPr>
              <a:t>David G. Lowe (2004). </a:t>
            </a:r>
            <a:r>
              <a:rPr b="1" lang="it" sz="900">
                <a:solidFill>
                  <a:schemeClr val="lt1"/>
                </a:solidFill>
                <a:latin typeface="Montserrat"/>
                <a:ea typeface="Montserrat"/>
                <a:cs typeface="Montserrat"/>
                <a:sym typeface="Montserrat"/>
              </a:rPr>
              <a:t>"Distinctive Image Features from Scale-Invariant Keypoints".  </a:t>
            </a:r>
            <a:r>
              <a:rPr lang="it" sz="900">
                <a:solidFill>
                  <a:schemeClr val="lt1"/>
                </a:solidFill>
                <a:latin typeface="Montserrat"/>
                <a:ea typeface="Montserrat"/>
                <a:cs typeface="Montserrat"/>
                <a:sym typeface="Montserrat"/>
              </a:rPr>
              <a:t>Computer Science Department University of British Columbia Vancouver, B.C., Canada</a:t>
            </a:r>
            <a:endParaRPr sz="900">
              <a:solidFill>
                <a:schemeClr val="lt1"/>
              </a:solidFill>
              <a:latin typeface="Montserrat"/>
              <a:ea typeface="Montserrat"/>
              <a:cs typeface="Montserrat"/>
              <a:sym typeface="Montserrat"/>
            </a:endParaRPr>
          </a:p>
        </p:txBody>
      </p:sp>
      <p:sp>
        <p:nvSpPr>
          <p:cNvPr id="119" name="Google Shape;119;p21"/>
          <p:cNvSpPr txBox="1"/>
          <p:nvPr/>
        </p:nvSpPr>
        <p:spPr>
          <a:xfrm>
            <a:off x="154723" y="4689463"/>
            <a:ext cx="2337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it" sz="900">
                <a:solidFill>
                  <a:schemeClr val="lt1"/>
                </a:solidFill>
                <a:latin typeface="Montserrat"/>
                <a:ea typeface="Montserrat"/>
                <a:cs typeface="Montserrat"/>
                <a:sym typeface="Montserrat"/>
              </a:rPr>
              <a:t>2</a:t>
            </a:r>
            <a:endParaRPr b="1" sz="1100"/>
          </a:p>
        </p:txBody>
      </p:sp>
      <p:sp>
        <p:nvSpPr>
          <p:cNvPr id="120" name="Google Shape;120;p21"/>
          <p:cNvSpPr txBox="1"/>
          <p:nvPr>
            <p:ph idx="12" type="sldNum"/>
          </p:nvPr>
        </p:nvSpPr>
        <p:spPr>
          <a:xfrm>
            <a:off x="7777503" y="47555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200025" y="614500"/>
            <a:ext cx="8744100" cy="517800"/>
          </a:xfrm>
          <a:prstGeom prst="rect">
            <a:avLst/>
          </a:prstGeom>
          <a:noFill/>
          <a:ln>
            <a:noFill/>
          </a:ln>
        </p:spPr>
        <p:txBody>
          <a:bodyPr anchorCtr="0" anchor="t" bIns="34275" lIns="68575" spcFirstLastPara="1" rIns="68575" wrap="square" tIns="34275">
            <a:noAutofit/>
          </a:bodyPr>
          <a:lstStyle/>
          <a:p>
            <a:pPr indent="0" lvl="0" marL="0" marR="0" rtl="0" algn="l">
              <a:lnSpc>
                <a:spcPct val="123325"/>
              </a:lnSpc>
              <a:spcBef>
                <a:spcPts val="0"/>
              </a:spcBef>
              <a:spcAft>
                <a:spcPts val="0"/>
              </a:spcAft>
              <a:buNone/>
            </a:pPr>
            <a:r>
              <a:rPr lang="it" sz="3000">
                <a:solidFill>
                  <a:schemeClr val="accent1"/>
                </a:solidFill>
                <a:latin typeface="Montserrat"/>
                <a:ea typeface="Montserrat"/>
                <a:cs typeface="Montserrat"/>
                <a:sym typeface="Montserrat"/>
              </a:rPr>
              <a:t>CODEBOOK CREATION</a:t>
            </a:r>
            <a:r>
              <a:rPr lang="it" sz="3000">
                <a:solidFill>
                  <a:schemeClr val="accent1"/>
                </a:solidFill>
                <a:latin typeface="Montserrat"/>
                <a:ea typeface="Montserrat"/>
                <a:cs typeface="Montserrat"/>
                <a:sym typeface="Montserrat"/>
              </a:rPr>
              <a:t>: </a:t>
            </a:r>
            <a:r>
              <a:rPr b="1" lang="it" sz="3000">
                <a:solidFill>
                  <a:schemeClr val="accent1"/>
                </a:solidFill>
                <a:latin typeface="Montserrat"/>
                <a:ea typeface="Montserrat"/>
                <a:cs typeface="Montserrat"/>
                <a:sym typeface="Montserrat"/>
              </a:rPr>
              <a:t>CLUSTERING</a:t>
            </a:r>
            <a:endParaRPr sz="1100"/>
          </a:p>
        </p:txBody>
      </p:sp>
      <p:sp>
        <p:nvSpPr>
          <p:cNvPr id="126" name="Google Shape;126;p22"/>
          <p:cNvSpPr/>
          <p:nvPr/>
        </p:nvSpPr>
        <p:spPr>
          <a:xfrm>
            <a:off x="6011825" y="3725225"/>
            <a:ext cx="3132300" cy="1418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sz="900">
              <a:solidFill>
                <a:schemeClr val="lt1"/>
              </a:solidFill>
              <a:latin typeface="Montserrat"/>
              <a:ea typeface="Montserrat"/>
              <a:cs typeface="Montserrat"/>
              <a:sym typeface="Montserrat"/>
            </a:endParaRPr>
          </a:p>
        </p:txBody>
      </p:sp>
      <p:sp>
        <p:nvSpPr>
          <p:cNvPr id="127" name="Google Shape;127;p22"/>
          <p:cNvSpPr/>
          <p:nvPr/>
        </p:nvSpPr>
        <p:spPr>
          <a:xfrm>
            <a:off x="-10800" y="3725275"/>
            <a:ext cx="6022500" cy="14184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28" name="Google Shape;128;p22"/>
          <p:cNvSpPr txBox="1"/>
          <p:nvPr/>
        </p:nvSpPr>
        <p:spPr>
          <a:xfrm>
            <a:off x="230925" y="1349700"/>
            <a:ext cx="8713200" cy="2229600"/>
          </a:xfrm>
          <a:prstGeom prst="rect">
            <a:avLst/>
          </a:prstGeom>
          <a:noFill/>
          <a:ln>
            <a:noFill/>
          </a:ln>
        </p:spPr>
        <p:txBody>
          <a:bodyPr anchorCtr="0" anchor="t" bIns="34275" lIns="68575" spcFirstLastPara="1" rIns="68575" wrap="square" tIns="34275">
            <a:noAutofit/>
          </a:bodyPr>
          <a:lstStyle/>
          <a:p>
            <a:pPr indent="0" lvl="0" marL="0" marR="0" rtl="0" algn="l">
              <a:lnSpc>
                <a:spcPct val="200000"/>
              </a:lnSpc>
              <a:spcBef>
                <a:spcPts val="0"/>
              </a:spcBef>
              <a:spcAft>
                <a:spcPts val="0"/>
              </a:spcAft>
              <a:buNone/>
            </a:pPr>
            <a:r>
              <a:rPr lang="it" sz="900">
                <a:solidFill>
                  <a:srgbClr val="7F7F7F"/>
                </a:solidFill>
                <a:latin typeface="Montserrat"/>
                <a:ea typeface="Montserrat"/>
                <a:cs typeface="Montserrat"/>
                <a:sym typeface="Montserrat"/>
              </a:rPr>
              <a:t>Each image contains a variable number of descriptors (like a document can contain variable number of words), anyway descriptors just consist in fixed dimension array ( 128 elements for SIFT descriptors), so they can be compared one to each other, using for example, </a:t>
            </a:r>
            <a:r>
              <a:rPr b="1" lang="it" sz="900">
                <a:solidFill>
                  <a:srgbClr val="7F7F7F"/>
                </a:solidFill>
                <a:latin typeface="Montserrat"/>
                <a:ea typeface="Montserrat"/>
                <a:cs typeface="Montserrat"/>
                <a:sym typeface="Montserrat"/>
              </a:rPr>
              <a:t>distance metrics. </a:t>
            </a:r>
            <a:endParaRPr b="1"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rPr lang="it" sz="900">
                <a:solidFill>
                  <a:srgbClr val="7F7F7F"/>
                </a:solidFill>
                <a:latin typeface="Montserrat"/>
                <a:ea typeface="Montserrat"/>
                <a:cs typeface="Montserrat"/>
                <a:sym typeface="Montserrat"/>
              </a:rPr>
              <a:t>Idea here is to use a clustering algorithm to create,</a:t>
            </a:r>
            <a:r>
              <a:rPr b="1" lang="it" sz="900">
                <a:solidFill>
                  <a:srgbClr val="7F7F7F"/>
                </a:solidFill>
                <a:latin typeface="Montserrat"/>
                <a:ea typeface="Montserrat"/>
                <a:cs typeface="Montserrat"/>
                <a:sym typeface="Montserrat"/>
              </a:rPr>
              <a:t> in unsupervised way</a:t>
            </a:r>
            <a:r>
              <a:rPr lang="it" sz="900">
                <a:solidFill>
                  <a:srgbClr val="7F7F7F"/>
                </a:solidFill>
                <a:latin typeface="Montserrat"/>
                <a:ea typeface="Montserrat"/>
                <a:cs typeface="Montserrat"/>
                <a:sym typeface="Montserrat"/>
              </a:rPr>
              <a:t>, classes of  visual descriptors.  </a:t>
            </a:r>
            <a:endParaRPr b="1"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Clr>
                <a:srgbClr val="000000"/>
              </a:buClr>
              <a:buFont typeface="Arial"/>
              <a:buNone/>
            </a:pPr>
            <a:r>
              <a:rPr lang="it" sz="900">
                <a:solidFill>
                  <a:srgbClr val="7F7F7F"/>
                </a:solidFill>
                <a:latin typeface="Montserrat"/>
                <a:ea typeface="Montserrat"/>
                <a:cs typeface="Montserrat"/>
                <a:sym typeface="Montserrat"/>
              </a:rPr>
              <a:t>In such a scenario, </a:t>
            </a:r>
            <a:r>
              <a:rPr b="1" lang="it" sz="900">
                <a:solidFill>
                  <a:srgbClr val="7F7F7F"/>
                </a:solidFill>
                <a:latin typeface="Montserrat"/>
                <a:ea typeface="Montserrat"/>
                <a:cs typeface="Montserrat"/>
                <a:sym typeface="Montserrat"/>
              </a:rPr>
              <a:t>k-means</a:t>
            </a:r>
            <a:r>
              <a:rPr lang="it" sz="900">
                <a:solidFill>
                  <a:srgbClr val="7F7F7F"/>
                </a:solidFill>
                <a:latin typeface="Montserrat"/>
                <a:ea typeface="Montserrat"/>
                <a:cs typeface="Montserrat"/>
                <a:sym typeface="Montserrat"/>
              </a:rPr>
              <a:t> algorithm allow us to maintain a minimal control, imposing the number of clusters.  Such number will correspond to the cardinality of the theta vectors , and so will impact on the training (time and quality) of the LDA. </a:t>
            </a:r>
            <a:endParaRPr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None/>
            </a:pPr>
            <a:r>
              <a:rPr lang="it" sz="900">
                <a:solidFill>
                  <a:srgbClr val="808080"/>
                </a:solidFill>
                <a:highlight>
                  <a:srgbClr val="FCFCFC"/>
                </a:highlight>
                <a:latin typeface="Montserrat"/>
                <a:ea typeface="Montserrat"/>
                <a:cs typeface="Montserrat"/>
                <a:sym typeface="Montserrat"/>
              </a:rPr>
              <a:t>The resulting spit of the data will correspond to our k-visual-term “</a:t>
            </a:r>
            <a:r>
              <a:rPr b="1" lang="it" sz="900">
                <a:solidFill>
                  <a:srgbClr val="808080"/>
                </a:solidFill>
                <a:highlight>
                  <a:srgbClr val="FCFCFC"/>
                </a:highlight>
                <a:latin typeface="Montserrat"/>
                <a:ea typeface="Montserrat"/>
                <a:cs typeface="Montserrat"/>
                <a:sym typeface="Montserrat"/>
              </a:rPr>
              <a:t>dictionary</a:t>
            </a:r>
            <a:r>
              <a:rPr lang="it" sz="900">
                <a:solidFill>
                  <a:srgbClr val="808080"/>
                </a:solidFill>
                <a:highlight>
                  <a:srgbClr val="FCFCFC"/>
                </a:highlight>
                <a:latin typeface="Montserrat"/>
                <a:ea typeface="Montserrat"/>
                <a:cs typeface="Montserrat"/>
                <a:sym typeface="Montserrat"/>
              </a:rPr>
              <a:t>”, mapping all the descriptors found until now and also allow us to assign new descriptors to one of the k class,  predicting the closest cluster. </a:t>
            </a:r>
            <a:endParaRPr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sz="900">
              <a:solidFill>
                <a:srgbClr val="808080"/>
              </a:solidFill>
              <a:highlight>
                <a:srgbClr val="FCFCFC"/>
              </a:highlight>
              <a:latin typeface="Montserrat"/>
              <a:ea typeface="Montserrat"/>
              <a:cs typeface="Montserrat"/>
              <a:sym typeface="Montserrat"/>
            </a:endParaRPr>
          </a:p>
        </p:txBody>
      </p:sp>
      <p:sp>
        <p:nvSpPr>
          <p:cNvPr id="129" name="Google Shape;129;p22"/>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2"/>
                </a:solidFill>
                <a:latin typeface="Montserrat"/>
                <a:ea typeface="Montserrat"/>
                <a:cs typeface="Montserrat"/>
                <a:sym typeface="Montserrat"/>
              </a:rPr>
              <a:t>ISPR - MIDTERM 2 - ASSIGNMENT 2</a:t>
            </a:r>
            <a:endParaRPr b="1">
              <a:solidFill>
                <a:schemeClr val="accent2"/>
              </a:solidFill>
              <a:latin typeface="Montserrat"/>
              <a:ea typeface="Montserrat"/>
              <a:cs typeface="Montserrat"/>
              <a:sym typeface="Montserrat"/>
            </a:endParaRPr>
          </a:p>
        </p:txBody>
      </p:sp>
      <p:pic>
        <p:nvPicPr>
          <p:cNvPr id="130" name="Google Shape;130;p22"/>
          <p:cNvPicPr preferRelativeResize="0"/>
          <p:nvPr/>
        </p:nvPicPr>
        <p:blipFill>
          <a:blip r:embed="rId3">
            <a:alphaModFix/>
          </a:blip>
          <a:stretch>
            <a:fillRect/>
          </a:stretch>
        </p:blipFill>
        <p:spPr>
          <a:xfrm>
            <a:off x="5597573" y="2097750"/>
            <a:ext cx="414243" cy="414263"/>
          </a:xfrm>
          <a:prstGeom prst="rect">
            <a:avLst/>
          </a:prstGeom>
          <a:noFill/>
          <a:ln>
            <a:noFill/>
          </a:ln>
        </p:spPr>
      </p:pic>
      <p:pic>
        <p:nvPicPr>
          <p:cNvPr id="131" name="Google Shape;131;p22"/>
          <p:cNvPicPr preferRelativeResize="0"/>
          <p:nvPr/>
        </p:nvPicPr>
        <p:blipFill>
          <a:blip r:embed="rId4">
            <a:alphaModFix/>
          </a:blip>
          <a:stretch>
            <a:fillRect/>
          </a:stretch>
        </p:blipFill>
        <p:spPr>
          <a:xfrm>
            <a:off x="6458362" y="4199087"/>
            <a:ext cx="2239225" cy="470675"/>
          </a:xfrm>
          <a:prstGeom prst="rect">
            <a:avLst/>
          </a:prstGeom>
          <a:noFill/>
          <a:ln>
            <a:noFill/>
          </a:ln>
        </p:spPr>
      </p:pic>
      <p:sp>
        <p:nvSpPr>
          <p:cNvPr id="132" name="Google Shape;132;p22"/>
          <p:cNvSpPr txBox="1"/>
          <p:nvPr/>
        </p:nvSpPr>
        <p:spPr>
          <a:xfrm>
            <a:off x="307350" y="3967925"/>
            <a:ext cx="5386200" cy="9594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b="1" lang="it" sz="900">
                <a:solidFill>
                  <a:schemeClr val="lt1"/>
                </a:solidFill>
                <a:latin typeface="Montserrat"/>
                <a:ea typeface="Montserrat"/>
                <a:cs typeface="Montserrat"/>
                <a:sym typeface="Montserrat"/>
              </a:rPr>
              <a:t>K-Means </a:t>
            </a:r>
            <a:r>
              <a:rPr b="1" lang="it" sz="900">
                <a:solidFill>
                  <a:schemeClr val="lt1"/>
                </a:solidFill>
                <a:latin typeface="Montserrat"/>
                <a:ea typeface="Montserrat"/>
                <a:cs typeface="Montserrat"/>
                <a:sym typeface="Montserrat"/>
              </a:rPr>
              <a:t>as a minimization</a:t>
            </a:r>
            <a:r>
              <a:rPr b="1" lang="it" sz="900">
                <a:solidFill>
                  <a:schemeClr val="lt1"/>
                </a:solidFill>
                <a:latin typeface="Montserrat"/>
                <a:ea typeface="Montserrat"/>
                <a:cs typeface="Montserrat"/>
                <a:sym typeface="Montserrat"/>
              </a:rPr>
              <a:t> problem</a:t>
            </a:r>
            <a:endParaRPr b="1" sz="900">
              <a:solidFill>
                <a:schemeClr val="lt1"/>
              </a:solidFill>
              <a:latin typeface="Montserrat"/>
              <a:ea typeface="Montserrat"/>
              <a:cs typeface="Montserrat"/>
              <a:sym typeface="Montserrat"/>
            </a:endParaRPr>
          </a:p>
          <a:p>
            <a:pPr indent="0" lvl="0" marL="0" rtl="0" algn="just">
              <a:lnSpc>
                <a:spcPct val="200000"/>
              </a:lnSpc>
              <a:spcBef>
                <a:spcPts val="1000"/>
              </a:spcBef>
              <a:spcAft>
                <a:spcPts val="0"/>
              </a:spcAft>
              <a:buNone/>
            </a:pPr>
            <a:r>
              <a:rPr lang="it" sz="800">
                <a:solidFill>
                  <a:schemeClr val="lt1"/>
                </a:solidFill>
                <a:latin typeface="Montserrat"/>
                <a:ea typeface="Montserrat"/>
                <a:cs typeface="Montserrat"/>
                <a:sym typeface="Montserrat"/>
              </a:rPr>
              <a:t>Point-centroid distance is the</a:t>
            </a:r>
            <a:r>
              <a:rPr i="1" lang="it" sz="800">
                <a:solidFill>
                  <a:schemeClr val="lt1"/>
                </a:solidFill>
                <a:latin typeface="Montserrat"/>
                <a:ea typeface="Montserrat"/>
                <a:cs typeface="Montserrat"/>
                <a:sym typeface="Montserrat"/>
              </a:rPr>
              <a:t> cost function.</a:t>
            </a:r>
            <a:r>
              <a:rPr lang="it" sz="800">
                <a:solidFill>
                  <a:schemeClr val="lt1"/>
                </a:solidFill>
                <a:latin typeface="Montserrat"/>
                <a:ea typeface="Montserrat"/>
                <a:cs typeface="Montserrat"/>
                <a:sym typeface="Montserrat"/>
              </a:rPr>
              <a:t> </a:t>
            </a:r>
            <a:r>
              <a:rPr i="1" lang="it" sz="800">
                <a:solidFill>
                  <a:schemeClr val="lt1"/>
                </a:solidFill>
                <a:latin typeface="Montserrat"/>
                <a:ea typeface="Montserrat"/>
                <a:cs typeface="Montserrat"/>
                <a:sym typeface="Montserrat"/>
              </a:rPr>
              <a:t>Euclidean </a:t>
            </a:r>
            <a:r>
              <a:rPr lang="it" sz="800">
                <a:solidFill>
                  <a:schemeClr val="lt1"/>
                </a:solidFill>
                <a:latin typeface="Montserrat"/>
                <a:ea typeface="Montserrat"/>
                <a:cs typeface="Montserrat"/>
                <a:sym typeface="Montserrat"/>
              </a:rPr>
              <a:t>distance  has been chosen as cost function for simplicity.  Anyway, attempts with other metrics, like the </a:t>
            </a:r>
            <a:r>
              <a:rPr i="1" lang="it" sz="800">
                <a:solidFill>
                  <a:schemeClr val="lt1"/>
                </a:solidFill>
                <a:latin typeface="Montserrat"/>
                <a:ea typeface="Montserrat"/>
                <a:cs typeface="Montserrat"/>
                <a:sym typeface="Montserrat"/>
              </a:rPr>
              <a:t>cosine similarity</a:t>
            </a:r>
            <a:r>
              <a:rPr lang="it" sz="800">
                <a:solidFill>
                  <a:schemeClr val="lt1"/>
                </a:solidFill>
                <a:latin typeface="Montserrat"/>
                <a:ea typeface="Montserrat"/>
                <a:cs typeface="Montserrat"/>
                <a:sym typeface="Montserrat"/>
              </a:rPr>
              <a:t>, would surely  be reasonable.</a:t>
            </a:r>
            <a:endParaRPr sz="800">
              <a:solidFill>
                <a:schemeClr val="lt1"/>
              </a:solidFill>
              <a:latin typeface="Montserrat"/>
              <a:ea typeface="Montserrat"/>
              <a:cs typeface="Montserrat"/>
              <a:sym typeface="Montserrat"/>
            </a:endParaRPr>
          </a:p>
        </p:txBody>
      </p:sp>
      <p:sp>
        <p:nvSpPr>
          <p:cNvPr id="133" name="Google Shape;133;p22"/>
          <p:cNvSpPr txBox="1"/>
          <p:nvPr>
            <p:ph idx="12" type="sldNum"/>
          </p:nvPr>
        </p:nvSpPr>
        <p:spPr>
          <a:xfrm>
            <a:off x="7777503" y="47555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pic>
        <p:nvPicPr>
          <p:cNvPr id="134" name="Google Shape;134;p22"/>
          <p:cNvPicPr preferRelativeResize="0"/>
          <p:nvPr/>
        </p:nvPicPr>
        <p:blipFill>
          <a:blip r:embed="rId5">
            <a:alphaModFix/>
          </a:blip>
          <a:stretch>
            <a:fillRect/>
          </a:stretch>
        </p:blipFill>
        <p:spPr>
          <a:xfrm>
            <a:off x="307350" y="3925938"/>
            <a:ext cx="365676" cy="365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p:nvPr/>
        </p:nvSpPr>
        <p:spPr>
          <a:xfrm>
            <a:off x="0" y="2125800"/>
            <a:ext cx="9144000" cy="2337000"/>
          </a:xfrm>
          <a:prstGeom prst="rect">
            <a:avLst/>
          </a:prstGeom>
          <a:noFill/>
          <a:ln cap="flat" cmpd="sng" w="19050">
            <a:solidFill>
              <a:schemeClr val="accent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40" name="Google Shape;140;p23"/>
          <p:cNvSpPr txBox="1"/>
          <p:nvPr/>
        </p:nvSpPr>
        <p:spPr>
          <a:xfrm>
            <a:off x="200025" y="614500"/>
            <a:ext cx="8744100" cy="517800"/>
          </a:xfrm>
          <a:prstGeom prst="rect">
            <a:avLst/>
          </a:prstGeom>
          <a:noFill/>
          <a:ln>
            <a:noFill/>
          </a:ln>
        </p:spPr>
        <p:txBody>
          <a:bodyPr anchorCtr="0" anchor="t" bIns="34275" lIns="68575" spcFirstLastPara="1" rIns="68575" wrap="square" tIns="34275">
            <a:noAutofit/>
          </a:bodyPr>
          <a:lstStyle/>
          <a:p>
            <a:pPr indent="0" lvl="0" marL="0" marR="0" rtl="0" algn="l">
              <a:lnSpc>
                <a:spcPct val="123325"/>
              </a:lnSpc>
              <a:spcBef>
                <a:spcPts val="0"/>
              </a:spcBef>
              <a:spcAft>
                <a:spcPts val="0"/>
              </a:spcAft>
              <a:buNone/>
            </a:pPr>
            <a:r>
              <a:rPr lang="it" sz="3000">
                <a:solidFill>
                  <a:schemeClr val="accent1"/>
                </a:solidFill>
                <a:latin typeface="Montserrat"/>
                <a:ea typeface="Montserrat"/>
                <a:cs typeface="Montserrat"/>
                <a:sym typeface="Montserrat"/>
              </a:rPr>
              <a:t>DESCRIPTORS TO </a:t>
            </a:r>
            <a:r>
              <a:rPr b="1" lang="it" sz="3000">
                <a:solidFill>
                  <a:schemeClr val="accent1"/>
                </a:solidFill>
                <a:latin typeface="Montserrat"/>
                <a:ea typeface="Montserrat"/>
                <a:cs typeface="Montserrat"/>
                <a:sym typeface="Montserrat"/>
              </a:rPr>
              <a:t>BAG OF WORDS</a:t>
            </a:r>
            <a:endParaRPr b="1" sz="1100"/>
          </a:p>
        </p:txBody>
      </p:sp>
      <p:sp>
        <p:nvSpPr>
          <p:cNvPr id="141" name="Google Shape;141;p23"/>
          <p:cNvSpPr/>
          <p:nvPr/>
        </p:nvSpPr>
        <p:spPr>
          <a:xfrm>
            <a:off x="-10800" y="4491475"/>
            <a:ext cx="9144000" cy="6522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42" name="Google Shape;142;p23"/>
          <p:cNvSpPr txBox="1"/>
          <p:nvPr/>
        </p:nvSpPr>
        <p:spPr>
          <a:xfrm>
            <a:off x="230925" y="1349700"/>
            <a:ext cx="8713200" cy="652200"/>
          </a:xfrm>
          <a:prstGeom prst="rect">
            <a:avLst/>
          </a:prstGeom>
          <a:noFill/>
          <a:ln>
            <a:noFill/>
          </a:ln>
        </p:spPr>
        <p:txBody>
          <a:bodyPr anchorCtr="0" anchor="t" bIns="34275" lIns="68575" spcFirstLastPara="1" rIns="68575" wrap="square" tIns="34275">
            <a:noAutofit/>
          </a:bodyPr>
          <a:lstStyle/>
          <a:p>
            <a:pPr indent="0" lvl="0" marL="0" marR="0" rtl="0" algn="l">
              <a:lnSpc>
                <a:spcPct val="200000"/>
              </a:lnSpc>
              <a:spcBef>
                <a:spcPts val="0"/>
              </a:spcBef>
              <a:spcAft>
                <a:spcPts val="0"/>
              </a:spcAft>
              <a:buNone/>
            </a:pPr>
            <a:r>
              <a:rPr lang="it" sz="900">
                <a:solidFill>
                  <a:srgbClr val="7F7F7F"/>
                </a:solidFill>
                <a:latin typeface="Montserrat"/>
                <a:ea typeface="Montserrat"/>
                <a:cs typeface="Montserrat"/>
                <a:sym typeface="Montserrat"/>
              </a:rPr>
              <a:t>Once our dictionary, mapping descriptors in the R^128 to the K=500 possible words, we are ready to compute a new representation for our images, just counting the occurrences of each cluster instance, obtaining histograms, or probabilities  if we divide by total number words of each document. </a:t>
            </a:r>
            <a:endParaRPr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sz="900">
              <a:solidFill>
                <a:srgbClr val="7F7F7F"/>
              </a:solidFill>
              <a:latin typeface="Montserrat"/>
              <a:ea typeface="Montserrat"/>
              <a:cs typeface="Montserrat"/>
              <a:sym typeface="Montserrat"/>
            </a:endParaRPr>
          </a:p>
          <a:p>
            <a:pPr indent="0" lvl="0" marL="0" marR="0" rtl="0" algn="l">
              <a:lnSpc>
                <a:spcPct val="200000"/>
              </a:lnSpc>
              <a:spcBef>
                <a:spcPts val="0"/>
              </a:spcBef>
              <a:spcAft>
                <a:spcPts val="0"/>
              </a:spcAft>
              <a:buNone/>
            </a:pPr>
            <a:r>
              <a:t/>
            </a:r>
            <a:endParaRPr sz="900">
              <a:solidFill>
                <a:srgbClr val="808080"/>
              </a:solidFill>
              <a:highlight>
                <a:srgbClr val="FCFCFC"/>
              </a:highlight>
              <a:latin typeface="Montserrat"/>
              <a:ea typeface="Montserrat"/>
              <a:cs typeface="Montserrat"/>
              <a:sym typeface="Montserrat"/>
            </a:endParaRPr>
          </a:p>
        </p:txBody>
      </p:sp>
      <p:sp>
        <p:nvSpPr>
          <p:cNvPr id="143" name="Google Shape;143;p23"/>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2"/>
                </a:solidFill>
                <a:latin typeface="Montserrat"/>
                <a:ea typeface="Montserrat"/>
                <a:cs typeface="Montserrat"/>
                <a:sym typeface="Montserrat"/>
              </a:rPr>
              <a:t>ISPR - MIDTERM 2 - ASSIGNMENT 2</a:t>
            </a:r>
            <a:endParaRPr b="1">
              <a:solidFill>
                <a:schemeClr val="accent2"/>
              </a:solidFill>
              <a:latin typeface="Montserrat"/>
              <a:ea typeface="Montserrat"/>
              <a:cs typeface="Montserrat"/>
              <a:sym typeface="Montserrat"/>
            </a:endParaRPr>
          </a:p>
        </p:txBody>
      </p:sp>
      <p:pic>
        <p:nvPicPr>
          <p:cNvPr id="144" name="Google Shape;144;p23"/>
          <p:cNvPicPr preferRelativeResize="0"/>
          <p:nvPr/>
        </p:nvPicPr>
        <p:blipFill>
          <a:blip r:embed="rId3">
            <a:alphaModFix/>
          </a:blip>
          <a:stretch>
            <a:fillRect/>
          </a:stretch>
        </p:blipFill>
        <p:spPr>
          <a:xfrm>
            <a:off x="5597573" y="2097750"/>
            <a:ext cx="414243" cy="414263"/>
          </a:xfrm>
          <a:prstGeom prst="rect">
            <a:avLst/>
          </a:prstGeom>
          <a:noFill/>
          <a:ln>
            <a:noFill/>
          </a:ln>
        </p:spPr>
      </p:pic>
      <p:sp>
        <p:nvSpPr>
          <p:cNvPr id="145" name="Google Shape;145;p23"/>
          <p:cNvSpPr txBox="1"/>
          <p:nvPr>
            <p:ph idx="12" type="sldNum"/>
          </p:nvPr>
        </p:nvSpPr>
        <p:spPr>
          <a:xfrm>
            <a:off x="7777503" y="47555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
        <p:nvSpPr>
          <p:cNvPr id="146" name="Google Shape;146;p23"/>
          <p:cNvSpPr txBox="1"/>
          <p:nvPr/>
        </p:nvSpPr>
        <p:spPr>
          <a:xfrm>
            <a:off x="611675" y="4586725"/>
            <a:ext cx="802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900">
                <a:solidFill>
                  <a:schemeClr val="lt1"/>
                </a:solidFill>
                <a:latin typeface="Montserrat"/>
                <a:ea typeface="Montserrat"/>
                <a:cs typeface="Montserrat"/>
                <a:sym typeface="Montserrat"/>
              </a:rPr>
              <a:t>G. Csurka, C. R. Dance, L. Fan, J. Willamowski, and C. Bray (2004). </a:t>
            </a:r>
            <a:r>
              <a:rPr b="1" lang="it" sz="900">
                <a:solidFill>
                  <a:schemeClr val="lt1"/>
                </a:solidFill>
                <a:latin typeface="Montserrat"/>
                <a:ea typeface="Montserrat"/>
                <a:cs typeface="Montserrat"/>
                <a:sym typeface="Montserrat"/>
              </a:rPr>
              <a:t>"Visual Categorization with Bags of Keypoints".  </a:t>
            </a:r>
            <a:r>
              <a:rPr lang="it" sz="900">
                <a:solidFill>
                  <a:schemeClr val="lt1"/>
                </a:solidFill>
                <a:latin typeface="Montserrat"/>
                <a:ea typeface="Montserrat"/>
                <a:cs typeface="Montserrat"/>
                <a:sym typeface="Montserrat"/>
              </a:rPr>
              <a:t>Workshop on Statistical Learning in Computer Vision.  ECCV 2004</a:t>
            </a:r>
            <a:endParaRPr sz="900">
              <a:solidFill>
                <a:schemeClr val="lt1"/>
              </a:solidFill>
              <a:latin typeface="Montserrat"/>
              <a:ea typeface="Montserrat"/>
              <a:cs typeface="Montserrat"/>
              <a:sym typeface="Montserrat"/>
            </a:endParaRPr>
          </a:p>
        </p:txBody>
      </p:sp>
      <p:sp>
        <p:nvSpPr>
          <p:cNvPr id="147" name="Google Shape;147;p23"/>
          <p:cNvSpPr txBox="1"/>
          <p:nvPr/>
        </p:nvSpPr>
        <p:spPr>
          <a:xfrm>
            <a:off x="230923" y="4713650"/>
            <a:ext cx="233700" cy="207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it" sz="900">
                <a:solidFill>
                  <a:schemeClr val="lt1"/>
                </a:solidFill>
                <a:latin typeface="Montserrat"/>
                <a:ea typeface="Montserrat"/>
                <a:cs typeface="Montserrat"/>
                <a:sym typeface="Montserrat"/>
              </a:rPr>
              <a:t>3</a:t>
            </a:r>
            <a:endParaRPr sz="900">
              <a:solidFill>
                <a:schemeClr val="lt1"/>
              </a:solidFill>
              <a:latin typeface="Montserrat"/>
              <a:ea typeface="Montserrat"/>
              <a:cs typeface="Montserrat"/>
              <a:sym typeface="Montserrat"/>
            </a:endParaRPr>
          </a:p>
        </p:txBody>
      </p:sp>
      <p:pic>
        <p:nvPicPr>
          <p:cNvPr id="148" name="Google Shape;148;p23"/>
          <p:cNvPicPr preferRelativeResize="0"/>
          <p:nvPr/>
        </p:nvPicPr>
        <p:blipFill>
          <a:blip r:embed="rId4">
            <a:alphaModFix/>
          </a:blip>
          <a:stretch>
            <a:fillRect/>
          </a:stretch>
        </p:blipFill>
        <p:spPr>
          <a:xfrm>
            <a:off x="5521365" y="2265100"/>
            <a:ext cx="2827385" cy="2115561"/>
          </a:xfrm>
          <a:prstGeom prst="rect">
            <a:avLst/>
          </a:prstGeom>
          <a:noFill/>
          <a:ln>
            <a:noFill/>
          </a:ln>
        </p:spPr>
      </p:pic>
      <p:pic>
        <p:nvPicPr>
          <p:cNvPr id="149" name="Google Shape;149;p23"/>
          <p:cNvPicPr preferRelativeResize="0"/>
          <p:nvPr/>
        </p:nvPicPr>
        <p:blipFill>
          <a:blip r:embed="rId5">
            <a:alphaModFix/>
          </a:blip>
          <a:stretch>
            <a:fillRect/>
          </a:stretch>
        </p:blipFill>
        <p:spPr>
          <a:xfrm>
            <a:off x="200025" y="2201925"/>
            <a:ext cx="3723348" cy="218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a:off x="5583400" y="2638500"/>
            <a:ext cx="3560700" cy="2505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55" name="Google Shape;155;p24"/>
          <p:cNvSpPr txBox="1"/>
          <p:nvPr/>
        </p:nvSpPr>
        <p:spPr>
          <a:xfrm>
            <a:off x="200025" y="614500"/>
            <a:ext cx="4339800" cy="517800"/>
          </a:xfrm>
          <a:prstGeom prst="rect">
            <a:avLst/>
          </a:prstGeom>
          <a:noFill/>
          <a:ln>
            <a:noFill/>
          </a:ln>
        </p:spPr>
        <p:txBody>
          <a:bodyPr anchorCtr="0" anchor="t" bIns="34275" lIns="68575" spcFirstLastPara="1" rIns="68575" wrap="square" tIns="34275">
            <a:noAutofit/>
          </a:bodyPr>
          <a:lstStyle/>
          <a:p>
            <a:pPr indent="0" lvl="0" marL="0" marR="0" rtl="0" algn="l">
              <a:lnSpc>
                <a:spcPct val="123325"/>
              </a:lnSpc>
              <a:spcBef>
                <a:spcPts val="0"/>
              </a:spcBef>
              <a:spcAft>
                <a:spcPts val="0"/>
              </a:spcAft>
              <a:buNone/>
            </a:pPr>
            <a:r>
              <a:rPr b="1" lang="it" sz="3000">
                <a:solidFill>
                  <a:schemeClr val="accent1"/>
                </a:solidFill>
                <a:latin typeface="Montserrat"/>
                <a:ea typeface="Montserrat"/>
                <a:cs typeface="Montserrat"/>
                <a:sym typeface="Montserrat"/>
              </a:rPr>
              <a:t>LDA </a:t>
            </a:r>
            <a:r>
              <a:rPr lang="it" sz="3000">
                <a:solidFill>
                  <a:schemeClr val="accent1"/>
                </a:solidFill>
                <a:latin typeface="Montserrat"/>
                <a:ea typeface="Montserrat"/>
                <a:cs typeface="Montserrat"/>
                <a:sym typeface="Montserrat"/>
              </a:rPr>
              <a:t>- INTUITIVELY</a:t>
            </a:r>
            <a:endParaRPr sz="1100"/>
          </a:p>
        </p:txBody>
      </p:sp>
      <p:sp>
        <p:nvSpPr>
          <p:cNvPr id="156" name="Google Shape;156;p24"/>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1"/>
                </a:solidFill>
                <a:latin typeface="Montserrat"/>
                <a:ea typeface="Montserrat"/>
                <a:cs typeface="Montserrat"/>
                <a:sym typeface="Montserrat"/>
              </a:rPr>
              <a:t>ISPR - MIDTERM 2 - ASSIGNMENT 2</a:t>
            </a:r>
            <a:endParaRPr b="1">
              <a:solidFill>
                <a:schemeClr val="accent1"/>
              </a:solidFill>
              <a:latin typeface="Montserrat"/>
              <a:ea typeface="Montserrat"/>
              <a:cs typeface="Montserrat"/>
              <a:sym typeface="Montserrat"/>
            </a:endParaRPr>
          </a:p>
        </p:txBody>
      </p:sp>
      <p:sp>
        <p:nvSpPr>
          <p:cNvPr id="157" name="Google Shape;157;p24"/>
          <p:cNvSpPr/>
          <p:nvPr/>
        </p:nvSpPr>
        <p:spPr>
          <a:xfrm>
            <a:off x="5583425" y="0"/>
            <a:ext cx="3560700" cy="2638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pic>
        <p:nvPicPr>
          <p:cNvPr id="158" name="Google Shape;158;p24"/>
          <p:cNvPicPr preferRelativeResize="0"/>
          <p:nvPr/>
        </p:nvPicPr>
        <p:blipFill rotWithShape="1">
          <a:blip r:embed="rId3">
            <a:alphaModFix/>
          </a:blip>
          <a:srcRect b="0" l="7943" r="14561" t="0"/>
          <a:stretch/>
        </p:blipFill>
        <p:spPr>
          <a:xfrm>
            <a:off x="5796200" y="147500"/>
            <a:ext cx="3135125" cy="2343500"/>
          </a:xfrm>
          <a:prstGeom prst="rect">
            <a:avLst/>
          </a:prstGeom>
          <a:noFill/>
          <a:ln>
            <a:noFill/>
          </a:ln>
          <a:effectLst>
            <a:outerShdw blurRad="57150" rotWithShape="0" algn="bl" dir="5400000" dist="47625">
              <a:srgbClr val="000000">
                <a:alpha val="51000"/>
              </a:srgbClr>
            </a:outerShdw>
          </a:effectLst>
        </p:spPr>
      </p:pic>
      <p:sp>
        <p:nvSpPr>
          <p:cNvPr id="159" name="Google Shape;159;p24"/>
          <p:cNvSpPr txBox="1"/>
          <p:nvPr/>
        </p:nvSpPr>
        <p:spPr>
          <a:xfrm>
            <a:off x="154725" y="1437175"/>
            <a:ext cx="5204400" cy="25587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Clr>
                <a:schemeClr val="dk1"/>
              </a:buClr>
              <a:buFont typeface="Arial"/>
              <a:buNone/>
            </a:pPr>
            <a:r>
              <a:rPr lang="it" sz="900">
                <a:solidFill>
                  <a:srgbClr val="7F7F7F"/>
                </a:solidFill>
                <a:latin typeface="Montserrat"/>
                <a:ea typeface="Montserrat"/>
                <a:cs typeface="Montserrat"/>
                <a:sym typeface="Montserrat"/>
              </a:rPr>
              <a:t>Given a number of </a:t>
            </a:r>
            <a:r>
              <a:rPr b="1" lang="it" sz="900">
                <a:solidFill>
                  <a:srgbClr val="7F7F7F"/>
                </a:solidFill>
                <a:latin typeface="Montserrat"/>
                <a:ea typeface="Montserrat"/>
                <a:cs typeface="Montserrat"/>
                <a:sym typeface="Montserrat"/>
              </a:rPr>
              <a:t>topic </a:t>
            </a:r>
            <a:r>
              <a:rPr lang="it" sz="900">
                <a:solidFill>
                  <a:srgbClr val="7F7F7F"/>
                </a:solidFill>
                <a:latin typeface="Montserrat"/>
                <a:ea typeface="Montserrat"/>
                <a:cs typeface="Montserrat"/>
                <a:sym typeface="Montserrat"/>
              </a:rPr>
              <a:t>and eventually some knowledge about their prior distribution (expressed by the </a:t>
            </a:r>
            <a:r>
              <a:rPr i="1" lang="it" sz="900">
                <a:solidFill>
                  <a:srgbClr val="7F7F7F"/>
                </a:solidFill>
                <a:latin typeface="Montserrat"/>
                <a:ea typeface="Montserrat"/>
                <a:cs typeface="Montserrat"/>
                <a:sym typeface="Montserrat"/>
              </a:rPr>
              <a:t>alpha </a:t>
            </a:r>
            <a:r>
              <a:rPr lang="it" sz="900">
                <a:solidFill>
                  <a:srgbClr val="7F7F7F"/>
                </a:solidFill>
                <a:latin typeface="Montserrat"/>
                <a:ea typeface="Montserrat"/>
                <a:cs typeface="Montserrat"/>
                <a:sym typeface="Montserrat"/>
              </a:rPr>
              <a:t>parameter), latent Dirichlet allocation allow us to</a:t>
            </a:r>
            <a:r>
              <a:rPr b="1" lang="it" sz="900">
                <a:solidFill>
                  <a:srgbClr val="7F7F7F"/>
                </a:solidFill>
                <a:latin typeface="Montserrat"/>
                <a:ea typeface="Montserrat"/>
                <a:cs typeface="Montserrat"/>
                <a:sym typeface="Montserrat"/>
              </a:rPr>
              <a:t> map words space to a latent topic space</a:t>
            </a:r>
            <a:r>
              <a:rPr lang="it" sz="900">
                <a:solidFill>
                  <a:srgbClr val="7F7F7F"/>
                </a:solidFill>
                <a:latin typeface="Montserrat"/>
                <a:ea typeface="Montserrat"/>
                <a:cs typeface="Montserrat"/>
                <a:sym typeface="Montserrat"/>
              </a:rPr>
              <a:t>, basing on the probability distributions observed in the training data. </a:t>
            </a:r>
            <a:endParaRPr sz="900">
              <a:solidFill>
                <a:srgbClr val="7F7F7F"/>
              </a:solidFill>
              <a:latin typeface="Montserrat"/>
              <a:ea typeface="Montserrat"/>
              <a:cs typeface="Montserrat"/>
              <a:sym typeface="Montserrat"/>
            </a:endParaRPr>
          </a:p>
          <a:p>
            <a:pPr indent="0" lvl="0" marL="0" rtl="0" algn="l">
              <a:lnSpc>
                <a:spcPct val="150000"/>
              </a:lnSpc>
              <a:spcBef>
                <a:spcPts val="1000"/>
              </a:spcBef>
              <a:spcAft>
                <a:spcPts val="0"/>
              </a:spcAft>
              <a:buClr>
                <a:schemeClr val="dk1"/>
              </a:buClr>
              <a:buFont typeface="Arial"/>
              <a:buNone/>
            </a:pPr>
            <a:r>
              <a:rPr i="1" lang="it" sz="900">
                <a:solidFill>
                  <a:srgbClr val="7F7F7F"/>
                </a:solidFill>
                <a:latin typeface="Montserrat"/>
                <a:ea typeface="Montserrat"/>
                <a:cs typeface="Montserrat"/>
                <a:sym typeface="Montserrat"/>
              </a:rPr>
              <a:t>sklearn implementation has been used, executing 10 iterations. </a:t>
            </a:r>
            <a:endParaRPr i="1" sz="900">
              <a:solidFill>
                <a:srgbClr val="7F7F7F"/>
              </a:solidFill>
              <a:latin typeface="Montserrat"/>
              <a:ea typeface="Montserrat"/>
              <a:cs typeface="Montserrat"/>
              <a:sym typeface="Montserrat"/>
            </a:endParaRPr>
          </a:p>
          <a:p>
            <a:pPr indent="0" lvl="0" marL="0" rtl="0" algn="l">
              <a:lnSpc>
                <a:spcPct val="200000"/>
              </a:lnSpc>
              <a:spcBef>
                <a:spcPts val="1000"/>
              </a:spcBef>
              <a:spcAft>
                <a:spcPts val="0"/>
              </a:spcAft>
              <a:buClr>
                <a:schemeClr val="dk1"/>
              </a:buClr>
              <a:buFont typeface="Arial"/>
              <a:buNone/>
            </a:pPr>
            <a:r>
              <a:rPr lang="it" sz="900">
                <a:solidFill>
                  <a:srgbClr val="7F7F7F"/>
                </a:solidFill>
                <a:latin typeface="Montserrat"/>
                <a:ea typeface="Montserrat"/>
                <a:cs typeface="Montserrat"/>
                <a:sym typeface="Montserrat"/>
              </a:rPr>
              <a:t>Alpha parameter was not set, assuming a </a:t>
            </a:r>
            <a:r>
              <a:rPr i="1" lang="it" sz="900">
                <a:solidFill>
                  <a:srgbClr val="7F7F7F"/>
                </a:solidFill>
                <a:latin typeface="Montserrat"/>
                <a:ea typeface="Montserrat"/>
                <a:cs typeface="Montserrat"/>
                <a:sym typeface="Montserrat"/>
              </a:rPr>
              <a:t>uniform prior distribution of the topics </a:t>
            </a:r>
            <a:r>
              <a:rPr lang="it" sz="900">
                <a:solidFill>
                  <a:srgbClr val="7F7F7F"/>
                </a:solidFill>
                <a:latin typeface="Montserrat"/>
                <a:ea typeface="Montserrat"/>
                <a:cs typeface="Montserrat"/>
                <a:sym typeface="Montserrat"/>
              </a:rPr>
              <a:t>towards the words (in our case the visual descriptors clusters)</a:t>
            </a:r>
            <a:r>
              <a:rPr lang="it" sz="900">
                <a:solidFill>
                  <a:srgbClr val="7F7F7F"/>
                </a:solidFill>
                <a:latin typeface="Montserrat"/>
                <a:ea typeface="Montserrat"/>
                <a:cs typeface="Montserrat"/>
                <a:sym typeface="Montserrat"/>
              </a:rPr>
              <a:t>.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rPr lang="it" sz="900">
                <a:solidFill>
                  <a:srgbClr val="7F7F7F"/>
                </a:solidFill>
                <a:latin typeface="Montserrat"/>
                <a:ea typeface="Montserrat"/>
                <a:cs typeface="Montserrat"/>
                <a:sym typeface="Montserrat"/>
              </a:rPr>
              <a:t>Number of topic was set</a:t>
            </a:r>
            <a:r>
              <a:rPr b="1" lang="it" sz="900">
                <a:solidFill>
                  <a:srgbClr val="7F7F7F"/>
                </a:solidFill>
                <a:latin typeface="Montserrat"/>
                <a:ea typeface="Montserrat"/>
                <a:cs typeface="Montserrat"/>
                <a:sym typeface="Montserrat"/>
              </a:rPr>
              <a:t> to 8</a:t>
            </a:r>
            <a:r>
              <a:rPr lang="it" sz="900">
                <a:solidFill>
                  <a:srgbClr val="7F7F7F"/>
                </a:solidFill>
                <a:latin typeface="Montserrat"/>
                <a:ea typeface="Montserrat"/>
                <a:cs typeface="Montserrat"/>
                <a:sym typeface="Montserrat"/>
              </a:rPr>
              <a:t>, according to the number of subset of the dataset.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p:txBody>
      </p:sp>
      <p:sp>
        <p:nvSpPr>
          <p:cNvPr id="160" name="Google Shape;160;p24"/>
          <p:cNvSpPr/>
          <p:nvPr/>
        </p:nvSpPr>
        <p:spPr>
          <a:xfrm>
            <a:off x="0" y="3994800"/>
            <a:ext cx="5583300" cy="1148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pic>
        <p:nvPicPr>
          <p:cNvPr id="161" name="Google Shape;161;p24"/>
          <p:cNvPicPr preferRelativeResize="0"/>
          <p:nvPr/>
        </p:nvPicPr>
        <p:blipFill>
          <a:blip r:embed="rId4">
            <a:alphaModFix/>
          </a:blip>
          <a:stretch>
            <a:fillRect/>
          </a:stretch>
        </p:blipFill>
        <p:spPr>
          <a:xfrm>
            <a:off x="606450" y="4247475"/>
            <a:ext cx="4143549" cy="643350"/>
          </a:xfrm>
          <a:prstGeom prst="rect">
            <a:avLst/>
          </a:prstGeom>
          <a:noFill/>
          <a:ln>
            <a:noFill/>
          </a:ln>
        </p:spPr>
      </p:pic>
      <p:pic>
        <p:nvPicPr>
          <p:cNvPr id="162" name="Google Shape;162;p24"/>
          <p:cNvPicPr preferRelativeResize="0"/>
          <p:nvPr/>
        </p:nvPicPr>
        <p:blipFill>
          <a:blip r:embed="rId5">
            <a:alphaModFix/>
          </a:blip>
          <a:stretch>
            <a:fillRect/>
          </a:stretch>
        </p:blipFill>
        <p:spPr>
          <a:xfrm>
            <a:off x="5904775" y="3090588"/>
            <a:ext cx="2917949" cy="1600813"/>
          </a:xfrm>
          <a:prstGeom prst="rect">
            <a:avLst/>
          </a:prstGeom>
          <a:noFill/>
          <a:ln>
            <a:noFill/>
          </a:ln>
        </p:spPr>
      </p:pic>
      <p:sp>
        <p:nvSpPr>
          <p:cNvPr id="163" name="Google Shape;163;p24"/>
          <p:cNvSpPr txBox="1"/>
          <p:nvPr>
            <p:ph idx="12" type="sldNum"/>
          </p:nvPr>
        </p:nvSpPr>
        <p:spPr>
          <a:xfrm>
            <a:off x="7777503" y="47555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185724" y="1805500"/>
            <a:ext cx="4472400" cy="284400"/>
          </a:xfrm>
          <a:prstGeom prst="rect">
            <a:avLst/>
          </a:prstGeom>
          <a:no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None/>
            </a:pPr>
            <a:r>
              <a:rPr b="1" lang="it" sz="1100">
                <a:solidFill>
                  <a:srgbClr val="7F7F7F"/>
                </a:solidFill>
                <a:latin typeface="Montserrat"/>
                <a:ea typeface="Montserrat"/>
                <a:cs typeface="Montserrat"/>
                <a:sym typeface="Montserrat"/>
              </a:rPr>
              <a:t>LIMITATIONS AND POTENTIALITIES OF THE APPROACH</a:t>
            </a:r>
            <a:endParaRPr b="1" sz="3000">
              <a:solidFill>
                <a:srgbClr val="7F7F7F"/>
              </a:solidFill>
              <a:latin typeface="Montserrat"/>
              <a:ea typeface="Montserrat"/>
              <a:cs typeface="Montserrat"/>
              <a:sym typeface="Montserrat"/>
            </a:endParaRPr>
          </a:p>
        </p:txBody>
      </p:sp>
      <p:sp>
        <p:nvSpPr>
          <p:cNvPr id="169" name="Google Shape;169;p25"/>
          <p:cNvSpPr txBox="1"/>
          <p:nvPr/>
        </p:nvSpPr>
        <p:spPr>
          <a:xfrm>
            <a:off x="710050" y="2174225"/>
            <a:ext cx="5563500" cy="8106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it" sz="900">
                <a:solidFill>
                  <a:srgbClr val="7F7F7F"/>
                </a:solidFill>
                <a:latin typeface="Montserrat"/>
                <a:ea typeface="Montserrat"/>
                <a:cs typeface="Montserrat"/>
                <a:sym typeface="Montserrat"/>
              </a:rPr>
              <a:t>Visual patches of MSER maybe are too superficial	</a:t>
            </a:r>
            <a:endParaRPr sz="900">
              <a:solidFill>
                <a:srgbClr val="7F7F7F"/>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The method proposed here to compute visual descriptors is certainly fast, but meaningful information risk to be lost … SIFT should be computed at least on the whole image!</a:t>
            </a:r>
            <a:endParaRPr sz="900">
              <a:solidFill>
                <a:srgbClr val="7F7F7F"/>
              </a:solidFill>
              <a:latin typeface="Montserrat"/>
              <a:ea typeface="Montserrat"/>
              <a:cs typeface="Montserrat"/>
              <a:sym typeface="Montserrat"/>
            </a:endParaRPr>
          </a:p>
        </p:txBody>
      </p:sp>
      <p:sp>
        <p:nvSpPr>
          <p:cNvPr id="170" name="Google Shape;170;p25"/>
          <p:cNvSpPr txBox="1"/>
          <p:nvPr/>
        </p:nvSpPr>
        <p:spPr>
          <a:xfrm>
            <a:off x="710050" y="2928325"/>
            <a:ext cx="5563500" cy="7470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it" sz="900">
                <a:solidFill>
                  <a:srgbClr val="7F7F7F"/>
                </a:solidFill>
                <a:latin typeface="Montserrat"/>
                <a:ea typeface="Montserrat"/>
                <a:cs typeface="Montserrat"/>
                <a:sym typeface="Montserrat"/>
              </a:rPr>
              <a:t>Not explainable results</a:t>
            </a:r>
            <a:endParaRPr sz="900">
              <a:solidFill>
                <a:srgbClr val="7F7F7F"/>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Identified object, regions are associated to abstract topics, assign a precise meaning to them only observing images has not been possible for our cases</a:t>
            </a:r>
            <a:endParaRPr sz="900">
              <a:solidFill>
                <a:srgbClr val="7F7F7F"/>
              </a:solidFill>
              <a:latin typeface="Montserrat"/>
              <a:ea typeface="Montserrat"/>
              <a:cs typeface="Montserrat"/>
              <a:sym typeface="Montserrat"/>
            </a:endParaRPr>
          </a:p>
        </p:txBody>
      </p:sp>
      <p:sp>
        <p:nvSpPr>
          <p:cNvPr id="171" name="Google Shape;171;p25"/>
          <p:cNvSpPr/>
          <p:nvPr/>
        </p:nvSpPr>
        <p:spPr>
          <a:xfrm>
            <a:off x="256879" y="2980960"/>
            <a:ext cx="308700" cy="308700"/>
          </a:xfrm>
          <a:prstGeom prst="ellipse">
            <a:avLst/>
          </a:prstGeom>
          <a:solidFill>
            <a:schemeClr val="accent1"/>
          </a:solidFill>
          <a:ln>
            <a:noFill/>
          </a:ln>
          <a:effectLst>
            <a:outerShdw blurRad="292100" sx="102000" rotWithShape="0" algn="t" dir="5400000" dist="88900" sy="102000">
              <a:schemeClr val="accent1">
                <a:alpha val="2667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72" name="Google Shape;172;p25"/>
          <p:cNvSpPr txBox="1"/>
          <p:nvPr/>
        </p:nvSpPr>
        <p:spPr>
          <a:xfrm>
            <a:off x="160344" y="783309"/>
            <a:ext cx="3577200" cy="8106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None/>
            </a:pPr>
            <a:r>
              <a:rPr lang="it" sz="3000">
                <a:solidFill>
                  <a:schemeClr val="accent1"/>
                </a:solidFill>
                <a:latin typeface="Montserrat"/>
                <a:ea typeface="Montserrat"/>
                <a:cs typeface="Montserrat"/>
                <a:sym typeface="Montserrat"/>
              </a:rPr>
              <a:t>COMMENTING THE </a:t>
            </a:r>
            <a:r>
              <a:rPr b="1" lang="it" sz="3000">
                <a:solidFill>
                  <a:schemeClr val="accent1"/>
                </a:solidFill>
                <a:latin typeface="Montserrat"/>
                <a:ea typeface="Montserrat"/>
                <a:cs typeface="Montserrat"/>
                <a:sym typeface="Montserrat"/>
              </a:rPr>
              <a:t>RESULTS</a:t>
            </a:r>
            <a:endParaRPr b="1" sz="1100"/>
          </a:p>
        </p:txBody>
      </p:sp>
      <p:sp>
        <p:nvSpPr>
          <p:cNvPr id="173" name="Google Shape;173;p25"/>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1"/>
                </a:solidFill>
                <a:latin typeface="Montserrat"/>
                <a:ea typeface="Montserrat"/>
                <a:cs typeface="Montserrat"/>
                <a:sym typeface="Montserrat"/>
              </a:rPr>
              <a:t>ISPR - MIDTERM 2 - ASSIGNMENT 2</a:t>
            </a:r>
            <a:endParaRPr b="1">
              <a:solidFill>
                <a:schemeClr val="accent1"/>
              </a:solidFill>
              <a:latin typeface="Montserrat"/>
              <a:ea typeface="Montserrat"/>
              <a:cs typeface="Montserrat"/>
              <a:sym typeface="Montserrat"/>
            </a:endParaRPr>
          </a:p>
        </p:txBody>
      </p:sp>
      <p:sp>
        <p:nvSpPr>
          <p:cNvPr id="174" name="Google Shape;174;p25"/>
          <p:cNvSpPr txBox="1"/>
          <p:nvPr>
            <p:ph idx="12" type="sldNum"/>
          </p:nvPr>
        </p:nvSpPr>
        <p:spPr>
          <a:xfrm>
            <a:off x="5031028" y="47159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t>‹#›</a:t>
            </a:fld>
            <a:endParaRPr/>
          </a:p>
        </p:txBody>
      </p:sp>
      <p:sp>
        <p:nvSpPr>
          <p:cNvPr id="175" name="Google Shape;175;p25"/>
          <p:cNvSpPr txBox="1"/>
          <p:nvPr/>
        </p:nvSpPr>
        <p:spPr>
          <a:xfrm>
            <a:off x="710050" y="4017325"/>
            <a:ext cx="5563500" cy="8106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rPr b="1" lang="it" sz="900">
                <a:solidFill>
                  <a:srgbClr val="7F7F7F"/>
                </a:solidFill>
                <a:latin typeface="Montserrat"/>
                <a:ea typeface="Montserrat"/>
                <a:cs typeface="Montserrat"/>
                <a:sym typeface="Montserrat"/>
              </a:rPr>
              <a:t>Global results </a:t>
            </a:r>
            <a:r>
              <a:rPr i="1" lang="it" sz="900">
                <a:solidFill>
                  <a:srgbClr val="7F7F7F"/>
                </a:solidFill>
                <a:latin typeface="Montserrat"/>
                <a:ea typeface="Montserrat"/>
                <a:cs typeface="Montserrat"/>
                <a:sym typeface="Montserrat"/>
              </a:rPr>
              <a:t>seem </a:t>
            </a:r>
            <a:r>
              <a:rPr b="1" lang="it" sz="900">
                <a:solidFill>
                  <a:srgbClr val="7F7F7F"/>
                </a:solidFill>
                <a:latin typeface="Montserrat"/>
                <a:ea typeface="Montserrat"/>
                <a:cs typeface="Montserrat"/>
                <a:sym typeface="Montserrat"/>
              </a:rPr>
              <a:t>more interesting than patches</a:t>
            </a:r>
            <a:endParaRPr b="1" sz="900">
              <a:solidFill>
                <a:srgbClr val="7F7F7F"/>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Observing the main topic assigned to each class, we can see that similar images (the ones containing animals, or the ones containing vehicles) are tendentially assigned to the same topic,  but such an observation should be better quantified. </a:t>
            </a:r>
            <a:endParaRPr sz="900">
              <a:solidFill>
                <a:srgbClr val="7F7F7F"/>
              </a:solidFill>
              <a:latin typeface="Montserrat"/>
              <a:ea typeface="Montserrat"/>
              <a:cs typeface="Montserrat"/>
              <a:sym typeface="Montserrat"/>
            </a:endParaRPr>
          </a:p>
        </p:txBody>
      </p:sp>
      <p:sp>
        <p:nvSpPr>
          <p:cNvPr id="176" name="Google Shape;176;p25"/>
          <p:cNvSpPr/>
          <p:nvPr/>
        </p:nvSpPr>
        <p:spPr>
          <a:xfrm>
            <a:off x="257479" y="4093679"/>
            <a:ext cx="308700" cy="308700"/>
          </a:xfrm>
          <a:prstGeom prst="ellipse">
            <a:avLst/>
          </a:prstGeom>
          <a:solidFill>
            <a:schemeClr val="accent2"/>
          </a:solidFill>
          <a:ln>
            <a:noFill/>
          </a:ln>
          <a:effectLst>
            <a:outerShdw blurRad="292100" sx="102000" rotWithShape="0" algn="t" dir="5400000" dist="88900" sy="102000">
              <a:srgbClr val="7F7F7F">
                <a:alpha val="2667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77" name="Google Shape;177;p25"/>
          <p:cNvSpPr/>
          <p:nvPr/>
        </p:nvSpPr>
        <p:spPr>
          <a:xfrm>
            <a:off x="256879" y="2301510"/>
            <a:ext cx="308700" cy="308700"/>
          </a:xfrm>
          <a:prstGeom prst="ellipse">
            <a:avLst/>
          </a:prstGeom>
          <a:solidFill>
            <a:schemeClr val="accent1"/>
          </a:solidFill>
          <a:ln>
            <a:noFill/>
          </a:ln>
          <a:effectLst>
            <a:outerShdw blurRad="292100" sx="102000" rotWithShape="0" algn="t" dir="5400000" dist="88900" sy="102000">
              <a:schemeClr val="accent1">
                <a:alpha val="26670"/>
              </a:scheme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pic>
        <p:nvPicPr>
          <p:cNvPr id="178" name="Google Shape;178;p25"/>
          <p:cNvPicPr preferRelativeResize="0"/>
          <p:nvPr/>
        </p:nvPicPr>
        <p:blipFill>
          <a:blip r:embed="rId3">
            <a:alphaModFix/>
          </a:blip>
          <a:stretch>
            <a:fillRect/>
          </a:stretch>
        </p:blipFill>
        <p:spPr>
          <a:xfrm>
            <a:off x="6578350" y="3419442"/>
            <a:ext cx="2565650" cy="1707758"/>
          </a:xfrm>
          <a:prstGeom prst="rect">
            <a:avLst/>
          </a:prstGeom>
          <a:noFill/>
          <a:ln>
            <a:noFill/>
          </a:ln>
        </p:spPr>
      </p:pic>
      <p:pic>
        <p:nvPicPr>
          <p:cNvPr id="179" name="Google Shape;179;p25"/>
          <p:cNvPicPr preferRelativeResize="0"/>
          <p:nvPr/>
        </p:nvPicPr>
        <p:blipFill>
          <a:blip r:embed="rId4">
            <a:alphaModFix/>
          </a:blip>
          <a:stretch>
            <a:fillRect/>
          </a:stretch>
        </p:blipFill>
        <p:spPr>
          <a:xfrm>
            <a:off x="6578350" y="1711672"/>
            <a:ext cx="2565650" cy="1707758"/>
          </a:xfrm>
          <a:prstGeom prst="rect">
            <a:avLst/>
          </a:prstGeom>
          <a:noFill/>
          <a:ln>
            <a:noFill/>
          </a:ln>
        </p:spPr>
      </p:pic>
      <p:pic>
        <p:nvPicPr>
          <p:cNvPr id="180" name="Google Shape;180;p25"/>
          <p:cNvPicPr preferRelativeResize="0"/>
          <p:nvPr/>
        </p:nvPicPr>
        <p:blipFill>
          <a:blip r:embed="rId5">
            <a:alphaModFix/>
          </a:blip>
          <a:stretch>
            <a:fillRect/>
          </a:stretch>
        </p:blipFill>
        <p:spPr>
          <a:xfrm>
            <a:off x="6578350" y="3475"/>
            <a:ext cx="2565650" cy="17077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nvSpPr>
        <p:spPr>
          <a:xfrm>
            <a:off x="200025" y="614500"/>
            <a:ext cx="8744100" cy="517800"/>
          </a:xfrm>
          <a:prstGeom prst="rect">
            <a:avLst/>
          </a:prstGeom>
          <a:noFill/>
          <a:ln>
            <a:noFill/>
          </a:ln>
        </p:spPr>
        <p:txBody>
          <a:bodyPr anchorCtr="0" anchor="t" bIns="34275" lIns="68575" spcFirstLastPara="1" rIns="68575" wrap="square" tIns="34275">
            <a:noAutofit/>
          </a:bodyPr>
          <a:lstStyle/>
          <a:p>
            <a:pPr indent="0" lvl="0" marL="0" marR="0" rtl="0" algn="l">
              <a:lnSpc>
                <a:spcPct val="123325"/>
              </a:lnSpc>
              <a:spcBef>
                <a:spcPts val="0"/>
              </a:spcBef>
              <a:spcAft>
                <a:spcPts val="0"/>
              </a:spcAft>
              <a:buNone/>
            </a:pPr>
            <a:r>
              <a:rPr lang="it" sz="3000">
                <a:solidFill>
                  <a:schemeClr val="accent1"/>
                </a:solidFill>
                <a:latin typeface="Montserrat"/>
                <a:ea typeface="Montserrat"/>
                <a:cs typeface="Montserrat"/>
                <a:sym typeface="Montserrat"/>
              </a:rPr>
              <a:t>OTHER </a:t>
            </a:r>
            <a:r>
              <a:rPr b="1" lang="it" sz="3000">
                <a:solidFill>
                  <a:schemeClr val="accent1"/>
                </a:solidFill>
                <a:latin typeface="Montserrat"/>
                <a:ea typeface="Montserrat"/>
                <a:cs typeface="Montserrat"/>
                <a:sym typeface="Montserrat"/>
              </a:rPr>
              <a:t>TEST IMAGES</a:t>
            </a:r>
            <a:endParaRPr b="1" sz="3000">
              <a:solidFill>
                <a:schemeClr val="accent1"/>
              </a:solidFill>
              <a:latin typeface="Montserrat"/>
              <a:ea typeface="Montserrat"/>
              <a:cs typeface="Montserrat"/>
              <a:sym typeface="Montserrat"/>
            </a:endParaRPr>
          </a:p>
        </p:txBody>
      </p:sp>
      <p:sp>
        <p:nvSpPr>
          <p:cNvPr id="186" name="Google Shape;186;p26"/>
          <p:cNvSpPr/>
          <p:nvPr/>
        </p:nvSpPr>
        <p:spPr>
          <a:xfrm>
            <a:off x="-10800" y="5051100"/>
            <a:ext cx="9144000" cy="92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187" name="Google Shape;187;p26"/>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2"/>
                </a:solidFill>
                <a:latin typeface="Montserrat"/>
                <a:ea typeface="Montserrat"/>
                <a:cs typeface="Montserrat"/>
                <a:sym typeface="Montserrat"/>
              </a:rPr>
              <a:t>ISPR - MIDTERM 2 - ASSIGNMENT 2</a:t>
            </a:r>
            <a:endParaRPr b="1">
              <a:solidFill>
                <a:schemeClr val="accent2"/>
              </a:solidFill>
              <a:latin typeface="Montserrat"/>
              <a:ea typeface="Montserrat"/>
              <a:cs typeface="Montserrat"/>
              <a:sym typeface="Montserrat"/>
            </a:endParaRPr>
          </a:p>
        </p:txBody>
      </p:sp>
      <p:pic>
        <p:nvPicPr>
          <p:cNvPr id="188" name="Google Shape;188;p26"/>
          <p:cNvPicPr preferRelativeResize="0"/>
          <p:nvPr/>
        </p:nvPicPr>
        <p:blipFill>
          <a:blip r:embed="rId3">
            <a:alphaModFix/>
          </a:blip>
          <a:stretch>
            <a:fillRect/>
          </a:stretch>
        </p:blipFill>
        <p:spPr>
          <a:xfrm>
            <a:off x="5597573" y="2097750"/>
            <a:ext cx="414243" cy="414263"/>
          </a:xfrm>
          <a:prstGeom prst="rect">
            <a:avLst/>
          </a:prstGeom>
          <a:noFill/>
          <a:ln>
            <a:noFill/>
          </a:ln>
        </p:spPr>
      </p:pic>
      <p:sp>
        <p:nvSpPr>
          <p:cNvPr id="189" name="Google Shape;189;p26"/>
          <p:cNvSpPr/>
          <p:nvPr/>
        </p:nvSpPr>
        <p:spPr>
          <a:xfrm>
            <a:off x="75" y="1385175"/>
            <a:ext cx="9144000" cy="927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pic>
        <p:nvPicPr>
          <p:cNvPr id="190" name="Google Shape;190;p26"/>
          <p:cNvPicPr preferRelativeResize="0"/>
          <p:nvPr/>
        </p:nvPicPr>
        <p:blipFill>
          <a:blip r:embed="rId4">
            <a:alphaModFix/>
          </a:blip>
          <a:stretch>
            <a:fillRect/>
          </a:stretch>
        </p:blipFill>
        <p:spPr>
          <a:xfrm>
            <a:off x="-10800" y="1477878"/>
            <a:ext cx="2173237" cy="1788899"/>
          </a:xfrm>
          <a:prstGeom prst="rect">
            <a:avLst/>
          </a:prstGeom>
          <a:noFill/>
          <a:ln>
            <a:noFill/>
          </a:ln>
        </p:spPr>
      </p:pic>
      <p:pic>
        <p:nvPicPr>
          <p:cNvPr id="191" name="Google Shape;191;p26"/>
          <p:cNvPicPr preferRelativeResize="0"/>
          <p:nvPr/>
        </p:nvPicPr>
        <p:blipFill>
          <a:blip r:embed="rId5">
            <a:alphaModFix/>
          </a:blip>
          <a:stretch>
            <a:fillRect/>
          </a:stretch>
        </p:blipFill>
        <p:spPr>
          <a:xfrm>
            <a:off x="2162459" y="1485680"/>
            <a:ext cx="2173237" cy="1788899"/>
          </a:xfrm>
          <a:prstGeom prst="rect">
            <a:avLst/>
          </a:prstGeom>
          <a:noFill/>
          <a:ln>
            <a:noFill/>
          </a:ln>
        </p:spPr>
      </p:pic>
      <p:pic>
        <p:nvPicPr>
          <p:cNvPr id="192" name="Google Shape;192;p26"/>
          <p:cNvPicPr preferRelativeResize="0"/>
          <p:nvPr/>
        </p:nvPicPr>
        <p:blipFill>
          <a:blip r:embed="rId6">
            <a:alphaModFix/>
          </a:blip>
          <a:stretch>
            <a:fillRect/>
          </a:stretch>
        </p:blipFill>
        <p:spPr>
          <a:xfrm>
            <a:off x="4335713" y="1477875"/>
            <a:ext cx="2173237" cy="1788899"/>
          </a:xfrm>
          <a:prstGeom prst="rect">
            <a:avLst/>
          </a:prstGeom>
          <a:noFill/>
          <a:ln>
            <a:noFill/>
          </a:ln>
        </p:spPr>
      </p:pic>
      <p:pic>
        <p:nvPicPr>
          <p:cNvPr id="193" name="Google Shape;193;p26"/>
          <p:cNvPicPr preferRelativeResize="0"/>
          <p:nvPr/>
        </p:nvPicPr>
        <p:blipFill>
          <a:blip r:embed="rId7">
            <a:alphaModFix/>
          </a:blip>
          <a:stretch>
            <a:fillRect/>
          </a:stretch>
        </p:blipFill>
        <p:spPr>
          <a:xfrm>
            <a:off x="6508961" y="2687187"/>
            <a:ext cx="2635111" cy="1217140"/>
          </a:xfrm>
          <a:prstGeom prst="rect">
            <a:avLst/>
          </a:prstGeom>
          <a:noFill/>
          <a:ln>
            <a:noFill/>
          </a:ln>
        </p:spPr>
      </p:pic>
      <p:pic>
        <p:nvPicPr>
          <p:cNvPr id="194" name="Google Shape;194;p26"/>
          <p:cNvPicPr preferRelativeResize="0"/>
          <p:nvPr/>
        </p:nvPicPr>
        <p:blipFill>
          <a:blip r:embed="rId8">
            <a:alphaModFix/>
          </a:blip>
          <a:stretch>
            <a:fillRect/>
          </a:stretch>
        </p:blipFill>
        <p:spPr>
          <a:xfrm>
            <a:off x="6508950" y="3841814"/>
            <a:ext cx="2635106" cy="1217136"/>
          </a:xfrm>
          <a:prstGeom prst="rect">
            <a:avLst/>
          </a:prstGeom>
          <a:noFill/>
          <a:ln>
            <a:noFill/>
          </a:ln>
        </p:spPr>
      </p:pic>
      <p:pic>
        <p:nvPicPr>
          <p:cNvPr id="195" name="Google Shape;195;p26"/>
          <p:cNvPicPr preferRelativeResize="0"/>
          <p:nvPr/>
        </p:nvPicPr>
        <p:blipFill>
          <a:blip r:embed="rId9">
            <a:alphaModFix/>
          </a:blip>
          <a:stretch>
            <a:fillRect/>
          </a:stretch>
        </p:blipFill>
        <p:spPr>
          <a:xfrm>
            <a:off x="6508963" y="1470025"/>
            <a:ext cx="2635111" cy="1217140"/>
          </a:xfrm>
          <a:prstGeom prst="rect">
            <a:avLst/>
          </a:prstGeom>
          <a:noFill/>
          <a:ln>
            <a:noFill/>
          </a:ln>
        </p:spPr>
      </p:pic>
      <p:pic>
        <p:nvPicPr>
          <p:cNvPr id="196" name="Google Shape;196;p26"/>
          <p:cNvPicPr preferRelativeResize="0"/>
          <p:nvPr/>
        </p:nvPicPr>
        <p:blipFill>
          <a:blip r:embed="rId10">
            <a:alphaModFix/>
          </a:blip>
          <a:stretch>
            <a:fillRect/>
          </a:stretch>
        </p:blipFill>
        <p:spPr>
          <a:xfrm>
            <a:off x="4341214" y="3271324"/>
            <a:ext cx="2162181" cy="1779772"/>
          </a:xfrm>
          <a:prstGeom prst="rect">
            <a:avLst/>
          </a:prstGeom>
          <a:noFill/>
          <a:ln>
            <a:noFill/>
          </a:ln>
        </p:spPr>
      </p:pic>
      <p:pic>
        <p:nvPicPr>
          <p:cNvPr id="197" name="Google Shape;197;p26"/>
          <p:cNvPicPr preferRelativeResize="0"/>
          <p:nvPr/>
        </p:nvPicPr>
        <p:blipFill>
          <a:blip r:embed="rId11">
            <a:alphaModFix/>
          </a:blip>
          <a:stretch>
            <a:fillRect/>
          </a:stretch>
        </p:blipFill>
        <p:spPr>
          <a:xfrm>
            <a:off x="2165227" y="3271328"/>
            <a:ext cx="2162181" cy="1779772"/>
          </a:xfrm>
          <a:prstGeom prst="rect">
            <a:avLst/>
          </a:prstGeom>
          <a:noFill/>
          <a:ln>
            <a:noFill/>
          </a:ln>
        </p:spPr>
      </p:pic>
      <p:pic>
        <p:nvPicPr>
          <p:cNvPr id="198" name="Google Shape;198;p26"/>
          <p:cNvPicPr preferRelativeResize="0"/>
          <p:nvPr/>
        </p:nvPicPr>
        <p:blipFill>
          <a:blip r:embed="rId12">
            <a:alphaModFix/>
          </a:blip>
          <a:stretch>
            <a:fillRect/>
          </a:stretch>
        </p:blipFill>
        <p:spPr>
          <a:xfrm>
            <a:off x="-5259" y="3271327"/>
            <a:ext cx="2162181" cy="1779772"/>
          </a:xfrm>
          <a:prstGeom prst="rect">
            <a:avLst/>
          </a:prstGeom>
          <a:noFill/>
          <a:ln>
            <a:noFill/>
          </a:ln>
        </p:spPr>
      </p:pic>
      <p:sp>
        <p:nvSpPr>
          <p:cNvPr id="199" name="Google Shape;199;p26"/>
          <p:cNvSpPr/>
          <p:nvPr/>
        </p:nvSpPr>
        <p:spPr>
          <a:xfrm>
            <a:off x="75" y="3274575"/>
            <a:ext cx="6503400" cy="363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200" name="Google Shape;200;p26"/>
          <p:cNvSpPr/>
          <p:nvPr/>
        </p:nvSpPr>
        <p:spPr>
          <a:xfrm rot="5400000">
            <a:off x="4660550" y="3284825"/>
            <a:ext cx="3665100" cy="522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1"/>
                </a:solidFill>
                <a:latin typeface="Montserrat"/>
                <a:ea typeface="Montserrat"/>
                <a:cs typeface="Montserrat"/>
                <a:sym typeface="Montserrat"/>
              </a:rPr>
              <a:t>ISPR - MIDTERM 2 - ASSIGNMENT 2</a:t>
            </a:r>
            <a:endParaRPr b="1">
              <a:solidFill>
                <a:schemeClr val="accent1"/>
              </a:solidFill>
              <a:latin typeface="Montserrat"/>
              <a:ea typeface="Montserrat"/>
              <a:cs typeface="Montserrat"/>
              <a:sym typeface="Montserrat"/>
            </a:endParaRPr>
          </a:p>
        </p:txBody>
      </p:sp>
      <p:sp>
        <p:nvSpPr>
          <p:cNvPr id="206" name="Google Shape;206;p27"/>
          <p:cNvSpPr txBox="1"/>
          <p:nvPr/>
        </p:nvSpPr>
        <p:spPr>
          <a:xfrm>
            <a:off x="200025" y="614500"/>
            <a:ext cx="8744100" cy="517800"/>
          </a:xfrm>
          <a:prstGeom prst="rect">
            <a:avLst/>
          </a:prstGeom>
          <a:noFill/>
          <a:ln>
            <a:noFill/>
          </a:ln>
        </p:spPr>
        <p:txBody>
          <a:bodyPr anchorCtr="0" anchor="t" bIns="34275" lIns="68575" spcFirstLastPara="1" rIns="68575" wrap="square" tIns="34275">
            <a:noAutofit/>
          </a:bodyPr>
          <a:lstStyle/>
          <a:p>
            <a:pPr indent="0" lvl="0" marL="0" marR="0" rtl="0" algn="l">
              <a:lnSpc>
                <a:spcPct val="123325"/>
              </a:lnSpc>
              <a:spcBef>
                <a:spcPts val="0"/>
              </a:spcBef>
              <a:spcAft>
                <a:spcPts val="0"/>
              </a:spcAft>
              <a:buNone/>
            </a:pPr>
            <a:r>
              <a:rPr lang="it" sz="3000">
                <a:solidFill>
                  <a:schemeClr val="accent1"/>
                </a:solidFill>
                <a:latin typeface="Montserrat"/>
                <a:ea typeface="Montserrat"/>
                <a:cs typeface="Montserrat"/>
                <a:sym typeface="Montserrat"/>
              </a:rPr>
              <a:t>CHECK THE</a:t>
            </a:r>
            <a:r>
              <a:rPr lang="it" sz="3000">
                <a:solidFill>
                  <a:schemeClr val="accent1"/>
                </a:solidFill>
                <a:latin typeface="Montserrat"/>
                <a:ea typeface="Montserrat"/>
                <a:cs typeface="Montserrat"/>
                <a:sym typeface="Montserrat"/>
              </a:rPr>
              <a:t> </a:t>
            </a:r>
            <a:r>
              <a:rPr b="1" lang="it" sz="3000">
                <a:solidFill>
                  <a:schemeClr val="accent1"/>
                </a:solidFill>
                <a:latin typeface="Montserrat"/>
                <a:ea typeface="Montserrat"/>
                <a:cs typeface="Montserrat"/>
                <a:sym typeface="Montserrat"/>
              </a:rPr>
              <a:t>CODE</a:t>
            </a:r>
            <a:endParaRPr b="1" sz="1100">
              <a:solidFill>
                <a:schemeClr val="accent1"/>
              </a:solidFill>
            </a:endParaRPr>
          </a:p>
        </p:txBody>
      </p:sp>
      <p:pic>
        <p:nvPicPr>
          <p:cNvPr id="207" name="Google Shape;207;p27">
            <a:hlinkClick r:id="rId3"/>
          </p:cNvPr>
          <p:cNvPicPr preferRelativeResize="0"/>
          <p:nvPr/>
        </p:nvPicPr>
        <p:blipFill>
          <a:blip r:embed="rId4">
            <a:alphaModFix/>
          </a:blip>
          <a:stretch>
            <a:fillRect/>
          </a:stretch>
        </p:blipFill>
        <p:spPr>
          <a:xfrm>
            <a:off x="7478113" y="386225"/>
            <a:ext cx="852975" cy="852975"/>
          </a:xfrm>
          <a:prstGeom prst="rect">
            <a:avLst/>
          </a:prstGeom>
          <a:noFill/>
          <a:ln>
            <a:noFill/>
          </a:ln>
          <a:effectLst>
            <a:outerShdw blurRad="57150" rotWithShape="0" algn="bl" dir="5400000" dist="19050">
              <a:srgbClr val="000000">
                <a:alpha val="50000"/>
              </a:srgbClr>
            </a:outerShdw>
          </a:effectLst>
        </p:spPr>
      </p:pic>
      <p:sp>
        <p:nvSpPr>
          <p:cNvPr id="208" name="Google Shape;208;p27"/>
          <p:cNvSpPr/>
          <p:nvPr/>
        </p:nvSpPr>
        <p:spPr>
          <a:xfrm rot="5400000">
            <a:off x="5529225" y="-822050"/>
            <a:ext cx="319800" cy="3390900"/>
          </a:xfrm>
          <a:prstGeom prst="up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txBox="1"/>
          <p:nvPr/>
        </p:nvSpPr>
        <p:spPr>
          <a:xfrm>
            <a:off x="200025" y="1450725"/>
            <a:ext cx="5563500" cy="810600"/>
          </a:xfrm>
          <a:prstGeom prst="rect">
            <a:avLst/>
          </a:prstGeom>
          <a:noFill/>
          <a:ln>
            <a:noFill/>
          </a:ln>
        </p:spPr>
        <p:txBody>
          <a:bodyPr anchorCtr="0" anchor="t" bIns="34275" lIns="68575" spcFirstLastPara="1" rIns="68575" wrap="square" tIns="34275">
            <a:noAutofit/>
          </a:bodyPr>
          <a:lstStyle/>
          <a:p>
            <a:pPr indent="0" lvl="0" marL="0" marR="0" rtl="0" algn="just">
              <a:lnSpc>
                <a:spcPct val="150000"/>
              </a:lnSpc>
              <a:spcBef>
                <a:spcPts val="0"/>
              </a:spcBef>
              <a:spcAft>
                <a:spcPts val="0"/>
              </a:spcAft>
              <a:buNone/>
            </a:pPr>
            <a:r>
              <a:t/>
            </a:r>
            <a:endParaRPr sz="900">
              <a:solidFill>
                <a:srgbClr val="7F7F7F"/>
              </a:solidFill>
              <a:latin typeface="Montserrat"/>
              <a:ea typeface="Montserrat"/>
              <a:cs typeface="Montserrat"/>
              <a:sym typeface="Montserrat"/>
            </a:endParaRPr>
          </a:p>
        </p:txBody>
      </p:sp>
      <p:sp>
        <p:nvSpPr>
          <p:cNvPr id="210" name="Google Shape;210;p27"/>
          <p:cNvSpPr txBox="1"/>
          <p:nvPr/>
        </p:nvSpPr>
        <p:spPr>
          <a:xfrm>
            <a:off x="200013" y="1450726"/>
            <a:ext cx="3551700" cy="3393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it" sz="1100">
                <a:solidFill>
                  <a:srgbClr val="7F7F7F"/>
                </a:solidFill>
                <a:latin typeface="Montserrat"/>
                <a:ea typeface="Montserrat"/>
                <a:cs typeface="Montserrat"/>
                <a:sym typeface="Montserrat"/>
              </a:rPr>
              <a:t>INTERACTIVE WIDGETS </a:t>
            </a:r>
            <a:endParaRPr b="1" sz="3000">
              <a:solidFill>
                <a:srgbClr val="7F7F7F"/>
              </a:solidFill>
              <a:latin typeface="Montserrat"/>
              <a:ea typeface="Montserrat"/>
              <a:cs typeface="Montserrat"/>
              <a:sym typeface="Montserrat"/>
            </a:endParaRPr>
          </a:p>
        </p:txBody>
      </p:sp>
      <p:sp>
        <p:nvSpPr>
          <p:cNvPr id="211" name="Google Shape;211;p27"/>
          <p:cNvSpPr txBox="1"/>
          <p:nvPr/>
        </p:nvSpPr>
        <p:spPr>
          <a:xfrm>
            <a:off x="154725" y="1818175"/>
            <a:ext cx="6364500" cy="9321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Clr>
                <a:schemeClr val="dk1"/>
              </a:buClr>
              <a:buFont typeface="Arial"/>
              <a:buNone/>
            </a:pPr>
            <a:r>
              <a:rPr lang="it" sz="900">
                <a:solidFill>
                  <a:srgbClr val="7F7F7F"/>
                </a:solidFill>
                <a:latin typeface="Montserrat"/>
                <a:ea typeface="Montserrat"/>
                <a:cs typeface="Montserrat"/>
                <a:sym typeface="Montserrat"/>
              </a:rPr>
              <a:t>Thanks to the usage of interactive python Widgets, images can be switched and regions and topics can be observed and other results seen. </a:t>
            </a:r>
            <a:r>
              <a:rPr lang="it" sz="900">
                <a:solidFill>
                  <a:srgbClr val="7F7F7F"/>
                </a:solidFill>
                <a:latin typeface="Montserrat"/>
                <a:ea typeface="Montserrat"/>
                <a:cs typeface="Montserrat"/>
                <a:sym typeface="Montserrat"/>
              </a:rPr>
              <a:t>Different attempt changing hyperparameters can also be done, just changing values of the constant and re-executing the code. An hyperlink in in the </a:t>
            </a:r>
            <a:r>
              <a:rPr b="1" lang="it" sz="900">
                <a:solidFill>
                  <a:srgbClr val="7F7F7F"/>
                </a:solidFill>
                <a:latin typeface="Montserrat"/>
                <a:ea typeface="Montserrat"/>
                <a:cs typeface="Montserrat"/>
                <a:sym typeface="Montserrat"/>
              </a:rPr>
              <a:t>Colab Icon</a:t>
            </a:r>
            <a:r>
              <a:rPr lang="it" sz="900">
                <a:solidFill>
                  <a:srgbClr val="7F7F7F"/>
                </a:solidFill>
                <a:latin typeface="Montserrat"/>
                <a:ea typeface="Montserrat"/>
                <a:cs typeface="Montserrat"/>
                <a:sym typeface="Montserrat"/>
              </a:rPr>
              <a:t>.</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a:p>
            <a:pPr indent="0" lvl="0" marL="0" rtl="0" algn="l">
              <a:lnSpc>
                <a:spcPct val="200000"/>
              </a:lnSpc>
              <a:spcBef>
                <a:spcPts val="0"/>
              </a:spcBef>
              <a:spcAft>
                <a:spcPts val="0"/>
              </a:spcAft>
              <a:buClr>
                <a:schemeClr val="dk1"/>
              </a:buClr>
              <a:buFont typeface="Arial"/>
              <a:buNone/>
            </a:pPr>
            <a:r>
              <a:t/>
            </a:r>
            <a:endParaRPr sz="900">
              <a:solidFill>
                <a:srgbClr val="7F7F7F"/>
              </a:solidFill>
              <a:latin typeface="Montserrat"/>
              <a:ea typeface="Montserrat"/>
              <a:cs typeface="Montserrat"/>
              <a:sym typeface="Montserrat"/>
            </a:endParaRPr>
          </a:p>
        </p:txBody>
      </p:sp>
      <p:pic>
        <p:nvPicPr>
          <p:cNvPr id="212" name="Google Shape;212;p27"/>
          <p:cNvPicPr preferRelativeResize="0"/>
          <p:nvPr/>
        </p:nvPicPr>
        <p:blipFill>
          <a:blip r:embed="rId5">
            <a:alphaModFix/>
          </a:blip>
          <a:stretch>
            <a:fillRect/>
          </a:stretch>
        </p:blipFill>
        <p:spPr>
          <a:xfrm>
            <a:off x="6665212" y="1450725"/>
            <a:ext cx="2478788" cy="3692775"/>
          </a:xfrm>
          <a:prstGeom prst="rect">
            <a:avLst/>
          </a:prstGeom>
          <a:noFill/>
          <a:ln>
            <a:noFill/>
          </a:ln>
          <a:effectLst>
            <a:outerShdw blurRad="57150" rotWithShape="0" algn="bl" dir="5400000" dist="19050">
              <a:srgbClr val="000000">
                <a:alpha val="50000"/>
              </a:srgbClr>
            </a:outerShdw>
          </a:effectLst>
        </p:spPr>
      </p:pic>
      <p:pic>
        <p:nvPicPr>
          <p:cNvPr id="213" name="Google Shape;213;p27"/>
          <p:cNvPicPr preferRelativeResize="0"/>
          <p:nvPr/>
        </p:nvPicPr>
        <p:blipFill>
          <a:blip r:embed="rId6">
            <a:alphaModFix/>
          </a:blip>
          <a:stretch>
            <a:fillRect/>
          </a:stretch>
        </p:blipFill>
        <p:spPr>
          <a:xfrm>
            <a:off x="1457687" y="2778425"/>
            <a:ext cx="3762580" cy="2393224"/>
          </a:xfrm>
          <a:prstGeom prst="rect">
            <a:avLst/>
          </a:prstGeom>
          <a:noFill/>
          <a:ln>
            <a:noFill/>
          </a:ln>
        </p:spPr>
      </p:pic>
      <p:sp>
        <p:nvSpPr>
          <p:cNvPr id="214" name="Google Shape;214;p27"/>
          <p:cNvSpPr/>
          <p:nvPr/>
        </p:nvSpPr>
        <p:spPr>
          <a:xfrm>
            <a:off x="0" y="2778425"/>
            <a:ext cx="1457700" cy="236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215" name="Google Shape;215;p27"/>
          <p:cNvSpPr/>
          <p:nvPr/>
        </p:nvSpPr>
        <p:spPr>
          <a:xfrm>
            <a:off x="5220278" y="2778425"/>
            <a:ext cx="1457700" cy="236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a:off x="7184100" y="4610175"/>
            <a:ext cx="1959900" cy="5394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221" name="Google Shape;221;p28"/>
          <p:cNvSpPr/>
          <p:nvPr/>
        </p:nvSpPr>
        <p:spPr>
          <a:xfrm>
            <a:off x="7184100" y="0"/>
            <a:ext cx="1959900" cy="4610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900">
              <a:solidFill>
                <a:schemeClr val="lt1"/>
              </a:solidFill>
              <a:latin typeface="Montserrat"/>
              <a:ea typeface="Montserrat"/>
              <a:cs typeface="Montserrat"/>
              <a:sym typeface="Montserrat"/>
            </a:endParaRPr>
          </a:p>
        </p:txBody>
      </p:sp>
      <p:sp>
        <p:nvSpPr>
          <p:cNvPr id="222" name="Google Shape;222;p28"/>
          <p:cNvSpPr txBox="1"/>
          <p:nvPr/>
        </p:nvSpPr>
        <p:spPr>
          <a:xfrm>
            <a:off x="160344" y="783309"/>
            <a:ext cx="3577200" cy="8106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None/>
            </a:pPr>
            <a:r>
              <a:rPr lang="it" sz="3000">
                <a:solidFill>
                  <a:schemeClr val="accent1"/>
                </a:solidFill>
                <a:latin typeface="Montserrat"/>
                <a:ea typeface="Montserrat"/>
                <a:cs typeface="Montserrat"/>
                <a:sym typeface="Montserrat"/>
              </a:rPr>
              <a:t>FINAL </a:t>
            </a:r>
            <a:r>
              <a:rPr b="1" lang="it" sz="3000">
                <a:solidFill>
                  <a:schemeClr val="accent1"/>
                </a:solidFill>
                <a:latin typeface="Montserrat"/>
                <a:ea typeface="Montserrat"/>
                <a:cs typeface="Montserrat"/>
                <a:sym typeface="Montserrat"/>
              </a:rPr>
              <a:t>CONSIDERATION</a:t>
            </a:r>
            <a:endParaRPr b="1" sz="1100"/>
          </a:p>
        </p:txBody>
      </p:sp>
      <p:sp>
        <p:nvSpPr>
          <p:cNvPr id="223" name="Google Shape;223;p28"/>
          <p:cNvSpPr txBox="1"/>
          <p:nvPr/>
        </p:nvSpPr>
        <p:spPr>
          <a:xfrm>
            <a:off x="185738" y="1834476"/>
            <a:ext cx="3551700" cy="3393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it" sz="1100">
                <a:solidFill>
                  <a:srgbClr val="7F7F7F"/>
                </a:solidFill>
                <a:latin typeface="Montserrat"/>
                <a:ea typeface="Montserrat"/>
                <a:cs typeface="Montserrat"/>
                <a:sym typeface="Montserrat"/>
              </a:rPr>
              <a:t>ABOUT LDA FOR IMAGES AS BOW </a:t>
            </a:r>
            <a:endParaRPr b="1" sz="3000">
              <a:solidFill>
                <a:srgbClr val="7F7F7F"/>
              </a:solidFill>
              <a:latin typeface="Montserrat"/>
              <a:ea typeface="Montserrat"/>
              <a:cs typeface="Montserrat"/>
              <a:sym typeface="Montserrat"/>
            </a:endParaRPr>
          </a:p>
        </p:txBody>
      </p:sp>
      <p:sp>
        <p:nvSpPr>
          <p:cNvPr id="224" name="Google Shape;224;p28"/>
          <p:cNvSpPr txBox="1"/>
          <p:nvPr>
            <p:ph idx="12" type="sldNum"/>
          </p:nvPr>
        </p:nvSpPr>
        <p:spPr>
          <a:xfrm>
            <a:off x="5869228" y="4715901"/>
            <a:ext cx="1269300" cy="2562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it"/>
              <a:t>‹#›</a:t>
            </a:fld>
            <a:endParaRPr/>
          </a:p>
        </p:txBody>
      </p:sp>
      <p:sp>
        <p:nvSpPr>
          <p:cNvPr id="225" name="Google Shape;225;p28"/>
          <p:cNvSpPr txBox="1"/>
          <p:nvPr/>
        </p:nvSpPr>
        <p:spPr>
          <a:xfrm>
            <a:off x="154725" y="139275"/>
            <a:ext cx="43398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it">
                <a:solidFill>
                  <a:schemeClr val="accent1"/>
                </a:solidFill>
                <a:latin typeface="Montserrat"/>
                <a:ea typeface="Montserrat"/>
                <a:cs typeface="Montserrat"/>
                <a:sym typeface="Montserrat"/>
              </a:rPr>
              <a:t>ISPR - MIDTERM 2 - ASSIGNMENT 2</a:t>
            </a:r>
            <a:endParaRPr b="1">
              <a:solidFill>
                <a:schemeClr val="accent1"/>
              </a:solidFill>
              <a:latin typeface="Montserrat"/>
              <a:ea typeface="Montserrat"/>
              <a:cs typeface="Montserrat"/>
              <a:sym typeface="Montserrat"/>
            </a:endParaRPr>
          </a:p>
        </p:txBody>
      </p:sp>
      <p:sp>
        <p:nvSpPr>
          <p:cNvPr id="226" name="Google Shape;226;p28"/>
          <p:cNvSpPr txBox="1"/>
          <p:nvPr/>
        </p:nvSpPr>
        <p:spPr>
          <a:xfrm>
            <a:off x="185738" y="3646369"/>
            <a:ext cx="3551700" cy="284400"/>
          </a:xfrm>
          <a:prstGeom prst="rect">
            <a:avLst/>
          </a:prstGeom>
          <a:no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b="1" lang="it" sz="1100">
                <a:solidFill>
                  <a:srgbClr val="7F7F7F"/>
                </a:solidFill>
                <a:latin typeface="Montserrat"/>
                <a:ea typeface="Montserrat"/>
                <a:cs typeface="Montserrat"/>
                <a:sym typeface="Montserrat"/>
              </a:rPr>
              <a:t>FURTHER “WEIRD” IMPROVEMENTS</a:t>
            </a:r>
            <a:endParaRPr b="1" sz="3000">
              <a:solidFill>
                <a:srgbClr val="7F7F7F"/>
              </a:solidFill>
              <a:latin typeface="Montserrat"/>
              <a:ea typeface="Montserrat"/>
              <a:cs typeface="Montserrat"/>
              <a:sym typeface="Montserrat"/>
            </a:endParaRPr>
          </a:p>
        </p:txBody>
      </p:sp>
      <p:sp>
        <p:nvSpPr>
          <p:cNvPr id="227" name="Google Shape;227;p28"/>
          <p:cNvSpPr txBox="1"/>
          <p:nvPr/>
        </p:nvSpPr>
        <p:spPr>
          <a:xfrm>
            <a:off x="167400" y="3992325"/>
            <a:ext cx="6659700" cy="9843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A more deep model selection can certainly be carried on for the proposed model, experimenting with a pletora of </a:t>
            </a:r>
            <a:r>
              <a:rPr b="1" lang="it" sz="900">
                <a:solidFill>
                  <a:srgbClr val="7F7F7F"/>
                </a:solidFill>
                <a:latin typeface="Montserrat"/>
                <a:ea typeface="Montserrat"/>
                <a:cs typeface="Montserrat"/>
                <a:sym typeface="Montserrat"/>
              </a:rPr>
              <a:t>hyperparameters </a:t>
            </a:r>
            <a:r>
              <a:rPr lang="it" sz="900">
                <a:solidFill>
                  <a:srgbClr val="7F7F7F"/>
                </a:solidFill>
                <a:latin typeface="Montserrat"/>
                <a:ea typeface="Montserrat"/>
                <a:cs typeface="Montserrat"/>
                <a:sym typeface="Montserrat"/>
              </a:rPr>
              <a:t>like </a:t>
            </a:r>
            <a:r>
              <a:rPr b="1" lang="it" sz="900">
                <a:solidFill>
                  <a:srgbClr val="7F7F7F"/>
                </a:solidFill>
                <a:latin typeface="Montserrat"/>
                <a:ea typeface="Montserrat"/>
                <a:cs typeface="Montserrat"/>
                <a:sym typeface="Montserrat"/>
              </a:rPr>
              <a:t>word and topic number </a:t>
            </a:r>
            <a:r>
              <a:rPr lang="it" sz="900">
                <a:solidFill>
                  <a:srgbClr val="7F7F7F"/>
                </a:solidFill>
                <a:latin typeface="Montserrat"/>
                <a:ea typeface="Montserrat"/>
                <a:cs typeface="Montserrat"/>
                <a:sym typeface="Montserrat"/>
              </a:rPr>
              <a:t>or </a:t>
            </a:r>
            <a:r>
              <a:rPr b="1" lang="it" sz="900">
                <a:solidFill>
                  <a:srgbClr val="7F7F7F"/>
                </a:solidFill>
                <a:latin typeface="Montserrat"/>
                <a:ea typeface="Montserrat"/>
                <a:cs typeface="Montserrat"/>
                <a:sym typeface="Montserrat"/>
              </a:rPr>
              <a:t>training iterations</a:t>
            </a:r>
            <a:r>
              <a:rPr lang="it" sz="900">
                <a:solidFill>
                  <a:srgbClr val="7F7F7F"/>
                </a:solidFill>
                <a:latin typeface="Montserrat"/>
                <a:ea typeface="Montserrat"/>
                <a:cs typeface="Montserrat"/>
                <a:sym typeface="Montserrat"/>
              </a:rPr>
              <a:t>. Different sets of the images should be used to build the codebook can be analyzed (something K-Fold like), verifying </a:t>
            </a:r>
            <a:r>
              <a:rPr b="1" lang="it" sz="900">
                <a:solidFill>
                  <a:srgbClr val="7F7F7F"/>
                </a:solidFill>
                <a:latin typeface="Montserrat"/>
                <a:ea typeface="Montserrat"/>
                <a:cs typeface="Montserrat"/>
                <a:sym typeface="Montserrat"/>
              </a:rPr>
              <a:t>impact of the sampling</a:t>
            </a:r>
            <a:r>
              <a:rPr lang="it" sz="900">
                <a:solidFill>
                  <a:srgbClr val="7F7F7F"/>
                </a:solidFill>
                <a:latin typeface="Montserrat"/>
                <a:ea typeface="Montserrat"/>
                <a:cs typeface="Montserrat"/>
                <a:sym typeface="Montserrat"/>
              </a:rPr>
              <a:t>.  </a:t>
            </a:r>
            <a:endParaRPr sz="900">
              <a:solidFill>
                <a:srgbClr val="7F7F7F"/>
              </a:solidFill>
              <a:latin typeface="Montserrat"/>
              <a:ea typeface="Montserrat"/>
              <a:cs typeface="Montserrat"/>
              <a:sym typeface="Montserrat"/>
            </a:endParaRPr>
          </a:p>
          <a:p>
            <a:pPr indent="0" lvl="0" marL="0" rtl="0" algn="just">
              <a:lnSpc>
                <a:spcPct val="150000"/>
              </a:lnSpc>
              <a:spcBef>
                <a:spcPts val="1000"/>
              </a:spcBef>
              <a:spcAft>
                <a:spcPts val="0"/>
              </a:spcAft>
              <a:buClr>
                <a:schemeClr val="dk1"/>
              </a:buClr>
              <a:buFont typeface="Arial"/>
              <a:buNone/>
            </a:pPr>
            <a:r>
              <a:rPr lang="it" sz="900">
                <a:solidFill>
                  <a:srgbClr val="7F7F7F"/>
                </a:solidFill>
                <a:latin typeface="Montserrat"/>
                <a:ea typeface="Montserrat"/>
                <a:cs typeface="Montserrat"/>
                <a:sym typeface="Montserrat"/>
              </a:rPr>
              <a:t> Maybe some interesting application with a similar approach can be thought for </a:t>
            </a:r>
            <a:r>
              <a:rPr b="1" lang="it" sz="900">
                <a:solidFill>
                  <a:srgbClr val="7F7F7F"/>
                </a:solidFill>
                <a:latin typeface="Montserrat"/>
                <a:ea typeface="Montserrat"/>
                <a:cs typeface="Montserrat"/>
                <a:sym typeface="Montserrat"/>
              </a:rPr>
              <a:t>generative tasks.</a:t>
            </a:r>
            <a:endParaRPr sz="900">
              <a:solidFill>
                <a:srgbClr val="7F7F7F"/>
              </a:solidFill>
              <a:latin typeface="Montserrat"/>
              <a:ea typeface="Montserrat"/>
              <a:cs typeface="Montserrat"/>
              <a:sym typeface="Montserrat"/>
            </a:endParaRPr>
          </a:p>
          <a:p>
            <a:pPr indent="0" lvl="0" marL="0" rtl="0" algn="just">
              <a:lnSpc>
                <a:spcPct val="150000"/>
              </a:lnSpc>
              <a:spcBef>
                <a:spcPts val="1000"/>
              </a:spcBef>
              <a:spcAft>
                <a:spcPts val="0"/>
              </a:spcAft>
              <a:buNone/>
            </a:pPr>
            <a:r>
              <a:t/>
            </a:r>
            <a:endParaRPr sz="900">
              <a:solidFill>
                <a:srgbClr val="7F7F7F"/>
              </a:solidFill>
              <a:latin typeface="Montserrat"/>
              <a:ea typeface="Montserrat"/>
              <a:cs typeface="Montserrat"/>
              <a:sym typeface="Montserrat"/>
            </a:endParaRPr>
          </a:p>
          <a:p>
            <a:pPr indent="0" lvl="0" marL="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 </a:t>
            </a:r>
            <a:endParaRPr sz="900">
              <a:solidFill>
                <a:srgbClr val="7F7F7F"/>
              </a:solidFill>
              <a:latin typeface="Montserrat"/>
              <a:ea typeface="Montserrat"/>
              <a:cs typeface="Montserrat"/>
              <a:sym typeface="Montserrat"/>
            </a:endParaRPr>
          </a:p>
        </p:txBody>
      </p:sp>
      <p:sp>
        <p:nvSpPr>
          <p:cNvPr id="228" name="Google Shape;228;p28"/>
          <p:cNvSpPr txBox="1"/>
          <p:nvPr/>
        </p:nvSpPr>
        <p:spPr>
          <a:xfrm>
            <a:off x="167400" y="2178280"/>
            <a:ext cx="6659700" cy="14064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it" sz="900">
                <a:solidFill>
                  <a:srgbClr val="7F7F7F"/>
                </a:solidFill>
                <a:latin typeface="Montserrat"/>
                <a:ea typeface="Montserrat"/>
                <a:cs typeface="Montserrat"/>
                <a:sym typeface="Montserrat"/>
              </a:rPr>
              <a:t>Understandable and simple to implement approach, involving  instrument familiar concepts coming from affine fields, like </a:t>
            </a:r>
            <a:r>
              <a:rPr b="1" lang="it" sz="900">
                <a:solidFill>
                  <a:srgbClr val="7F7F7F"/>
                </a:solidFill>
                <a:latin typeface="Montserrat"/>
                <a:ea typeface="Montserrat"/>
                <a:cs typeface="Montserrat"/>
                <a:sym typeface="Montserrat"/>
              </a:rPr>
              <a:t>natural language processing</a:t>
            </a:r>
            <a:r>
              <a:rPr lang="it" sz="900">
                <a:solidFill>
                  <a:srgbClr val="7F7F7F"/>
                </a:solidFill>
                <a:latin typeface="Montserrat"/>
                <a:ea typeface="Montserrat"/>
                <a:cs typeface="Montserrat"/>
                <a:sym typeface="Montserrat"/>
              </a:rPr>
              <a:t> and </a:t>
            </a:r>
            <a:r>
              <a:rPr b="1" lang="it" sz="900">
                <a:solidFill>
                  <a:srgbClr val="7F7F7F"/>
                </a:solidFill>
                <a:latin typeface="Montserrat"/>
                <a:ea typeface="Montserrat"/>
                <a:cs typeface="Montserrat"/>
                <a:sym typeface="Montserrat"/>
              </a:rPr>
              <a:t>information retrieval</a:t>
            </a:r>
            <a:r>
              <a:rPr lang="it" sz="900">
                <a:solidFill>
                  <a:srgbClr val="7F7F7F"/>
                </a:solidFill>
                <a:latin typeface="Montserrat"/>
                <a:ea typeface="Montserrat"/>
                <a:cs typeface="Montserrat"/>
                <a:sym typeface="Montserrat"/>
              </a:rPr>
              <a:t>.</a:t>
            </a:r>
            <a:endParaRPr sz="900">
              <a:solidFill>
                <a:srgbClr val="7F7F7F"/>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it" sz="900">
                <a:solidFill>
                  <a:srgbClr val="7F7F7F"/>
                </a:solidFill>
                <a:latin typeface="Montserrat"/>
                <a:ea typeface="Montserrat"/>
                <a:cs typeface="Montserrat"/>
                <a:sym typeface="Montserrat"/>
              </a:rPr>
              <a:t>Topic and visual word remain </a:t>
            </a:r>
            <a:r>
              <a:rPr b="1" lang="it" sz="900">
                <a:solidFill>
                  <a:srgbClr val="7F7F7F"/>
                </a:solidFill>
                <a:latin typeface="Montserrat"/>
                <a:ea typeface="Montserrat"/>
                <a:cs typeface="Montserrat"/>
                <a:sym typeface="Montserrat"/>
              </a:rPr>
              <a:t>“gray” concepts</a:t>
            </a:r>
            <a:r>
              <a:rPr lang="it" sz="900">
                <a:solidFill>
                  <a:srgbClr val="7F7F7F"/>
                </a:solidFill>
                <a:latin typeface="Montserrat"/>
                <a:ea typeface="Montserrat"/>
                <a:cs typeface="Montserrat"/>
                <a:sym typeface="Montserrat"/>
              </a:rPr>
              <a:t>, not fully explainable in terms of object present in the images.  They actually seems to be something </a:t>
            </a:r>
            <a:r>
              <a:rPr lang="it" sz="900">
                <a:solidFill>
                  <a:srgbClr val="7F7F7F"/>
                </a:solidFill>
                <a:latin typeface="Montserrat"/>
                <a:ea typeface="Montserrat"/>
                <a:cs typeface="Montserrat"/>
                <a:sym typeface="Montserrat"/>
              </a:rPr>
              <a:t>useful especially in a data understanding phase, more than for </a:t>
            </a:r>
            <a:r>
              <a:rPr b="1" lang="it" sz="900">
                <a:solidFill>
                  <a:srgbClr val="7F7F7F"/>
                </a:solidFill>
                <a:latin typeface="Montserrat"/>
                <a:ea typeface="Montserrat"/>
                <a:cs typeface="Montserrat"/>
                <a:sym typeface="Montserrat"/>
              </a:rPr>
              <a:t>actual image classification</a:t>
            </a:r>
            <a:r>
              <a:rPr lang="it" sz="900">
                <a:solidFill>
                  <a:srgbClr val="7F7F7F"/>
                </a:solidFill>
                <a:latin typeface="Montserrat"/>
                <a:ea typeface="Montserrat"/>
                <a:cs typeface="Montserrat"/>
                <a:sym typeface="Montserrat"/>
              </a:rPr>
              <a:t> </a:t>
            </a:r>
            <a:r>
              <a:rPr b="1" lang="it" sz="900">
                <a:solidFill>
                  <a:srgbClr val="7F7F7F"/>
                </a:solidFill>
                <a:latin typeface="Montserrat"/>
                <a:ea typeface="Montserrat"/>
                <a:cs typeface="Montserrat"/>
                <a:sym typeface="Montserrat"/>
              </a:rPr>
              <a:t>tasks</a:t>
            </a:r>
            <a:r>
              <a:rPr lang="it" sz="900">
                <a:solidFill>
                  <a:srgbClr val="7F7F7F"/>
                </a:solidFill>
                <a:latin typeface="Montserrat"/>
                <a:ea typeface="Montserrat"/>
                <a:cs typeface="Montserrat"/>
                <a:sym typeface="Montserrat"/>
              </a:rPr>
              <a:t>, especially without additional information. </a:t>
            </a:r>
            <a:endParaRPr sz="900">
              <a:solidFill>
                <a:srgbClr val="7F7F7F"/>
              </a:solidFill>
              <a:latin typeface="Montserrat"/>
              <a:ea typeface="Montserrat"/>
              <a:cs typeface="Montserrat"/>
              <a:sym typeface="Montserrat"/>
            </a:endParaRPr>
          </a:p>
          <a:p>
            <a:pPr indent="0" lvl="0" marL="0" rtl="0" algn="just">
              <a:lnSpc>
                <a:spcPct val="150000"/>
              </a:lnSpc>
              <a:spcBef>
                <a:spcPts val="1000"/>
              </a:spcBef>
              <a:spcAft>
                <a:spcPts val="0"/>
              </a:spcAft>
              <a:buNone/>
            </a:pPr>
            <a:r>
              <a:rPr lang="it" sz="900">
                <a:solidFill>
                  <a:srgbClr val="7F7F7F"/>
                </a:solidFill>
                <a:latin typeface="Montserrat"/>
                <a:ea typeface="Montserrat"/>
                <a:cs typeface="Montserrat"/>
                <a:sym typeface="Montserrat"/>
              </a:rPr>
              <a:t> </a:t>
            </a:r>
            <a:endParaRPr sz="900">
              <a:solidFill>
                <a:srgbClr val="7F7F7F"/>
              </a:solidFill>
              <a:latin typeface="Montserrat"/>
              <a:ea typeface="Montserrat"/>
              <a:cs typeface="Montserrat"/>
              <a:sym typeface="Montserrat"/>
            </a:endParaRPr>
          </a:p>
        </p:txBody>
      </p:sp>
      <p:sp>
        <p:nvSpPr>
          <p:cNvPr id="229" name="Google Shape;229;p28"/>
          <p:cNvSpPr txBox="1"/>
          <p:nvPr/>
        </p:nvSpPr>
        <p:spPr>
          <a:xfrm>
            <a:off x="7364425" y="672475"/>
            <a:ext cx="1599000" cy="3723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lang="it" sz="800">
                <a:solidFill>
                  <a:schemeClr val="lt1"/>
                </a:solidFill>
                <a:latin typeface="Montserrat"/>
                <a:ea typeface="Montserrat"/>
                <a:cs typeface="Montserrat"/>
                <a:sym typeface="Montserrat"/>
              </a:rPr>
              <a:t>F</a:t>
            </a:r>
            <a:r>
              <a:rPr b="1" lang="it" sz="800">
                <a:solidFill>
                  <a:schemeClr val="lt1"/>
                </a:solidFill>
                <a:latin typeface="Montserrat"/>
                <a:ea typeface="Montserrat"/>
                <a:cs typeface="Montserrat"/>
                <a:sym typeface="Montserrat"/>
              </a:rPr>
              <a:t>eature </a:t>
            </a:r>
            <a:r>
              <a:rPr b="1" lang="it" sz="800">
                <a:solidFill>
                  <a:schemeClr val="lt1"/>
                </a:solidFill>
                <a:latin typeface="Montserrat"/>
                <a:ea typeface="Montserrat"/>
                <a:cs typeface="Montserrat"/>
                <a:sym typeface="Montserrat"/>
              </a:rPr>
              <a:t>engineering and problem reformulation</a:t>
            </a:r>
            <a:br>
              <a:rPr b="1" lang="it" sz="800">
                <a:solidFill>
                  <a:schemeClr val="lt1"/>
                </a:solidFill>
                <a:latin typeface="Montserrat"/>
                <a:ea typeface="Montserrat"/>
                <a:cs typeface="Montserrat"/>
                <a:sym typeface="Montserrat"/>
              </a:rPr>
            </a:br>
            <a:endParaRPr b="1" sz="800">
              <a:solidFill>
                <a:schemeClr val="lt1"/>
              </a:solidFill>
              <a:latin typeface="Montserrat"/>
              <a:ea typeface="Montserrat"/>
              <a:cs typeface="Montserrat"/>
              <a:sym typeface="Montserrat"/>
            </a:endParaRPr>
          </a:p>
          <a:p>
            <a:pPr indent="0" lvl="0" marL="0" marR="0" rtl="0" algn="just">
              <a:lnSpc>
                <a:spcPct val="150000"/>
              </a:lnSpc>
              <a:spcBef>
                <a:spcPts val="300"/>
              </a:spcBef>
              <a:spcAft>
                <a:spcPts val="0"/>
              </a:spcAft>
              <a:buNone/>
            </a:pPr>
            <a:r>
              <a:rPr lang="it" sz="700">
                <a:solidFill>
                  <a:schemeClr val="lt1"/>
                </a:solidFill>
                <a:latin typeface="Montserrat"/>
                <a:ea typeface="Montserrat"/>
                <a:cs typeface="Montserrat"/>
                <a:sym typeface="Montserrat"/>
              </a:rPr>
              <a:t>Opportunity to understand importance of feature extraction processes, involving several studied algorithms.</a:t>
            </a:r>
            <a:endParaRPr sz="700">
              <a:solidFill>
                <a:schemeClr val="lt1"/>
              </a:solidFill>
              <a:latin typeface="Montserrat"/>
              <a:ea typeface="Montserrat"/>
              <a:cs typeface="Montserrat"/>
              <a:sym typeface="Montserrat"/>
            </a:endParaRPr>
          </a:p>
        </p:txBody>
      </p:sp>
      <p:sp>
        <p:nvSpPr>
          <p:cNvPr id="230" name="Google Shape;230;p28"/>
          <p:cNvSpPr txBox="1"/>
          <p:nvPr/>
        </p:nvSpPr>
        <p:spPr>
          <a:xfrm>
            <a:off x="7184100" y="4718325"/>
            <a:ext cx="1959900" cy="323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it" sz="900">
                <a:solidFill>
                  <a:schemeClr val="lt1"/>
                </a:solidFill>
                <a:latin typeface="Montserrat"/>
                <a:ea typeface="Montserrat"/>
                <a:cs typeface="Montserrat"/>
                <a:sym typeface="Montserrat"/>
              </a:rPr>
              <a:t>ABOUT THE ASSIGNMENT</a:t>
            </a:r>
            <a:endParaRPr b="1" sz="900">
              <a:solidFill>
                <a:schemeClr val="lt1"/>
              </a:solidFill>
              <a:latin typeface="Montserrat"/>
              <a:ea typeface="Montserrat"/>
              <a:cs typeface="Montserrat"/>
              <a:sym typeface="Montserrat"/>
            </a:endParaRPr>
          </a:p>
        </p:txBody>
      </p:sp>
      <p:sp>
        <p:nvSpPr>
          <p:cNvPr id="231" name="Google Shape;231;p28"/>
          <p:cNvSpPr txBox="1"/>
          <p:nvPr/>
        </p:nvSpPr>
        <p:spPr>
          <a:xfrm>
            <a:off x="7364425" y="2834025"/>
            <a:ext cx="1599000" cy="372300"/>
          </a:xfrm>
          <a:prstGeom prst="rect">
            <a:avLst/>
          </a:prstGeom>
          <a:no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None/>
            </a:pPr>
            <a:r>
              <a:rPr b="1" lang="it" sz="800">
                <a:solidFill>
                  <a:schemeClr val="lt1"/>
                </a:solidFill>
                <a:latin typeface="Montserrat"/>
                <a:ea typeface="Montserrat"/>
                <a:cs typeface="Montserrat"/>
                <a:sym typeface="Montserrat"/>
              </a:rPr>
              <a:t>Bayesian Learning and mathematics</a:t>
            </a:r>
            <a:endParaRPr b="1" sz="800">
              <a:solidFill>
                <a:schemeClr val="lt1"/>
              </a:solidFill>
              <a:latin typeface="Montserrat"/>
              <a:ea typeface="Montserrat"/>
              <a:cs typeface="Montserrat"/>
              <a:sym typeface="Montserrat"/>
            </a:endParaRPr>
          </a:p>
          <a:p>
            <a:pPr indent="0" lvl="0" marL="0" marR="0" rtl="0" algn="ctr">
              <a:lnSpc>
                <a:spcPct val="150000"/>
              </a:lnSpc>
              <a:spcBef>
                <a:spcPts val="0"/>
              </a:spcBef>
              <a:spcAft>
                <a:spcPts val="0"/>
              </a:spcAft>
              <a:buNone/>
            </a:pPr>
            <a:r>
              <a:t/>
            </a:r>
            <a:endParaRPr b="1" sz="800">
              <a:solidFill>
                <a:schemeClr val="lt1"/>
              </a:solidFill>
              <a:latin typeface="Montserrat"/>
              <a:ea typeface="Montserrat"/>
              <a:cs typeface="Montserrat"/>
              <a:sym typeface="Montserrat"/>
            </a:endParaRPr>
          </a:p>
          <a:p>
            <a:pPr indent="0" lvl="0" marL="0" marR="0" rtl="0" algn="just">
              <a:lnSpc>
                <a:spcPct val="150000"/>
              </a:lnSpc>
              <a:spcBef>
                <a:spcPts val="0"/>
              </a:spcBef>
              <a:spcAft>
                <a:spcPts val="0"/>
              </a:spcAft>
              <a:buNone/>
            </a:pPr>
            <a:r>
              <a:rPr lang="it" sz="700">
                <a:solidFill>
                  <a:schemeClr val="lt1"/>
                </a:solidFill>
                <a:latin typeface="Montserrat"/>
                <a:ea typeface="Montserrat"/>
                <a:cs typeface="Montserrat"/>
                <a:sym typeface="Montserrat"/>
              </a:rPr>
              <a:t>D</a:t>
            </a:r>
            <a:r>
              <a:rPr lang="it" sz="700">
                <a:solidFill>
                  <a:schemeClr val="lt1"/>
                </a:solidFill>
                <a:latin typeface="Montserrat"/>
                <a:ea typeface="Montserrat"/>
                <a:cs typeface="Montserrat"/>
                <a:sym typeface="Montserrat"/>
              </a:rPr>
              <a:t>irect application of several mathematical concepts, (</a:t>
            </a:r>
            <a:r>
              <a:rPr lang="it" sz="700">
                <a:solidFill>
                  <a:schemeClr val="lt1"/>
                </a:solidFill>
                <a:latin typeface="Montserrat"/>
                <a:ea typeface="Montserrat"/>
                <a:cs typeface="Montserrat"/>
                <a:sym typeface="Montserrat"/>
              </a:rPr>
              <a:t>probabilities,  </a:t>
            </a:r>
            <a:r>
              <a:rPr lang="it" sz="700">
                <a:solidFill>
                  <a:schemeClr val="lt1"/>
                </a:solidFill>
                <a:latin typeface="Montserrat"/>
                <a:ea typeface="Montserrat"/>
                <a:cs typeface="Montserrat"/>
                <a:sym typeface="Montserrat"/>
              </a:rPr>
              <a:t>distributions, conditioning, histograms etc</a:t>
            </a:r>
            <a:r>
              <a:rPr lang="it" sz="700">
                <a:solidFill>
                  <a:schemeClr val="lt1"/>
                </a:solidFill>
                <a:latin typeface="Montserrat"/>
                <a:ea typeface="Montserrat"/>
                <a:cs typeface="Montserrat"/>
                <a:sym typeface="Montserrat"/>
              </a:rPr>
              <a:t>… ), which s</a:t>
            </a:r>
            <a:r>
              <a:rPr lang="it" sz="700">
                <a:solidFill>
                  <a:schemeClr val="lt1"/>
                </a:solidFill>
                <a:latin typeface="Montserrat"/>
                <a:ea typeface="Montserrat"/>
                <a:cs typeface="Montserrat"/>
                <a:sym typeface="Montserrat"/>
              </a:rPr>
              <a:t>ometimes can appear as “too theoretical stuff”.</a:t>
            </a:r>
            <a:endParaRPr sz="700">
              <a:solidFill>
                <a:schemeClr val="lt1"/>
              </a:solidFill>
              <a:latin typeface="Montserrat"/>
              <a:ea typeface="Montserrat"/>
              <a:cs typeface="Montserrat"/>
              <a:sym typeface="Montserrat"/>
            </a:endParaRPr>
          </a:p>
        </p:txBody>
      </p:sp>
      <p:pic>
        <p:nvPicPr>
          <p:cNvPr id="232" name="Google Shape;232;p28"/>
          <p:cNvPicPr preferRelativeResize="0"/>
          <p:nvPr/>
        </p:nvPicPr>
        <p:blipFill>
          <a:blip r:embed="rId3">
            <a:alphaModFix/>
          </a:blip>
          <a:stretch>
            <a:fillRect/>
          </a:stretch>
        </p:blipFill>
        <p:spPr>
          <a:xfrm>
            <a:off x="7994272" y="200178"/>
            <a:ext cx="339300" cy="339300"/>
          </a:xfrm>
          <a:prstGeom prst="rect">
            <a:avLst/>
          </a:prstGeom>
          <a:noFill/>
          <a:ln>
            <a:noFill/>
          </a:ln>
        </p:spPr>
      </p:pic>
      <p:pic>
        <p:nvPicPr>
          <p:cNvPr id="233" name="Google Shape;233;p28"/>
          <p:cNvPicPr preferRelativeResize="0"/>
          <p:nvPr/>
        </p:nvPicPr>
        <p:blipFill>
          <a:blip r:embed="rId4">
            <a:alphaModFix/>
          </a:blip>
          <a:stretch>
            <a:fillRect/>
          </a:stretch>
        </p:blipFill>
        <p:spPr>
          <a:xfrm>
            <a:off x="7977900" y="2266950"/>
            <a:ext cx="372300" cy="37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ed Violet">
      <a:dk1>
        <a:srgbClr val="000000"/>
      </a:dk1>
      <a:lt1>
        <a:srgbClr val="FFFFFF"/>
      </a:lt1>
      <a:dk2>
        <a:srgbClr val="454551"/>
      </a:dk2>
      <a:lt2>
        <a:srgbClr val="D8D9DC"/>
      </a:lt2>
      <a:accent1>
        <a:srgbClr val="2D2B55"/>
      </a:accent1>
      <a:accent2>
        <a:srgbClr val="60163B"/>
      </a:accent2>
      <a:accent3>
        <a:srgbClr val="A61C00"/>
      </a:accent3>
      <a:accent4>
        <a:srgbClr val="BF9000"/>
      </a:accent4>
      <a:accent5>
        <a:srgbClr val="1C4587"/>
      </a:accent5>
      <a:accent6>
        <a:srgbClr val="85200C"/>
      </a:accent6>
      <a:hlink>
        <a:srgbClr val="134F5C"/>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