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5" r:id="rId4"/>
  </p:sldMasterIdLst>
  <p:handoutMasterIdLst>
    <p:handoutMasterId r:id="rId25"/>
  </p:handoutMasterIdLst>
  <p:sldIdLst>
    <p:sldId id="298" r:id="rId5"/>
    <p:sldId id="256" r:id="rId6"/>
    <p:sldId id="312" r:id="rId7"/>
    <p:sldId id="313" r:id="rId8"/>
    <p:sldId id="314" r:id="rId9"/>
    <p:sldId id="315" r:id="rId10"/>
    <p:sldId id="323" r:id="rId11"/>
    <p:sldId id="316" r:id="rId12"/>
    <p:sldId id="317" r:id="rId13"/>
    <p:sldId id="318" r:id="rId14"/>
    <p:sldId id="319" r:id="rId15"/>
    <p:sldId id="320" r:id="rId16"/>
    <p:sldId id="321" r:id="rId17"/>
    <p:sldId id="327" r:id="rId18"/>
    <p:sldId id="328" r:id="rId19"/>
    <p:sldId id="329" r:id="rId20"/>
    <p:sldId id="330" r:id="rId21"/>
    <p:sldId id="324" r:id="rId22"/>
    <p:sldId id="326" r:id="rId23"/>
    <p:sldId id="325" r:id="rId24"/>
  </p:sldIdLst>
  <p:sldSz cx="9144000" cy="6858000" type="screen4x3"/>
  <p:notesSz cx="6858000" cy="92964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33"/>
    <a:srgbClr val="33CC33"/>
    <a:srgbClr val="FFCC66"/>
    <a:srgbClr val="FFCC99"/>
    <a:srgbClr val="3399FF"/>
    <a:srgbClr val="FFFF00"/>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AACF3-C56D-4E4A-9682-639B16996C60}" v="291" dt="2020-10-01T02:56:14.457"/>
    <p1510:client id="{A082399F-0F9F-4EA0-9D0F-2B7D2741B9C1}" v="184" dt="2020-10-01T02:15:36.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254" y="60"/>
      </p:cViewPr>
      <p:guideLst>
        <p:guide orient="horz" pos="211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902C0F16-702F-4B48-A361-849385E4839B}"/>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fontAlgn="auto" hangingPunct="0">
              <a:spcBef>
                <a:spcPts val="0"/>
              </a:spcBef>
              <a:spcAft>
                <a:spcPts val="0"/>
              </a:spcAft>
              <a:defRPr sz="1200">
                <a:latin typeface="Times New Roman" pitchFamily="18" charset="0"/>
              </a:defRPr>
            </a:lvl1pPr>
          </a:lstStyle>
          <a:p>
            <a:pPr>
              <a:defRPr/>
            </a:pPr>
            <a:endParaRPr lang="es-MX"/>
          </a:p>
        </p:txBody>
      </p:sp>
      <p:sp>
        <p:nvSpPr>
          <p:cNvPr id="140291" name="Rectangle 3">
            <a:extLst>
              <a:ext uri="{FF2B5EF4-FFF2-40B4-BE49-F238E27FC236}">
                <a16:creationId xmlns:a16="http://schemas.microsoft.com/office/drawing/2014/main" id="{94EC9EB6-C944-4A7B-AFDC-F93045EEE1F4}"/>
              </a:ext>
            </a:extLst>
          </p:cNvPr>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200">
                <a:latin typeface="Times New Roman" pitchFamily="18" charset="0"/>
              </a:defRPr>
            </a:lvl1pPr>
          </a:lstStyle>
          <a:p>
            <a:pPr>
              <a:defRPr/>
            </a:pPr>
            <a:endParaRPr lang="es-MX"/>
          </a:p>
        </p:txBody>
      </p:sp>
      <p:sp>
        <p:nvSpPr>
          <p:cNvPr id="140292" name="Rectangle 4">
            <a:extLst>
              <a:ext uri="{FF2B5EF4-FFF2-40B4-BE49-F238E27FC236}">
                <a16:creationId xmlns:a16="http://schemas.microsoft.com/office/drawing/2014/main" id="{EB716A3A-4433-430B-99F5-E17BE7A23140}"/>
              </a:ext>
            </a:extLst>
          </p:cNvPr>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fontAlgn="auto" hangingPunct="0">
              <a:spcBef>
                <a:spcPts val="0"/>
              </a:spcBef>
              <a:spcAft>
                <a:spcPts val="0"/>
              </a:spcAft>
              <a:defRPr sz="1200">
                <a:latin typeface="Times New Roman" pitchFamily="18" charset="0"/>
              </a:defRPr>
            </a:lvl1pPr>
          </a:lstStyle>
          <a:p>
            <a:pPr>
              <a:defRPr/>
            </a:pPr>
            <a:endParaRPr lang="es-MX"/>
          </a:p>
        </p:txBody>
      </p:sp>
      <p:sp>
        <p:nvSpPr>
          <p:cNvPr id="140293" name="Rectangle 5">
            <a:extLst>
              <a:ext uri="{FF2B5EF4-FFF2-40B4-BE49-F238E27FC236}">
                <a16:creationId xmlns:a16="http://schemas.microsoft.com/office/drawing/2014/main" id="{69F7C597-A1B0-460C-A2D5-ED5344DD0418}"/>
              </a:ext>
            </a:extLst>
          </p:cNvPr>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fontAlgn="auto" hangingPunct="0">
              <a:spcBef>
                <a:spcPts val="0"/>
              </a:spcBef>
              <a:spcAft>
                <a:spcPts val="0"/>
              </a:spcAft>
              <a:defRPr sz="1200">
                <a:latin typeface="Times New Roman" panose="02020603050405020304" pitchFamily="18" charset="0"/>
              </a:defRPr>
            </a:lvl1pPr>
          </a:lstStyle>
          <a:p>
            <a:pPr>
              <a:defRPr/>
            </a:pPr>
            <a:fld id="{CCB6EB36-D867-47D3-ACC7-D46082C4164F}" type="slidenum">
              <a:rPr lang="es-MX" altLang="es-MX"/>
              <a:pPr>
                <a:defRPr/>
              </a:pPr>
              <a:t>‹Nº›</a:t>
            </a:fld>
            <a:endParaRPr lang="es-MX" altLang="es-MX"/>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s-E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s-E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150D254D-9252-4AA4-A151-347DEF9803D7}" type="slidenum">
              <a:rPr lang="es-ES" altLang="es-MX" smtClean="0"/>
              <a:pPr>
                <a:defRPr/>
              </a:pPr>
              <a:t>‹Nº›</a:t>
            </a:fld>
            <a:endParaRPr lang="es-ES" altLang="es-MX"/>
          </a:p>
        </p:txBody>
      </p:sp>
    </p:spTree>
    <p:extLst>
      <p:ext uri="{BB962C8B-B14F-4D97-AF65-F5344CB8AC3E}">
        <p14:creationId xmlns:p14="http://schemas.microsoft.com/office/powerpoint/2010/main" val="304582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8047737E-087B-47BE-9359-D59C143612E3}" type="slidenum">
              <a:rPr lang="es-ES" altLang="es-MX" smtClean="0"/>
              <a:pPr>
                <a:defRPr/>
              </a:pPr>
              <a:t>‹Nº›</a:t>
            </a:fld>
            <a:endParaRPr lang="es-ES" altLang="es-MX"/>
          </a:p>
        </p:txBody>
      </p:sp>
    </p:spTree>
    <p:extLst>
      <p:ext uri="{BB962C8B-B14F-4D97-AF65-F5344CB8AC3E}">
        <p14:creationId xmlns:p14="http://schemas.microsoft.com/office/powerpoint/2010/main" val="383190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es-ES"/>
          </a:p>
        </p:txBody>
      </p:sp>
      <p:sp>
        <p:nvSpPr>
          <p:cNvPr id="5" name="Footer Placeholder 4"/>
          <p:cNvSpPr>
            <a:spLocks noGrp="1"/>
          </p:cNvSpPr>
          <p:nvPr>
            <p:ph type="ftr" sz="quarter" idx="11"/>
          </p:nvPr>
        </p:nvSpPr>
        <p:spPr>
          <a:xfrm>
            <a:off x="581192" y="5951810"/>
            <a:ext cx="5922209" cy="365125"/>
          </a:xfrm>
        </p:spPr>
        <p:txBody>
          <a:bodyPr/>
          <a:lstStyle/>
          <a:p>
            <a:pPr>
              <a:defRPr/>
            </a:pPr>
            <a:endParaRPr lang="es-E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6F79DEBE-8F2D-4C16-A743-ECAF623AFC5E}" type="slidenum">
              <a:rPr lang="es-ES" altLang="es-MX" smtClean="0"/>
              <a:pPr>
                <a:defRPr/>
              </a:pPr>
              <a:t>‹Nº›</a:t>
            </a:fld>
            <a:endParaRPr lang="es-ES" altLang="es-MX"/>
          </a:p>
        </p:txBody>
      </p:sp>
    </p:spTree>
    <p:extLst>
      <p:ext uri="{BB962C8B-B14F-4D97-AF65-F5344CB8AC3E}">
        <p14:creationId xmlns:p14="http://schemas.microsoft.com/office/powerpoint/2010/main" val="164274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228003"/>
            <a:ext cx="7989752" cy="36307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5DD93151-83F3-4297-8487-2E8E080E30ED}" type="slidenum">
              <a:rPr lang="es-ES" altLang="es-MX" smtClean="0"/>
              <a:pPr>
                <a:defRPr/>
              </a:pPr>
              <a:t>‹Nº›</a:t>
            </a:fld>
            <a:endParaRPr lang="es-ES" altLang="es-MX"/>
          </a:p>
        </p:txBody>
      </p:sp>
    </p:spTree>
    <p:extLst>
      <p:ext uri="{BB962C8B-B14F-4D97-AF65-F5344CB8AC3E}">
        <p14:creationId xmlns:p14="http://schemas.microsoft.com/office/powerpoint/2010/main" val="138915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s-E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s-E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2D00ED4A-4962-4E4E-AC98-1B5C7192832F}" type="slidenum">
              <a:rPr lang="es-ES" altLang="es-MX" smtClean="0"/>
              <a:pPr>
                <a:defRPr/>
              </a:pPr>
              <a:t>‹Nº›</a:t>
            </a:fld>
            <a:endParaRPr lang="es-ES" altLang="es-MX"/>
          </a:p>
        </p:txBody>
      </p:sp>
    </p:spTree>
    <p:extLst>
      <p:ext uri="{BB962C8B-B14F-4D97-AF65-F5344CB8AC3E}">
        <p14:creationId xmlns:p14="http://schemas.microsoft.com/office/powerpoint/2010/main" val="106844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2" y="2228002"/>
            <a:ext cx="3899527"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1C916F6B-F801-43C7-85EA-A868A6FE4383}" type="slidenum">
              <a:rPr lang="es-ES" altLang="es-MX" smtClean="0"/>
              <a:pPr>
                <a:defRPr/>
              </a:pPr>
              <a:t>‹Nº›</a:t>
            </a:fld>
            <a:endParaRPr lang="es-ES" altLang="es-MX"/>
          </a:p>
        </p:txBody>
      </p:sp>
    </p:spTree>
    <p:extLst>
      <p:ext uri="{BB962C8B-B14F-4D97-AF65-F5344CB8AC3E}">
        <p14:creationId xmlns:p14="http://schemas.microsoft.com/office/powerpoint/2010/main" val="34448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BB58B1E0-4A4C-464F-846F-B800BE799BF9}" type="slidenum">
              <a:rPr lang="es-ES" altLang="es-MX" smtClean="0"/>
              <a:pPr>
                <a:defRPr/>
              </a:pPr>
              <a:t>‹Nº›</a:t>
            </a:fld>
            <a:endParaRPr lang="es-ES" altLang="es-MX"/>
          </a:p>
        </p:txBody>
      </p:sp>
    </p:spTree>
    <p:extLst>
      <p:ext uri="{BB962C8B-B14F-4D97-AF65-F5344CB8AC3E}">
        <p14:creationId xmlns:p14="http://schemas.microsoft.com/office/powerpoint/2010/main" val="156168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52B28D54-D91B-4DB6-9512-56A05132B7B1}" type="slidenum">
              <a:rPr lang="es-ES" altLang="es-MX" smtClean="0"/>
              <a:pPr>
                <a:defRPr/>
              </a:pPr>
              <a:t>‹Nº›</a:t>
            </a:fld>
            <a:endParaRPr lang="es-ES" altLang="es-MX"/>
          </a:p>
        </p:txBody>
      </p:sp>
    </p:spTree>
    <p:extLst>
      <p:ext uri="{BB962C8B-B14F-4D97-AF65-F5344CB8AC3E}">
        <p14:creationId xmlns:p14="http://schemas.microsoft.com/office/powerpoint/2010/main" val="288926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E42E4CFC-21C2-413C-90F9-635765874F3F}" type="slidenum">
              <a:rPr lang="es-ES" altLang="es-MX" smtClean="0"/>
              <a:pPr>
                <a:defRPr/>
              </a:pPr>
              <a:t>‹Nº›</a:t>
            </a:fld>
            <a:endParaRPr lang="es-ES" altLang="es-MX"/>
          </a:p>
        </p:txBody>
      </p:sp>
    </p:spTree>
    <p:extLst>
      <p:ext uri="{BB962C8B-B14F-4D97-AF65-F5344CB8AC3E}">
        <p14:creationId xmlns:p14="http://schemas.microsoft.com/office/powerpoint/2010/main" val="98150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s-E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s-E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A123DD3B-FA2A-40AC-9CFA-734BA0B7DAFA}" type="slidenum">
              <a:rPr lang="es-ES" altLang="es-MX" smtClean="0"/>
              <a:pPr>
                <a:defRPr/>
              </a:pPr>
              <a:t>‹Nº›</a:t>
            </a:fld>
            <a:endParaRPr lang="es-ES" altLang="es-MX"/>
          </a:p>
        </p:txBody>
      </p:sp>
    </p:spTree>
    <p:extLst>
      <p:ext uri="{BB962C8B-B14F-4D97-AF65-F5344CB8AC3E}">
        <p14:creationId xmlns:p14="http://schemas.microsoft.com/office/powerpoint/2010/main" val="168432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4E723F2C-36C8-4C97-A823-325A79AA3475}" type="slidenum">
              <a:rPr lang="es-ES" altLang="es-MX" smtClean="0"/>
              <a:pPr>
                <a:defRPr/>
              </a:pPr>
              <a:t>‹Nº›</a:t>
            </a:fld>
            <a:endParaRPr lang="es-ES" altLang="es-MX"/>
          </a:p>
        </p:txBody>
      </p:sp>
    </p:spTree>
    <p:extLst>
      <p:ext uri="{BB962C8B-B14F-4D97-AF65-F5344CB8AC3E}">
        <p14:creationId xmlns:p14="http://schemas.microsoft.com/office/powerpoint/2010/main" val="124583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es-E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endParaRPr lang="es-E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pPr>
              <a:defRPr/>
            </a:pPr>
            <a:fld id="{09615BE3-2404-4D17-8465-33C0C88A5FCE}" type="slidenum">
              <a:rPr lang="es-ES" altLang="es-MX" smtClean="0"/>
              <a:pPr>
                <a:defRPr/>
              </a:pPr>
              <a:t>‹Nº›</a:t>
            </a:fld>
            <a:endParaRPr lang="es-ES" altLang="es-MX"/>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8553242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a:extLst>
              <a:ext uri="{FF2B5EF4-FFF2-40B4-BE49-F238E27FC236}">
                <a16:creationId xmlns:a16="http://schemas.microsoft.com/office/drawing/2014/main" id="{58258519-86D0-4267-BCB5-4268A9862D12}"/>
              </a:ext>
            </a:extLst>
          </p:cNvPr>
          <p:cNvSpPr txBox="1"/>
          <p:nvPr/>
        </p:nvSpPr>
        <p:spPr>
          <a:xfrm>
            <a:off x="1619250" y="548680"/>
            <a:ext cx="5905500" cy="1323439"/>
          </a:xfrm>
          <a:prstGeom prst="rect">
            <a:avLst/>
          </a:prstGeom>
          <a:noFill/>
        </p:spPr>
        <p:txBody>
          <a:bodyPr>
            <a:spAutoFit/>
          </a:bodyPr>
          <a:lstStyle/>
          <a:p>
            <a:pPr algn="ctr" eaLnBrk="1" fontAlgn="auto" hangingPunct="1">
              <a:spcBef>
                <a:spcPts val="0"/>
              </a:spcBef>
              <a:spcAft>
                <a:spcPts val="0"/>
              </a:spcAft>
              <a:defRPr/>
            </a:pPr>
            <a:r>
              <a:rPr lang="es-MX" sz="4000">
                <a:solidFill>
                  <a:schemeClr val="bg2"/>
                </a:solidFill>
                <a:effectLst>
                  <a:outerShdw blurRad="38100" dist="38100" dir="2700000" algn="tl">
                    <a:srgbClr val="000000">
                      <a:alpha val="43137"/>
                    </a:srgbClr>
                  </a:outerShdw>
                </a:effectLst>
                <a:latin typeface="+mn-lt"/>
              </a:rPr>
              <a:t>SENSORES Y ACTUADORES</a:t>
            </a:r>
          </a:p>
        </p:txBody>
      </p:sp>
      <p:sp>
        <p:nvSpPr>
          <p:cNvPr id="4" name="3 CuadroTexto">
            <a:extLst>
              <a:ext uri="{FF2B5EF4-FFF2-40B4-BE49-F238E27FC236}">
                <a16:creationId xmlns:a16="http://schemas.microsoft.com/office/drawing/2014/main" id="{38507676-9028-475C-A861-7938F01063AF}"/>
              </a:ext>
            </a:extLst>
          </p:cNvPr>
          <p:cNvSpPr txBox="1"/>
          <p:nvPr/>
        </p:nvSpPr>
        <p:spPr>
          <a:xfrm>
            <a:off x="1692275" y="3500438"/>
            <a:ext cx="5903913" cy="1938337"/>
          </a:xfrm>
          <a:prstGeom prst="rect">
            <a:avLst/>
          </a:prstGeom>
          <a:noFill/>
        </p:spPr>
        <p:txBody>
          <a:bodyPr>
            <a:spAutoFit/>
          </a:bodyPr>
          <a:lstStyle/>
          <a:p>
            <a:pPr algn="ctr" eaLnBrk="1" fontAlgn="auto" hangingPunct="1">
              <a:spcBef>
                <a:spcPts val="0"/>
              </a:spcBef>
              <a:spcAft>
                <a:spcPts val="0"/>
              </a:spcAft>
              <a:defRPr/>
            </a:pPr>
            <a:r>
              <a:rPr lang="es-MX" sz="4000">
                <a:effectLst>
                  <a:outerShdw blurRad="38100" dist="38100" dir="2700000" algn="tl">
                    <a:srgbClr val="000000">
                      <a:alpha val="43137"/>
                    </a:srgbClr>
                  </a:outerShdw>
                </a:effectLst>
                <a:latin typeface="+mn-lt"/>
              </a:rPr>
              <a:t>Sergio David Martínez González</a:t>
            </a:r>
          </a:p>
          <a:p>
            <a:pPr algn="ctr" eaLnBrk="1" fontAlgn="auto" hangingPunct="1">
              <a:spcBef>
                <a:spcPts val="0"/>
              </a:spcBef>
              <a:spcAft>
                <a:spcPts val="0"/>
              </a:spcAft>
              <a:defRPr/>
            </a:pPr>
            <a:r>
              <a:rPr lang="es-MX" sz="4000">
                <a:effectLst>
                  <a:outerShdw blurRad="38100" dist="38100" dir="2700000" algn="tl">
                    <a:srgbClr val="000000">
                      <a:alpha val="43137"/>
                    </a:srgbClr>
                  </a:outerShdw>
                </a:effectLst>
                <a:latin typeface="+mn-lt"/>
              </a:rPr>
              <a:t>Julio Rangel Pulido</a:t>
            </a:r>
          </a:p>
        </p:txBody>
      </p:sp>
    </p:spTree>
  </p:cSld>
  <p:clrMapOvr>
    <a:masterClrMapping/>
  </p:clrMapOvr>
  <p:transition advTm="142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Marcador de contenido 2">
            <a:extLst>
              <a:ext uri="{FF2B5EF4-FFF2-40B4-BE49-F238E27FC236}">
                <a16:creationId xmlns:a16="http://schemas.microsoft.com/office/drawing/2014/main" id="{E6E1B77C-3652-4869-902B-3244E4BBB27E}"/>
              </a:ext>
            </a:extLst>
          </p:cNvPr>
          <p:cNvSpPr>
            <a:spLocks noGrp="1" noChangeArrowheads="1"/>
          </p:cNvSpPr>
          <p:nvPr>
            <p:ph idx="4294967295"/>
          </p:nvPr>
        </p:nvSpPr>
        <p:spPr>
          <a:xfrm>
            <a:off x="1993900" y="692696"/>
            <a:ext cx="6591300" cy="5832475"/>
          </a:xfrm>
        </p:spPr>
        <p:txBody>
          <a:bodyPr/>
          <a:lstStyle/>
          <a:p>
            <a:pPr algn="just" eaLnBrk="1" hangingPunct="1"/>
            <a:r>
              <a:rPr lang="es-MX" altLang="es-MX" sz="2400" b="1">
                <a:solidFill>
                  <a:schemeClr val="tx1"/>
                </a:solidFill>
                <a:latin typeface="Times New Roman" panose="02020603050405020304" pitchFamily="18" charset="0"/>
                <a:cs typeface="Times New Roman" panose="02020603050405020304" pitchFamily="18" charset="0"/>
              </a:rPr>
              <a:t>Vibración:</a:t>
            </a:r>
          </a:p>
          <a:p>
            <a:pPr lvl="1" algn="just" eaLnBrk="1" hangingPunct="1"/>
            <a:r>
              <a:rPr lang="es-MX" altLang="es-MX" sz="2000">
                <a:solidFill>
                  <a:schemeClr val="tx1"/>
                </a:solidFill>
                <a:latin typeface="Times New Roman" panose="02020603050405020304" pitchFamily="18" charset="0"/>
                <a:cs typeface="Times New Roman" panose="02020603050405020304" pitchFamily="18" charset="0"/>
              </a:rPr>
              <a:t>El sensor de vibración se usa en la industria de procesos para el control de máquinas. Las máquinas que requieren una alta estabilidad de marcha pueden frenar la potencia cuando surjan fuertes vibraciones, evitando que se dañen. </a:t>
            </a:r>
            <a:endParaRPr lang="es-MX" altLang="es-MX" sz="2400">
              <a:solidFill>
                <a:schemeClr val="tx1"/>
              </a:solidFill>
              <a:latin typeface="Times New Roman" panose="02020603050405020304" pitchFamily="18" charset="0"/>
              <a:cs typeface="Times New Roman" panose="02020603050405020304" pitchFamily="18" charset="0"/>
            </a:endParaRPr>
          </a:p>
          <a:p>
            <a:pPr algn="just" eaLnBrk="1" hangingPunct="1"/>
            <a:r>
              <a:rPr lang="es-MX" altLang="es-MX" sz="2400" b="1">
                <a:solidFill>
                  <a:schemeClr val="tx1"/>
                </a:solidFill>
                <a:latin typeface="Times New Roman" panose="02020603050405020304" pitchFamily="18" charset="0"/>
                <a:cs typeface="Times New Roman" panose="02020603050405020304" pitchFamily="18" charset="0"/>
              </a:rPr>
              <a:t>Velocidad lineal y angular:</a:t>
            </a:r>
          </a:p>
          <a:p>
            <a:pPr lvl="1" algn="just" eaLnBrk="1" hangingPunct="1"/>
            <a:r>
              <a:rPr lang="es-MX" altLang="es-MX" sz="2000">
                <a:solidFill>
                  <a:schemeClr val="tx1"/>
                </a:solidFill>
                <a:latin typeface="Times New Roman" panose="02020603050405020304" pitchFamily="18" charset="0"/>
                <a:cs typeface="Times New Roman" panose="02020603050405020304" pitchFamily="18" charset="0"/>
              </a:rPr>
              <a:t>Los sensores de velocidad de rotación y de velocidad lineal miden el ángulo descrito o el espacio recorrido por unidad de tiempo.</a:t>
            </a:r>
            <a:endParaRPr lang="es-MX" altLang="es-MX" sz="1800">
              <a:solidFill>
                <a:schemeClr val="tx1"/>
              </a:solidFill>
              <a:latin typeface="Times New Roman" panose="02020603050405020304" pitchFamily="18" charset="0"/>
              <a:cs typeface="Times New Roman" panose="02020603050405020304" pitchFamily="18" charset="0"/>
            </a:endParaRPr>
          </a:p>
          <a:p>
            <a:pPr lvl="1" eaLnBrk="1" hangingPunct="1"/>
            <a:r>
              <a:rPr lang="es-MX" altLang="es-MX" sz="2400">
                <a:solidFill>
                  <a:schemeClr val="tx1"/>
                </a:solidFill>
                <a:latin typeface="Times New Roman" panose="02020603050405020304" pitchFamily="18" charset="0"/>
                <a:cs typeface="Times New Roman" panose="02020603050405020304" pitchFamily="18" charset="0"/>
              </a:rPr>
              <a:t>Ejemplo:</a:t>
            </a:r>
          </a:p>
          <a:p>
            <a:pPr lvl="2" eaLnBrk="1" hangingPunct="1"/>
            <a:r>
              <a:rPr lang="es-MX" altLang="es-MX" sz="1800">
                <a:solidFill>
                  <a:schemeClr val="tx1"/>
                </a:solidFill>
                <a:latin typeface="Times New Roman" panose="02020603050405020304" pitchFamily="18" charset="0"/>
                <a:cs typeface="Times New Roman" panose="02020603050405020304" pitchFamily="18" charset="0"/>
              </a:rPr>
              <a:t>Sensores inductivos.</a:t>
            </a:r>
          </a:p>
          <a:p>
            <a:pPr lvl="2" eaLnBrk="1" hangingPunct="1"/>
            <a:r>
              <a:rPr lang="es-MX" altLang="es-MX" sz="1800">
                <a:solidFill>
                  <a:schemeClr val="tx1"/>
                </a:solidFill>
                <a:latin typeface="Times New Roman" panose="02020603050405020304" pitchFamily="18" charset="0"/>
                <a:cs typeface="Times New Roman" panose="02020603050405020304" pitchFamily="18" charset="0"/>
              </a:rPr>
              <a:t>Sensores magnéticos.</a:t>
            </a:r>
          </a:p>
          <a:p>
            <a:pPr lvl="2" eaLnBrk="1" hangingPunct="1"/>
            <a:r>
              <a:rPr lang="es-MX" altLang="es-MX" sz="1800">
                <a:solidFill>
                  <a:schemeClr val="tx1"/>
                </a:solidFill>
                <a:latin typeface="Times New Roman" panose="02020603050405020304" pitchFamily="18" charset="0"/>
                <a:cs typeface="Times New Roman" panose="02020603050405020304" pitchFamily="18" charset="0"/>
              </a:rPr>
              <a:t>Barreras Hall</a:t>
            </a:r>
          </a:p>
          <a:p>
            <a:pPr lvl="1" eaLnBrk="1" hangingPunct="1"/>
            <a:endParaRPr lang="es-MX" altLang="es-MX" sz="2000">
              <a:solidFill>
                <a:schemeClr val="tx1"/>
              </a:solidFill>
              <a:latin typeface="Times New Roman" panose="02020603050405020304" pitchFamily="18" charset="0"/>
              <a:cs typeface="Times New Roman" panose="02020603050405020304" pitchFamily="18" charset="0"/>
            </a:endParaRPr>
          </a:p>
        </p:txBody>
      </p:sp>
      <p:pic>
        <p:nvPicPr>
          <p:cNvPr id="27651" name="Imagen 1">
            <a:extLst>
              <a:ext uri="{FF2B5EF4-FFF2-40B4-BE49-F238E27FC236}">
                <a16:creationId xmlns:a16="http://schemas.microsoft.com/office/drawing/2014/main" id="{5D85A8B7-7E8C-4886-AA3B-33B6EB8FA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268413"/>
            <a:ext cx="15875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Imagen 2">
            <a:extLst>
              <a:ext uri="{FF2B5EF4-FFF2-40B4-BE49-F238E27FC236}">
                <a16:creationId xmlns:a16="http://schemas.microsoft.com/office/drawing/2014/main" id="{37FC925A-9BBB-4049-82A7-42D233E74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441974"/>
            <a:ext cx="2083197" cy="208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Marcador de contenido 2">
            <a:extLst>
              <a:ext uri="{FF2B5EF4-FFF2-40B4-BE49-F238E27FC236}">
                <a16:creationId xmlns:a16="http://schemas.microsoft.com/office/drawing/2014/main" id="{E1C439D5-8FAD-45E2-9011-60DF004C686E}"/>
              </a:ext>
            </a:extLst>
          </p:cNvPr>
          <p:cNvSpPr>
            <a:spLocks noGrp="1" noChangeArrowheads="1"/>
          </p:cNvSpPr>
          <p:nvPr>
            <p:ph idx="4294967295"/>
          </p:nvPr>
        </p:nvSpPr>
        <p:spPr>
          <a:xfrm>
            <a:off x="1979613" y="547389"/>
            <a:ext cx="6591300" cy="6049963"/>
          </a:xfrm>
        </p:spPr>
        <p:txBody>
          <a:bodyPr/>
          <a:lstStyle/>
          <a:p>
            <a:pPr eaLnBrk="1" hangingPunct="1"/>
            <a:r>
              <a:rPr lang="es-MX" altLang="es-MX" b="1">
                <a:solidFill>
                  <a:schemeClr val="tx1"/>
                </a:solidFill>
                <a:latin typeface="Times New Roman" panose="02020603050405020304" pitchFamily="18" charset="0"/>
                <a:cs typeface="Times New Roman" panose="02020603050405020304" pitchFamily="18" charset="0"/>
              </a:rPr>
              <a:t>Presión:</a:t>
            </a:r>
          </a:p>
          <a:p>
            <a:pPr lvl="1" algn="just" eaLnBrk="1" hangingPunct="1"/>
            <a:r>
              <a:rPr lang="es-MX" altLang="es-MX" sz="1800">
                <a:solidFill>
                  <a:schemeClr val="tx1"/>
                </a:solidFill>
                <a:latin typeface="Times New Roman" panose="02020603050405020304" pitchFamily="18" charset="0"/>
                <a:cs typeface="Times New Roman" panose="02020603050405020304" pitchFamily="18" charset="0"/>
              </a:rPr>
              <a:t>Un sensor de presión es un instrumento compuesto por un elemento detector de presión con el que se determina la presión real aplicada al sensor (utilizando distintos principios de funcionamiento).</a:t>
            </a:r>
          </a:p>
          <a:p>
            <a:pPr lvl="1" algn="just" eaLnBrk="1" hangingPunct="1"/>
            <a:r>
              <a:rPr lang="es-MX" altLang="es-MX">
                <a:solidFill>
                  <a:schemeClr val="tx1"/>
                </a:solidFill>
                <a:latin typeface="Times New Roman" panose="02020603050405020304" pitchFamily="18" charset="0"/>
                <a:cs typeface="Times New Roman" panose="02020603050405020304" pitchFamily="18" charset="0"/>
              </a:rPr>
              <a:t>Ejemplos:</a:t>
            </a:r>
          </a:p>
          <a:p>
            <a:pPr lvl="2" algn="just" eaLnBrk="1" hangingPunct="1"/>
            <a:r>
              <a:rPr lang="es-MX" altLang="es-MX">
                <a:solidFill>
                  <a:schemeClr val="tx1"/>
                </a:solidFill>
                <a:latin typeface="Times New Roman" panose="02020603050405020304" pitchFamily="18" charset="0"/>
                <a:cs typeface="Times New Roman" panose="02020603050405020304" pitchFamily="18" charset="0"/>
              </a:rPr>
              <a:t>Galgas extensométricas.</a:t>
            </a:r>
          </a:p>
          <a:p>
            <a:pPr lvl="2" algn="just" eaLnBrk="1" hangingPunct="1"/>
            <a:r>
              <a:rPr lang="es-MX" altLang="es-MX">
                <a:solidFill>
                  <a:schemeClr val="tx1"/>
                </a:solidFill>
                <a:latin typeface="Times New Roman" panose="02020603050405020304" pitchFamily="18" charset="0"/>
                <a:cs typeface="Times New Roman" panose="02020603050405020304" pitchFamily="18" charset="0"/>
              </a:rPr>
              <a:t>Sensores de presión capacitivos.</a:t>
            </a:r>
          </a:p>
          <a:p>
            <a:pPr lvl="2" algn="just" eaLnBrk="1" hangingPunct="1"/>
            <a:r>
              <a:rPr lang="es-MX" altLang="es-MX">
                <a:solidFill>
                  <a:schemeClr val="tx1"/>
                </a:solidFill>
                <a:latin typeface="Times New Roman" panose="02020603050405020304" pitchFamily="18" charset="0"/>
                <a:cs typeface="Times New Roman" panose="02020603050405020304" pitchFamily="18" charset="0"/>
              </a:rPr>
              <a:t>Sensores de presión </a:t>
            </a:r>
            <a:r>
              <a:rPr lang="es-MX" altLang="es-MX" err="1">
                <a:solidFill>
                  <a:schemeClr val="tx1"/>
                </a:solidFill>
                <a:latin typeface="Times New Roman" panose="02020603050405020304" pitchFamily="18" charset="0"/>
                <a:cs typeface="Times New Roman" panose="02020603050405020304" pitchFamily="18" charset="0"/>
              </a:rPr>
              <a:t>piezorresistivos</a:t>
            </a:r>
            <a:r>
              <a:rPr lang="es-MX" altLang="es-MX">
                <a:solidFill>
                  <a:schemeClr val="tx1"/>
                </a:solidFill>
                <a:latin typeface="Times New Roman" panose="02020603050405020304" pitchFamily="18" charset="0"/>
                <a:cs typeface="Times New Roman" panose="02020603050405020304" pitchFamily="18" charset="0"/>
              </a:rPr>
              <a:t>.</a:t>
            </a:r>
            <a:endParaRPr lang="es-MX" altLang="es-MX" sz="1800">
              <a:solidFill>
                <a:schemeClr val="tx1"/>
              </a:solidFill>
              <a:latin typeface="Times New Roman" panose="02020603050405020304" pitchFamily="18" charset="0"/>
              <a:cs typeface="Times New Roman" panose="02020603050405020304" pitchFamily="18" charset="0"/>
            </a:endParaRPr>
          </a:p>
          <a:p>
            <a:pPr eaLnBrk="1" hangingPunct="1"/>
            <a:r>
              <a:rPr lang="es-MX" altLang="es-MX" b="1">
                <a:solidFill>
                  <a:schemeClr val="tx1"/>
                </a:solidFill>
                <a:latin typeface="Times New Roman" panose="02020603050405020304" pitchFamily="18" charset="0"/>
                <a:cs typeface="Times New Roman" panose="02020603050405020304" pitchFamily="18" charset="0"/>
              </a:rPr>
              <a:t>Temperatura:</a:t>
            </a:r>
          </a:p>
          <a:p>
            <a:pPr lvl="1" algn="just" eaLnBrk="1" hangingPunct="1"/>
            <a:r>
              <a:rPr lang="es-MX" altLang="es-MX" sz="1800">
                <a:solidFill>
                  <a:schemeClr val="tx1"/>
                </a:solidFill>
                <a:latin typeface="Times New Roman" panose="02020603050405020304" pitchFamily="18" charset="0"/>
                <a:cs typeface="Times New Roman" panose="02020603050405020304" pitchFamily="18" charset="0"/>
              </a:rPr>
              <a:t>La temperatura se puede medir utilizando un sensor de temperatura de los diferentes tipos que existen. Todos ellos infieren la temperatura al detectar algún cambio en una característica física.</a:t>
            </a:r>
          </a:p>
          <a:p>
            <a:pPr lvl="1" algn="just" eaLnBrk="1" hangingPunct="1"/>
            <a:r>
              <a:rPr lang="es-MX" altLang="es-MX">
                <a:solidFill>
                  <a:schemeClr val="tx1"/>
                </a:solidFill>
                <a:latin typeface="Times New Roman" panose="02020603050405020304" pitchFamily="18" charset="0"/>
                <a:cs typeface="Times New Roman" panose="02020603050405020304" pitchFamily="18" charset="0"/>
              </a:rPr>
              <a:t>Ejemplos:</a:t>
            </a:r>
          </a:p>
          <a:p>
            <a:pPr lvl="2" algn="just" eaLnBrk="1" hangingPunct="1"/>
            <a:r>
              <a:rPr lang="es-MX" altLang="es-MX">
                <a:solidFill>
                  <a:schemeClr val="tx1"/>
                </a:solidFill>
                <a:latin typeface="Times New Roman" panose="02020603050405020304" pitchFamily="18" charset="0"/>
                <a:cs typeface="Times New Roman" panose="02020603050405020304" pitchFamily="18" charset="0"/>
              </a:rPr>
              <a:t>Termopar.</a:t>
            </a:r>
          </a:p>
          <a:p>
            <a:pPr lvl="2" algn="just" eaLnBrk="1" hangingPunct="1"/>
            <a:r>
              <a:rPr lang="es-MX" altLang="es-MX">
                <a:solidFill>
                  <a:schemeClr val="tx1"/>
                </a:solidFill>
                <a:latin typeface="Times New Roman" panose="02020603050405020304" pitchFamily="18" charset="0"/>
                <a:cs typeface="Times New Roman" panose="02020603050405020304" pitchFamily="18" charset="0"/>
              </a:rPr>
              <a:t>RTD.</a:t>
            </a:r>
          </a:p>
          <a:p>
            <a:pPr lvl="2" algn="just" eaLnBrk="1" hangingPunct="1"/>
            <a:r>
              <a:rPr lang="es-MX" altLang="es-MX">
                <a:solidFill>
                  <a:schemeClr val="tx1"/>
                </a:solidFill>
                <a:latin typeface="Times New Roman" panose="02020603050405020304" pitchFamily="18" charset="0"/>
                <a:cs typeface="Times New Roman" panose="02020603050405020304" pitchFamily="18" charset="0"/>
              </a:rPr>
              <a:t>Bimetálicos.</a:t>
            </a:r>
          </a:p>
        </p:txBody>
      </p:sp>
      <p:pic>
        <p:nvPicPr>
          <p:cNvPr id="28675" name="Imagen 3">
            <a:extLst>
              <a:ext uri="{FF2B5EF4-FFF2-40B4-BE49-F238E27FC236}">
                <a16:creationId xmlns:a16="http://schemas.microsoft.com/office/drawing/2014/main" id="{D8A2A788-F890-44CE-912B-66F78EB9D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414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Imagen 4">
            <a:extLst>
              <a:ext uri="{FF2B5EF4-FFF2-40B4-BE49-F238E27FC236}">
                <a16:creationId xmlns:a16="http://schemas.microsoft.com/office/drawing/2014/main" id="{7F26FF64-9C71-4119-8CF2-C77985A882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029" b="13140"/>
          <a:stretch/>
        </p:blipFill>
        <p:spPr bwMode="auto">
          <a:xfrm>
            <a:off x="4953219" y="4941168"/>
            <a:ext cx="224071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Marcador de contenido 2">
            <a:extLst>
              <a:ext uri="{FF2B5EF4-FFF2-40B4-BE49-F238E27FC236}">
                <a16:creationId xmlns:a16="http://schemas.microsoft.com/office/drawing/2014/main" id="{24AF3636-EE2C-4F92-BF17-7B5CC752156C}"/>
              </a:ext>
            </a:extLst>
          </p:cNvPr>
          <p:cNvSpPr>
            <a:spLocks noGrp="1" noChangeArrowheads="1"/>
          </p:cNvSpPr>
          <p:nvPr>
            <p:ph idx="4294967295"/>
          </p:nvPr>
        </p:nvSpPr>
        <p:spPr>
          <a:xfrm>
            <a:off x="2123728" y="908720"/>
            <a:ext cx="6591300" cy="3778250"/>
          </a:xfrm>
        </p:spPr>
        <p:txBody>
          <a:bodyPr/>
          <a:lstStyle/>
          <a:p>
            <a:pPr algn="just" eaLnBrk="1" hangingPunct="1"/>
            <a:r>
              <a:rPr lang="es-MX" altLang="es-MX" sz="2000" b="1">
                <a:solidFill>
                  <a:schemeClr val="tx1"/>
                </a:solidFill>
                <a:latin typeface="Times New Roman" panose="02020603050405020304" pitchFamily="18" charset="0"/>
                <a:cs typeface="Times New Roman" panose="02020603050405020304" pitchFamily="18" charset="0"/>
              </a:rPr>
              <a:t>Luz:</a:t>
            </a:r>
          </a:p>
          <a:p>
            <a:pPr lvl="1" algn="just" eaLnBrk="1" hangingPunct="1"/>
            <a:r>
              <a:rPr lang="es-MX" altLang="es-MX" sz="1800">
                <a:solidFill>
                  <a:schemeClr val="tx1"/>
                </a:solidFill>
                <a:latin typeface="Times New Roman" panose="02020603050405020304" pitchFamily="18" charset="0"/>
                <a:cs typeface="Times New Roman" panose="02020603050405020304" pitchFamily="18" charset="0"/>
              </a:rPr>
              <a:t>Un sensor fotoeléctrico o fotocélula es un dispositivo electrónico que responde al cambio en la intensidad de la luz. Requieren de un emisor de luz, y un componente receptor (percibe la luz generada por el emisor).</a:t>
            </a:r>
          </a:p>
          <a:p>
            <a:pPr lvl="1" algn="just" eaLnBrk="1" hangingPunct="1"/>
            <a:endParaRPr lang="es-MX" altLang="es-MX" sz="1800">
              <a:solidFill>
                <a:schemeClr val="tx1"/>
              </a:solidFill>
              <a:latin typeface="Times New Roman" panose="02020603050405020304" pitchFamily="18" charset="0"/>
              <a:cs typeface="Times New Roman" panose="02020603050405020304" pitchFamily="18" charset="0"/>
            </a:endParaRPr>
          </a:p>
          <a:p>
            <a:pPr algn="just" eaLnBrk="1" hangingPunct="1"/>
            <a:r>
              <a:rPr lang="es-MX" altLang="es-MX" sz="2000" b="1">
                <a:solidFill>
                  <a:schemeClr val="tx1"/>
                </a:solidFill>
                <a:latin typeface="Times New Roman" panose="02020603050405020304" pitchFamily="18" charset="0"/>
                <a:cs typeface="Times New Roman" panose="02020603050405020304" pitchFamily="18" charset="0"/>
              </a:rPr>
              <a:t>Sonido:</a:t>
            </a:r>
          </a:p>
          <a:p>
            <a:pPr lvl="1" algn="just" eaLnBrk="1" hangingPunct="1"/>
            <a:r>
              <a:rPr lang="es-MX" altLang="es-MX" sz="1800">
                <a:solidFill>
                  <a:schemeClr val="tx1"/>
                </a:solidFill>
                <a:latin typeface="Times New Roman" panose="02020603050405020304" pitchFamily="18" charset="0"/>
                <a:cs typeface="Times New Roman" panose="02020603050405020304" pitchFamily="18" charset="0"/>
              </a:rPr>
              <a:t>El principio de funcionamiento de un sensor de sonido consiste en la detección de las ondas sonoras y ondas acústicas que se producen cuando las oscilaciones de la presión del aire, son convertidas en ondas mecánicas.</a:t>
            </a:r>
          </a:p>
          <a:p>
            <a:pPr lvl="1" algn="just" eaLnBrk="1" hangingPunct="1"/>
            <a:endParaRPr lang="es-MX" altLang="es-MX" sz="2000">
              <a:solidFill>
                <a:schemeClr val="tx1"/>
              </a:solidFill>
              <a:latin typeface="Times New Roman" panose="02020603050405020304" pitchFamily="18" charset="0"/>
              <a:cs typeface="Times New Roman" panose="02020603050405020304" pitchFamily="18" charset="0"/>
            </a:endParaRPr>
          </a:p>
        </p:txBody>
      </p:sp>
      <p:pic>
        <p:nvPicPr>
          <p:cNvPr id="29699" name="Imagen 3">
            <a:extLst>
              <a:ext uri="{FF2B5EF4-FFF2-40B4-BE49-F238E27FC236}">
                <a16:creationId xmlns:a16="http://schemas.microsoft.com/office/drawing/2014/main" id="{53651C66-BF23-448B-B15D-17ABF7F6D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1124745"/>
            <a:ext cx="1791494" cy="179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Imagen 4">
            <a:extLst>
              <a:ext uri="{FF2B5EF4-FFF2-40B4-BE49-F238E27FC236}">
                <a16:creationId xmlns:a16="http://schemas.microsoft.com/office/drawing/2014/main" id="{B959E174-4874-40B6-90F3-CD0D2DBE2D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65" b="7138"/>
          <a:stretch/>
        </p:blipFill>
        <p:spPr bwMode="auto">
          <a:xfrm>
            <a:off x="2627784" y="4581128"/>
            <a:ext cx="2528334"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a:extLst>
              <a:ext uri="{FF2B5EF4-FFF2-40B4-BE49-F238E27FC236}">
                <a16:creationId xmlns:a16="http://schemas.microsoft.com/office/drawing/2014/main" id="{105A4D2F-D495-494D-9F5F-DAED3C707103}"/>
              </a:ext>
            </a:extLst>
          </p:cNvPr>
          <p:cNvSpPr>
            <a:spLocks noGrp="1" noChangeArrowheads="1"/>
          </p:cNvSpPr>
          <p:nvPr>
            <p:ph type="title"/>
          </p:nvPr>
        </p:nvSpPr>
        <p:spPr/>
        <p:txBody>
          <a:bodyPr/>
          <a:lstStyle/>
          <a:p>
            <a:r>
              <a:rPr lang="es-MX" altLang="es-MX"/>
              <a:t>ACTUADORES</a:t>
            </a:r>
          </a:p>
        </p:txBody>
      </p:sp>
      <p:sp>
        <p:nvSpPr>
          <p:cNvPr id="30723" name="Marcador de contenido 2">
            <a:extLst>
              <a:ext uri="{FF2B5EF4-FFF2-40B4-BE49-F238E27FC236}">
                <a16:creationId xmlns:a16="http://schemas.microsoft.com/office/drawing/2014/main" id="{44B8C246-8809-463A-9A4D-E80FC9E18358}"/>
              </a:ext>
            </a:extLst>
          </p:cNvPr>
          <p:cNvSpPr>
            <a:spLocks noGrp="1" noChangeArrowheads="1"/>
          </p:cNvSpPr>
          <p:nvPr>
            <p:ph idx="1"/>
          </p:nvPr>
        </p:nvSpPr>
        <p:spPr>
          <a:xfrm>
            <a:off x="1276350" y="1988840"/>
            <a:ext cx="6591300" cy="2305050"/>
          </a:xfrm>
        </p:spPr>
        <p:txBody>
          <a:bodyPr>
            <a:normAutofit/>
          </a:bodyPr>
          <a:lstStyle/>
          <a:p>
            <a:pPr algn="just"/>
            <a:r>
              <a:rPr lang="es-MX" altLang="es-MX" sz="2000">
                <a:solidFill>
                  <a:schemeClr val="tx1"/>
                </a:solidFill>
                <a:latin typeface="Times New Roman" panose="02020603050405020304" pitchFamily="18" charset="0"/>
                <a:cs typeface="Times New Roman" panose="02020603050405020304" pitchFamily="18" charset="0"/>
              </a:rPr>
              <a:t>Un actuador es un dispositivo capaz de transformar energía hidráulica, neumática o eléctrica en la activación de un proceso con la finalidad de generar un efecto sobre un proceso automatizado. Este recibe la orden de un regulador o controlador y en función a ella genera la orden para activar un elemento final de control</a:t>
            </a:r>
          </a:p>
        </p:txBody>
      </p:sp>
      <p:pic>
        <p:nvPicPr>
          <p:cNvPr id="30724" name="Imagen 3">
            <a:extLst>
              <a:ext uri="{FF2B5EF4-FFF2-40B4-BE49-F238E27FC236}">
                <a16:creationId xmlns:a16="http://schemas.microsoft.com/office/drawing/2014/main" id="{4877523C-3132-4B63-AFA1-BA2F09009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490" b="12398"/>
          <a:stretch>
            <a:fillRect/>
          </a:stretch>
        </p:blipFill>
        <p:spPr bwMode="auto">
          <a:xfrm>
            <a:off x="2551112" y="4149080"/>
            <a:ext cx="40417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60A31-3540-487B-8FD1-51A88934930F}"/>
              </a:ext>
            </a:extLst>
          </p:cNvPr>
          <p:cNvSpPr>
            <a:spLocks noGrp="1"/>
          </p:cNvSpPr>
          <p:nvPr>
            <p:ph type="title"/>
          </p:nvPr>
        </p:nvSpPr>
        <p:spPr/>
        <p:txBody>
          <a:bodyPr/>
          <a:lstStyle/>
          <a:p>
            <a:r>
              <a:rPr lang="es-MX"/>
              <a:t>Tipos de actuadores</a:t>
            </a:r>
          </a:p>
        </p:txBody>
      </p:sp>
      <p:sp>
        <p:nvSpPr>
          <p:cNvPr id="3" name="Marcador de contenido 2">
            <a:extLst>
              <a:ext uri="{FF2B5EF4-FFF2-40B4-BE49-F238E27FC236}">
                <a16:creationId xmlns:a16="http://schemas.microsoft.com/office/drawing/2014/main" id="{095BDE54-F74D-4F54-9FE3-A07BEA4EE224}"/>
              </a:ext>
            </a:extLst>
          </p:cNvPr>
          <p:cNvSpPr>
            <a:spLocks noGrp="1"/>
          </p:cNvSpPr>
          <p:nvPr>
            <p:ph idx="1"/>
          </p:nvPr>
        </p:nvSpPr>
        <p:spPr>
          <a:xfrm>
            <a:off x="581192" y="1916832"/>
            <a:ext cx="7989752" cy="3630795"/>
          </a:xfrm>
        </p:spPr>
        <p:txBody>
          <a:bodyPr/>
          <a:lstStyle/>
          <a:p>
            <a:r>
              <a:rPr lang="es-MX" b="1"/>
              <a:t>Actuadores hidráulicos:</a:t>
            </a:r>
          </a:p>
          <a:p>
            <a:pPr marL="0" indent="0">
              <a:buNone/>
            </a:pPr>
            <a:r>
              <a:rPr lang="es-ES"/>
              <a:t>Los actuadores hidráulicos, que son los de mayor antigüedad, pueden ser clasificados de acuerdo con la forma de operación, funcionan sobre la base de fluidos a presión. Existen tres grandes grupos:</a:t>
            </a:r>
          </a:p>
          <a:p>
            <a:pPr lvl="1"/>
            <a:r>
              <a:rPr lang="es-ES"/>
              <a:t>Cilindro hidráulico</a:t>
            </a:r>
          </a:p>
          <a:p>
            <a:pPr lvl="1"/>
            <a:r>
              <a:rPr lang="es-ES"/>
              <a:t>Motor hidráulico</a:t>
            </a:r>
          </a:p>
          <a:p>
            <a:pPr lvl="1"/>
            <a:r>
              <a:rPr lang="es-ES"/>
              <a:t>Motor hidráulico de oscilación</a:t>
            </a:r>
          </a:p>
          <a:p>
            <a:pPr marL="0" indent="0">
              <a:buNone/>
            </a:pPr>
            <a:endParaRPr lang="es-MX"/>
          </a:p>
        </p:txBody>
      </p:sp>
      <p:pic>
        <p:nvPicPr>
          <p:cNvPr id="1026" name="Picture 2" descr="Actuador Hidráulico LEDEEN GS on Make a GIF">
            <a:extLst>
              <a:ext uri="{FF2B5EF4-FFF2-40B4-BE49-F238E27FC236}">
                <a16:creationId xmlns:a16="http://schemas.microsoft.com/office/drawing/2014/main" id="{6AE0A070-BA80-4E02-89AD-B661DC10E5E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76593" y="3861048"/>
            <a:ext cx="4383839" cy="245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17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31C9D80C-6723-4AC6-A8CA-7A50D94EDD76}"/>
              </a:ext>
            </a:extLst>
          </p:cNvPr>
          <p:cNvSpPr txBox="1">
            <a:spLocks/>
          </p:cNvSpPr>
          <p:nvPr/>
        </p:nvSpPr>
        <p:spPr>
          <a:xfrm>
            <a:off x="581192" y="692696"/>
            <a:ext cx="7989752" cy="363079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b="1"/>
              <a:t>Actuadores neumáticos:</a:t>
            </a:r>
          </a:p>
          <a:p>
            <a:pPr marL="0" indent="0">
              <a:buNone/>
            </a:pPr>
            <a:r>
              <a:rPr lang="es-ES"/>
              <a:t>Los mecanismos que convierten la energía del aire comprimido en trabajo mecánico se les denomina actuadores neumáticos. Aunque en esencia son idénticos a los actuadores hidráulicos, el rango de compresión es menor en este caso, además de que hay una pequeña diferencia en cuanto al uso y en lo que se refiere a la estructura, motivado a que los elementos de suministro de energía (aire) son diferentes de los empleados en los cilindros hidráulicos.</a:t>
            </a:r>
          </a:p>
          <a:p>
            <a:pPr marL="0" indent="0">
              <a:buNone/>
            </a:pPr>
            <a:endParaRPr lang="es-ES"/>
          </a:p>
          <a:p>
            <a:pPr lvl="1"/>
            <a:r>
              <a:rPr lang="es-ES"/>
              <a:t>De efecto simple</a:t>
            </a:r>
          </a:p>
          <a:p>
            <a:pPr lvl="1"/>
            <a:r>
              <a:rPr lang="es-ES"/>
              <a:t>Cilindro neumático</a:t>
            </a:r>
          </a:p>
          <a:p>
            <a:pPr lvl="1"/>
            <a:r>
              <a:rPr lang="es-ES"/>
              <a:t>Actuador neumático de efecto doble</a:t>
            </a:r>
          </a:p>
          <a:p>
            <a:pPr lvl="1"/>
            <a:r>
              <a:rPr lang="es-ES"/>
              <a:t>Actuador lineal de doble efecto sin vástago</a:t>
            </a:r>
          </a:p>
          <a:p>
            <a:pPr lvl="1"/>
            <a:r>
              <a:rPr lang="es-ES"/>
              <a:t>Con engranaje y cremallera</a:t>
            </a:r>
          </a:p>
          <a:p>
            <a:pPr lvl="1"/>
            <a:r>
              <a:rPr lang="es-ES"/>
              <a:t>Con engranaje y doble cremallera</a:t>
            </a:r>
          </a:p>
          <a:p>
            <a:pPr lvl="1"/>
            <a:r>
              <a:rPr lang="es-ES"/>
              <a:t>Motor neumático con veleta</a:t>
            </a:r>
          </a:p>
          <a:p>
            <a:pPr lvl="1"/>
            <a:r>
              <a:rPr lang="es-ES"/>
              <a:t>Con pistón</a:t>
            </a:r>
          </a:p>
          <a:p>
            <a:endParaRPr lang="es-ES"/>
          </a:p>
          <a:p>
            <a:pPr marL="0" indent="0">
              <a:buFont typeface="Wingdings 2" panose="05020102010507070707" pitchFamily="18" charset="2"/>
              <a:buNone/>
            </a:pPr>
            <a:endParaRPr lang="es-MX"/>
          </a:p>
        </p:txBody>
      </p:sp>
      <p:pic>
        <p:nvPicPr>
          <p:cNvPr id="2050" name="Picture 2" descr="2.3 Actuadores neumáticos | Introducción a la Automatización Industrial">
            <a:extLst>
              <a:ext uri="{FF2B5EF4-FFF2-40B4-BE49-F238E27FC236}">
                <a16:creationId xmlns:a16="http://schemas.microsoft.com/office/drawing/2014/main" id="{708158A7-57BA-4753-B868-7CE956A16AD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653136"/>
            <a:ext cx="571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13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4B340905-6752-4336-A446-DDEE6E146728}"/>
              </a:ext>
            </a:extLst>
          </p:cNvPr>
          <p:cNvSpPr txBox="1">
            <a:spLocks/>
          </p:cNvSpPr>
          <p:nvPr/>
        </p:nvSpPr>
        <p:spPr>
          <a:xfrm>
            <a:off x="581192" y="878325"/>
            <a:ext cx="7989752" cy="363079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b="1" dirty="0"/>
              <a:t>Actuadores eléctricos:</a:t>
            </a:r>
          </a:p>
          <a:p>
            <a:pPr marL="0" indent="0">
              <a:buNone/>
            </a:pPr>
            <a:r>
              <a:rPr lang="es-ES" dirty="0"/>
              <a:t>La estructura de un actuador eléctrico es simple en comparación con la de los actuadores hidráulicos y neumáticos, ya que sólo requieren de energía eléctrica como fuente de energía. Como se utilizan cables eléctricos para transmitir electricidad y las señales, es altamente versátil y prácticamente no hay restricciones respecto a la distancia entre la fuente de energía y el actuador.</a:t>
            </a:r>
          </a:p>
          <a:p>
            <a:pPr marL="0" indent="0">
              <a:buNone/>
            </a:pPr>
            <a:r>
              <a:rPr lang="es-ES" dirty="0"/>
              <a:t>Existe una gran cantidad de modelos y es fácil utilizarlos con motores eléctricos estandarizados según la aplicación. En la mayoría de los casos es necesario utilizar reductores, debido a que los motores son de operación continua.</a:t>
            </a:r>
            <a:endParaRPr lang="es-MX" dirty="0"/>
          </a:p>
        </p:txBody>
      </p:sp>
      <p:pic>
        <p:nvPicPr>
          <p:cNvPr id="3076" name="Picture 4" descr="2.2 Actuadores eléctricos | Introducción a la Automatización Industrial">
            <a:extLst>
              <a:ext uri="{FF2B5EF4-FFF2-40B4-BE49-F238E27FC236}">
                <a16:creationId xmlns:a16="http://schemas.microsoft.com/office/drawing/2014/main" id="{5168DD26-4E5E-4CC4-80E5-1941098707A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83061" y="4005064"/>
            <a:ext cx="2777877" cy="250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45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59BFACF9-0992-4B7B-8F2F-ACA427E690CD}"/>
              </a:ext>
            </a:extLst>
          </p:cNvPr>
          <p:cNvSpPr txBox="1">
            <a:spLocks/>
          </p:cNvSpPr>
          <p:nvPr/>
        </p:nvSpPr>
        <p:spPr>
          <a:xfrm>
            <a:off x="577124" y="1340768"/>
            <a:ext cx="7989752" cy="363079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b="1" dirty="0"/>
              <a:t>Actuadores manuales:</a:t>
            </a:r>
          </a:p>
          <a:p>
            <a:pPr marL="0" indent="0">
              <a:buNone/>
            </a:pPr>
            <a:r>
              <a:rPr lang="es-ES" dirty="0"/>
              <a:t>El actuador mas común es el actuador manual o humano. Es decir, una persona mueve o actúa un dispositivo para promover su funcionamiento. </a:t>
            </a:r>
            <a:endParaRPr lang="es-MX" dirty="0"/>
          </a:p>
        </p:txBody>
      </p:sp>
      <p:pic>
        <p:nvPicPr>
          <p:cNvPr id="4098" name="Picture 2" descr="3.Actuadors - MP04-Grup 1">
            <a:extLst>
              <a:ext uri="{FF2B5EF4-FFF2-40B4-BE49-F238E27FC236}">
                <a16:creationId xmlns:a16="http://schemas.microsoft.com/office/drawing/2014/main" id="{1CCCF4FD-AFCF-4FF9-AAF6-6D6280FAE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811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403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5A059-336D-4534-BB3F-0D79DE78CB49}"/>
              </a:ext>
            </a:extLst>
          </p:cNvPr>
          <p:cNvSpPr>
            <a:spLocks noGrp="1"/>
          </p:cNvSpPr>
          <p:nvPr>
            <p:ph type="title"/>
          </p:nvPr>
        </p:nvSpPr>
        <p:spPr/>
        <p:txBody>
          <a:bodyPr>
            <a:normAutofit/>
          </a:bodyPr>
          <a:lstStyle/>
          <a:p>
            <a:r>
              <a:rPr lang="es-MX" sz="3600"/>
              <a:t>PROTOCOLOS DE COMUNICACIÓN</a:t>
            </a:r>
          </a:p>
        </p:txBody>
      </p:sp>
      <p:sp>
        <p:nvSpPr>
          <p:cNvPr id="3" name="Marcador de contenido 2">
            <a:extLst>
              <a:ext uri="{FF2B5EF4-FFF2-40B4-BE49-F238E27FC236}">
                <a16:creationId xmlns:a16="http://schemas.microsoft.com/office/drawing/2014/main" id="{5B234454-1979-4C3B-B0AA-A054958924E1}"/>
              </a:ext>
            </a:extLst>
          </p:cNvPr>
          <p:cNvSpPr>
            <a:spLocks noGrp="1"/>
          </p:cNvSpPr>
          <p:nvPr>
            <p:ph idx="1"/>
          </p:nvPr>
        </p:nvSpPr>
        <p:spPr>
          <a:xfrm>
            <a:off x="581192" y="2228003"/>
            <a:ext cx="7989752" cy="1921077"/>
          </a:xfrm>
        </p:spPr>
        <p:txBody>
          <a:bodyPr/>
          <a:lstStyle/>
          <a:p>
            <a:pPr algn="just"/>
            <a:r>
              <a:rPr lang="es-MX"/>
              <a:t>UART (recepción-transmisión asíncrona universal) es uno de los protocolos serie más utilizados. La mayoría de los microcontroladores disponen de hardware UART. Usa una línea de datos simple para transmitir y otra para recibir datos. Comúnmente, 8 bits de datos son transmitidos de la siguiente forma: un bit de inicio, a nivel bajo, 8 bits de datos y un bit de parada a nivel alto.</a:t>
            </a:r>
          </a:p>
        </p:txBody>
      </p:sp>
      <p:pic>
        <p:nvPicPr>
          <p:cNvPr id="4" name="Imagen 3">
            <a:extLst>
              <a:ext uri="{FF2B5EF4-FFF2-40B4-BE49-F238E27FC236}">
                <a16:creationId xmlns:a16="http://schemas.microsoft.com/office/drawing/2014/main" id="{4619FAF2-0D66-4AC2-AC8C-07E78F83DCD4}"/>
              </a:ext>
            </a:extLst>
          </p:cNvPr>
          <p:cNvPicPr>
            <a:picLocks noChangeAspect="1"/>
          </p:cNvPicPr>
          <p:nvPr/>
        </p:nvPicPr>
        <p:blipFill>
          <a:blip r:embed="rId2"/>
          <a:stretch>
            <a:fillRect/>
          </a:stretch>
        </p:blipFill>
        <p:spPr>
          <a:xfrm>
            <a:off x="2254542" y="4149080"/>
            <a:ext cx="4634915" cy="2259881"/>
          </a:xfrm>
          <a:prstGeom prst="rect">
            <a:avLst/>
          </a:prstGeom>
        </p:spPr>
      </p:pic>
    </p:spTree>
    <p:extLst>
      <p:ext uri="{BB962C8B-B14F-4D97-AF65-F5344CB8AC3E}">
        <p14:creationId xmlns:p14="http://schemas.microsoft.com/office/powerpoint/2010/main" val="301400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85629BD-B40E-4B73-8960-DC0552185710}"/>
              </a:ext>
            </a:extLst>
          </p:cNvPr>
          <p:cNvSpPr txBox="1"/>
          <p:nvPr/>
        </p:nvSpPr>
        <p:spPr>
          <a:xfrm>
            <a:off x="611560" y="1124744"/>
            <a:ext cx="7920880" cy="1754326"/>
          </a:xfrm>
          <a:prstGeom prst="rect">
            <a:avLst/>
          </a:prstGeom>
          <a:noFill/>
        </p:spPr>
        <p:txBody>
          <a:bodyPr wrap="square" rtlCol="0">
            <a:spAutoFit/>
          </a:bodyPr>
          <a:lstStyle/>
          <a:p>
            <a:pPr marL="285750" indent="-285750" algn="just">
              <a:buClr>
                <a:schemeClr val="accent1">
                  <a:lumMod val="75000"/>
                  <a:lumOff val="25000"/>
                </a:schemeClr>
              </a:buClr>
              <a:buFont typeface="Wingdings" panose="05000000000000000000" pitchFamily="2" charset="2"/>
              <a:buChar char="§"/>
            </a:pPr>
            <a:r>
              <a:rPr lang="es-MX"/>
              <a:t>SPI es otro protocolo serie muy simple. Un maestro envía la señal de reloj, y tras cada pulso de reloj envía un bit al esclavo y recibe un bit de éste. Los nombres de las señales son por tanto SCK para el reloj, MOSI para el Maestro Out Esclavo In, y MISO para Maestro In Esclavo Out. Para controlar más de un esclavo es preciso utilizar SS (selección de esclavo).</a:t>
            </a:r>
          </a:p>
          <a:p>
            <a:endParaRPr lang="es-MX"/>
          </a:p>
        </p:txBody>
      </p:sp>
      <p:pic>
        <p:nvPicPr>
          <p:cNvPr id="5" name="Imagen 4">
            <a:extLst>
              <a:ext uri="{FF2B5EF4-FFF2-40B4-BE49-F238E27FC236}">
                <a16:creationId xmlns:a16="http://schemas.microsoft.com/office/drawing/2014/main" id="{74632507-FA9A-457C-964A-40E89047B5F3}"/>
              </a:ext>
            </a:extLst>
          </p:cNvPr>
          <p:cNvPicPr>
            <a:picLocks noChangeAspect="1"/>
          </p:cNvPicPr>
          <p:nvPr/>
        </p:nvPicPr>
        <p:blipFill>
          <a:blip r:embed="rId2"/>
          <a:stretch>
            <a:fillRect/>
          </a:stretch>
        </p:blipFill>
        <p:spPr>
          <a:xfrm>
            <a:off x="2555776" y="2828926"/>
            <a:ext cx="4032448" cy="3420971"/>
          </a:xfrm>
          <a:prstGeom prst="rect">
            <a:avLst/>
          </a:prstGeom>
        </p:spPr>
      </p:pic>
    </p:spTree>
    <p:extLst>
      <p:ext uri="{BB962C8B-B14F-4D97-AF65-F5344CB8AC3E}">
        <p14:creationId xmlns:p14="http://schemas.microsoft.com/office/powerpoint/2010/main" val="341414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ABE177A-3021-4A16-A936-B7CC25C70229}"/>
              </a:ext>
            </a:extLst>
          </p:cNvPr>
          <p:cNvSpPr>
            <a:spLocks noGrp="1" noChangeArrowheads="1"/>
          </p:cNvSpPr>
          <p:nvPr>
            <p:ph type="title"/>
          </p:nvPr>
        </p:nvSpPr>
        <p:spPr/>
        <p:txBody>
          <a:bodyPr>
            <a:normAutofit/>
          </a:bodyPr>
          <a:lstStyle/>
          <a:p>
            <a:pPr eaLnBrk="1" hangingPunct="1"/>
            <a:r>
              <a:rPr lang="en-US" altLang="es-MX" sz="3600"/>
              <a:t>DEFINICIÓN</a:t>
            </a:r>
          </a:p>
        </p:txBody>
      </p:sp>
      <p:sp>
        <p:nvSpPr>
          <p:cNvPr id="94211" name="Rectangle 3">
            <a:extLst>
              <a:ext uri="{FF2B5EF4-FFF2-40B4-BE49-F238E27FC236}">
                <a16:creationId xmlns:a16="http://schemas.microsoft.com/office/drawing/2014/main" id="{903BD496-4600-4026-ABF5-C325001D22E0}"/>
              </a:ext>
            </a:extLst>
          </p:cNvPr>
          <p:cNvSpPr>
            <a:spLocks noGrp="1" noChangeArrowheads="1"/>
          </p:cNvSpPr>
          <p:nvPr>
            <p:ph idx="1"/>
          </p:nvPr>
        </p:nvSpPr>
        <p:spPr>
          <a:xfrm>
            <a:off x="581192" y="1824839"/>
            <a:ext cx="7989752" cy="2573814"/>
          </a:xfrm>
        </p:spPr>
        <p:txBody>
          <a:bodyPr rtlCol="0">
            <a:normAutofit/>
          </a:bodyPr>
          <a:lstStyle/>
          <a:p>
            <a:pPr eaLnBrk="1" fontAlgn="auto" hangingPunct="1">
              <a:spcAft>
                <a:spcPts val="0"/>
              </a:spcAft>
              <a:buFont typeface="Wingdings 3" charset="2"/>
              <a:buChar char=""/>
              <a:defRPr/>
            </a:pPr>
            <a:r>
              <a:rPr lang="en-US" sz="2800">
                <a:solidFill>
                  <a:schemeClr val="tx1">
                    <a:lumMod val="95000"/>
                    <a:lumOff val="5000"/>
                  </a:schemeClr>
                </a:solidFill>
                <a:latin typeface="Times New Roman" panose="02020603050405020304" pitchFamily="18" charset="0"/>
                <a:cs typeface="Times New Roman" panose="02020603050405020304" pitchFamily="18" charset="0"/>
              </a:rPr>
              <a:t>¿</a:t>
            </a:r>
            <a:r>
              <a:rPr lang="es-MX" sz="2800">
                <a:solidFill>
                  <a:schemeClr val="tx1">
                    <a:lumMod val="95000"/>
                    <a:lumOff val="5000"/>
                  </a:schemeClr>
                </a:solidFill>
                <a:latin typeface="Times New Roman" panose="02020603050405020304" pitchFamily="18" charset="0"/>
                <a:cs typeface="Times New Roman" panose="02020603050405020304" pitchFamily="18" charset="0"/>
              </a:rPr>
              <a:t>Qué</a:t>
            </a:r>
            <a:r>
              <a:rPr lang="en-US" sz="2800">
                <a:solidFill>
                  <a:schemeClr val="tx1">
                    <a:lumMod val="95000"/>
                    <a:lumOff val="5000"/>
                  </a:schemeClr>
                </a:solidFill>
                <a:latin typeface="Times New Roman" panose="02020603050405020304" pitchFamily="18" charset="0"/>
                <a:cs typeface="Times New Roman" panose="02020603050405020304" pitchFamily="18" charset="0"/>
              </a:rPr>
              <a:t> son los </a:t>
            </a:r>
            <a:r>
              <a:rPr lang="es-MX" sz="2800">
                <a:solidFill>
                  <a:schemeClr val="tx1">
                    <a:lumMod val="95000"/>
                    <a:lumOff val="5000"/>
                  </a:schemeClr>
                </a:solidFill>
                <a:latin typeface="Times New Roman" panose="02020603050405020304" pitchFamily="18" charset="0"/>
                <a:cs typeface="Times New Roman" panose="02020603050405020304" pitchFamily="18" charset="0"/>
              </a:rPr>
              <a:t>sensores</a:t>
            </a:r>
            <a:r>
              <a:rPr lang="en-US" sz="2800">
                <a:solidFill>
                  <a:schemeClr val="tx1">
                    <a:lumMod val="95000"/>
                    <a:lumOff val="5000"/>
                  </a:schemeClr>
                </a:solidFill>
                <a:latin typeface="Times New Roman" panose="02020603050405020304" pitchFamily="18" charset="0"/>
                <a:cs typeface="Times New Roman" panose="02020603050405020304" pitchFamily="18" charset="0"/>
              </a:rPr>
              <a:t>?</a:t>
            </a:r>
          </a:p>
          <a:p>
            <a:pPr lvl="1"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Los sensores son dispositivos electrónicos con la capacidad de detectar la variación de una magnitud física tales como temperatura, iluminación, movimiento y presión; y de convertir el valor de ésta, en una señal eléctrica ya sea analógica o digital</a:t>
            </a:r>
            <a:r>
              <a:rPr lang="es-MX" sz="180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484" name="Imagen 3" descr="Imagen que contiene luz&#10;&#10;Descripción generada automáticamente">
            <a:extLst>
              <a:ext uri="{FF2B5EF4-FFF2-40B4-BE49-F238E27FC236}">
                <a16:creationId xmlns:a16="http://schemas.microsoft.com/office/drawing/2014/main" id="{D9772EA9-E2E9-408B-947C-5B784DE71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788" y="4513263"/>
            <a:ext cx="2955925"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A0B7E0B-36D4-4F3B-BE8B-839334089483}"/>
              </a:ext>
            </a:extLst>
          </p:cNvPr>
          <p:cNvSpPr txBox="1"/>
          <p:nvPr/>
        </p:nvSpPr>
        <p:spPr>
          <a:xfrm>
            <a:off x="683568" y="1124744"/>
            <a:ext cx="7848872" cy="1200329"/>
          </a:xfrm>
          <a:prstGeom prst="rect">
            <a:avLst/>
          </a:prstGeom>
          <a:noFill/>
        </p:spPr>
        <p:txBody>
          <a:bodyPr wrap="square" rtlCol="0">
            <a:spAutoFit/>
          </a:bodyPr>
          <a:lstStyle/>
          <a:p>
            <a:pPr marL="285750" indent="-285750" algn="just">
              <a:buClr>
                <a:schemeClr val="accent1">
                  <a:lumMod val="75000"/>
                  <a:lumOff val="25000"/>
                </a:schemeClr>
              </a:buClr>
              <a:buFont typeface="Wingdings" panose="05000000000000000000" pitchFamily="2" charset="2"/>
              <a:buChar char="§"/>
            </a:pPr>
            <a:r>
              <a:rPr lang="es-MX"/>
              <a:t>I2C es un protocolo síncrono. I2C usa solo 2 cables, uno para el reloj (SCL) y otro para el dato (SDA). Esto significa que el maestro y el esclavo envían datos por el mismo cable, el cuál es controlado por el maestro, que crea la señal de reloj. I2C no utiliza selección de esclavo, sino direccionamiento.</a:t>
            </a:r>
          </a:p>
        </p:txBody>
      </p:sp>
      <p:pic>
        <p:nvPicPr>
          <p:cNvPr id="6" name="Imagen 5">
            <a:extLst>
              <a:ext uri="{FF2B5EF4-FFF2-40B4-BE49-F238E27FC236}">
                <a16:creationId xmlns:a16="http://schemas.microsoft.com/office/drawing/2014/main" id="{2C477970-719D-4BFD-82E4-1EC468DDA521}"/>
              </a:ext>
            </a:extLst>
          </p:cNvPr>
          <p:cNvPicPr>
            <a:picLocks noChangeAspect="1"/>
          </p:cNvPicPr>
          <p:nvPr/>
        </p:nvPicPr>
        <p:blipFill>
          <a:blip r:embed="rId2"/>
          <a:stretch>
            <a:fillRect/>
          </a:stretch>
        </p:blipFill>
        <p:spPr>
          <a:xfrm>
            <a:off x="850328" y="2948937"/>
            <a:ext cx="7443344" cy="2735932"/>
          </a:xfrm>
          <a:prstGeom prst="rect">
            <a:avLst/>
          </a:prstGeom>
        </p:spPr>
      </p:pic>
    </p:spTree>
    <p:extLst>
      <p:ext uri="{BB962C8B-B14F-4D97-AF65-F5344CB8AC3E}">
        <p14:creationId xmlns:p14="http://schemas.microsoft.com/office/powerpoint/2010/main" val="33645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a:extLst>
              <a:ext uri="{FF2B5EF4-FFF2-40B4-BE49-F238E27FC236}">
                <a16:creationId xmlns:a16="http://schemas.microsoft.com/office/drawing/2014/main" id="{57341A22-3DBC-4968-B180-8DF38751B298}"/>
              </a:ext>
            </a:extLst>
          </p:cNvPr>
          <p:cNvSpPr>
            <a:spLocks noGrp="1" noChangeArrowheads="1"/>
          </p:cNvSpPr>
          <p:nvPr>
            <p:ph type="title"/>
          </p:nvPr>
        </p:nvSpPr>
        <p:spPr/>
        <p:txBody>
          <a:bodyPr>
            <a:normAutofit/>
          </a:bodyPr>
          <a:lstStyle/>
          <a:p>
            <a:pPr eaLnBrk="1" hangingPunct="1"/>
            <a:r>
              <a:rPr lang="es-MX" altLang="es-MX" sz="3600"/>
              <a:t>CARACTERÍSTICAS DE UN SENSOR</a:t>
            </a:r>
          </a:p>
        </p:txBody>
      </p:sp>
      <p:sp>
        <p:nvSpPr>
          <p:cNvPr id="3" name="Marcador de contenido 2">
            <a:extLst>
              <a:ext uri="{FF2B5EF4-FFF2-40B4-BE49-F238E27FC236}">
                <a16:creationId xmlns:a16="http://schemas.microsoft.com/office/drawing/2014/main" id="{220A801C-F002-4FDB-9DD4-E6883789A7DC}"/>
              </a:ext>
            </a:extLst>
          </p:cNvPr>
          <p:cNvSpPr>
            <a:spLocks noGrp="1"/>
          </p:cNvSpPr>
          <p:nvPr>
            <p:ph idx="1"/>
          </p:nvPr>
        </p:nvSpPr>
        <p:spPr>
          <a:xfrm>
            <a:off x="581192" y="1988840"/>
            <a:ext cx="7989752" cy="4320480"/>
          </a:xfrm>
        </p:spPr>
        <p:txBody>
          <a:bodyPr rtlCol="0">
            <a:normAutofit/>
          </a:bodyPr>
          <a:lstStyle/>
          <a:p>
            <a:pPr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Entre las características principales técnicas de un sensor se pueden clasificar en dos tipos:</a:t>
            </a:r>
          </a:p>
          <a:p>
            <a:pPr algn="just" eaLnBrk="1" fontAlgn="auto" hangingPunct="1">
              <a:spcAft>
                <a:spcPts val="0"/>
              </a:spcAft>
              <a:buFont typeface="Wingdings 3" charset="2"/>
              <a:buChar char=""/>
              <a:defRPr/>
            </a:pPr>
            <a:endParaRPr lang="es-MX">
              <a:solidFill>
                <a:schemeClr val="tx1">
                  <a:lumMod val="95000"/>
                  <a:lumOff val="5000"/>
                </a:schemeClr>
              </a:solidFill>
              <a:latin typeface="Times New Roman" panose="02020603050405020304" pitchFamily="18" charset="0"/>
              <a:cs typeface="Times New Roman" panose="02020603050405020304" pitchFamily="18" charset="0"/>
            </a:endParaRPr>
          </a:p>
          <a:p>
            <a:pPr algn="just" eaLnBrk="1" fontAlgn="auto" hangingPunct="1">
              <a:spcAft>
                <a:spcPts val="0"/>
              </a:spcAft>
              <a:buFont typeface="Wingdings 3" charset="2"/>
              <a:buChar char=""/>
              <a:defRPr/>
            </a:pPr>
            <a:r>
              <a:rPr lang="es-MX" b="1">
                <a:solidFill>
                  <a:schemeClr val="tx1">
                    <a:lumMod val="95000"/>
                    <a:lumOff val="5000"/>
                  </a:schemeClr>
                </a:solidFill>
                <a:latin typeface="Times New Roman" panose="02020603050405020304" pitchFamily="18" charset="0"/>
                <a:cs typeface="Times New Roman" panose="02020603050405020304" pitchFamily="18" charset="0"/>
              </a:rPr>
              <a:t>Estáticas:</a:t>
            </a:r>
          </a:p>
          <a:p>
            <a:pPr lvl="1"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Las características de los instrumentos cuando estos están midiendo cantidades estables,  o sea, mientras no presentan variaciones bruscas  en su magnitud.</a:t>
            </a:r>
          </a:p>
          <a:p>
            <a:pPr lvl="1" algn="just" eaLnBrk="1" fontAlgn="auto" hangingPunct="1">
              <a:spcAft>
                <a:spcPts val="0"/>
              </a:spcAft>
              <a:buFont typeface="Wingdings 3" charset="2"/>
              <a:buChar char=""/>
              <a:defRPr/>
            </a:pPr>
            <a:endParaRPr lang="es-MX">
              <a:solidFill>
                <a:schemeClr val="tx1">
                  <a:lumMod val="95000"/>
                  <a:lumOff val="5000"/>
                </a:schemeClr>
              </a:solidFill>
              <a:latin typeface="Times New Roman" panose="02020603050405020304" pitchFamily="18" charset="0"/>
              <a:cs typeface="Times New Roman" panose="02020603050405020304" pitchFamily="18" charset="0"/>
            </a:endParaRPr>
          </a:p>
          <a:p>
            <a:pPr algn="just" eaLnBrk="1" fontAlgn="auto" hangingPunct="1">
              <a:spcAft>
                <a:spcPts val="0"/>
              </a:spcAft>
              <a:buFont typeface="Wingdings 3" charset="2"/>
              <a:buChar char=""/>
              <a:defRPr/>
            </a:pPr>
            <a:r>
              <a:rPr lang="es-MX" b="1">
                <a:solidFill>
                  <a:schemeClr val="tx1">
                    <a:lumMod val="95000"/>
                    <a:lumOff val="5000"/>
                  </a:schemeClr>
                </a:solidFill>
                <a:latin typeface="Times New Roman" panose="02020603050405020304" pitchFamily="18" charset="0"/>
                <a:cs typeface="Times New Roman" panose="02020603050405020304" pitchFamily="18" charset="0"/>
              </a:rPr>
              <a:t>Dinámicas:</a:t>
            </a:r>
          </a:p>
          <a:p>
            <a:pPr lvl="1"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Puede ocurrir que la cantidad bajo medición sufra una variación en un momento determinado y por lo tanto es necesario que conozcamos el  comportamiento dinámico del instrumento cuando sucedan estas variaciones.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a:extLst>
              <a:ext uri="{FF2B5EF4-FFF2-40B4-BE49-F238E27FC236}">
                <a16:creationId xmlns:a16="http://schemas.microsoft.com/office/drawing/2014/main" id="{D6219AC9-69FB-4370-9187-3FE3B221CEEE}"/>
              </a:ext>
            </a:extLst>
          </p:cNvPr>
          <p:cNvSpPr>
            <a:spLocks noGrp="1" noChangeArrowheads="1"/>
          </p:cNvSpPr>
          <p:nvPr>
            <p:ph type="title"/>
          </p:nvPr>
        </p:nvSpPr>
        <p:spPr/>
        <p:txBody>
          <a:bodyPr>
            <a:normAutofit/>
          </a:bodyPr>
          <a:lstStyle/>
          <a:p>
            <a:pPr eaLnBrk="1" hangingPunct="1"/>
            <a:r>
              <a:rPr lang="es-MX" altLang="es-MX" sz="3600"/>
              <a:t>CATACTERÍSTICAS ESTÁTICAS</a:t>
            </a:r>
          </a:p>
        </p:txBody>
      </p:sp>
      <p:sp>
        <p:nvSpPr>
          <p:cNvPr id="3" name="Marcador de contenido 2">
            <a:extLst>
              <a:ext uri="{FF2B5EF4-FFF2-40B4-BE49-F238E27FC236}">
                <a16:creationId xmlns:a16="http://schemas.microsoft.com/office/drawing/2014/main" id="{06969A06-3DA2-4015-9B78-13B29D2569A4}"/>
              </a:ext>
            </a:extLst>
          </p:cNvPr>
          <p:cNvSpPr>
            <a:spLocks noGrp="1"/>
          </p:cNvSpPr>
          <p:nvPr>
            <p:ph idx="1"/>
          </p:nvPr>
        </p:nvSpPr>
        <p:spPr>
          <a:xfrm>
            <a:off x="3972700" y="2004405"/>
            <a:ext cx="4680520" cy="2086107"/>
          </a:xfrm>
        </p:spPr>
        <p:txBody>
          <a:bodyPr rtlCol="0">
            <a:normAutofit/>
          </a:bodyPr>
          <a:lstStyle/>
          <a:p>
            <a:pPr algn="just" eaLnBrk="1" fontAlgn="auto" hangingPunct="1">
              <a:spcAft>
                <a:spcPts val="0"/>
              </a:spcAft>
              <a:buFont typeface="Wingdings 3" charset="2"/>
              <a:buChar char=""/>
              <a:defRPr/>
            </a:pPr>
            <a:r>
              <a:rPr lang="es-MX" sz="2000" b="1">
                <a:solidFill>
                  <a:schemeClr val="tx1">
                    <a:lumMod val="95000"/>
                    <a:lumOff val="5000"/>
                  </a:schemeClr>
                </a:solidFill>
                <a:latin typeface="Times New Roman" panose="02020603050405020304" pitchFamily="18" charset="0"/>
                <a:cs typeface="Times New Roman" panose="02020603050405020304" pitchFamily="18" charset="0"/>
              </a:rPr>
              <a:t>Rango de medida:</a:t>
            </a:r>
          </a:p>
          <a:p>
            <a:pPr lvl="1" algn="just" eaLnBrk="1" fontAlgn="auto" hangingPunct="1">
              <a:spcAft>
                <a:spcPts val="0"/>
              </a:spcAft>
              <a:buFont typeface="Wingdings 3" charset="2"/>
              <a:buChar char=""/>
              <a:defRPr/>
            </a:pPr>
            <a:r>
              <a:rPr lang="es-MX" sz="1800">
                <a:solidFill>
                  <a:schemeClr val="tx1">
                    <a:lumMod val="95000"/>
                    <a:lumOff val="5000"/>
                  </a:schemeClr>
                </a:solidFill>
                <a:latin typeface="Times New Roman" panose="02020603050405020304" pitchFamily="18" charset="0"/>
                <a:cs typeface="Times New Roman" panose="02020603050405020304" pitchFamily="18" charset="0"/>
              </a:rPr>
              <a:t>El conjunto de valores que puede tomar la señal de entrada comprendidos entre el máximo y el mínimo detectados por el sensor con una tolerancia de error aceptable.</a:t>
            </a:r>
          </a:p>
        </p:txBody>
      </p:sp>
      <p:pic>
        <p:nvPicPr>
          <p:cNvPr id="2" name="Imagen 1">
            <a:extLst>
              <a:ext uri="{FF2B5EF4-FFF2-40B4-BE49-F238E27FC236}">
                <a16:creationId xmlns:a16="http://schemas.microsoft.com/office/drawing/2014/main" id="{E99A4F50-A7CE-4642-9E22-26B7C877F3B9}"/>
              </a:ext>
            </a:extLst>
          </p:cNvPr>
          <p:cNvPicPr>
            <a:picLocks noChangeAspect="1"/>
          </p:cNvPicPr>
          <p:nvPr/>
        </p:nvPicPr>
        <p:blipFill rotWithShape="1">
          <a:blip r:embed="rId2"/>
          <a:srcRect l="3357"/>
          <a:stretch/>
        </p:blipFill>
        <p:spPr>
          <a:xfrm>
            <a:off x="473044" y="1990963"/>
            <a:ext cx="3499656" cy="2215997"/>
          </a:xfrm>
          <a:prstGeom prst="rect">
            <a:avLst/>
          </a:prstGeom>
        </p:spPr>
      </p:pic>
      <p:sp>
        <p:nvSpPr>
          <p:cNvPr id="4" name="CuadroTexto 3">
            <a:extLst>
              <a:ext uri="{FF2B5EF4-FFF2-40B4-BE49-F238E27FC236}">
                <a16:creationId xmlns:a16="http://schemas.microsoft.com/office/drawing/2014/main" id="{D7C5C722-E9C6-407F-BA84-DA48A74F5A53}"/>
              </a:ext>
            </a:extLst>
          </p:cNvPr>
          <p:cNvSpPr txBox="1"/>
          <p:nvPr/>
        </p:nvSpPr>
        <p:spPr>
          <a:xfrm>
            <a:off x="473044" y="4440562"/>
            <a:ext cx="3810924" cy="1508105"/>
          </a:xfrm>
          <a:prstGeom prst="rect">
            <a:avLst/>
          </a:prstGeom>
          <a:noFill/>
        </p:spPr>
        <p:txBody>
          <a:bodyPr wrap="square" rtlCol="0">
            <a:spAutoFit/>
          </a:bodyPr>
          <a:lstStyle/>
          <a:p>
            <a:pPr algn="just">
              <a:buClr>
                <a:schemeClr val="accent2">
                  <a:lumMod val="75000"/>
                </a:schemeClr>
              </a:buClr>
              <a:buFont typeface="Wingdings 3" charset="2"/>
              <a:buChar char=""/>
              <a:defRPr/>
            </a:pPr>
            <a:r>
              <a:rPr lang="es-MX" sz="2000" b="1">
                <a:solidFill>
                  <a:schemeClr val="tx1">
                    <a:lumMod val="95000"/>
                    <a:lumOff val="5000"/>
                  </a:schemeClr>
                </a:solidFill>
                <a:latin typeface="Times New Roman" panose="02020603050405020304" pitchFamily="18" charset="0"/>
                <a:cs typeface="Times New Roman" panose="02020603050405020304" pitchFamily="18" charset="0"/>
              </a:rPr>
              <a:t>Resolución:</a:t>
            </a:r>
          </a:p>
          <a:p>
            <a:pPr lvl="1" algn="just">
              <a:buClr>
                <a:schemeClr val="accent2">
                  <a:lumMod val="75000"/>
                </a:schemeClr>
              </a:buClr>
              <a:buFont typeface="Wingdings 3" charset="2"/>
              <a:buChar char=""/>
              <a:defRPr/>
            </a:pPr>
            <a:r>
              <a:rPr lang="es-MX">
                <a:solidFill>
                  <a:schemeClr val="tx1">
                    <a:lumMod val="95000"/>
                    <a:lumOff val="5000"/>
                  </a:schemeClr>
                </a:solidFill>
                <a:latin typeface="Times New Roman" panose="02020603050405020304" pitchFamily="18" charset="0"/>
                <a:cs typeface="Times New Roman" panose="02020603050405020304" pitchFamily="18" charset="0"/>
              </a:rPr>
              <a:t>Menor cambio en la magnitud de entrada que se aprecia en la magnitud de salida.</a:t>
            </a:r>
          </a:p>
          <a:p>
            <a:endParaRPr lang="es-MX"/>
          </a:p>
        </p:txBody>
      </p:sp>
      <p:pic>
        <p:nvPicPr>
          <p:cNvPr id="6" name="Imagen 5">
            <a:extLst>
              <a:ext uri="{FF2B5EF4-FFF2-40B4-BE49-F238E27FC236}">
                <a16:creationId xmlns:a16="http://schemas.microsoft.com/office/drawing/2014/main" id="{DFAA7C80-3E2E-4E0D-BE33-D22B20A2512D}"/>
              </a:ext>
            </a:extLst>
          </p:cNvPr>
          <p:cNvPicPr>
            <a:picLocks noChangeAspect="1"/>
          </p:cNvPicPr>
          <p:nvPr/>
        </p:nvPicPr>
        <p:blipFill rotWithShape="1">
          <a:blip r:embed="rId3"/>
          <a:srcRect l="6474" r="4181" b="15412"/>
          <a:stretch/>
        </p:blipFill>
        <p:spPr>
          <a:xfrm>
            <a:off x="4629834" y="4440562"/>
            <a:ext cx="3941110" cy="17299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210B7F-B966-456D-87F1-6B76160C1F7A}"/>
              </a:ext>
            </a:extLst>
          </p:cNvPr>
          <p:cNvSpPr>
            <a:spLocks noGrp="1"/>
          </p:cNvSpPr>
          <p:nvPr>
            <p:ph idx="4294967295"/>
          </p:nvPr>
        </p:nvSpPr>
        <p:spPr>
          <a:xfrm>
            <a:off x="4283969" y="1080728"/>
            <a:ext cx="4422352" cy="1816223"/>
          </a:xfrm>
        </p:spPr>
        <p:txBody>
          <a:bodyPr rtlCol="0">
            <a:normAutofit/>
          </a:bodyPr>
          <a:lstStyle/>
          <a:p>
            <a:pPr algn="just">
              <a:spcAft>
                <a:spcPts val="0"/>
              </a:spcAft>
              <a:buFont typeface="Wingdings 3" charset="2"/>
              <a:buChar char=""/>
              <a:defRPr/>
            </a:pPr>
            <a:r>
              <a:rPr lang="es-MX" sz="2000" b="1">
                <a:solidFill>
                  <a:schemeClr val="tx1">
                    <a:lumMod val="95000"/>
                    <a:lumOff val="5000"/>
                  </a:schemeClr>
                </a:solidFill>
                <a:latin typeface="Times New Roman" panose="02020603050405020304" pitchFamily="18" charset="0"/>
                <a:cs typeface="Times New Roman" panose="02020603050405020304" pitchFamily="18" charset="0"/>
              </a:rPr>
              <a:t>Sensibilidad:</a:t>
            </a:r>
          </a:p>
          <a:p>
            <a:pPr lvl="1" algn="just">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Variación de la salida producida por una variación de entrada. Pendiente de la curva de calibración. Cuanto mayor, mejor.</a:t>
            </a:r>
          </a:p>
          <a:p>
            <a:pPr eaLnBrk="1" fontAlgn="auto" hangingPunct="1">
              <a:spcAft>
                <a:spcPts val="0"/>
              </a:spcAft>
              <a:buFont typeface="Wingdings 3" charset="2"/>
              <a:buChar char=""/>
              <a:defRPr/>
            </a:pPr>
            <a:endParaRPr lang="es-MX">
              <a:solidFill>
                <a:schemeClr val="tx1">
                  <a:lumMod val="75000"/>
                  <a:lumOff val="25000"/>
                </a:schemeClr>
              </a:solidFill>
            </a:endParaRPr>
          </a:p>
        </p:txBody>
      </p:sp>
      <p:pic>
        <p:nvPicPr>
          <p:cNvPr id="2" name="Imagen 1">
            <a:extLst>
              <a:ext uri="{FF2B5EF4-FFF2-40B4-BE49-F238E27FC236}">
                <a16:creationId xmlns:a16="http://schemas.microsoft.com/office/drawing/2014/main" id="{6319EB4E-8767-49C9-AF7D-D839D7272089}"/>
              </a:ext>
            </a:extLst>
          </p:cNvPr>
          <p:cNvPicPr>
            <a:picLocks noChangeAspect="1"/>
          </p:cNvPicPr>
          <p:nvPr/>
        </p:nvPicPr>
        <p:blipFill rotWithShape="1">
          <a:blip r:embed="rId2"/>
          <a:srcRect l="1" t="14287" r="44000" b="5713"/>
          <a:stretch/>
        </p:blipFill>
        <p:spPr>
          <a:xfrm>
            <a:off x="791258" y="951923"/>
            <a:ext cx="3096344" cy="2477077"/>
          </a:xfrm>
          <a:prstGeom prst="rect">
            <a:avLst/>
          </a:prstGeom>
        </p:spPr>
      </p:pic>
      <p:sp>
        <p:nvSpPr>
          <p:cNvPr id="4" name="CuadroTexto 3">
            <a:extLst>
              <a:ext uri="{FF2B5EF4-FFF2-40B4-BE49-F238E27FC236}">
                <a16:creationId xmlns:a16="http://schemas.microsoft.com/office/drawing/2014/main" id="{9AF1E855-3113-482D-9BF7-99627256BD9A}"/>
              </a:ext>
            </a:extLst>
          </p:cNvPr>
          <p:cNvSpPr txBox="1"/>
          <p:nvPr/>
        </p:nvSpPr>
        <p:spPr>
          <a:xfrm>
            <a:off x="791258" y="3861047"/>
            <a:ext cx="3780742" cy="1661993"/>
          </a:xfrm>
          <a:prstGeom prst="rect">
            <a:avLst/>
          </a:prstGeom>
          <a:noFill/>
        </p:spPr>
        <p:txBody>
          <a:bodyPr wrap="square" rtlCol="0">
            <a:spAutoFit/>
          </a:bodyPr>
          <a:lstStyle/>
          <a:p>
            <a:pPr algn="just">
              <a:buClr>
                <a:schemeClr val="accent2">
                  <a:lumMod val="75000"/>
                </a:schemeClr>
              </a:buClr>
              <a:buFont typeface="Wingdings 3" charset="2"/>
              <a:buChar char=""/>
              <a:defRPr/>
            </a:pPr>
            <a:r>
              <a:rPr lang="es-MX" sz="2000" b="1">
                <a:solidFill>
                  <a:schemeClr val="tx1">
                    <a:lumMod val="95000"/>
                    <a:lumOff val="5000"/>
                  </a:schemeClr>
                </a:solidFill>
                <a:latin typeface="Times New Roman" panose="02020603050405020304" pitchFamily="18" charset="0"/>
                <a:cs typeface="Times New Roman" panose="02020603050405020304" pitchFamily="18" charset="0"/>
              </a:rPr>
              <a:t>Linealidad:</a:t>
            </a:r>
          </a:p>
          <a:p>
            <a:pPr lvl="1" algn="just">
              <a:buClr>
                <a:schemeClr val="accent2">
                  <a:lumMod val="75000"/>
                </a:schemeClr>
              </a:buClr>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Expresa lo constante que resulta la sensibilidad del sensor.</a:t>
            </a:r>
          </a:p>
          <a:p>
            <a:endParaRPr lang="es-MX"/>
          </a:p>
        </p:txBody>
      </p:sp>
      <p:pic>
        <p:nvPicPr>
          <p:cNvPr id="5" name="Imagen 4">
            <a:extLst>
              <a:ext uri="{FF2B5EF4-FFF2-40B4-BE49-F238E27FC236}">
                <a16:creationId xmlns:a16="http://schemas.microsoft.com/office/drawing/2014/main" id="{31945A04-5F38-4BD2-804E-0583FBB2EEAD}"/>
              </a:ext>
            </a:extLst>
          </p:cNvPr>
          <p:cNvPicPr>
            <a:picLocks noChangeAspect="1"/>
          </p:cNvPicPr>
          <p:nvPr/>
        </p:nvPicPr>
        <p:blipFill>
          <a:blip r:embed="rId3"/>
          <a:stretch>
            <a:fillRect/>
          </a:stretch>
        </p:blipFill>
        <p:spPr>
          <a:xfrm>
            <a:off x="5076056" y="3468481"/>
            <a:ext cx="3414767" cy="29936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FAED4A-DF46-40AC-9B11-CF3287E89373}"/>
              </a:ext>
            </a:extLst>
          </p:cNvPr>
          <p:cNvSpPr>
            <a:spLocks noGrp="1"/>
          </p:cNvSpPr>
          <p:nvPr>
            <p:ph idx="4294967295"/>
          </p:nvPr>
        </p:nvSpPr>
        <p:spPr>
          <a:xfrm>
            <a:off x="539552" y="3717032"/>
            <a:ext cx="4320480" cy="2308121"/>
          </a:xfrm>
        </p:spPr>
        <p:txBody>
          <a:bodyPr rtlCol="0">
            <a:normAutofit/>
          </a:bodyPr>
          <a:lstStyle/>
          <a:p>
            <a:pPr algn="just">
              <a:spcAft>
                <a:spcPts val="0"/>
              </a:spcAft>
              <a:buFont typeface="Wingdings 3" charset="2"/>
              <a:buChar char=""/>
              <a:defRPr/>
            </a:pPr>
            <a:r>
              <a:rPr lang="es-MX" sz="2000" b="1">
                <a:solidFill>
                  <a:schemeClr val="tx1">
                    <a:lumMod val="95000"/>
                    <a:lumOff val="5000"/>
                  </a:schemeClr>
                </a:solidFill>
                <a:latin typeface="Times New Roman" panose="02020603050405020304" pitchFamily="18" charset="0"/>
                <a:cs typeface="Times New Roman" panose="02020603050405020304" pitchFamily="18" charset="0"/>
              </a:rPr>
              <a:t>Histéresis:</a:t>
            </a:r>
          </a:p>
          <a:p>
            <a:pPr lvl="1" algn="just">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Diferencia entre valores de salida correspondientes a la misma entrada, según la trayectoria seguida por el sensor.</a:t>
            </a:r>
          </a:p>
        </p:txBody>
      </p:sp>
      <p:sp>
        <p:nvSpPr>
          <p:cNvPr id="4" name="CuadroTexto 3">
            <a:extLst>
              <a:ext uri="{FF2B5EF4-FFF2-40B4-BE49-F238E27FC236}">
                <a16:creationId xmlns:a16="http://schemas.microsoft.com/office/drawing/2014/main" id="{769E05E9-A8ED-4396-8AE6-094F8CE90F98}"/>
              </a:ext>
            </a:extLst>
          </p:cNvPr>
          <p:cNvSpPr txBox="1"/>
          <p:nvPr/>
        </p:nvSpPr>
        <p:spPr>
          <a:xfrm>
            <a:off x="3995936" y="904284"/>
            <a:ext cx="4752528" cy="2062103"/>
          </a:xfrm>
          <a:prstGeom prst="rect">
            <a:avLst/>
          </a:prstGeom>
          <a:noFill/>
        </p:spPr>
        <p:txBody>
          <a:bodyPr wrap="square" rtlCol="0">
            <a:spAutoFit/>
          </a:bodyPr>
          <a:lstStyle/>
          <a:p>
            <a:pPr algn="just">
              <a:spcAft>
                <a:spcPts val="0"/>
              </a:spcAft>
              <a:buClr>
                <a:schemeClr val="accent1">
                  <a:lumMod val="75000"/>
                  <a:lumOff val="25000"/>
                </a:schemeClr>
              </a:buClr>
              <a:buFont typeface="Wingdings 3" charset="2"/>
              <a:buChar char=""/>
              <a:defRPr/>
            </a:pPr>
            <a:r>
              <a:rPr lang="es-MX" sz="2000" b="1">
                <a:solidFill>
                  <a:schemeClr val="tx1">
                    <a:lumMod val="95000"/>
                    <a:lumOff val="5000"/>
                  </a:schemeClr>
                </a:solidFill>
                <a:latin typeface="Times New Roman" panose="02020603050405020304" pitchFamily="18" charset="0"/>
                <a:cs typeface="Times New Roman" panose="02020603050405020304" pitchFamily="18" charset="0"/>
              </a:rPr>
              <a:t>Offset o deviación de cero:</a:t>
            </a:r>
          </a:p>
          <a:p>
            <a:pPr lvl="1" algn="just">
              <a:spcAft>
                <a:spcPts val="0"/>
              </a:spcAft>
              <a:buClr>
                <a:schemeClr val="accent1">
                  <a:lumMod val="75000"/>
                  <a:lumOff val="25000"/>
                </a:schemeClr>
              </a:buClr>
              <a:buFont typeface="Wingdings 3" charset="2"/>
              <a:buChar char=""/>
              <a:defRPr/>
            </a:pPr>
            <a:r>
              <a:rPr lang="es-MX">
                <a:solidFill>
                  <a:schemeClr val="tx1">
                    <a:lumMod val="95000"/>
                    <a:lumOff val="5000"/>
                  </a:schemeClr>
                </a:solidFill>
                <a:latin typeface="Times New Roman" panose="02020603050405020304" pitchFamily="18" charset="0"/>
                <a:cs typeface="Times New Roman" panose="02020603050405020304" pitchFamily="18" charset="0"/>
              </a:rPr>
              <a:t>Valor de la variable de salida cuando la variable de entrada es nula. Si el rango de medida no llega a valores nulos de la variable de entrada, habitualmente se establece otro punto de referencia para definir el offset.</a:t>
            </a:r>
          </a:p>
        </p:txBody>
      </p:sp>
      <p:pic>
        <p:nvPicPr>
          <p:cNvPr id="1026" name="Picture 2" descr="offset">
            <a:extLst>
              <a:ext uri="{FF2B5EF4-FFF2-40B4-BE49-F238E27FC236}">
                <a16:creationId xmlns:a16="http://schemas.microsoft.com/office/drawing/2014/main" id="{2DE26722-24F8-4007-B8AF-390A17606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004" y="1078865"/>
            <a:ext cx="3255952" cy="206210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ED824CC-90E8-4AE7-92BE-7C9519C7EABB}"/>
              </a:ext>
            </a:extLst>
          </p:cNvPr>
          <p:cNvPicPr>
            <a:picLocks noChangeAspect="1"/>
          </p:cNvPicPr>
          <p:nvPr/>
        </p:nvPicPr>
        <p:blipFill>
          <a:blip r:embed="rId3"/>
          <a:stretch>
            <a:fillRect/>
          </a:stretch>
        </p:blipFill>
        <p:spPr>
          <a:xfrm>
            <a:off x="5436096" y="3645595"/>
            <a:ext cx="2808312" cy="25742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FD846FF-62A1-42EA-BD7F-018354A2DF8A}"/>
              </a:ext>
            </a:extLst>
          </p:cNvPr>
          <p:cNvSpPr txBox="1"/>
          <p:nvPr/>
        </p:nvSpPr>
        <p:spPr>
          <a:xfrm>
            <a:off x="734443" y="4328994"/>
            <a:ext cx="3888433" cy="1600438"/>
          </a:xfrm>
          <a:prstGeom prst="rect">
            <a:avLst/>
          </a:prstGeom>
          <a:noFill/>
        </p:spPr>
        <p:txBody>
          <a:bodyPr wrap="square" rtlCol="0">
            <a:spAutoFit/>
          </a:bodyPr>
          <a:lstStyle/>
          <a:p>
            <a:pPr>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Exactitud:</a:t>
            </a:r>
          </a:p>
          <a:p>
            <a:pPr lvl="1" algn="jus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Diferencia entre la salida real y el valor teórico de dicha salida (valor verdadero).</a:t>
            </a:r>
          </a:p>
          <a:p>
            <a:endParaRPr lang="es-MX"/>
          </a:p>
        </p:txBody>
      </p:sp>
      <p:sp>
        <p:nvSpPr>
          <p:cNvPr id="6" name="CuadroTexto 5">
            <a:extLst>
              <a:ext uri="{FF2B5EF4-FFF2-40B4-BE49-F238E27FC236}">
                <a16:creationId xmlns:a16="http://schemas.microsoft.com/office/drawing/2014/main" id="{6EE339E4-9870-437B-A340-B195186D6563}"/>
              </a:ext>
            </a:extLst>
          </p:cNvPr>
          <p:cNvSpPr txBox="1"/>
          <p:nvPr/>
        </p:nvSpPr>
        <p:spPr>
          <a:xfrm>
            <a:off x="4860032" y="1052736"/>
            <a:ext cx="3888432" cy="1292662"/>
          </a:xfrm>
          <a:prstGeom prst="rect">
            <a:avLst/>
          </a:prstGeom>
          <a:noFill/>
        </p:spPr>
        <p:txBody>
          <a:bodyPr wrap="square" rtlCol="0">
            <a:spAutoFit/>
          </a:bodyPr>
          <a:lstStyle/>
          <a:p>
            <a:pPr algn="jus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Repetibilidad:</a:t>
            </a:r>
          </a:p>
          <a:p>
            <a:pPr lvl="1" algn="jus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Error esperado al repetir varias veces la misma medida.</a:t>
            </a:r>
          </a:p>
          <a:p>
            <a:endParaRPr lang="es-MX"/>
          </a:p>
        </p:txBody>
      </p:sp>
      <p:sp>
        <p:nvSpPr>
          <p:cNvPr id="7" name="CuadroTexto 6">
            <a:extLst>
              <a:ext uri="{FF2B5EF4-FFF2-40B4-BE49-F238E27FC236}">
                <a16:creationId xmlns:a16="http://schemas.microsoft.com/office/drawing/2014/main" id="{89323589-9457-4BA1-8F1A-65CC064D7164}"/>
              </a:ext>
            </a:extLst>
          </p:cNvPr>
          <p:cNvSpPr txBox="1"/>
          <p:nvPr/>
        </p:nvSpPr>
        <p:spPr>
          <a:xfrm>
            <a:off x="734443" y="2912165"/>
            <a:ext cx="3837558" cy="1600438"/>
          </a:xfrm>
          <a:prstGeom prst="rect">
            <a:avLst/>
          </a:prstGeom>
          <a:noFill/>
        </p:spPr>
        <p:txBody>
          <a:bodyPr wrap="square" rtlCol="0">
            <a:spAutoFit/>
          </a:bodyPr>
          <a:lstStyle/>
          <a:p>
            <a:pPr algn="jus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Precisión:</a:t>
            </a:r>
          </a:p>
          <a:p>
            <a:pPr lvl="1" algn="jus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Cualidad por la que tiende a dar lecturas muy próximas unas a otras.</a:t>
            </a:r>
          </a:p>
          <a:p>
            <a:endParaRPr lang="es-MX"/>
          </a:p>
        </p:txBody>
      </p:sp>
      <p:pic>
        <p:nvPicPr>
          <p:cNvPr id="8" name="Imagen 7">
            <a:extLst>
              <a:ext uri="{FF2B5EF4-FFF2-40B4-BE49-F238E27FC236}">
                <a16:creationId xmlns:a16="http://schemas.microsoft.com/office/drawing/2014/main" id="{CAA63F69-A0D6-4603-B56A-35A056801029}"/>
              </a:ext>
            </a:extLst>
          </p:cNvPr>
          <p:cNvPicPr>
            <a:picLocks noChangeAspect="1"/>
          </p:cNvPicPr>
          <p:nvPr/>
        </p:nvPicPr>
        <p:blipFill rotWithShape="1">
          <a:blip r:embed="rId2"/>
          <a:srcRect l="5040" t="7160" r="4242" b="9680"/>
          <a:stretch/>
        </p:blipFill>
        <p:spPr>
          <a:xfrm>
            <a:off x="1573102" y="708957"/>
            <a:ext cx="2160240" cy="1980220"/>
          </a:xfrm>
          <a:prstGeom prst="rect">
            <a:avLst/>
          </a:prstGeom>
        </p:spPr>
      </p:pic>
      <p:pic>
        <p:nvPicPr>
          <p:cNvPr id="9" name="Imagen 8">
            <a:extLst>
              <a:ext uri="{FF2B5EF4-FFF2-40B4-BE49-F238E27FC236}">
                <a16:creationId xmlns:a16="http://schemas.microsoft.com/office/drawing/2014/main" id="{64C03DD5-4D3A-49E9-BCAF-B891465F371C}"/>
              </a:ext>
            </a:extLst>
          </p:cNvPr>
          <p:cNvPicPr>
            <a:picLocks noChangeAspect="1"/>
          </p:cNvPicPr>
          <p:nvPr/>
        </p:nvPicPr>
        <p:blipFill>
          <a:blip r:embed="rId3"/>
          <a:stretch>
            <a:fillRect/>
          </a:stretch>
        </p:blipFill>
        <p:spPr>
          <a:xfrm>
            <a:off x="4982255" y="2993360"/>
            <a:ext cx="3643986" cy="3188488"/>
          </a:xfrm>
          <a:prstGeom prst="rect">
            <a:avLst/>
          </a:prstGeom>
        </p:spPr>
      </p:pic>
    </p:spTree>
    <p:extLst>
      <p:ext uri="{BB962C8B-B14F-4D97-AF65-F5344CB8AC3E}">
        <p14:creationId xmlns:p14="http://schemas.microsoft.com/office/powerpoint/2010/main" val="2685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a:extLst>
              <a:ext uri="{FF2B5EF4-FFF2-40B4-BE49-F238E27FC236}">
                <a16:creationId xmlns:a16="http://schemas.microsoft.com/office/drawing/2014/main" id="{A92B9BE6-360F-4377-8404-127DBD303925}"/>
              </a:ext>
            </a:extLst>
          </p:cNvPr>
          <p:cNvSpPr>
            <a:spLocks noGrp="1" noChangeArrowheads="1"/>
          </p:cNvSpPr>
          <p:nvPr>
            <p:ph type="title"/>
          </p:nvPr>
        </p:nvSpPr>
        <p:spPr/>
        <p:txBody>
          <a:bodyPr>
            <a:normAutofit/>
          </a:bodyPr>
          <a:lstStyle/>
          <a:p>
            <a:pPr eaLnBrk="1" hangingPunct="1"/>
            <a:r>
              <a:rPr lang="es-MX" altLang="es-MX" sz="3600"/>
              <a:t>CARACTERÍSTICAS DINÁMICAS	</a:t>
            </a:r>
          </a:p>
        </p:txBody>
      </p:sp>
      <p:sp>
        <p:nvSpPr>
          <p:cNvPr id="3" name="Marcador de contenido 2">
            <a:extLst>
              <a:ext uri="{FF2B5EF4-FFF2-40B4-BE49-F238E27FC236}">
                <a16:creationId xmlns:a16="http://schemas.microsoft.com/office/drawing/2014/main" id="{E0FEC7BB-A3BB-4103-A8AB-9354043F13E3}"/>
              </a:ext>
            </a:extLst>
          </p:cNvPr>
          <p:cNvSpPr>
            <a:spLocks noGrp="1"/>
          </p:cNvSpPr>
          <p:nvPr>
            <p:ph idx="1"/>
          </p:nvPr>
        </p:nvSpPr>
        <p:spPr>
          <a:xfrm>
            <a:off x="581192" y="1770803"/>
            <a:ext cx="7989752" cy="4037670"/>
          </a:xfrm>
        </p:spPr>
        <p:txBody>
          <a:bodyPr rtlCol="0">
            <a:noAutofit/>
          </a:bodyPr>
          <a:lstStyle/>
          <a:p>
            <a:pPr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Velocidad de respuesta:</a:t>
            </a:r>
          </a:p>
          <a:p>
            <a:pPr lvl="1"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Capacidad para que la señal de salida siga sin retraso las variaciones de la señal de entrada.</a:t>
            </a:r>
          </a:p>
          <a:p>
            <a:pPr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Respuesta frecuencial:</a:t>
            </a:r>
          </a:p>
          <a:p>
            <a:pPr lvl="1"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Relación entre la sensibilidad y la frecuencia cuando la entrada es una excitación senoidal. Representación mediante un gráfico de Bode.</a:t>
            </a:r>
          </a:p>
          <a:p>
            <a:pPr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Estabilidad:</a:t>
            </a:r>
          </a:p>
          <a:p>
            <a:pPr lvl="1" algn="just" eaLnBrk="1" fontAlgn="auto" hangingPunct="1">
              <a:spcAft>
                <a:spcPts val="0"/>
              </a:spcAft>
              <a:buFont typeface="Wingdings 3" charset="2"/>
              <a:buChar char=""/>
              <a:defRPr/>
            </a:pPr>
            <a:r>
              <a:rPr lang="es-MX" sz="2000">
                <a:solidFill>
                  <a:schemeClr val="tx1">
                    <a:lumMod val="95000"/>
                    <a:lumOff val="5000"/>
                  </a:schemeClr>
                </a:solidFill>
                <a:latin typeface="Times New Roman" panose="02020603050405020304" pitchFamily="18" charset="0"/>
                <a:cs typeface="Times New Roman" panose="02020603050405020304" pitchFamily="18" charset="0"/>
              </a:rPr>
              <a:t>Desviación de salida del sensor al variar ciertos parámetros exteriores distintos del que se pretende medir.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a:extLst>
              <a:ext uri="{FF2B5EF4-FFF2-40B4-BE49-F238E27FC236}">
                <a16:creationId xmlns:a16="http://schemas.microsoft.com/office/drawing/2014/main" id="{D8BAC9D9-2AA7-4F2C-B122-D44BC1DECC62}"/>
              </a:ext>
            </a:extLst>
          </p:cNvPr>
          <p:cNvSpPr>
            <a:spLocks noGrp="1" noChangeArrowheads="1"/>
          </p:cNvSpPr>
          <p:nvPr>
            <p:ph type="title"/>
          </p:nvPr>
        </p:nvSpPr>
        <p:spPr/>
        <p:txBody>
          <a:bodyPr>
            <a:normAutofit/>
          </a:bodyPr>
          <a:lstStyle/>
          <a:p>
            <a:pPr eaLnBrk="1" hangingPunct="1"/>
            <a:r>
              <a:rPr lang="es-MX" altLang="es-MX" sz="3600"/>
              <a:t>TIPOS DE SENSORES</a:t>
            </a:r>
          </a:p>
        </p:txBody>
      </p:sp>
      <p:sp>
        <p:nvSpPr>
          <p:cNvPr id="26627" name="Marcador de contenido 2">
            <a:extLst>
              <a:ext uri="{FF2B5EF4-FFF2-40B4-BE49-F238E27FC236}">
                <a16:creationId xmlns:a16="http://schemas.microsoft.com/office/drawing/2014/main" id="{025CA1EE-CAEC-48E7-8359-C7BA69CBC79B}"/>
              </a:ext>
            </a:extLst>
          </p:cNvPr>
          <p:cNvSpPr>
            <a:spLocks noGrp="1" noChangeArrowheads="1"/>
          </p:cNvSpPr>
          <p:nvPr>
            <p:ph idx="1"/>
          </p:nvPr>
        </p:nvSpPr>
        <p:spPr>
          <a:xfrm>
            <a:off x="1947863" y="1700213"/>
            <a:ext cx="6591300" cy="4391025"/>
          </a:xfrm>
        </p:spPr>
        <p:txBody>
          <a:bodyPr/>
          <a:lstStyle/>
          <a:p>
            <a:pPr eaLnBrk="1" hangingPunct="1"/>
            <a:r>
              <a:rPr lang="es-MX" altLang="es-MX" sz="2000" b="1">
                <a:solidFill>
                  <a:schemeClr val="tx1"/>
                </a:solidFill>
                <a:latin typeface="Times New Roman" panose="02020603050405020304" pitchFamily="18" charset="0"/>
                <a:cs typeface="Times New Roman" panose="02020603050405020304" pitchFamily="18" charset="0"/>
              </a:rPr>
              <a:t>Posición angular o lineal:</a:t>
            </a:r>
          </a:p>
          <a:p>
            <a:pPr lvl="1" eaLnBrk="1" hangingPunct="1"/>
            <a:r>
              <a:rPr lang="es-MX" altLang="es-MX" sz="2000">
                <a:solidFill>
                  <a:schemeClr val="tx1"/>
                </a:solidFill>
                <a:latin typeface="Times New Roman" panose="02020603050405020304" pitchFamily="18" charset="0"/>
                <a:cs typeface="Times New Roman" panose="02020603050405020304" pitchFamily="18" charset="0"/>
              </a:rPr>
              <a:t>Los sensores de posición son dispositivos que permiten determinar la posición lineal o angular de un objeto y convertirla en una señal transmitida a la unidad de control a través de un bus de campo.</a:t>
            </a:r>
          </a:p>
          <a:p>
            <a:pPr lvl="1" eaLnBrk="1" hangingPunct="1"/>
            <a:r>
              <a:rPr lang="es-MX" altLang="es-MX" sz="2000">
                <a:solidFill>
                  <a:schemeClr val="tx1"/>
                </a:solidFill>
                <a:latin typeface="Times New Roman" panose="02020603050405020304" pitchFamily="18" charset="0"/>
                <a:cs typeface="Times New Roman" panose="02020603050405020304" pitchFamily="18" charset="0"/>
              </a:rPr>
              <a:t>Ejemplos:</a:t>
            </a:r>
          </a:p>
          <a:p>
            <a:pPr lvl="2" eaLnBrk="1" hangingPunct="1"/>
            <a:r>
              <a:rPr lang="es-MX" altLang="es-MX" sz="1800">
                <a:solidFill>
                  <a:schemeClr val="tx1"/>
                </a:solidFill>
                <a:latin typeface="Times New Roman" panose="02020603050405020304" pitchFamily="18" charset="0"/>
                <a:cs typeface="Times New Roman" panose="02020603050405020304" pitchFamily="18" charset="0"/>
              </a:rPr>
              <a:t>Potenciométricos</a:t>
            </a:r>
          </a:p>
          <a:p>
            <a:pPr lvl="2" eaLnBrk="1" hangingPunct="1"/>
            <a:r>
              <a:rPr lang="es-MX" altLang="es-MX" sz="1800">
                <a:solidFill>
                  <a:schemeClr val="tx1"/>
                </a:solidFill>
                <a:latin typeface="Times New Roman" panose="02020603050405020304" pitchFamily="18" charset="0"/>
                <a:cs typeface="Times New Roman" panose="02020603050405020304" pitchFamily="18" charset="0"/>
              </a:rPr>
              <a:t>LVDT o RVDT</a:t>
            </a:r>
          </a:p>
          <a:p>
            <a:pPr lvl="2" eaLnBrk="1" hangingPunct="1"/>
            <a:r>
              <a:rPr lang="es-MX" altLang="es-MX" sz="1800">
                <a:solidFill>
                  <a:schemeClr val="tx1"/>
                </a:solidFill>
                <a:latin typeface="Times New Roman" panose="02020603050405020304" pitchFamily="18" charset="0"/>
                <a:cs typeface="Times New Roman" panose="02020603050405020304" pitchFamily="18" charset="0"/>
              </a:rPr>
              <a:t>Ópticos</a:t>
            </a:r>
          </a:p>
          <a:p>
            <a:pPr lvl="2" eaLnBrk="1" hangingPunct="1"/>
            <a:r>
              <a:rPr lang="es-MX" altLang="es-MX" sz="1800">
                <a:solidFill>
                  <a:schemeClr val="tx1"/>
                </a:solidFill>
                <a:latin typeface="Times New Roman" panose="02020603050405020304" pitchFamily="18" charset="0"/>
                <a:cs typeface="Times New Roman" panose="02020603050405020304" pitchFamily="18" charset="0"/>
              </a:rPr>
              <a:t>Magnéticos</a:t>
            </a:r>
          </a:p>
        </p:txBody>
      </p:sp>
      <p:pic>
        <p:nvPicPr>
          <p:cNvPr id="26628" name="Imagen 1">
            <a:extLst>
              <a:ext uri="{FF2B5EF4-FFF2-40B4-BE49-F238E27FC236}">
                <a16:creationId xmlns:a16="http://schemas.microsoft.com/office/drawing/2014/main" id="{BE4D3499-5E2C-4778-8966-E68F71333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53390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Imagen 2">
            <a:extLst>
              <a:ext uri="{FF2B5EF4-FFF2-40B4-BE49-F238E27FC236}">
                <a16:creationId xmlns:a16="http://schemas.microsoft.com/office/drawing/2014/main" id="{C72B0490-F2D6-43A7-8A30-8594235D9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2438" y="453390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98&quot; dur=&quot;1.422&quot;/&gt;&lt;/Timings&gt;&lt;/WMTools&gt;"/>
</p:tagLst>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18064471EB3B94FAD8A98FDCDA7030A" ma:contentTypeVersion="10" ma:contentTypeDescription="Crear nuevo documento." ma:contentTypeScope="" ma:versionID="dd8f89f568fb203ce25d9a045cfcb7cb">
  <xsd:schema xmlns:xsd="http://www.w3.org/2001/XMLSchema" xmlns:xs="http://www.w3.org/2001/XMLSchema" xmlns:p="http://schemas.microsoft.com/office/2006/metadata/properties" xmlns:ns3="8814726f-d182-4083-99d0-00a3fbab01e9" xmlns:ns4="f3fa5ae6-638e-436a-90cc-04958ec45244" targetNamespace="http://schemas.microsoft.com/office/2006/metadata/properties" ma:root="true" ma:fieldsID="f340e0ddc1fd434c023ec99dfe5dd2a1" ns3:_="" ns4:_="">
    <xsd:import namespace="8814726f-d182-4083-99d0-00a3fbab01e9"/>
    <xsd:import namespace="f3fa5ae6-638e-436a-90cc-04958ec4524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14726f-d182-4083-99d0-00a3fbab01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fa5ae6-638e-436a-90cc-04958ec4524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3897C6-ACD5-4007-BEB8-69DAFB97B1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14726f-d182-4083-99d0-00a3fbab01e9"/>
    <ds:schemaRef ds:uri="f3fa5ae6-638e-436a-90cc-04958ec452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DA5850-BCDB-4CB2-A1FB-28EB7F0F585D}">
  <ds:schemaRefs>
    <ds:schemaRef ds:uri="http://purl.org/dc/elements/1.1/"/>
    <ds:schemaRef ds:uri="f3fa5ae6-638e-436a-90cc-04958ec45244"/>
    <ds:schemaRef ds:uri="http://schemas.microsoft.com/office/2006/documentManagement/types"/>
    <ds:schemaRef ds:uri="http://purl.org/dc/dcmitype/"/>
    <ds:schemaRef ds:uri="http://purl.org/dc/terms/"/>
    <ds:schemaRef ds:uri="http://schemas.microsoft.com/office/infopath/2007/PartnerControls"/>
    <ds:schemaRef ds:uri="http://schemas.microsoft.com/office/2006/metadata/properties"/>
    <ds:schemaRef ds:uri="http://schemas.openxmlformats.org/package/2006/metadata/core-properties"/>
    <ds:schemaRef ds:uri="8814726f-d182-4083-99d0-00a3fbab01e9"/>
    <ds:schemaRef ds:uri="http://www.w3.org/XML/1998/namespace"/>
  </ds:schemaRefs>
</ds:datastoreItem>
</file>

<file path=customXml/itemProps3.xml><?xml version="1.0" encoding="utf-8"?>
<ds:datastoreItem xmlns:ds="http://schemas.openxmlformats.org/officeDocument/2006/customXml" ds:itemID="{D8E303F2-6B31-4B5A-B067-AC278B2885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TM03457464[[fn=Dividendo]]</Template>
  <TotalTime>0</TotalTime>
  <Words>1298</Words>
  <Application>Microsoft Office PowerPoint</Application>
  <PresentationFormat>Presentación en pantalla (4:3)</PresentationFormat>
  <Paragraphs>101</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Gill Sans MT</vt:lpstr>
      <vt:lpstr>Times New Roman</vt:lpstr>
      <vt:lpstr>Wingdings</vt:lpstr>
      <vt:lpstr>Wingdings 2</vt:lpstr>
      <vt:lpstr>Wingdings 3</vt:lpstr>
      <vt:lpstr>Dividendo</vt:lpstr>
      <vt:lpstr>Presentación de PowerPoint</vt:lpstr>
      <vt:lpstr>DEFINICIÓN</vt:lpstr>
      <vt:lpstr>CARACTERÍSTICAS DE UN SENSOR</vt:lpstr>
      <vt:lpstr>CATACTERÍSTICAS ESTÁTICAS</vt:lpstr>
      <vt:lpstr>Presentación de PowerPoint</vt:lpstr>
      <vt:lpstr>Presentación de PowerPoint</vt:lpstr>
      <vt:lpstr>Presentación de PowerPoint</vt:lpstr>
      <vt:lpstr>CARACTERÍSTICAS DINÁMICAS </vt:lpstr>
      <vt:lpstr>TIPOS DE SENSORES</vt:lpstr>
      <vt:lpstr>Presentación de PowerPoint</vt:lpstr>
      <vt:lpstr>Presentación de PowerPoint</vt:lpstr>
      <vt:lpstr>Presentación de PowerPoint</vt:lpstr>
      <vt:lpstr>ACTUADORES</vt:lpstr>
      <vt:lpstr>Tipos de actuadores</vt:lpstr>
      <vt:lpstr>Presentación de PowerPoint</vt:lpstr>
      <vt:lpstr>Presentación de PowerPoint</vt:lpstr>
      <vt:lpstr>Presentación de PowerPoint</vt:lpstr>
      <vt:lpstr>PROTOCOLOS DE COMUNICACIÓN</vt:lpstr>
      <vt:lpstr>Presentación de PowerPoint</vt:lpstr>
      <vt:lpstr>Presentación de PowerPoint</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for Embedded Systems</dc:title>
  <dc:creator>Preferred Customer</dc:creator>
  <cp:lastModifiedBy>MARTINEZ GONZALEZ SERGIO DAVID</cp:lastModifiedBy>
  <cp:revision>1</cp:revision>
  <dcterms:created xsi:type="dcterms:W3CDTF">2000-02-07T23:54:30Z</dcterms:created>
  <dcterms:modified xsi:type="dcterms:W3CDTF">2020-10-07T01:53:07Z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0x010100B18064471EB3B94FAD8A98FDCDA7030A</vt:lpwstr>
  </property>
</Properties>
</file>