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7C57-322C-9231-FCBA-90405739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57F10-17A8-D2A5-DE6C-FE93F3B0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B6275-6340-712F-6088-670280F7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B0944-CDC1-32D6-363E-E4EDBA30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40F69-7EDE-B0D9-E498-B5E24D55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8FE4A-8BDA-212A-DD67-4249E7AC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D8228C-3BBF-0BBE-F233-ADB7E37A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EDF9B-6A91-0597-CB40-40AE8609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594FB-9D53-DDD9-CA05-C7ED0FA9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4379C-0889-2FDF-7FA9-694901D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816FEC-D1F3-2CC0-5AED-6B2CBA8E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C3616E-6B26-7E35-2373-7B9E1401F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66AC8-2A9D-EAE3-2763-6379C2A2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AC007-5189-42D6-3E9A-01C74C05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89A05-C592-3142-1E57-902EF1D2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56675-D0CD-0665-4C85-F4EDFCA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0E2BF-8489-7BDC-BEDC-F20A84D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3F991-7AB2-ACC6-075B-8508EC3B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E8D52-3931-8C33-3910-924FA41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B9348-DA53-AD40-9C5D-3AA711FB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EF98-230F-9594-F488-2EF56D50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9F553-257E-4456-1B1C-3956656F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A3349-1AF2-3D69-0941-8F93E14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F11BE-56AA-0565-01AE-6AE3B3A6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7E5BB-87AB-0CBA-D89D-A8D1BB3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DF56-11B9-A363-C70F-81BBC9E6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605CB-4F96-D972-B2E4-FD83E0B4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10910-C3A9-E819-47E8-484D3BDA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7E8A53-1859-D7D8-CE25-D40505F2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701C4-ECF0-C1FB-F48B-071CF628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CC48E-F529-316C-3C5B-909A0236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C0F67-B31B-CAC1-4A27-C6E36807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FB46C8-7278-CF08-E294-1E69B7CA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FFB4A-968B-AD31-CAC0-30E7B1EB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862B34-EAFD-37FD-F7D2-7591204B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CF85B6-01CF-754A-0152-31C3968BC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41467-669D-527A-EDFD-C20E0323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396CC0-F518-0FF8-2EE5-61F050B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A1A3DF-B9D9-911B-C5C4-9596A4C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C6C-F5D5-0319-35C0-0D805B0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16259-33E5-E5CD-123D-E43E93A2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AD58F-18D2-3166-E3D1-CD73CE46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B6F684-82F9-54BD-3EA9-13E4100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89B08B-6127-254C-35A6-DB017832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34200-1A8A-97F8-5814-A103522B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ECAF22-3770-903A-5F32-CB8DF67A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07722-9F30-CB67-6805-106922B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C28E6-7BA1-8972-E86D-13819565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BE423D-6E84-7C19-C732-64133458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EC4DB-8B03-C666-0C7E-ABFF0DCA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5F9B1-D5C4-1D90-4189-31271167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194C5-1135-4E87-37DA-BDAA9B55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40B9A-6A41-B677-5F5B-6F2C3A76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549FA-766A-91AE-02A4-468DC8B90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A5E80-983A-BA60-3D5C-07A2A881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217D1-B0E1-87D5-7012-791EE4D7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D4CDDF-3712-BBCF-9B65-BDBB44E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8525D-7054-C7F4-3A35-056C7FBE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A8C810-EFC2-E103-9701-D1286E62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8EAE2-4C55-6112-7ADB-4A8EE3E6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C9916-B2A2-93CB-A85B-2E70940A6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46EE-6599-4993-B9F7-351A7CC3318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3F830-6F76-5387-6CC4-FAB5A660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1595F-C4CA-FB8A-7291-1556EDF1F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EAA2-A16A-4D0E-A043-83E688A6ED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EE40B-551F-A90B-250B-1728A388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s-ES" sz="5200" b="0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Prácticas recomendadas para la visualización de datos</a:t>
            </a:r>
            <a:endParaRPr lang="en-US" sz="5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ítulo 2">
            <a:extLst>
              <a:ext uri="{FF2B5EF4-FFF2-40B4-BE49-F238E27FC236}">
                <a16:creationId xmlns:a16="http://schemas.microsoft.com/office/drawing/2014/main" id="{CE6F89D3-D5FE-FC43-D0A7-7DC32850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47" y="4139168"/>
            <a:ext cx="9144000" cy="1655762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419" sz="14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Jeffry Abel Alfaro Carrillo</a:t>
            </a:r>
            <a:endParaRPr lang="en-US" sz="1400" b="1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ES" sz="1400" b="1" kern="1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Jeremi</a:t>
            </a:r>
            <a:r>
              <a:rPr lang="es-ES" sz="14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Membreño Trujillo</a:t>
            </a:r>
            <a:endParaRPr lang="en-US" sz="1400" b="1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s-419" sz="14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Sergio Arturo López Badilla</a:t>
            </a:r>
            <a:endParaRPr lang="en-US" sz="1400" b="1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DCEE7-E49A-B339-37BE-F9DFAC97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Conozca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público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D15C1-5061-492B-5FCB-BD9C8F48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lvl="0" indent="0" algn="just">
              <a:spcAft>
                <a:spcPts val="1125"/>
              </a:spcAft>
              <a:buSzPts val="1000"/>
              <a:buNone/>
              <a:tabLst>
                <a:tab pos="457200" algn="l"/>
              </a:tabLst>
            </a:pPr>
            <a:r>
              <a:rPr lang="es-ES" sz="2000" dirty="0"/>
              <a:t>Al comenzar a hacer la visualización de datos se de datos se debe saber </a:t>
            </a:r>
            <a:r>
              <a:rPr lang="es-ES" sz="2000" b="1" dirty="0"/>
              <a:t>quién será el público</a:t>
            </a:r>
            <a:r>
              <a:rPr lang="es-ES" sz="2000" dirty="0"/>
              <a:t> para que esta visualización llene todas sus preguntas y deje el mensaje lo más claro posible en cuanto a los puntos que se desean demostrar</a:t>
            </a:r>
            <a:endParaRPr lang="en-US" sz="2000" dirty="0"/>
          </a:p>
        </p:txBody>
      </p:sp>
      <p:pic>
        <p:nvPicPr>
          <p:cNvPr id="8" name="Picture 4" descr="Lupa resalta un rendimiento económico decreciente">
            <a:extLst>
              <a:ext uri="{FF2B5EF4-FFF2-40B4-BE49-F238E27FC236}">
                <a16:creationId xmlns:a16="http://schemas.microsoft.com/office/drawing/2014/main" id="{BA4F37FF-A79D-8B30-40F3-365AC78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" r="35476" b="-1"/>
          <a:stretch/>
        </p:blipFill>
        <p:spPr>
          <a:xfrm>
            <a:off x="6800986" y="781651"/>
            <a:ext cx="4747547" cy="5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DCEE7-E49A-B339-37BE-F9DFAC97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Proporcione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D15C1-5061-492B-5FCB-BD9C8F48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lvl="0" indent="0" algn="just">
              <a:spcAft>
                <a:spcPts val="1125"/>
              </a:spcAft>
              <a:buSzPts val="1000"/>
              <a:buNone/>
              <a:tabLst>
                <a:tab pos="457200" algn="l"/>
              </a:tabLst>
            </a:pPr>
            <a:r>
              <a:rPr lang="es-ES" sz="2000" dirty="0"/>
              <a:t>Al dar un contexto a la visualización de datos el público al que se expone puede sacar sus propias conclusiones. Para esto se pueden usar colores, comparación de medicines y que los periodos de datos estén claros</a:t>
            </a:r>
            <a:endParaRPr lang="en-US" sz="2000" dirty="0"/>
          </a:p>
        </p:txBody>
      </p:sp>
      <p:pic>
        <p:nvPicPr>
          <p:cNvPr id="8" name="Picture 4" descr="Lupa resalta un rendimiento económico decreciente">
            <a:extLst>
              <a:ext uri="{FF2B5EF4-FFF2-40B4-BE49-F238E27FC236}">
                <a16:creationId xmlns:a16="http://schemas.microsoft.com/office/drawing/2014/main" id="{BA4F37FF-A79D-8B30-40F3-365AC78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" r="35476" b="-1"/>
          <a:stretch/>
        </p:blipFill>
        <p:spPr>
          <a:xfrm>
            <a:off x="6800986" y="781651"/>
            <a:ext cx="4747547" cy="53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DCEE7-E49A-B339-37BE-F9DFAC97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Mantenga la simpleza y la claridad</a:t>
            </a:r>
          </a:p>
        </p:txBody>
      </p:sp>
      <p:pic>
        <p:nvPicPr>
          <p:cNvPr id="8" name="Picture 4" descr="Lupa resalta un rendimiento económico decreciente">
            <a:extLst>
              <a:ext uri="{FF2B5EF4-FFF2-40B4-BE49-F238E27FC236}">
                <a16:creationId xmlns:a16="http://schemas.microsoft.com/office/drawing/2014/main" id="{BA4F37FF-A79D-8B30-40F3-365AC78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" r="3547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D15C1-5061-492B-5FCB-BD9C8F48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Utilice</a:t>
            </a:r>
            <a:r>
              <a:rPr lang="en-US" sz="1700" spc="20" dirty="0">
                <a:effectLst/>
              </a:rPr>
              <a:t> un </a:t>
            </a:r>
            <a:r>
              <a:rPr lang="en-US" sz="1700" b="1" spc="20" dirty="0" err="1">
                <a:effectLst/>
              </a:rPr>
              <a:t>espacio</a:t>
            </a:r>
            <a:r>
              <a:rPr lang="en-US" sz="1700" b="1" spc="20" dirty="0">
                <a:effectLst/>
              </a:rPr>
              <a:t> </a:t>
            </a:r>
            <a:r>
              <a:rPr lang="en-US" sz="1700" b="1" spc="20" dirty="0" err="1">
                <a:effectLst/>
              </a:rPr>
              <a:t>en</a:t>
            </a:r>
            <a:r>
              <a:rPr lang="en-US" sz="1700" b="1" spc="20" dirty="0">
                <a:effectLst/>
              </a:rPr>
              <a:t> </a:t>
            </a:r>
            <a:r>
              <a:rPr lang="en-US" sz="1700" b="1" spc="20" dirty="0" err="1">
                <a:effectLst/>
              </a:rPr>
              <a:t>blanco</a:t>
            </a:r>
            <a:r>
              <a:rPr lang="en-US" sz="1700" spc="20" dirty="0">
                <a:effectLst/>
              </a:rPr>
              <a:t> para que las </a:t>
            </a:r>
            <a:r>
              <a:rPr lang="en-US" sz="1700" spc="20" dirty="0" err="1">
                <a:effectLst/>
              </a:rPr>
              <a:t>etiquetas</a:t>
            </a:r>
            <a:r>
              <a:rPr lang="en-US" sz="1700" spc="20" dirty="0">
                <a:effectLst/>
              </a:rPr>
              <a:t> y </a:t>
            </a:r>
            <a:r>
              <a:rPr lang="en-US" sz="1700" spc="20" dirty="0" err="1">
                <a:effectLst/>
              </a:rPr>
              <a:t>los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componentes</a:t>
            </a:r>
            <a:r>
              <a:rPr lang="en-US" sz="1700" spc="20" dirty="0">
                <a:effectLst/>
              </a:rPr>
              <a:t> del </a:t>
            </a:r>
            <a:r>
              <a:rPr lang="en-US" sz="1700" spc="20" dirty="0" err="1">
                <a:effectLst/>
              </a:rPr>
              <a:t>gráfico</a:t>
            </a:r>
            <a:r>
              <a:rPr lang="en-US" sz="1700" spc="20" dirty="0">
                <a:effectLst/>
              </a:rPr>
              <a:t> se </a:t>
            </a:r>
            <a:r>
              <a:rPr lang="en-US" sz="1700" spc="20" dirty="0" err="1">
                <a:effectLst/>
              </a:rPr>
              <a:t>distingan</a:t>
            </a:r>
            <a:r>
              <a:rPr lang="en-US" sz="1700" spc="20" dirty="0">
                <a:effectLst/>
              </a:rPr>
              <a:t>.</a:t>
            </a: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/>
              <a:t>U</a:t>
            </a:r>
            <a:r>
              <a:rPr lang="en-US" sz="1700" spc="20" dirty="0" err="1">
                <a:effectLst/>
              </a:rPr>
              <a:t>tilice</a:t>
            </a:r>
            <a:r>
              <a:rPr lang="en-US" sz="1700" spc="20" dirty="0">
                <a:effectLst/>
              </a:rPr>
              <a:t> </a:t>
            </a:r>
            <a:r>
              <a:rPr lang="en-US" sz="1700" b="1" spc="20" dirty="0" err="1">
                <a:effectLst/>
              </a:rPr>
              <a:t>etiquetas</a:t>
            </a:r>
            <a:r>
              <a:rPr lang="en-US" sz="1700" spc="20" dirty="0">
                <a:effectLst/>
              </a:rPr>
              <a:t> y </a:t>
            </a:r>
            <a:r>
              <a:rPr lang="en-US" sz="1700" b="1" spc="20" dirty="0" err="1">
                <a:effectLst/>
              </a:rPr>
              <a:t>títulos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descriptivos</a:t>
            </a:r>
            <a:r>
              <a:rPr lang="en-US" sz="1700" spc="20" dirty="0">
                <a:effectLst/>
              </a:rPr>
              <a:t> para que nada </a:t>
            </a:r>
            <a:r>
              <a:rPr lang="en-US" sz="1700" spc="20" dirty="0" err="1">
                <a:effectLst/>
              </a:rPr>
              <a:t>resulte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ambiguo</a:t>
            </a:r>
            <a:r>
              <a:rPr lang="en-US" sz="1700" spc="20" dirty="0">
                <a:effectLst/>
              </a:rPr>
              <a:t>.</a:t>
            </a:r>
            <a:endParaRPr lang="en-US" sz="1700" dirty="0">
              <a:effectLst/>
            </a:endParaRP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Alinee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los</a:t>
            </a:r>
            <a:r>
              <a:rPr lang="en-US" sz="1700" spc="20" dirty="0">
                <a:effectLst/>
              </a:rPr>
              <a:t> </a:t>
            </a:r>
            <a:r>
              <a:rPr lang="en-US" sz="1700" b="1" spc="20" dirty="0" err="1">
                <a:effectLst/>
              </a:rPr>
              <a:t>colores</a:t>
            </a:r>
            <a:r>
              <a:rPr lang="en-US" sz="1700" b="1" spc="20" dirty="0">
                <a:effectLst/>
              </a:rPr>
              <a:t> del </a:t>
            </a:r>
            <a:r>
              <a:rPr lang="en-US" sz="1700" b="1" spc="20" dirty="0" err="1">
                <a:effectLst/>
              </a:rPr>
              <a:t>gráfico</a:t>
            </a:r>
            <a:r>
              <a:rPr lang="en-US" sz="1700" b="1" spc="20" dirty="0">
                <a:effectLst/>
              </a:rPr>
              <a:t> con </a:t>
            </a:r>
            <a:r>
              <a:rPr lang="en-US" sz="1700" b="1" spc="20" dirty="0" err="1">
                <a:effectLst/>
              </a:rPr>
              <a:t>el</a:t>
            </a:r>
            <a:r>
              <a:rPr lang="en-US" sz="1700" b="1" spc="20" dirty="0">
                <a:effectLst/>
              </a:rPr>
              <a:t> </a:t>
            </a:r>
            <a:r>
              <a:rPr lang="en-US" sz="1700" b="1" spc="20" dirty="0" err="1">
                <a:effectLst/>
              </a:rPr>
              <a:t>significado</a:t>
            </a:r>
            <a:r>
              <a:rPr lang="en-US" sz="1700" spc="20" dirty="0">
                <a:effectLst/>
              </a:rPr>
              <a:t> que </a:t>
            </a:r>
            <a:r>
              <a:rPr lang="en-US" sz="1700" spc="20" dirty="0" err="1">
                <a:effectLst/>
              </a:rPr>
              <a:t>está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intentando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transmitir</a:t>
            </a:r>
            <a:r>
              <a:rPr lang="en-US" sz="1700" spc="20" dirty="0">
                <a:effectLst/>
              </a:rPr>
              <a:t>.</a:t>
            </a:r>
            <a:endParaRPr lang="en-US" sz="1700" dirty="0">
              <a:effectLst/>
            </a:endParaRP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Mantenga</a:t>
            </a:r>
            <a:r>
              <a:rPr lang="en-US" sz="1700" spc="20" dirty="0">
                <a:effectLst/>
              </a:rPr>
              <a:t> la </a:t>
            </a:r>
            <a:r>
              <a:rPr lang="en-US" sz="1700" b="1" spc="20" dirty="0" err="1">
                <a:effectLst/>
              </a:rPr>
              <a:t>brevedad</a:t>
            </a:r>
            <a:r>
              <a:rPr lang="en-US" sz="1700" spc="20" dirty="0">
                <a:effectLst/>
              </a:rPr>
              <a:t> y la </a:t>
            </a:r>
            <a:r>
              <a:rPr lang="en-US" sz="1700" b="1" spc="20" dirty="0" err="1">
                <a:effectLst/>
              </a:rPr>
              <a:t>claridad</a:t>
            </a:r>
            <a:r>
              <a:rPr lang="en-US" sz="1700" spc="20" dirty="0">
                <a:effectLst/>
              </a:rPr>
              <a:t> para que sea </a:t>
            </a:r>
            <a:r>
              <a:rPr lang="en-US" sz="1700" spc="20" dirty="0" err="1">
                <a:effectLst/>
              </a:rPr>
              <a:t>fácil</a:t>
            </a:r>
            <a:r>
              <a:rPr lang="en-US" sz="1700" spc="20" dirty="0">
                <a:effectLst/>
              </a:rPr>
              <a:t> de leer.</a:t>
            </a:r>
            <a:endParaRPr lang="en-US" sz="1700" dirty="0">
              <a:effectLst/>
            </a:endParaRPr>
          </a:p>
          <a:p>
            <a:r>
              <a:rPr lang="en-US" sz="1700" spc="20" dirty="0" err="1">
                <a:effectLst/>
              </a:rPr>
              <a:t>Cuente</a:t>
            </a:r>
            <a:r>
              <a:rPr lang="en-US" sz="1700" spc="20" dirty="0">
                <a:effectLst/>
              </a:rPr>
              <a:t> las </a:t>
            </a:r>
            <a:r>
              <a:rPr lang="en-US" sz="1700" b="1" spc="20" dirty="0" err="1">
                <a:effectLst/>
              </a:rPr>
              <a:t>historias</a:t>
            </a:r>
            <a:r>
              <a:rPr lang="en-US" sz="1700" b="1" spc="20" dirty="0">
                <a:effectLst/>
              </a:rPr>
              <a:t> de a </a:t>
            </a:r>
            <a:r>
              <a:rPr lang="en-US" sz="1700" b="1" spc="20" dirty="0" err="1">
                <a:effectLst/>
              </a:rPr>
              <a:t>una</a:t>
            </a:r>
            <a:r>
              <a:rPr lang="en-US" sz="1700" b="1" spc="20" dirty="0">
                <a:effectLst/>
              </a:rPr>
              <a:t> </a:t>
            </a:r>
            <a:r>
              <a:rPr lang="en-US" sz="1700" spc="20" dirty="0">
                <a:effectLst/>
              </a:rPr>
              <a:t>para </a:t>
            </a:r>
            <a:r>
              <a:rPr lang="en-US" sz="1700" spc="20" dirty="0" err="1">
                <a:effectLst/>
              </a:rPr>
              <a:t>evitar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confundir</a:t>
            </a:r>
            <a:r>
              <a:rPr lang="en-US" sz="1700" spc="20" dirty="0">
                <a:effectLst/>
              </a:rPr>
              <a:t> al </a:t>
            </a:r>
            <a:r>
              <a:rPr lang="en-US" sz="1700" spc="20" dirty="0" err="1">
                <a:effectLst/>
              </a:rPr>
              <a:t>público</a:t>
            </a:r>
            <a:r>
              <a:rPr lang="en-US" sz="1700" spc="20" dirty="0">
                <a:effectLst/>
              </a:rPr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9778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846023-F084-CF69-3F8A-5A1A652E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Comprenda sus datos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DAF9A939-E693-A18D-3C99-1AE1088FC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" r="3547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BEE2B-D69B-AAA3-8DED-79D443E2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1125"/>
              </a:spcAft>
              <a:buSzPts val="1000"/>
              <a:buNone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Tipos</a:t>
            </a:r>
            <a:r>
              <a:rPr lang="en-US" sz="1700" spc="20" dirty="0">
                <a:effectLst/>
              </a:rPr>
              <a:t> de </a:t>
            </a:r>
            <a:r>
              <a:rPr lang="en-US" sz="1700" spc="20" dirty="0" err="1">
                <a:effectLst/>
              </a:rPr>
              <a:t>datos</a:t>
            </a:r>
            <a:r>
              <a:rPr lang="en-US" sz="1700" spc="20" dirty="0">
                <a:effectLst/>
              </a:rPr>
              <a:t>:</a:t>
            </a: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Datos</a:t>
            </a:r>
            <a:r>
              <a:rPr lang="en-US" sz="1700" spc="20" dirty="0">
                <a:effectLst/>
              </a:rPr>
              <a:t> </a:t>
            </a:r>
            <a:r>
              <a:rPr lang="en-US" sz="1700" b="1" spc="20" dirty="0">
                <a:effectLst/>
              </a:rPr>
              <a:t>de </a:t>
            </a:r>
            <a:r>
              <a:rPr lang="en-US" sz="1700" b="1" spc="20" dirty="0" err="1">
                <a:effectLst/>
              </a:rPr>
              <a:t>categoría</a:t>
            </a:r>
            <a:r>
              <a:rPr lang="en-US" sz="1700" spc="20" dirty="0">
                <a:effectLst/>
              </a:rPr>
              <a:t> </a:t>
            </a: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Datos</a:t>
            </a:r>
            <a:r>
              <a:rPr lang="en-US" sz="1700" spc="20" dirty="0">
                <a:effectLst/>
              </a:rPr>
              <a:t> </a:t>
            </a:r>
            <a:r>
              <a:rPr lang="en-US" sz="1700" b="1" spc="20" dirty="0" err="1">
                <a:effectLst/>
              </a:rPr>
              <a:t>ordinales</a:t>
            </a:r>
            <a:r>
              <a:rPr lang="en-US" sz="1700" spc="20" dirty="0">
                <a:effectLst/>
              </a:rPr>
              <a:t> que se </a:t>
            </a:r>
            <a:r>
              <a:rPr lang="en-US" sz="1700" spc="20" dirty="0" err="1">
                <a:effectLst/>
              </a:rPr>
              <a:t>combinan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lógicamente</a:t>
            </a:r>
            <a:r>
              <a:rPr lang="en-US" sz="1700" spc="20" dirty="0">
                <a:effectLst/>
              </a:rPr>
              <a:t> </a:t>
            </a: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Datos</a:t>
            </a:r>
            <a:r>
              <a:rPr lang="en-US" sz="1700" spc="20" dirty="0">
                <a:effectLst/>
              </a:rPr>
              <a:t> </a:t>
            </a:r>
            <a:r>
              <a:rPr lang="en-US" sz="1700" b="1" spc="20" dirty="0" err="1">
                <a:effectLst/>
              </a:rPr>
              <a:t>cuantitativos</a:t>
            </a:r>
            <a:r>
              <a:rPr lang="en-US" sz="1700" spc="20" dirty="0">
                <a:effectLst/>
              </a:rPr>
              <a:t> que </a:t>
            </a:r>
            <a:r>
              <a:rPr lang="en-US" sz="1700" spc="20" dirty="0" err="1">
                <a:effectLst/>
              </a:rPr>
              <a:t>definen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una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cantidad</a:t>
            </a:r>
            <a:r>
              <a:rPr lang="en-US" sz="1700" spc="20" dirty="0">
                <a:effectLst/>
              </a:rPr>
              <a:t>, o </a:t>
            </a:r>
            <a:r>
              <a:rPr lang="en-US" sz="1700" spc="20" dirty="0" err="1">
                <a:effectLst/>
              </a:rPr>
              <a:t>cuánto</a:t>
            </a:r>
            <a:r>
              <a:rPr lang="en-US" sz="1700" spc="20" dirty="0">
                <a:effectLst/>
              </a:rPr>
              <a:t>.</a:t>
            </a:r>
          </a:p>
          <a:p>
            <a:pPr marL="342900" lvl="0">
              <a:spcAft>
                <a:spcPts val="1125"/>
              </a:spcAft>
              <a:buSzPts val="1000"/>
              <a:tabLst>
                <a:tab pos="457200" algn="l"/>
              </a:tabLst>
            </a:pPr>
            <a:endParaRPr lang="en-US" sz="1700" spc="20" dirty="0"/>
          </a:p>
          <a:p>
            <a:pPr marL="0" lvl="0" indent="0">
              <a:spcAft>
                <a:spcPts val="1125"/>
              </a:spcAft>
              <a:buSzPts val="1000"/>
              <a:buNone/>
              <a:tabLst>
                <a:tab pos="457200" algn="l"/>
              </a:tabLst>
            </a:pPr>
            <a:r>
              <a:rPr lang="en-US" sz="1700" spc="20" dirty="0" err="1">
                <a:effectLst/>
              </a:rPr>
              <a:t>Conocer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los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datos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hace</a:t>
            </a:r>
            <a:r>
              <a:rPr lang="en-US" sz="1700" spc="20" dirty="0">
                <a:effectLst/>
              </a:rPr>
              <a:t> que sea </a:t>
            </a:r>
            <a:r>
              <a:rPr lang="en-US" sz="1700" spc="20" dirty="0" err="1">
                <a:effectLst/>
              </a:rPr>
              <a:t>más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sencillo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escoger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el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tipo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correcto</a:t>
            </a:r>
            <a:r>
              <a:rPr lang="en-US" sz="1700" spc="20" dirty="0">
                <a:effectLst/>
              </a:rPr>
              <a:t> de </a:t>
            </a:r>
            <a:r>
              <a:rPr lang="en-US" sz="1700" spc="20" dirty="0" err="1">
                <a:effectLst/>
              </a:rPr>
              <a:t>gráfico</a:t>
            </a:r>
            <a:r>
              <a:rPr lang="en-US" sz="1700" spc="20" dirty="0">
                <a:effectLst/>
              </a:rPr>
              <a:t> y </a:t>
            </a:r>
            <a:r>
              <a:rPr lang="en-US" sz="1700" spc="20" dirty="0" err="1">
                <a:effectLst/>
              </a:rPr>
              <a:t>comunicar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el</a:t>
            </a:r>
            <a:r>
              <a:rPr lang="en-US" sz="1700" spc="20" dirty="0">
                <a:effectLst/>
              </a:rPr>
              <a:t> </a:t>
            </a:r>
            <a:r>
              <a:rPr lang="en-US" sz="1700" spc="20" dirty="0" err="1">
                <a:effectLst/>
              </a:rPr>
              <a:t>significado</a:t>
            </a:r>
            <a:r>
              <a:rPr lang="en-US" sz="1700" spc="20" dirty="0">
                <a:effectLst/>
              </a:rPr>
              <a:t>,</a:t>
            </a:r>
            <a:endParaRPr lang="en-US" sz="1700" dirty="0">
              <a:effectLst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368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6023-F084-CF69-3F8A-5A1A6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Escoja un tipo de gráfico adecuado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A2C7AB-1E79-C3DD-C8AF-A98EE6E8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91566"/>
            <a:ext cx="809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F8716A-3829-F6C1-2181-DBF6632977E4}"/>
              </a:ext>
            </a:extLst>
          </p:cNvPr>
          <p:cNvSpPr txBox="1"/>
          <p:nvPr/>
        </p:nvSpPr>
        <p:spPr>
          <a:xfrm>
            <a:off x="1657350" y="181606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Barras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Para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datos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categórico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6FE29B-A2F0-7222-A4CB-4147CE71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73324"/>
            <a:ext cx="8191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00905C-1D8D-2B22-A5C3-4AF27EC15326}"/>
              </a:ext>
            </a:extLst>
          </p:cNvPr>
          <p:cNvSpPr txBox="1"/>
          <p:nvPr/>
        </p:nvSpPr>
        <p:spPr>
          <a:xfrm>
            <a:off x="1657350" y="277332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lineal</a:t>
            </a:r>
          </a:p>
          <a:p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Ordinales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Cuantitativos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45C4BB-0C5C-9BC6-AF1C-864762F8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0" y="3872229"/>
            <a:ext cx="8096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F42D1B-8DE7-8118-F8E6-918BDAA3445E}"/>
              </a:ext>
            </a:extLst>
          </p:cNvPr>
          <p:cNvSpPr txBox="1"/>
          <p:nvPr/>
        </p:nvSpPr>
        <p:spPr>
          <a:xfrm>
            <a:off x="1671205" y="386598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combinaci</a:t>
            </a:r>
            <a:r>
              <a:rPr lang="en-US" b="1" dirty="0" err="1">
                <a:solidFill>
                  <a:srgbClr val="191919"/>
                </a:solidFill>
                <a:latin typeface="Source Sans Pro" panose="020B0503030403020204" pitchFamily="34" charset="0"/>
              </a:rPr>
              <a:t>ón</a:t>
            </a:r>
            <a:endParaRPr lang="en-US" b="1" i="0" dirty="0">
              <a:solidFill>
                <a:srgbClr val="19191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De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categoría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ordinal,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A7772BB-3B10-036C-20B1-8F653ED9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0" y="4990184"/>
            <a:ext cx="8953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5CA2D7-5260-910D-D655-9ABACC38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9" y="1791566"/>
            <a:ext cx="809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34CA366-3687-B2AF-6F27-3CC01CE14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69" y="2755140"/>
            <a:ext cx="9144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5A07B67-B167-C966-17CD-5F529C97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19" y="379602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C0368D6-F4DF-05B9-1B1B-724F6954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19" y="5047152"/>
            <a:ext cx="8001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EE6B16-53E8-1622-539A-45AFE12E7469}"/>
              </a:ext>
            </a:extLst>
          </p:cNvPr>
          <p:cNvSpPr txBox="1"/>
          <p:nvPr/>
        </p:nvSpPr>
        <p:spPr>
          <a:xfrm>
            <a:off x="1756930" y="504356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áreas</a:t>
            </a:r>
            <a:endParaRPr lang="en-US" b="1" i="0" dirty="0">
              <a:solidFill>
                <a:srgbClr val="19191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Ordinal,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categórico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585C05-FC42-0CD9-7E70-8CFC8407DCF7}"/>
              </a:ext>
            </a:extLst>
          </p:cNvPr>
          <p:cNvSpPr txBox="1"/>
          <p:nvPr/>
        </p:nvSpPr>
        <p:spPr>
          <a:xfrm>
            <a:off x="7331219" y="178775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circular</a:t>
            </a:r>
          </a:p>
          <a:p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Categórico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3CCEF-EC44-45BA-52BF-D0CE1DCC4F70}"/>
              </a:ext>
            </a:extLst>
          </p:cNvPr>
          <p:cNvSpPr txBox="1"/>
          <p:nvPr/>
        </p:nvSpPr>
        <p:spPr>
          <a:xfrm>
            <a:off x="7331219" y="284068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burbujas</a:t>
            </a:r>
            <a:endParaRPr lang="en-US" b="1" i="0" dirty="0">
              <a:solidFill>
                <a:srgbClr val="19191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ordinal, de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categoría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922FA7-310F-1329-1AB2-8D3EB24A3C1C}"/>
              </a:ext>
            </a:extLst>
          </p:cNvPr>
          <p:cNvSpPr txBox="1"/>
          <p:nvPr/>
        </p:nvSpPr>
        <p:spPr>
          <a:xfrm>
            <a:off x="7331219" y="396464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mapa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riesgos</a:t>
            </a:r>
            <a:endParaRPr lang="en-US" b="1" i="0" dirty="0">
              <a:solidFill>
                <a:srgbClr val="19191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Categórico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16C266-AE92-7D95-24B3-EFE44D891B3E}"/>
              </a:ext>
            </a:extLst>
          </p:cNvPr>
          <p:cNvSpPr txBox="1"/>
          <p:nvPr/>
        </p:nvSpPr>
        <p:spPr>
          <a:xfrm>
            <a:off x="7385898" y="498903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Gráfico</a:t>
            </a:r>
            <a:r>
              <a:rPr lang="en-US" b="1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 de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mapa</a:t>
            </a:r>
            <a:endParaRPr lang="en-US" b="1" i="0" dirty="0">
              <a:solidFill>
                <a:srgbClr val="191919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Categórico</a:t>
            </a:r>
            <a:r>
              <a:rPr lang="en-US" b="0" i="0" dirty="0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Source Sans Pro" panose="020B0503030403020204" pitchFamily="34" charset="0"/>
              </a:rPr>
              <a:t>cuantitativo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23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285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Tema de Office</vt:lpstr>
      <vt:lpstr>Prácticas recomendadas para la visualización de datos</vt:lpstr>
      <vt:lpstr>Conozca a su público</vt:lpstr>
      <vt:lpstr>Proporcione contexto</vt:lpstr>
      <vt:lpstr>Mantenga la simpleza y la claridad</vt:lpstr>
      <vt:lpstr>Comprenda sus datos</vt:lpstr>
      <vt:lpstr>Escoja un tipo de gráfico adecuado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recomendadas para la visualización de datos</dc:title>
  <dc:creator>Sergio Lopez</dc:creator>
  <cp:lastModifiedBy>Sergio Lopez</cp:lastModifiedBy>
  <cp:revision>2</cp:revision>
  <dcterms:created xsi:type="dcterms:W3CDTF">2023-07-19T00:42:11Z</dcterms:created>
  <dcterms:modified xsi:type="dcterms:W3CDTF">2023-07-19T02:11:01Z</dcterms:modified>
</cp:coreProperties>
</file>