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Be Vietnam" panose="020B0604020202020204" charset="0"/>
      <p:regular r:id="rId3"/>
    </p:embeddedFont>
    <p:embeddedFont>
      <p:font typeface="Be Vietnam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hrikhan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12" d="100"/>
          <a:sy n="112" d="100"/>
        </p:scale>
        <p:origin x="62" y="-20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8014" y="10621811"/>
            <a:ext cx="7951379" cy="194807"/>
            <a:chOff x="0" y="0"/>
            <a:chExt cx="9194800" cy="812800"/>
          </a:xfrm>
        </p:grpSpPr>
        <p:sp>
          <p:nvSpPr>
            <p:cNvPr id="3" name="Freeform 3"/>
            <p:cNvSpPr/>
            <p:nvPr/>
          </p:nvSpPr>
          <p:spPr>
            <a:xfrm>
              <a:off x="505758" y="304800"/>
              <a:ext cx="31681415" cy="203200"/>
            </a:xfrm>
            <a:custGeom>
              <a:avLst/>
              <a:gdLst/>
              <a:ahLst/>
              <a:cxnLst/>
              <a:rect l="l" t="t" r="r" b="b"/>
              <a:pathLst>
                <a:path w="31681415" h="203200">
                  <a:moveTo>
                    <a:pt x="386359" y="0"/>
                  </a:moveTo>
                  <a:cubicBezTo>
                    <a:pt x="598856" y="0"/>
                    <a:pt x="772718" y="45720"/>
                    <a:pt x="772718" y="101600"/>
                  </a:cubicBezTo>
                  <a:cubicBezTo>
                    <a:pt x="772718" y="157480"/>
                    <a:pt x="598856" y="203200"/>
                    <a:pt x="386359" y="203200"/>
                  </a:cubicBezTo>
                  <a:cubicBezTo>
                    <a:pt x="173862" y="203200"/>
                    <a:pt x="0" y="157480"/>
                    <a:pt x="0" y="101600"/>
                  </a:cubicBezTo>
                  <a:cubicBezTo>
                    <a:pt x="0" y="45720"/>
                    <a:pt x="173862" y="0"/>
                    <a:pt x="386359" y="0"/>
                  </a:cubicBezTo>
                  <a:close/>
                  <a:moveTo>
                    <a:pt x="1931794" y="0"/>
                  </a:moveTo>
                  <a:cubicBezTo>
                    <a:pt x="2144291" y="0"/>
                    <a:pt x="2318153" y="45720"/>
                    <a:pt x="2318153" y="101600"/>
                  </a:cubicBezTo>
                  <a:cubicBezTo>
                    <a:pt x="2318153" y="157480"/>
                    <a:pt x="2144291" y="203200"/>
                    <a:pt x="1931794" y="203200"/>
                  </a:cubicBezTo>
                  <a:cubicBezTo>
                    <a:pt x="1719297" y="203200"/>
                    <a:pt x="1545435" y="157480"/>
                    <a:pt x="1545435" y="101600"/>
                  </a:cubicBezTo>
                  <a:cubicBezTo>
                    <a:pt x="1545435" y="45720"/>
                    <a:pt x="1719296" y="0"/>
                    <a:pt x="1931794" y="0"/>
                  </a:cubicBezTo>
                  <a:close/>
                  <a:moveTo>
                    <a:pt x="3477229" y="0"/>
                  </a:moveTo>
                  <a:cubicBezTo>
                    <a:pt x="3689726" y="0"/>
                    <a:pt x="3863587" y="45720"/>
                    <a:pt x="3863587" y="101600"/>
                  </a:cubicBezTo>
                  <a:cubicBezTo>
                    <a:pt x="3863587" y="157480"/>
                    <a:pt x="3689726" y="203200"/>
                    <a:pt x="3477229" y="203200"/>
                  </a:cubicBezTo>
                  <a:cubicBezTo>
                    <a:pt x="3264731" y="203200"/>
                    <a:pt x="3090870" y="157480"/>
                    <a:pt x="3090870" y="101600"/>
                  </a:cubicBezTo>
                  <a:cubicBezTo>
                    <a:pt x="3090870" y="45720"/>
                    <a:pt x="3264731" y="0"/>
                    <a:pt x="3477229" y="0"/>
                  </a:cubicBezTo>
                  <a:close/>
                  <a:moveTo>
                    <a:pt x="5022663" y="0"/>
                  </a:moveTo>
                  <a:cubicBezTo>
                    <a:pt x="5235161" y="0"/>
                    <a:pt x="5409022" y="45720"/>
                    <a:pt x="5409022" y="101600"/>
                  </a:cubicBezTo>
                  <a:cubicBezTo>
                    <a:pt x="5409022" y="157480"/>
                    <a:pt x="5235161" y="203200"/>
                    <a:pt x="5022663" y="203200"/>
                  </a:cubicBezTo>
                  <a:cubicBezTo>
                    <a:pt x="4810166" y="203200"/>
                    <a:pt x="4636305" y="157480"/>
                    <a:pt x="4636305" y="101600"/>
                  </a:cubicBezTo>
                  <a:cubicBezTo>
                    <a:pt x="4636305" y="45720"/>
                    <a:pt x="4810166" y="0"/>
                    <a:pt x="5022663" y="0"/>
                  </a:cubicBezTo>
                  <a:close/>
                  <a:moveTo>
                    <a:pt x="6568099" y="0"/>
                  </a:moveTo>
                  <a:cubicBezTo>
                    <a:pt x="6780596" y="0"/>
                    <a:pt x="6954457" y="45720"/>
                    <a:pt x="6954457" y="101600"/>
                  </a:cubicBezTo>
                  <a:cubicBezTo>
                    <a:pt x="6954457" y="157480"/>
                    <a:pt x="6780596" y="203200"/>
                    <a:pt x="6568099" y="203200"/>
                  </a:cubicBezTo>
                  <a:cubicBezTo>
                    <a:pt x="6355601" y="203200"/>
                    <a:pt x="6181740" y="157480"/>
                    <a:pt x="6181740" y="101600"/>
                  </a:cubicBezTo>
                  <a:cubicBezTo>
                    <a:pt x="6181740" y="45720"/>
                    <a:pt x="6355601" y="0"/>
                    <a:pt x="6568099" y="0"/>
                  </a:cubicBezTo>
                  <a:close/>
                  <a:moveTo>
                    <a:pt x="8113533" y="0"/>
                  </a:moveTo>
                  <a:cubicBezTo>
                    <a:pt x="8326030" y="0"/>
                    <a:pt x="8499892" y="45720"/>
                    <a:pt x="8499892" y="101600"/>
                  </a:cubicBezTo>
                  <a:cubicBezTo>
                    <a:pt x="8499892" y="157480"/>
                    <a:pt x="8326030" y="203200"/>
                    <a:pt x="8113533" y="203200"/>
                  </a:cubicBezTo>
                  <a:cubicBezTo>
                    <a:pt x="7901036" y="203200"/>
                    <a:pt x="7727174" y="157480"/>
                    <a:pt x="7727174" y="101600"/>
                  </a:cubicBezTo>
                  <a:cubicBezTo>
                    <a:pt x="7727174" y="45720"/>
                    <a:pt x="7901036" y="0"/>
                    <a:pt x="8113533" y="0"/>
                  </a:cubicBezTo>
                  <a:close/>
                  <a:moveTo>
                    <a:pt x="9658968" y="0"/>
                  </a:moveTo>
                  <a:cubicBezTo>
                    <a:pt x="9871465" y="0"/>
                    <a:pt x="10045327" y="45720"/>
                    <a:pt x="10045327" y="101600"/>
                  </a:cubicBezTo>
                  <a:cubicBezTo>
                    <a:pt x="10045327" y="157480"/>
                    <a:pt x="9871465" y="203200"/>
                    <a:pt x="9658968" y="203200"/>
                  </a:cubicBezTo>
                  <a:cubicBezTo>
                    <a:pt x="9446471" y="203200"/>
                    <a:pt x="9272609" y="157480"/>
                    <a:pt x="9272609" y="101600"/>
                  </a:cubicBezTo>
                  <a:cubicBezTo>
                    <a:pt x="9272609" y="45720"/>
                    <a:pt x="9446471" y="0"/>
                    <a:pt x="9658968" y="0"/>
                  </a:cubicBezTo>
                  <a:close/>
                  <a:moveTo>
                    <a:pt x="11204402" y="0"/>
                  </a:moveTo>
                  <a:cubicBezTo>
                    <a:pt x="11416900" y="0"/>
                    <a:pt x="11590762" y="45720"/>
                    <a:pt x="11590762" y="101600"/>
                  </a:cubicBezTo>
                  <a:cubicBezTo>
                    <a:pt x="11590762" y="157480"/>
                    <a:pt x="11416900" y="203200"/>
                    <a:pt x="11204402" y="203200"/>
                  </a:cubicBezTo>
                  <a:cubicBezTo>
                    <a:pt x="10991905" y="203200"/>
                    <a:pt x="10818044" y="157480"/>
                    <a:pt x="10818044" y="101600"/>
                  </a:cubicBezTo>
                  <a:cubicBezTo>
                    <a:pt x="10818044" y="45720"/>
                    <a:pt x="10991906" y="0"/>
                    <a:pt x="11204402" y="0"/>
                  </a:cubicBezTo>
                  <a:close/>
                  <a:moveTo>
                    <a:pt x="12749838" y="0"/>
                  </a:moveTo>
                  <a:cubicBezTo>
                    <a:pt x="12962335" y="0"/>
                    <a:pt x="13136197" y="45720"/>
                    <a:pt x="13136197" y="101600"/>
                  </a:cubicBezTo>
                  <a:cubicBezTo>
                    <a:pt x="13136197" y="157480"/>
                    <a:pt x="12962335" y="203200"/>
                    <a:pt x="12749838" y="203200"/>
                  </a:cubicBezTo>
                  <a:cubicBezTo>
                    <a:pt x="12537340" y="203200"/>
                    <a:pt x="12363479" y="157480"/>
                    <a:pt x="12363479" y="101600"/>
                  </a:cubicBezTo>
                  <a:cubicBezTo>
                    <a:pt x="12363479" y="45720"/>
                    <a:pt x="12537340" y="0"/>
                    <a:pt x="12749838" y="0"/>
                  </a:cubicBezTo>
                  <a:close/>
                  <a:moveTo>
                    <a:pt x="14295272" y="0"/>
                  </a:moveTo>
                  <a:cubicBezTo>
                    <a:pt x="14507769" y="0"/>
                    <a:pt x="14681631" y="45720"/>
                    <a:pt x="14681631" y="101600"/>
                  </a:cubicBezTo>
                  <a:cubicBezTo>
                    <a:pt x="14681631" y="157480"/>
                    <a:pt x="14507769" y="203200"/>
                    <a:pt x="14295272" y="203200"/>
                  </a:cubicBezTo>
                  <a:cubicBezTo>
                    <a:pt x="14082775" y="203200"/>
                    <a:pt x="13908914" y="157480"/>
                    <a:pt x="13908914" y="101600"/>
                  </a:cubicBezTo>
                  <a:cubicBezTo>
                    <a:pt x="13908914" y="45720"/>
                    <a:pt x="14082775" y="0"/>
                    <a:pt x="14295272" y="0"/>
                  </a:cubicBezTo>
                  <a:close/>
                  <a:moveTo>
                    <a:pt x="15840708" y="0"/>
                  </a:moveTo>
                  <a:cubicBezTo>
                    <a:pt x="16053205" y="0"/>
                    <a:pt x="16227066" y="45720"/>
                    <a:pt x="16227066" y="101600"/>
                  </a:cubicBezTo>
                  <a:cubicBezTo>
                    <a:pt x="16227066" y="157480"/>
                    <a:pt x="16053205" y="203200"/>
                    <a:pt x="15840708" y="203200"/>
                  </a:cubicBezTo>
                  <a:cubicBezTo>
                    <a:pt x="15628211" y="203200"/>
                    <a:pt x="15454348" y="157480"/>
                    <a:pt x="15454348" y="101600"/>
                  </a:cubicBezTo>
                  <a:cubicBezTo>
                    <a:pt x="15454348" y="45720"/>
                    <a:pt x="15628211" y="0"/>
                    <a:pt x="15840708" y="0"/>
                  </a:cubicBezTo>
                  <a:close/>
                  <a:moveTo>
                    <a:pt x="17386142" y="0"/>
                  </a:moveTo>
                  <a:cubicBezTo>
                    <a:pt x="17598639" y="0"/>
                    <a:pt x="17772500" y="45720"/>
                    <a:pt x="17772500" y="101600"/>
                  </a:cubicBezTo>
                  <a:cubicBezTo>
                    <a:pt x="17772500" y="157480"/>
                    <a:pt x="17598639" y="203200"/>
                    <a:pt x="17386142" y="203200"/>
                  </a:cubicBezTo>
                  <a:cubicBezTo>
                    <a:pt x="17173645" y="203200"/>
                    <a:pt x="16999783" y="157480"/>
                    <a:pt x="16999783" y="101600"/>
                  </a:cubicBezTo>
                  <a:cubicBezTo>
                    <a:pt x="16999783" y="45720"/>
                    <a:pt x="17173645" y="0"/>
                    <a:pt x="17386142" y="0"/>
                  </a:cubicBezTo>
                  <a:close/>
                  <a:moveTo>
                    <a:pt x="18931576" y="0"/>
                  </a:moveTo>
                  <a:cubicBezTo>
                    <a:pt x="19144074" y="0"/>
                    <a:pt x="19317936" y="45720"/>
                    <a:pt x="19317936" y="101600"/>
                  </a:cubicBezTo>
                  <a:cubicBezTo>
                    <a:pt x="19317936" y="157480"/>
                    <a:pt x="19144074" y="203200"/>
                    <a:pt x="18931576" y="203200"/>
                  </a:cubicBezTo>
                  <a:cubicBezTo>
                    <a:pt x="18719079" y="203200"/>
                    <a:pt x="18545219" y="157480"/>
                    <a:pt x="18545219" y="101600"/>
                  </a:cubicBezTo>
                  <a:cubicBezTo>
                    <a:pt x="18545219" y="45720"/>
                    <a:pt x="18719079" y="0"/>
                    <a:pt x="18931576" y="0"/>
                  </a:cubicBezTo>
                  <a:close/>
                  <a:moveTo>
                    <a:pt x="20477012" y="0"/>
                  </a:moveTo>
                  <a:cubicBezTo>
                    <a:pt x="20689510" y="0"/>
                    <a:pt x="20863370" y="45720"/>
                    <a:pt x="20863370" y="101600"/>
                  </a:cubicBezTo>
                  <a:cubicBezTo>
                    <a:pt x="20863370" y="157480"/>
                    <a:pt x="20689510" y="203200"/>
                    <a:pt x="20477012" y="203200"/>
                  </a:cubicBezTo>
                  <a:cubicBezTo>
                    <a:pt x="20264514" y="203200"/>
                    <a:pt x="20090653" y="157480"/>
                    <a:pt x="20090653" y="101600"/>
                  </a:cubicBezTo>
                  <a:cubicBezTo>
                    <a:pt x="20090653" y="45720"/>
                    <a:pt x="20264515" y="0"/>
                    <a:pt x="20477012" y="0"/>
                  </a:cubicBezTo>
                  <a:close/>
                  <a:moveTo>
                    <a:pt x="22022447" y="0"/>
                  </a:moveTo>
                  <a:cubicBezTo>
                    <a:pt x="22234944" y="0"/>
                    <a:pt x="22408805" y="45720"/>
                    <a:pt x="22408805" y="101600"/>
                  </a:cubicBezTo>
                  <a:cubicBezTo>
                    <a:pt x="22408805" y="157480"/>
                    <a:pt x="22234944" y="203200"/>
                    <a:pt x="22022447" y="203200"/>
                  </a:cubicBezTo>
                  <a:cubicBezTo>
                    <a:pt x="21809950" y="203200"/>
                    <a:pt x="21636087" y="157480"/>
                    <a:pt x="21636087" y="101600"/>
                  </a:cubicBezTo>
                  <a:cubicBezTo>
                    <a:pt x="21636087" y="45720"/>
                    <a:pt x="21809950" y="0"/>
                    <a:pt x="22022447" y="0"/>
                  </a:cubicBezTo>
                  <a:close/>
                  <a:moveTo>
                    <a:pt x="23567881" y="0"/>
                  </a:moveTo>
                  <a:cubicBezTo>
                    <a:pt x="23780378" y="0"/>
                    <a:pt x="23954240" y="45720"/>
                    <a:pt x="23954240" y="101600"/>
                  </a:cubicBezTo>
                  <a:cubicBezTo>
                    <a:pt x="23954240" y="157480"/>
                    <a:pt x="23780378" y="203200"/>
                    <a:pt x="23567881" y="203200"/>
                  </a:cubicBezTo>
                  <a:cubicBezTo>
                    <a:pt x="23355384" y="203200"/>
                    <a:pt x="23181523" y="157480"/>
                    <a:pt x="23181523" y="101600"/>
                  </a:cubicBezTo>
                  <a:cubicBezTo>
                    <a:pt x="23181523" y="45720"/>
                    <a:pt x="23355382" y="0"/>
                    <a:pt x="23567881" y="0"/>
                  </a:cubicBezTo>
                  <a:close/>
                  <a:moveTo>
                    <a:pt x="25113315" y="0"/>
                  </a:moveTo>
                  <a:cubicBezTo>
                    <a:pt x="25325814" y="0"/>
                    <a:pt x="25499675" y="45720"/>
                    <a:pt x="25499675" y="101600"/>
                  </a:cubicBezTo>
                  <a:cubicBezTo>
                    <a:pt x="25499675" y="157480"/>
                    <a:pt x="25325814" y="203200"/>
                    <a:pt x="25113315" y="203200"/>
                  </a:cubicBezTo>
                  <a:cubicBezTo>
                    <a:pt x="24900818" y="203200"/>
                    <a:pt x="24726958" y="157480"/>
                    <a:pt x="24726958" y="101600"/>
                  </a:cubicBezTo>
                  <a:cubicBezTo>
                    <a:pt x="24726958" y="45720"/>
                    <a:pt x="24900817" y="0"/>
                    <a:pt x="25113315" y="0"/>
                  </a:cubicBezTo>
                  <a:close/>
                  <a:moveTo>
                    <a:pt x="26658751" y="0"/>
                  </a:moveTo>
                  <a:cubicBezTo>
                    <a:pt x="26871247" y="0"/>
                    <a:pt x="27045109" y="45720"/>
                    <a:pt x="27045109" y="101600"/>
                  </a:cubicBezTo>
                  <a:cubicBezTo>
                    <a:pt x="27045109" y="157480"/>
                    <a:pt x="26871247" y="203200"/>
                    <a:pt x="26658751" y="203200"/>
                  </a:cubicBezTo>
                  <a:cubicBezTo>
                    <a:pt x="26446253" y="203200"/>
                    <a:pt x="26272394" y="157480"/>
                    <a:pt x="26272394" y="101600"/>
                  </a:cubicBezTo>
                  <a:cubicBezTo>
                    <a:pt x="26272394" y="45720"/>
                    <a:pt x="26446253" y="0"/>
                    <a:pt x="26658751" y="0"/>
                  </a:cubicBezTo>
                  <a:close/>
                  <a:moveTo>
                    <a:pt x="28204186" y="0"/>
                  </a:moveTo>
                  <a:cubicBezTo>
                    <a:pt x="28416684" y="0"/>
                    <a:pt x="28590544" y="45720"/>
                    <a:pt x="28590544" y="101600"/>
                  </a:cubicBezTo>
                  <a:cubicBezTo>
                    <a:pt x="28590544" y="157480"/>
                    <a:pt x="28416684" y="203200"/>
                    <a:pt x="28204186" y="203200"/>
                  </a:cubicBezTo>
                  <a:cubicBezTo>
                    <a:pt x="27991687" y="203200"/>
                    <a:pt x="27817828" y="157480"/>
                    <a:pt x="27817828" y="101600"/>
                  </a:cubicBezTo>
                  <a:cubicBezTo>
                    <a:pt x="27817828" y="45720"/>
                    <a:pt x="27991687" y="0"/>
                    <a:pt x="28204186" y="0"/>
                  </a:cubicBezTo>
                  <a:close/>
                  <a:moveTo>
                    <a:pt x="29749620" y="0"/>
                  </a:moveTo>
                  <a:cubicBezTo>
                    <a:pt x="29962119" y="0"/>
                    <a:pt x="30135978" y="45720"/>
                    <a:pt x="30135978" y="101600"/>
                  </a:cubicBezTo>
                  <a:cubicBezTo>
                    <a:pt x="30135978" y="157480"/>
                    <a:pt x="29962119" y="203200"/>
                    <a:pt x="29749620" y="203200"/>
                  </a:cubicBezTo>
                  <a:cubicBezTo>
                    <a:pt x="29537124" y="203200"/>
                    <a:pt x="29363262" y="157480"/>
                    <a:pt x="29363262" y="101600"/>
                  </a:cubicBezTo>
                  <a:cubicBezTo>
                    <a:pt x="29363262" y="45720"/>
                    <a:pt x="29537121" y="0"/>
                    <a:pt x="29749620" y="0"/>
                  </a:cubicBezTo>
                  <a:close/>
                  <a:moveTo>
                    <a:pt x="31295054" y="0"/>
                  </a:moveTo>
                  <a:cubicBezTo>
                    <a:pt x="31507553" y="0"/>
                    <a:pt x="31681415" y="45720"/>
                    <a:pt x="31681415" y="101600"/>
                  </a:cubicBezTo>
                  <a:cubicBezTo>
                    <a:pt x="31681415" y="157480"/>
                    <a:pt x="31507553" y="203200"/>
                    <a:pt x="31295054" y="203200"/>
                  </a:cubicBezTo>
                  <a:cubicBezTo>
                    <a:pt x="31082559" y="203200"/>
                    <a:pt x="30908697" y="157480"/>
                    <a:pt x="30908697" y="101600"/>
                  </a:cubicBezTo>
                  <a:cubicBezTo>
                    <a:pt x="30908697" y="45720"/>
                    <a:pt x="31082556" y="0"/>
                    <a:pt x="31295054" y="0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56000" y="536925"/>
            <a:ext cx="585626" cy="176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 spc="40">
                <a:solidFill>
                  <a:srgbClr val="000000"/>
                </a:solidFill>
                <a:latin typeface="Be Vietnam"/>
              </a:rPr>
              <a:t>Nombre: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68072" y="536925"/>
            <a:ext cx="575499" cy="176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00"/>
              </a:lnSpc>
              <a:spcBef>
                <a:spcPct val="0"/>
              </a:spcBef>
            </a:pPr>
            <a:r>
              <a:rPr lang="en-US" sz="1000" spc="40">
                <a:solidFill>
                  <a:srgbClr val="000000"/>
                </a:solidFill>
                <a:latin typeface="Be Vietnam"/>
              </a:rPr>
              <a:t>Carnet: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68072" y="787698"/>
            <a:ext cx="454273" cy="176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00"/>
              </a:lnSpc>
              <a:spcBef>
                <a:spcPct val="0"/>
              </a:spcBef>
            </a:pPr>
            <a:r>
              <a:rPr lang="en-US" sz="1000" spc="40">
                <a:solidFill>
                  <a:srgbClr val="000000"/>
                </a:solidFill>
                <a:latin typeface="Be Vietnam"/>
              </a:rPr>
              <a:t>F</a:t>
            </a:r>
            <a:r>
              <a:rPr lang="en-US" sz="1000" u="none" spc="40">
                <a:solidFill>
                  <a:srgbClr val="000000"/>
                </a:solidFill>
                <a:latin typeface="Be Vietnam"/>
              </a:rPr>
              <a:t>echa: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573565" y="916755"/>
            <a:ext cx="2230435" cy="94271"/>
            <a:chOff x="0" y="0"/>
            <a:chExt cx="13521649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13521649" cy="69850"/>
            </a:xfrm>
            <a:custGeom>
              <a:avLst/>
              <a:gdLst/>
              <a:ahLst/>
              <a:cxnLst/>
              <a:rect l="l" t="t" r="r" b="b"/>
              <a:pathLst>
                <a:path w="13521649" h="69850">
                  <a:moveTo>
                    <a:pt x="1323081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3521649" y="69850"/>
                  </a:lnTo>
                  <a:lnTo>
                    <a:pt x="1352164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630549" y="2122237"/>
            <a:ext cx="6342412" cy="840924"/>
            <a:chOff x="0" y="0"/>
            <a:chExt cx="16575585" cy="2197714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16512085" cy="2134214"/>
            </a:xfrm>
            <a:custGeom>
              <a:avLst/>
              <a:gdLst/>
              <a:ahLst/>
              <a:cxnLst/>
              <a:rect l="l" t="t" r="r" b="b"/>
              <a:pathLst>
                <a:path w="16512085" h="2134214">
                  <a:moveTo>
                    <a:pt x="16419375" y="2134214"/>
                  </a:moveTo>
                  <a:lnTo>
                    <a:pt x="92710" y="2134214"/>
                  </a:lnTo>
                  <a:cubicBezTo>
                    <a:pt x="41910" y="2134214"/>
                    <a:pt x="0" y="2092304"/>
                    <a:pt x="0" y="204150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418105" y="0"/>
                  </a:lnTo>
                  <a:cubicBezTo>
                    <a:pt x="16468905" y="0"/>
                    <a:pt x="16510815" y="41910"/>
                    <a:pt x="16510815" y="92710"/>
                  </a:cubicBezTo>
                  <a:lnTo>
                    <a:pt x="16510815" y="2040234"/>
                  </a:lnTo>
                  <a:cubicBezTo>
                    <a:pt x="16512085" y="2092304"/>
                    <a:pt x="16470175" y="2134214"/>
                    <a:pt x="16419375" y="213421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6575585" cy="2197714"/>
            </a:xfrm>
            <a:custGeom>
              <a:avLst/>
              <a:gdLst/>
              <a:ahLst/>
              <a:cxnLst/>
              <a:rect l="l" t="t" r="r" b="b"/>
              <a:pathLst>
                <a:path w="16575585" h="2197714">
                  <a:moveTo>
                    <a:pt x="16451125" y="59690"/>
                  </a:moveTo>
                  <a:cubicBezTo>
                    <a:pt x="16486685" y="59690"/>
                    <a:pt x="16515894" y="88900"/>
                    <a:pt x="16515894" y="124460"/>
                  </a:cubicBezTo>
                  <a:lnTo>
                    <a:pt x="16515894" y="2073254"/>
                  </a:lnTo>
                  <a:cubicBezTo>
                    <a:pt x="16515894" y="2108814"/>
                    <a:pt x="16486685" y="2138024"/>
                    <a:pt x="16451125" y="2138024"/>
                  </a:cubicBezTo>
                  <a:lnTo>
                    <a:pt x="124460" y="2138024"/>
                  </a:lnTo>
                  <a:cubicBezTo>
                    <a:pt x="88900" y="2138024"/>
                    <a:pt x="59690" y="2108814"/>
                    <a:pt x="59690" y="207325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51125" y="59690"/>
                  </a:lnTo>
                  <a:moveTo>
                    <a:pt x="164511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073254"/>
                  </a:lnTo>
                  <a:cubicBezTo>
                    <a:pt x="0" y="2141834"/>
                    <a:pt x="55880" y="2197714"/>
                    <a:pt x="124460" y="2197714"/>
                  </a:cubicBezTo>
                  <a:lnTo>
                    <a:pt x="16451125" y="2197714"/>
                  </a:lnTo>
                  <a:cubicBezTo>
                    <a:pt x="16519705" y="2197714"/>
                    <a:pt x="16575585" y="2141834"/>
                    <a:pt x="16575585" y="2073254"/>
                  </a:cubicBezTo>
                  <a:lnTo>
                    <a:pt x="16575585" y="124460"/>
                  </a:lnTo>
                  <a:cubicBezTo>
                    <a:pt x="16575585" y="55880"/>
                    <a:pt x="16519705" y="0"/>
                    <a:pt x="16451125" y="0"/>
                  </a:cubicBezTo>
                  <a:close/>
                </a:path>
              </a:pathLst>
            </a:custGeom>
            <a:solidFill>
              <a:srgbClr val="00AF5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49695" y="2213992"/>
            <a:ext cx="1934865" cy="194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3"/>
              </a:lnSpc>
              <a:spcBef>
                <a:spcPct val="0"/>
              </a:spcBef>
            </a:pPr>
            <a:r>
              <a:rPr lang="en-US" sz="1100" dirty="0">
                <a:solidFill>
                  <a:srgbClr val="000000"/>
                </a:solidFill>
                <a:latin typeface="Be Vietnam Bold"/>
              </a:rPr>
              <a:t>¿</a:t>
            </a:r>
            <a:r>
              <a:rPr lang="en-US" sz="1100" dirty="0" err="1">
                <a:solidFill>
                  <a:srgbClr val="000000"/>
                </a:solidFill>
                <a:latin typeface="Be Vietnam Bold"/>
              </a:rPr>
              <a:t>Cuál</a:t>
            </a:r>
            <a:r>
              <a:rPr lang="en-US" sz="1100" dirty="0">
                <a:solidFill>
                  <a:srgbClr val="000000"/>
                </a:solidFill>
                <a:latin typeface="Be Vietnam Bold"/>
              </a:rPr>
              <a:t> es </a:t>
            </a:r>
            <a:r>
              <a:rPr lang="en-US" sz="1100" dirty="0" err="1">
                <a:solidFill>
                  <a:srgbClr val="000000"/>
                </a:solidFill>
                <a:latin typeface="Be Vietnam Bold"/>
              </a:rPr>
              <a:t>el</a:t>
            </a:r>
            <a:r>
              <a:rPr lang="en-US" sz="11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Be Vietnam Bold"/>
              </a:rPr>
              <a:t>tema</a:t>
            </a:r>
            <a:r>
              <a:rPr lang="en-US" sz="1100" dirty="0">
                <a:solidFill>
                  <a:srgbClr val="000000"/>
                </a:solidFill>
                <a:latin typeface="Be Vietnam Bold"/>
              </a:rPr>
              <a:t> principal?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24573" y="7862499"/>
            <a:ext cx="6342412" cy="2308967"/>
            <a:chOff x="0" y="0"/>
            <a:chExt cx="16575585" cy="6034374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16512085" cy="5970874"/>
            </a:xfrm>
            <a:custGeom>
              <a:avLst/>
              <a:gdLst/>
              <a:ahLst/>
              <a:cxnLst/>
              <a:rect l="l" t="t" r="r" b="b"/>
              <a:pathLst>
                <a:path w="16512085" h="5970874">
                  <a:moveTo>
                    <a:pt x="16419375" y="5970874"/>
                  </a:moveTo>
                  <a:lnTo>
                    <a:pt x="92710" y="5970874"/>
                  </a:lnTo>
                  <a:cubicBezTo>
                    <a:pt x="41910" y="5970874"/>
                    <a:pt x="0" y="5928964"/>
                    <a:pt x="0" y="587816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418105" y="0"/>
                  </a:lnTo>
                  <a:cubicBezTo>
                    <a:pt x="16468905" y="0"/>
                    <a:pt x="16510815" y="41910"/>
                    <a:pt x="16510815" y="92710"/>
                  </a:cubicBezTo>
                  <a:lnTo>
                    <a:pt x="16510815" y="5876894"/>
                  </a:lnTo>
                  <a:cubicBezTo>
                    <a:pt x="16512085" y="5928964"/>
                    <a:pt x="16470175" y="5970874"/>
                    <a:pt x="16419375" y="59708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6575585" cy="6034374"/>
            </a:xfrm>
            <a:custGeom>
              <a:avLst/>
              <a:gdLst/>
              <a:ahLst/>
              <a:cxnLst/>
              <a:rect l="l" t="t" r="r" b="b"/>
              <a:pathLst>
                <a:path w="16575585" h="6034374">
                  <a:moveTo>
                    <a:pt x="16451125" y="59690"/>
                  </a:moveTo>
                  <a:cubicBezTo>
                    <a:pt x="16486685" y="59690"/>
                    <a:pt x="16515894" y="88900"/>
                    <a:pt x="16515894" y="124460"/>
                  </a:cubicBezTo>
                  <a:lnTo>
                    <a:pt x="16515894" y="5909914"/>
                  </a:lnTo>
                  <a:cubicBezTo>
                    <a:pt x="16515894" y="5945474"/>
                    <a:pt x="16486685" y="5974684"/>
                    <a:pt x="16451125" y="5974684"/>
                  </a:cubicBezTo>
                  <a:lnTo>
                    <a:pt x="124460" y="5974684"/>
                  </a:lnTo>
                  <a:cubicBezTo>
                    <a:pt x="88900" y="5974684"/>
                    <a:pt x="59690" y="5945474"/>
                    <a:pt x="59690" y="5909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51125" y="59690"/>
                  </a:lnTo>
                  <a:moveTo>
                    <a:pt x="164511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909914"/>
                  </a:lnTo>
                  <a:cubicBezTo>
                    <a:pt x="0" y="5978494"/>
                    <a:pt x="55880" y="6034374"/>
                    <a:pt x="124460" y="6034374"/>
                  </a:cubicBezTo>
                  <a:lnTo>
                    <a:pt x="16451125" y="6034374"/>
                  </a:lnTo>
                  <a:cubicBezTo>
                    <a:pt x="16519705" y="6034374"/>
                    <a:pt x="16575585" y="5978494"/>
                    <a:pt x="16575585" y="5909914"/>
                  </a:cubicBezTo>
                  <a:lnTo>
                    <a:pt x="16575585" y="124460"/>
                  </a:lnTo>
                  <a:cubicBezTo>
                    <a:pt x="16575585" y="55880"/>
                    <a:pt x="16519705" y="0"/>
                    <a:pt x="16451125" y="0"/>
                  </a:cubicBezTo>
                  <a:close/>
                </a:path>
              </a:pathLst>
            </a:custGeom>
            <a:solidFill>
              <a:srgbClr val="00AF51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49695" y="8032001"/>
            <a:ext cx="6048000" cy="848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83"/>
              </a:lnSpc>
              <a:spcBef>
                <a:spcPct val="0"/>
              </a:spcBef>
            </a:pPr>
            <a:r>
              <a:rPr lang="es-MX" sz="1100" dirty="0">
                <a:solidFill>
                  <a:srgbClr val="000000"/>
                </a:solidFill>
                <a:latin typeface="Be Vietnam Bold"/>
              </a:rPr>
              <a:t>¿</a:t>
            </a:r>
            <a:r>
              <a:rPr lang="es-MX" sz="1100" dirty="0" err="1">
                <a:solidFill>
                  <a:srgbClr val="000000"/>
                </a:solidFill>
                <a:latin typeface="Be Vietnam Bold"/>
              </a:rPr>
              <a:t>United</a:t>
            </a:r>
            <a:r>
              <a:rPr lang="es-MX" sz="11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s-MX" sz="1100" dirty="0" err="1">
                <a:solidFill>
                  <a:srgbClr val="000000"/>
                </a:solidFill>
                <a:latin typeface="Be Vietnam Bold"/>
              </a:rPr>
              <a:t>Fruit</a:t>
            </a:r>
            <a:r>
              <a:rPr lang="es-MX" sz="1100" dirty="0">
                <a:solidFill>
                  <a:srgbClr val="000000"/>
                </a:solidFill>
                <a:latin typeface="Be Vietnam Bold"/>
              </a:rPr>
              <a:t> fue buena en una etapa y luego se volvió mala para la economía de Guatemala? Explique su respuesta.</a:t>
            </a:r>
          </a:p>
          <a:p>
            <a:pPr marL="0" lvl="0" indent="0">
              <a:lnSpc>
                <a:spcPts val="1683"/>
              </a:lnSpc>
              <a:spcBef>
                <a:spcPct val="0"/>
              </a:spcBef>
            </a:pPr>
            <a:r>
              <a:rPr lang="es-MX" sz="1100" dirty="0">
                <a:solidFill>
                  <a:srgbClr val="000000"/>
                </a:solidFill>
                <a:latin typeface="Be Vietnam Bold"/>
              </a:rPr>
              <a:t>Recuerde fundamentar sus argumentos, toda opinión es válida toda vez esté bien argumentada.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624573" y="4237857"/>
            <a:ext cx="3119651" cy="3424617"/>
            <a:chOff x="0" y="0"/>
            <a:chExt cx="8153057" cy="8950069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8089557" cy="8886569"/>
            </a:xfrm>
            <a:custGeom>
              <a:avLst/>
              <a:gdLst/>
              <a:ahLst/>
              <a:cxnLst/>
              <a:rect l="l" t="t" r="r" b="b"/>
              <a:pathLst>
                <a:path w="8089557" h="8886569">
                  <a:moveTo>
                    <a:pt x="7996847" y="8886569"/>
                  </a:moveTo>
                  <a:lnTo>
                    <a:pt x="92710" y="8886569"/>
                  </a:lnTo>
                  <a:cubicBezTo>
                    <a:pt x="41910" y="8886569"/>
                    <a:pt x="0" y="8844659"/>
                    <a:pt x="0" y="879385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995576" y="0"/>
                  </a:lnTo>
                  <a:cubicBezTo>
                    <a:pt x="8046376" y="0"/>
                    <a:pt x="8088287" y="41910"/>
                    <a:pt x="8088287" y="92710"/>
                  </a:cubicBezTo>
                  <a:lnTo>
                    <a:pt x="8088287" y="8792590"/>
                  </a:lnTo>
                  <a:cubicBezTo>
                    <a:pt x="8089557" y="8844659"/>
                    <a:pt x="8047647" y="8886569"/>
                    <a:pt x="7996847" y="88865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8153057" cy="8950069"/>
            </a:xfrm>
            <a:custGeom>
              <a:avLst/>
              <a:gdLst/>
              <a:ahLst/>
              <a:cxnLst/>
              <a:rect l="l" t="t" r="r" b="b"/>
              <a:pathLst>
                <a:path w="8153057" h="8950069">
                  <a:moveTo>
                    <a:pt x="8028597" y="59690"/>
                  </a:moveTo>
                  <a:cubicBezTo>
                    <a:pt x="8064157" y="59690"/>
                    <a:pt x="8093366" y="88900"/>
                    <a:pt x="8093366" y="124460"/>
                  </a:cubicBezTo>
                  <a:lnTo>
                    <a:pt x="8093366" y="8825609"/>
                  </a:lnTo>
                  <a:cubicBezTo>
                    <a:pt x="8093366" y="8861169"/>
                    <a:pt x="8064157" y="8890379"/>
                    <a:pt x="8028597" y="8890379"/>
                  </a:cubicBezTo>
                  <a:lnTo>
                    <a:pt x="124460" y="8890379"/>
                  </a:lnTo>
                  <a:cubicBezTo>
                    <a:pt x="88900" y="8890379"/>
                    <a:pt x="59690" y="8861169"/>
                    <a:pt x="59690" y="882560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028597" y="59690"/>
                  </a:lnTo>
                  <a:moveTo>
                    <a:pt x="802859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825609"/>
                  </a:lnTo>
                  <a:cubicBezTo>
                    <a:pt x="0" y="8894190"/>
                    <a:pt x="55880" y="8950069"/>
                    <a:pt x="124460" y="8950069"/>
                  </a:cubicBezTo>
                  <a:lnTo>
                    <a:pt x="8028597" y="8950069"/>
                  </a:lnTo>
                  <a:cubicBezTo>
                    <a:pt x="8097176" y="8950069"/>
                    <a:pt x="8153057" y="8894190"/>
                    <a:pt x="8153057" y="8825609"/>
                  </a:cubicBezTo>
                  <a:lnTo>
                    <a:pt x="8153057" y="124460"/>
                  </a:lnTo>
                  <a:cubicBezTo>
                    <a:pt x="8153057" y="55880"/>
                    <a:pt x="8097176" y="0"/>
                    <a:pt x="8028597" y="0"/>
                  </a:cubicBezTo>
                  <a:close/>
                </a:path>
              </a:pathLst>
            </a:custGeom>
            <a:solidFill>
              <a:srgbClr val="00AF51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3853309" y="4237857"/>
            <a:ext cx="3119651" cy="3424617"/>
            <a:chOff x="0" y="0"/>
            <a:chExt cx="8153057" cy="8950069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8089557" cy="8886569"/>
            </a:xfrm>
            <a:custGeom>
              <a:avLst/>
              <a:gdLst/>
              <a:ahLst/>
              <a:cxnLst/>
              <a:rect l="l" t="t" r="r" b="b"/>
              <a:pathLst>
                <a:path w="8089557" h="8886569">
                  <a:moveTo>
                    <a:pt x="7996847" y="8886569"/>
                  </a:moveTo>
                  <a:lnTo>
                    <a:pt x="92710" y="8886569"/>
                  </a:lnTo>
                  <a:cubicBezTo>
                    <a:pt x="41910" y="8886569"/>
                    <a:pt x="0" y="8844659"/>
                    <a:pt x="0" y="879385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995576" y="0"/>
                  </a:lnTo>
                  <a:cubicBezTo>
                    <a:pt x="8046376" y="0"/>
                    <a:pt x="8088287" y="41910"/>
                    <a:pt x="8088287" y="92710"/>
                  </a:cubicBezTo>
                  <a:lnTo>
                    <a:pt x="8088287" y="8792590"/>
                  </a:lnTo>
                  <a:cubicBezTo>
                    <a:pt x="8089557" y="8844659"/>
                    <a:pt x="8047647" y="8886569"/>
                    <a:pt x="7996847" y="88865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8153057" cy="8950069"/>
            </a:xfrm>
            <a:custGeom>
              <a:avLst/>
              <a:gdLst/>
              <a:ahLst/>
              <a:cxnLst/>
              <a:rect l="l" t="t" r="r" b="b"/>
              <a:pathLst>
                <a:path w="8153057" h="8950069">
                  <a:moveTo>
                    <a:pt x="8028597" y="59690"/>
                  </a:moveTo>
                  <a:cubicBezTo>
                    <a:pt x="8064157" y="59690"/>
                    <a:pt x="8093366" y="88900"/>
                    <a:pt x="8093366" y="124460"/>
                  </a:cubicBezTo>
                  <a:lnTo>
                    <a:pt x="8093366" y="8825609"/>
                  </a:lnTo>
                  <a:cubicBezTo>
                    <a:pt x="8093366" y="8861169"/>
                    <a:pt x="8064157" y="8890379"/>
                    <a:pt x="8028597" y="8890379"/>
                  </a:cubicBezTo>
                  <a:lnTo>
                    <a:pt x="124460" y="8890379"/>
                  </a:lnTo>
                  <a:cubicBezTo>
                    <a:pt x="88900" y="8890379"/>
                    <a:pt x="59690" y="8861169"/>
                    <a:pt x="59690" y="882560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028597" y="59690"/>
                  </a:lnTo>
                  <a:moveTo>
                    <a:pt x="802859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825609"/>
                  </a:lnTo>
                  <a:cubicBezTo>
                    <a:pt x="0" y="8894190"/>
                    <a:pt x="55880" y="8950069"/>
                    <a:pt x="124460" y="8950069"/>
                  </a:cubicBezTo>
                  <a:lnTo>
                    <a:pt x="8028597" y="8950069"/>
                  </a:lnTo>
                  <a:cubicBezTo>
                    <a:pt x="8097176" y="8950069"/>
                    <a:pt x="8153057" y="8894190"/>
                    <a:pt x="8153057" y="8825609"/>
                  </a:cubicBezTo>
                  <a:lnTo>
                    <a:pt x="8153057" y="124460"/>
                  </a:lnTo>
                  <a:cubicBezTo>
                    <a:pt x="8153057" y="55880"/>
                    <a:pt x="8097176" y="0"/>
                    <a:pt x="8028597" y="0"/>
                  </a:cubicBezTo>
                  <a:close/>
                </a:path>
              </a:pathLst>
            </a:custGeom>
            <a:solidFill>
              <a:srgbClr val="00AF51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621919" y="3163186"/>
            <a:ext cx="6351041" cy="840924"/>
            <a:chOff x="0" y="0"/>
            <a:chExt cx="16598137" cy="2197714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6534637" cy="2134214"/>
            </a:xfrm>
            <a:custGeom>
              <a:avLst/>
              <a:gdLst/>
              <a:ahLst/>
              <a:cxnLst/>
              <a:rect l="l" t="t" r="r" b="b"/>
              <a:pathLst>
                <a:path w="16534637" h="2134214">
                  <a:moveTo>
                    <a:pt x="16441927" y="2134214"/>
                  </a:moveTo>
                  <a:lnTo>
                    <a:pt x="92710" y="2134214"/>
                  </a:lnTo>
                  <a:cubicBezTo>
                    <a:pt x="41910" y="2134214"/>
                    <a:pt x="0" y="2092304"/>
                    <a:pt x="0" y="204150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440657" y="0"/>
                  </a:lnTo>
                  <a:cubicBezTo>
                    <a:pt x="16491457" y="0"/>
                    <a:pt x="16533368" y="41910"/>
                    <a:pt x="16533368" y="92710"/>
                  </a:cubicBezTo>
                  <a:lnTo>
                    <a:pt x="16533368" y="2040234"/>
                  </a:lnTo>
                  <a:cubicBezTo>
                    <a:pt x="16534637" y="2092304"/>
                    <a:pt x="16492727" y="2134214"/>
                    <a:pt x="16441927" y="213421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6598137" cy="2197714"/>
            </a:xfrm>
            <a:custGeom>
              <a:avLst/>
              <a:gdLst/>
              <a:ahLst/>
              <a:cxnLst/>
              <a:rect l="l" t="t" r="r" b="b"/>
              <a:pathLst>
                <a:path w="16598137" h="2197714">
                  <a:moveTo>
                    <a:pt x="16473677" y="59690"/>
                  </a:moveTo>
                  <a:cubicBezTo>
                    <a:pt x="16509237" y="59690"/>
                    <a:pt x="16538448" y="88900"/>
                    <a:pt x="16538448" y="124460"/>
                  </a:cubicBezTo>
                  <a:lnTo>
                    <a:pt x="16538448" y="2073254"/>
                  </a:lnTo>
                  <a:cubicBezTo>
                    <a:pt x="16538448" y="2108814"/>
                    <a:pt x="16509237" y="2138024"/>
                    <a:pt x="16473677" y="2138024"/>
                  </a:cubicBezTo>
                  <a:lnTo>
                    <a:pt x="124460" y="2138024"/>
                  </a:lnTo>
                  <a:cubicBezTo>
                    <a:pt x="88900" y="2138024"/>
                    <a:pt x="59690" y="2108814"/>
                    <a:pt x="59690" y="207325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73677" y="59690"/>
                  </a:lnTo>
                  <a:moveTo>
                    <a:pt x="1647367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073254"/>
                  </a:lnTo>
                  <a:cubicBezTo>
                    <a:pt x="0" y="2141834"/>
                    <a:pt x="55880" y="2197714"/>
                    <a:pt x="124460" y="2197714"/>
                  </a:cubicBezTo>
                  <a:lnTo>
                    <a:pt x="16473677" y="2197714"/>
                  </a:lnTo>
                  <a:cubicBezTo>
                    <a:pt x="16542257" y="2197714"/>
                    <a:pt x="16598137" y="2141834"/>
                    <a:pt x="16598137" y="2073254"/>
                  </a:cubicBezTo>
                  <a:lnTo>
                    <a:pt x="16598137" y="124460"/>
                  </a:lnTo>
                  <a:cubicBezTo>
                    <a:pt x="16598137" y="55880"/>
                    <a:pt x="16542257" y="0"/>
                    <a:pt x="16473677" y="0"/>
                  </a:cubicBezTo>
                  <a:close/>
                </a:path>
              </a:pathLst>
            </a:custGeom>
            <a:solidFill>
              <a:srgbClr val="00AF51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749695" y="3287097"/>
            <a:ext cx="3231310" cy="19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83"/>
              </a:lnSpc>
              <a:spcBef>
                <a:spcPct val="0"/>
              </a:spcBef>
            </a:pPr>
            <a:r>
              <a:rPr lang="en-US" sz="1100" dirty="0">
                <a:solidFill>
                  <a:srgbClr val="000000"/>
                </a:solidFill>
                <a:latin typeface="Be Vietnam Bold"/>
              </a:rPr>
              <a:t>¿</a:t>
            </a:r>
            <a:r>
              <a:rPr lang="en-US" sz="1100" dirty="0" err="1">
                <a:solidFill>
                  <a:srgbClr val="000000"/>
                </a:solidFill>
                <a:latin typeface="Be Vietnam Bold"/>
              </a:rPr>
              <a:t>Dónde</a:t>
            </a:r>
            <a:r>
              <a:rPr lang="en-US" sz="1100" dirty="0">
                <a:solidFill>
                  <a:srgbClr val="000000"/>
                </a:solidFill>
                <a:latin typeface="Be Vietnam Bold"/>
              </a:rPr>
              <a:t> y </a:t>
            </a:r>
            <a:r>
              <a:rPr lang="en-US" sz="1100" dirty="0" err="1">
                <a:solidFill>
                  <a:srgbClr val="000000"/>
                </a:solidFill>
                <a:latin typeface="Be Vietnam Bold"/>
              </a:rPr>
              <a:t>cuándo</a:t>
            </a:r>
            <a:r>
              <a:rPr lang="en-US" sz="11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Be Vietnam Bold"/>
              </a:rPr>
              <a:t>ocurren</a:t>
            </a:r>
            <a:r>
              <a:rPr lang="en-US" sz="11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Be Vietnam Bold"/>
              </a:rPr>
              <a:t>los</a:t>
            </a:r>
            <a:r>
              <a:rPr lang="en-US" sz="11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Be Vietnam Bold"/>
              </a:rPr>
              <a:t>eventos</a:t>
            </a:r>
            <a:r>
              <a:rPr lang="en-US" sz="11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Be Vietnam Bold"/>
              </a:rPr>
              <a:t>descritos</a:t>
            </a:r>
            <a:r>
              <a:rPr lang="en-US" sz="1100" dirty="0">
                <a:solidFill>
                  <a:srgbClr val="000000"/>
                </a:solidFill>
                <a:latin typeface="Be Vietnam Bold"/>
              </a:rPr>
              <a:t>?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56000" y="4365375"/>
            <a:ext cx="2879304" cy="848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83"/>
              </a:lnSpc>
              <a:spcBef>
                <a:spcPct val="0"/>
              </a:spcBef>
            </a:pPr>
            <a:r>
              <a:rPr lang="es-MX" sz="1100" dirty="0">
                <a:solidFill>
                  <a:srgbClr val="000000"/>
                </a:solidFill>
                <a:latin typeface="Be Vietnam Bold"/>
              </a:rPr>
              <a:t>¿Por qué </a:t>
            </a:r>
            <a:r>
              <a:rPr lang="es-MX" sz="1100" dirty="0" err="1">
                <a:solidFill>
                  <a:srgbClr val="000000"/>
                </a:solidFill>
                <a:latin typeface="Be Vietnam Bold"/>
              </a:rPr>
              <a:t>United</a:t>
            </a:r>
            <a:r>
              <a:rPr lang="es-MX" sz="11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s-MX" sz="1100" dirty="0" err="1">
                <a:solidFill>
                  <a:srgbClr val="000000"/>
                </a:solidFill>
                <a:latin typeface="Be Vietnam Bold"/>
              </a:rPr>
              <a:t>Fruit</a:t>
            </a:r>
            <a:r>
              <a:rPr lang="es-MX" sz="1100" dirty="0">
                <a:solidFill>
                  <a:srgbClr val="000000"/>
                </a:solidFill>
                <a:latin typeface="Be Vietnam Bold"/>
              </a:rPr>
              <a:t> enfrentó tanta hostilidad en Guatemala a pesar de crear empleos, construir infraestructura y crear una industria exportadora exitosa?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981005" y="4365375"/>
            <a:ext cx="2822995" cy="63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83"/>
              </a:lnSpc>
              <a:spcBef>
                <a:spcPct val="0"/>
              </a:spcBef>
            </a:pPr>
            <a:r>
              <a:rPr lang="es-MX" sz="1100" dirty="0">
                <a:solidFill>
                  <a:srgbClr val="000000"/>
                </a:solidFill>
                <a:latin typeface="Be Vietnam Bold"/>
              </a:rPr>
              <a:t>¿Qué quería lograr Jacobo Árbenz con su programa económico? ¿Por qué Estados Unidos se opuso a este gobierno?</a:t>
            </a:r>
            <a:endParaRPr lang="en-US" sz="1100" dirty="0">
              <a:solidFill>
                <a:srgbClr val="000000"/>
              </a:solidFill>
              <a:latin typeface="Be Vietnam Bold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1351151" y="621891"/>
            <a:ext cx="2525448" cy="115632"/>
            <a:chOff x="0" y="0"/>
            <a:chExt cx="12481817" cy="571500"/>
          </a:xfrm>
        </p:grpSpPr>
        <p:sp>
          <p:nvSpPr>
            <p:cNvPr id="30" name="Freeform 30"/>
            <p:cNvSpPr/>
            <p:nvPr/>
          </p:nvSpPr>
          <p:spPr>
            <a:xfrm>
              <a:off x="0" y="255270"/>
              <a:ext cx="12481817" cy="69850"/>
            </a:xfrm>
            <a:custGeom>
              <a:avLst/>
              <a:gdLst/>
              <a:ahLst/>
              <a:cxnLst/>
              <a:rect l="l" t="t" r="r" b="b"/>
              <a:pathLst>
                <a:path w="12481817" h="69850">
                  <a:moveTo>
                    <a:pt x="1219098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481817" y="69850"/>
                  </a:lnTo>
                  <a:lnTo>
                    <a:pt x="1248181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4770170" y="621891"/>
            <a:ext cx="2027525" cy="115632"/>
            <a:chOff x="0" y="0"/>
            <a:chExt cx="10020876" cy="571500"/>
          </a:xfrm>
        </p:grpSpPr>
        <p:sp>
          <p:nvSpPr>
            <p:cNvPr id="32" name="Freeform 32"/>
            <p:cNvSpPr/>
            <p:nvPr/>
          </p:nvSpPr>
          <p:spPr>
            <a:xfrm>
              <a:off x="0" y="255270"/>
              <a:ext cx="10020876" cy="69850"/>
            </a:xfrm>
            <a:custGeom>
              <a:avLst/>
              <a:gdLst/>
              <a:ahLst/>
              <a:cxnLst/>
              <a:rect l="l" t="t" r="r" b="b"/>
              <a:pathLst>
                <a:path w="10020876" h="69850">
                  <a:moveTo>
                    <a:pt x="973004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020876" y="69850"/>
                  </a:lnTo>
                  <a:lnTo>
                    <a:pt x="100208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4639419" y="906075"/>
            <a:ext cx="2164581" cy="115632"/>
            <a:chOff x="0" y="0"/>
            <a:chExt cx="10698260" cy="571500"/>
          </a:xfrm>
        </p:grpSpPr>
        <p:sp>
          <p:nvSpPr>
            <p:cNvPr id="34" name="Freeform 34"/>
            <p:cNvSpPr/>
            <p:nvPr/>
          </p:nvSpPr>
          <p:spPr>
            <a:xfrm>
              <a:off x="0" y="255270"/>
              <a:ext cx="10698260" cy="69850"/>
            </a:xfrm>
            <a:custGeom>
              <a:avLst/>
              <a:gdLst/>
              <a:ahLst/>
              <a:cxnLst/>
              <a:rect l="l" t="t" r="r" b="b"/>
              <a:pathLst>
                <a:path w="10698260" h="69850">
                  <a:moveTo>
                    <a:pt x="10407431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698260" y="69850"/>
                  </a:lnTo>
                  <a:lnTo>
                    <a:pt x="1069826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882098" y="1194035"/>
            <a:ext cx="5783194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73"/>
              </a:lnSpc>
              <a:spcBef>
                <a:spcPct val="0"/>
              </a:spcBef>
            </a:pPr>
            <a:r>
              <a:rPr lang="en-US" sz="3909" dirty="0">
                <a:solidFill>
                  <a:srgbClr val="000000"/>
                </a:solidFill>
                <a:latin typeface="Shrikhand"/>
              </a:rPr>
              <a:t>CASO DE ESTUDIO 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73822" y="1773650"/>
            <a:ext cx="4605553" cy="206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836"/>
              </a:lnSpc>
              <a:spcBef>
                <a:spcPct val="0"/>
              </a:spcBef>
            </a:pPr>
            <a:r>
              <a:rPr lang="en-US" sz="1200" dirty="0">
                <a:solidFill>
                  <a:srgbClr val="00AF51"/>
                </a:solidFill>
                <a:latin typeface="Be Vietnam Bold"/>
              </a:rPr>
              <a:t>El </a:t>
            </a:r>
            <a:r>
              <a:rPr lang="en-US" sz="1200" dirty="0" err="1">
                <a:solidFill>
                  <a:srgbClr val="00AF51"/>
                </a:solidFill>
                <a:latin typeface="Be Vietnam Bold"/>
              </a:rPr>
              <a:t>pulpo</a:t>
            </a:r>
            <a:r>
              <a:rPr lang="en-US" sz="1200" dirty="0">
                <a:solidFill>
                  <a:srgbClr val="00AF51"/>
                </a:solidFill>
                <a:latin typeface="Be Vietnam Bold"/>
              </a:rPr>
              <a:t> y </a:t>
            </a:r>
            <a:r>
              <a:rPr lang="en-US" sz="1200" dirty="0" err="1">
                <a:solidFill>
                  <a:srgbClr val="00AF51"/>
                </a:solidFill>
                <a:latin typeface="Be Vietnam Bold"/>
              </a:rPr>
              <a:t>los</a:t>
            </a:r>
            <a:r>
              <a:rPr lang="en-US" sz="1200" dirty="0">
                <a:solidFill>
                  <a:srgbClr val="00AF51"/>
                </a:solidFill>
                <a:latin typeface="Be Vietnam Bold"/>
              </a:rPr>
              <a:t> </a:t>
            </a:r>
            <a:r>
              <a:rPr lang="en-US" sz="1200" dirty="0" err="1">
                <a:solidFill>
                  <a:srgbClr val="00AF51"/>
                </a:solidFill>
                <a:latin typeface="Be Vietnam Bold"/>
              </a:rPr>
              <a:t>generales</a:t>
            </a:r>
            <a:r>
              <a:rPr lang="en-US" sz="1200" dirty="0">
                <a:solidFill>
                  <a:srgbClr val="00AF51"/>
                </a:solidFill>
                <a:latin typeface="Be Vietnam Bold"/>
              </a:rPr>
              <a:t>: United Fruit Company </a:t>
            </a:r>
            <a:r>
              <a:rPr lang="en-US" sz="1200" dirty="0" err="1">
                <a:solidFill>
                  <a:srgbClr val="00AF51"/>
                </a:solidFill>
                <a:latin typeface="Be Vietnam Bold"/>
              </a:rPr>
              <a:t>en</a:t>
            </a:r>
            <a:r>
              <a:rPr lang="en-US" sz="1200" dirty="0">
                <a:solidFill>
                  <a:srgbClr val="00AF51"/>
                </a:solidFill>
                <a:latin typeface="Be Vietnam Bold"/>
              </a:rPr>
              <a:t> Guatemala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217B4A8-4BE4-0DEF-1379-A17F5A68357C}"/>
              </a:ext>
            </a:extLst>
          </p:cNvPr>
          <p:cNvSpPr txBox="1"/>
          <p:nvPr/>
        </p:nvSpPr>
        <p:spPr>
          <a:xfrm>
            <a:off x="1336475" y="386344"/>
            <a:ext cx="264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Sergio Alejandro Orellana Colindres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74A571E-4C4D-FD0E-067E-CB83922271D3}"/>
              </a:ext>
            </a:extLst>
          </p:cNvPr>
          <p:cNvSpPr txBox="1"/>
          <p:nvPr/>
        </p:nvSpPr>
        <p:spPr>
          <a:xfrm>
            <a:off x="4731133" y="382121"/>
            <a:ext cx="264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221122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799B3F9-1505-09FB-D92E-4C6075C1AC32}"/>
              </a:ext>
            </a:extLst>
          </p:cNvPr>
          <p:cNvSpPr txBox="1"/>
          <p:nvPr/>
        </p:nvSpPr>
        <p:spPr>
          <a:xfrm>
            <a:off x="642697" y="2444663"/>
            <a:ext cx="632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dirty="0"/>
              <a:t>El tema principal es acerca de como </a:t>
            </a:r>
            <a:r>
              <a:rPr lang="es-GT" sz="1000" dirty="0" err="1"/>
              <a:t>United</a:t>
            </a:r>
            <a:r>
              <a:rPr lang="es-GT" sz="1000" dirty="0"/>
              <a:t> </a:t>
            </a:r>
            <a:r>
              <a:rPr lang="es-GT" sz="1000" dirty="0" err="1"/>
              <a:t>Fruit</a:t>
            </a:r>
            <a:r>
              <a:rPr lang="es-GT" sz="1000" dirty="0"/>
              <a:t> Company influyó en Guatemala en gran parte, todo lo que realizó en el territorio guatemalteco, asimismo de como los presidentes influyeron en el poder de </a:t>
            </a:r>
            <a:r>
              <a:rPr lang="es-GT" sz="1000" dirty="0" err="1"/>
              <a:t>United</a:t>
            </a:r>
            <a:r>
              <a:rPr lang="es-GT" sz="1000" dirty="0"/>
              <a:t> </a:t>
            </a:r>
            <a:r>
              <a:rPr lang="es-GT" sz="1000" dirty="0" err="1"/>
              <a:t>Fruit</a:t>
            </a:r>
            <a:r>
              <a:rPr lang="es-GT" sz="1000" dirty="0"/>
              <a:t> Company.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485A21B-0D05-5397-653F-BB8895307CB7}"/>
              </a:ext>
            </a:extLst>
          </p:cNvPr>
          <p:cNvSpPr txBox="1"/>
          <p:nvPr/>
        </p:nvSpPr>
        <p:spPr>
          <a:xfrm>
            <a:off x="4639419" y="704666"/>
            <a:ext cx="264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29/03/2023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CF89AC6-6E99-22A8-E401-AE646E77F749}"/>
              </a:ext>
            </a:extLst>
          </p:cNvPr>
          <p:cNvSpPr txBox="1"/>
          <p:nvPr/>
        </p:nvSpPr>
        <p:spPr>
          <a:xfrm>
            <a:off x="630550" y="3494851"/>
            <a:ext cx="6324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dirty="0"/>
              <a:t>Los eventos descritos ocurren en mayor parte en Guatemala, y esto también ocurre en Centroamérica y Colombia. Por lo que la empresa de </a:t>
            </a:r>
            <a:r>
              <a:rPr lang="es-GT" sz="1000" dirty="0" err="1"/>
              <a:t>United</a:t>
            </a:r>
            <a:r>
              <a:rPr lang="es-GT" sz="1000" dirty="0"/>
              <a:t> </a:t>
            </a:r>
            <a:r>
              <a:rPr lang="es-GT" sz="1000" dirty="0" err="1"/>
              <a:t>Fruit</a:t>
            </a:r>
            <a:r>
              <a:rPr lang="es-GT" sz="1000" dirty="0"/>
              <a:t> Company se creo en 1870 con el nombre de Boston </a:t>
            </a:r>
            <a:r>
              <a:rPr lang="es-GT" sz="1000" dirty="0" err="1"/>
              <a:t>Fruit</a:t>
            </a:r>
            <a:r>
              <a:rPr lang="es-GT" sz="1000" dirty="0"/>
              <a:t> Company hasta su quiebra con el nombre de Chiquita en 2001.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88CC38D-EAB7-9FCC-FE8D-B0EB47256D7A}"/>
              </a:ext>
            </a:extLst>
          </p:cNvPr>
          <p:cNvSpPr txBox="1"/>
          <p:nvPr/>
        </p:nvSpPr>
        <p:spPr>
          <a:xfrm>
            <a:off x="703315" y="5323627"/>
            <a:ext cx="2931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1000" dirty="0"/>
              <a:t>Porque había una distribución muy desigual de la tierra en Guatemala y era el principal obstáculo para el desarrollo de una economía de mercado. Con el fin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246</Words>
  <Application>Microsoft Office PowerPoint</Application>
  <PresentationFormat>Personalizado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Be Vietnam</vt:lpstr>
      <vt:lpstr>Be Vietnam Bold</vt:lpstr>
      <vt:lpstr>Arial</vt:lpstr>
      <vt:lpstr>Calibri</vt:lpstr>
      <vt:lpstr>Shrikhand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Escribiendo una Opinión Simple Hoja de trabajo para imprimir</dc:title>
  <cp:lastModifiedBy>ORELLANA COLINDRES, SERGIO ALEJANDRO</cp:lastModifiedBy>
  <cp:revision>6</cp:revision>
  <dcterms:created xsi:type="dcterms:W3CDTF">2006-08-16T00:00:00Z</dcterms:created>
  <dcterms:modified xsi:type="dcterms:W3CDTF">2023-03-29T19:03:14Z</dcterms:modified>
  <dc:identifier>DAFW3Zvn2pE</dc:identifier>
</cp:coreProperties>
</file>