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030DBEB-4AAB-4926-9140-34567023FC76}" type="datetimeFigureOut">
              <a:rPr lang="es-ES" smtClean="0"/>
              <a:t>29/03/2023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255346" y="2750337"/>
            <a:ext cx="1171888" cy="1356442"/>
          </a:xfrm>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381901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030DBEB-4AAB-4926-9140-34567023FC76}" type="datetimeFigureOut">
              <a:rPr lang="es-ES" smtClean="0"/>
              <a:t>29/03/2023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11309"/>
            <a:ext cx="1154151" cy="1090789"/>
          </a:xfrm>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687879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030DBEB-4AAB-4926-9140-34567023FC76}" type="datetimeFigureOut">
              <a:rPr lang="es-ES" smtClean="0"/>
              <a:t>29/03/2023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11615"/>
            <a:ext cx="1154151" cy="1090789"/>
          </a:xfrm>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531843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030DBEB-4AAB-4926-9140-34567023FC76}" type="datetimeFigureOut">
              <a:rPr lang="es-ES" smtClean="0"/>
              <a:t>29/03/2023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09925"/>
            <a:ext cx="1154151" cy="1090789"/>
          </a:xfrm>
        </p:spPr>
        <p:txBody>
          <a:bodyPr/>
          <a:lstStyle/>
          <a:p>
            <a:fld id="{337EBFD6-E67D-47DB-8432-E47B4ABFCE93}" type="slidenum">
              <a:rPr lang="es-ES" smtClean="0"/>
              <a:t>‹Nº›</a:t>
            </a:fld>
            <a:endParaRPr lang="es-E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04033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030DBEB-4AAB-4926-9140-34567023FC76}" type="datetimeFigureOut">
              <a:rPr lang="es-ES" smtClean="0"/>
              <a:t>29/03/2023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09925"/>
            <a:ext cx="1154151" cy="1090789"/>
          </a:xfrm>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1769506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A030DBEB-4AAB-4926-9140-34567023FC76}" type="datetimeFigureOut">
              <a:rPr lang="es-ES" smtClean="0"/>
              <a:t>29/03/2023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894964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A030DBEB-4AAB-4926-9140-34567023FC76}" type="datetimeFigureOut">
              <a:rPr lang="es-ES" smtClean="0"/>
              <a:t>29/03/2023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873743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30DBEB-4AAB-4926-9140-34567023FC76}" type="datetimeFigureOut">
              <a:rPr lang="es-ES" smtClean="0"/>
              <a:t>29/03/2023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3567276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030DBEB-4AAB-4926-9140-34567023FC76}" type="datetimeFigureOut">
              <a:rPr lang="es-ES" smtClean="0"/>
              <a:t>29/03/2023</a:t>
            </a:fld>
            <a:endParaRPr lang="es-ES"/>
          </a:p>
        </p:txBody>
      </p:sp>
      <p:sp>
        <p:nvSpPr>
          <p:cNvPr id="5" name="Footer Placeholder 4"/>
          <p:cNvSpPr>
            <a:spLocks noGrp="1"/>
          </p:cNvSpPr>
          <p:nvPr>
            <p:ph type="ftr" sz="quarter" idx="11"/>
          </p:nvPr>
        </p:nvSpPr>
        <p:spPr>
          <a:xfrm>
            <a:off x="680321" y="5936188"/>
            <a:ext cx="6126805" cy="365125"/>
          </a:xfrm>
        </p:spPr>
        <p:txBody>
          <a:bodyPr/>
          <a:lstStyle/>
          <a:p>
            <a:endParaRPr lang="es-E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37EBFD6-E67D-47DB-8432-E47B4ABFCE93}" type="slidenum">
              <a:rPr lang="es-ES" smtClean="0"/>
              <a:t>‹Nº›</a:t>
            </a:fld>
            <a:endParaRPr lang="es-ES"/>
          </a:p>
        </p:txBody>
      </p:sp>
    </p:spTree>
    <p:extLst>
      <p:ext uri="{BB962C8B-B14F-4D97-AF65-F5344CB8AC3E}">
        <p14:creationId xmlns:p14="http://schemas.microsoft.com/office/powerpoint/2010/main" val="388599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030DBEB-4AAB-4926-9140-34567023FC76}" type="datetimeFigureOut">
              <a:rPr lang="es-ES" smtClean="0"/>
              <a:t>29/03/2023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131943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030DBEB-4AAB-4926-9140-34567023FC76}" type="datetimeFigureOut">
              <a:rPr lang="es-ES" smtClean="0"/>
              <a:t>29/03/2023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729455" y="2869895"/>
            <a:ext cx="1154151" cy="1090789"/>
          </a:xfrm>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123052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030DBEB-4AAB-4926-9140-34567023FC76}" type="datetimeFigureOut">
              <a:rPr lang="es-ES" smtClean="0"/>
              <a:t>29/03/2023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181448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030DBEB-4AAB-4926-9140-34567023FC76}" type="datetimeFigureOut">
              <a:rPr lang="es-ES" smtClean="0"/>
              <a:t>29/03/2023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402654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030DBEB-4AAB-4926-9140-34567023FC76}" type="datetimeFigureOut">
              <a:rPr lang="es-ES" smtClean="0"/>
              <a:t>29/03/2023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137593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030DBEB-4AAB-4926-9140-34567023FC76}" type="datetimeFigureOut">
              <a:rPr lang="es-ES" smtClean="0"/>
              <a:t>29/03/2023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3524467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030DBEB-4AAB-4926-9140-34567023FC76}" type="datetimeFigureOut">
              <a:rPr lang="es-ES" smtClean="0"/>
              <a:t>29/03/2023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172472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A030DBEB-4AAB-4926-9140-34567023FC76}" type="datetimeFigureOut">
              <a:rPr lang="es-ES" smtClean="0"/>
              <a:t>29/03/2023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37EBFD6-E67D-47DB-8432-E47B4ABFCE93}" type="slidenum">
              <a:rPr lang="es-ES" smtClean="0"/>
              <a:t>‹Nº›</a:t>
            </a:fld>
            <a:endParaRPr lang="es-ES"/>
          </a:p>
        </p:txBody>
      </p:sp>
    </p:spTree>
    <p:extLst>
      <p:ext uri="{BB962C8B-B14F-4D97-AF65-F5344CB8AC3E}">
        <p14:creationId xmlns:p14="http://schemas.microsoft.com/office/powerpoint/2010/main" val="3781427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30DBEB-4AAB-4926-9140-34567023FC76}" type="datetimeFigureOut">
              <a:rPr lang="es-ES" smtClean="0"/>
              <a:t>29/03/2023</a:t>
            </a:fld>
            <a:endParaRPr lang="es-E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37EBFD6-E67D-47DB-8432-E47B4ABFCE93}" type="slidenum">
              <a:rPr lang="es-ES" smtClean="0"/>
              <a:t>‹Nº›</a:t>
            </a:fld>
            <a:endParaRPr lang="es-ES"/>
          </a:p>
        </p:txBody>
      </p:sp>
    </p:spTree>
    <p:extLst>
      <p:ext uri="{BB962C8B-B14F-4D97-AF65-F5344CB8AC3E}">
        <p14:creationId xmlns:p14="http://schemas.microsoft.com/office/powerpoint/2010/main" val="35412835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0AB79E-5590-40DE-95D4-14D780DC4E7C}"/>
              </a:ext>
            </a:extLst>
          </p:cNvPr>
          <p:cNvSpPr>
            <a:spLocks noGrp="1"/>
          </p:cNvSpPr>
          <p:nvPr>
            <p:ph type="title"/>
          </p:nvPr>
        </p:nvSpPr>
        <p:spPr/>
        <p:txBody>
          <a:bodyPr/>
          <a:lstStyle/>
          <a:p>
            <a:r>
              <a:rPr lang="es-ES"/>
              <a:t>Diferencias entre MariaDB y MySQL</a:t>
            </a:r>
          </a:p>
        </p:txBody>
      </p:sp>
      <p:pic>
        <p:nvPicPr>
          <p:cNvPr id="1026" name="Picture 2" descr="Qué son las BASES DE DATOS? - La mejor explicación en español - YouTube">
            <a:extLst>
              <a:ext uri="{FF2B5EF4-FFF2-40B4-BE49-F238E27FC236}">
                <a16:creationId xmlns:a16="http://schemas.microsoft.com/office/drawing/2014/main" id="{C8BC6E8C-0A50-4988-B8DB-62693E32A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754" y="2875990"/>
            <a:ext cx="5136776" cy="28894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se de datos orientada a objetos: la información en unidades">
            <a:extLst>
              <a:ext uri="{FF2B5EF4-FFF2-40B4-BE49-F238E27FC236}">
                <a16:creationId xmlns:a16="http://schemas.microsoft.com/office/drawing/2014/main" id="{122A45B6-64CC-4E13-A961-1353CDCBC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506" y="2875989"/>
            <a:ext cx="5459506" cy="288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42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97567-A7AF-4002-9A97-DF7A652F6938}"/>
              </a:ext>
            </a:extLst>
          </p:cNvPr>
          <p:cNvSpPr>
            <a:spLocks noGrp="1"/>
          </p:cNvSpPr>
          <p:nvPr>
            <p:ph type="title"/>
          </p:nvPr>
        </p:nvSpPr>
        <p:spPr/>
        <p:txBody>
          <a:bodyPr/>
          <a:lstStyle/>
          <a:p>
            <a:r>
              <a:rPr lang="es-ES"/>
              <a:t>MariaDB</a:t>
            </a:r>
          </a:p>
        </p:txBody>
      </p:sp>
      <p:sp>
        <p:nvSpPr>
          <p:cNvPr id="3" name="Marcador de contenido 2">
            <a:extLst>
              <a:ext uri="{FF2B5EF4-FFF2-40B4-BE49-F238E27FC236}">
                <a16:creationId xmlns:a16="http://schemas.microsoft.com/office/drawing/2014/main" id="{AD385DC2-8A7A-4286-800D-89A329EFFDCA}"/>
              </a:ext>
            </a:extLst>
          </p:cNvPr>
          <p:cNvSpPr>
            <a:spLocks noGrp="1"/>
          </p:cNvSpPr>
          <p:nvPr>
            <p:ph idx="1"/>
          </p:nvPr>
        </p:nvSpPr>
        <p:spPr/>
        <p:txBody>
          <a:bodyPr/>
          <a:lstStyle/>
          <a:p>
            <a:r>
              <a:rPr lang="es-ES"/>
              <a:t>MariaDB es una bifurcación (fork) de MySQL que se desarrolló después de que Oracle adquiriera Sun Microsystems, la compañía que era propietaria de MySQL. MariaDB es compatible con la mayoría de las características de MySQL, pero tiene algunas mejoras y características adicionales, como una arquitectura de almacenamiento más avanzada y mejor rendimiento en algunos escenarios.</a:t>
            </a:r>
          </a:p>
        </p:txBody>
      </p:sp>
    </p:spTree>
    <p:extLst>
      <p:ext uri="{BB962C8B-B14F-4D97-AF65-F5344CB8AC3E}">
        <p14:creationId xmlns:p14="http://schemas.microsoft.com/office/powerpoint/2010/main" val="590875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85E159-209E-4E6D-B69B-7A7355165E89}"/>
              </a:ext>
            </a:extLst>
          </p:cNvPr>
          <p:cNvSpPr>
            <a:spLocks noGrp="1"/>
          </p:cNvSpPr>
          <p:nvPr>
            <p:ph type="title"/>
          </p:nvPr>
        </p:nvSpPr>
        <p:spPr/>
        <p:txBody>
          <a:bodyPr/>
          <a:lstStyle/>
          <a:p>
            <a:r>
              <a:rPr lang="es-ES"/>
              <a:t>MySQL</a:t>
            </a:r>
          </a:p>
        </p:txBody>
      </p:sp>
      <p:sp>
        <p:nvSpPr>
          <p:cNvPr id="3" name="Marcador de contenido 2">
            <a:extLst>
              <a:ext uri="{FF2B5EF4-FFF2-40B4-BE49-F238E27FC236}">
                <a16:creationId xmlns:a16="http://schemas.microsoft.com/office/drawing/2014/main" id="{3C66623C-837D-49A2-A3E6-076716DE2B00}"/>
              </a:ext>
            </a:extLst>
          </p:cNvPr>
          <p:cNvSpPr>
            <a:spLocks noGrp="1"/>
          </p:cNvSpPr>
          <p:nvPr>
            <p:ph idx="1"/>
          </p:nvPr>
        </p:nvSpPr>
        <p:spPr/>
        <p:txBody>
          <a:bodyPr/>
          <a:lstStyle/>
          <a:p>
            <a:r>
              <a:rPr lang="es-ES"/>
              <a:t>MySQL es un sistema de gestión de bases de datos relacional (RDBMS) de código abierto. Fue desarrollado originalmente por MySQL AB, que fue adquirido por Sun Microsystems en 2008 y luego por Oracle Corporation en 2010. MySQL se utiliza ampliamente en la industria y es conocido por su estabilidad, escalabilidad y facilidad de uso.</a:t>
            </a:r>
          </a:p>
        </p:txBody>
      </p:sp>
    </p:spTree>
    <p:extLst>
      <p:ext uri="{BB962C8B-B14F-4D97-AF65-F5344CB8AC3E}">
        <p14:creationId xmlns:p14="http://schemas.microsoft.com/office/powerpoint/2010/main" val="56165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8AA63E-5C3D-4581-B22C-092920569C8F}"/>
              </a:ext>
            </a:extLst>
          </p:cNvPr>
          <p:cNvSpPr>
            <a:spLocks noGrp="1"/>
          </p:cNvSpPr>
          <p:nvPr>
            <p:ph type="title"/>
          </p:nvPr>
        </p:nvSpPr>
        <p:spPr/>
        <p:txBody>
          <a:bodyPr/>
          <a:lstStyle/>
          <a:p>
            <a:r>
              <a:rPr lang="es-ES"/>
              <a:t>Bases de datos relacionales</a:t>
            </a:r>
          </a:p>
        </p:txBody>
      </p:sp>
      <p:sp>
        <p:nvSpPr>
          <p:cNvPr id="3" name="Marcador de contenido 2">
            <a:extLst>
              <a:ext uri="{FF2B5EF4-FFF2-40B4-BE49-F238E27FC236}">
                <a16:creationId xmlns:a16="http://schemas.microsoft.com/office/drawing/2014/main" id="{8668E432-4FCB-47AB-BECB-E26A9D174A64}"/>
              </a:ext>
            </a:extLst>
          </p:cNvPr>
          <p:cNvSpPr>
            <a:spLocks noGrp="1"/>
          </p:cNvSpPr>
          <p:nvPr>
            <p:ph idx="1"/>
          </p:nvPr>
        </p:nvSpPr>
        <p:spPr/>
        <p:txBody>
          <a:bodyPr/>
          <a:lstStyle/>
          <a:p>
            <a:r>
              <a:rPr lang="es-ES"/>
              <a:t>Las bases de datos relacionales son un tipo de base de datos que utiliza tablas para almacenar datos y relaciones entre ellos. Cada tabla representa una entidad en el mundo real, como clientes, pedidos o productos, y cada fila en la tabla representa una instancia de esa entidad. Las tablas están relacionadas entre sí a través de claves primarias y foráneas, lo que permite realizar consultas complejas y extraer información de varias tablas a la vez.</a:t>
            </a:r>
          </a:p>
        </p:txBody>
      </p:sp>
    </p:spTree>
    <p:extLst>
      <p:ext uri="{BB962C8B-B14F-4D97-AF65-F5344CB8AC3E}">
        <p14:creationId xmlns:p14="http://schemas.microsoft.com/office/powerpoint/2010/main" val="4362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17974-F66F-42FF-BAAD-38BE21F03693}"/>
              </a:ext>
            </a:extLst>
          </p:cNvPr>
          <p:cNvSpPr>
            <a:spLocks noGrp="1"/>
          </p:cNvSpPr>
          <p:nvPr>
            <p:ph type="title"/>
          </p:nvPr>
        </p:nvSpPr>
        <p:spPr/>
        <p:txBody>
          <a:bodyPr/>
          <a:lstStyle/>
          <a:p>
            <a:r>
              <a:rPr lang="es-ES" dirty="0"/>
              <a:t>DML y DDL</a:t>
            </a:r>
          </a:p>
        </p:txBody>
      </p:sp>
      <p:sp>
        <p:nvSpPr>
          <p:cNvPr id="3" name="Marcador de contenido 2">
            <a:extLst>
              <a:ext uri="{FF2B5EF4-FFF2-40B4-BE49-F238E27FC236}">
                <a16:creationId xmlns:a16="http://schemas.microsoft.com/office/drawing/2014/main" id="{733F1769-2332-4306-B0E8-003024B00FB6}"/>
              </a:ext>
            </a:extLst>
          </p:cNvPr>
          <p:cNvSpPr>
            <a:spLocks noGrp="1"/>
          </p:cNvSpPr>
          <p:nvPr>
            <p:ph idx="1"/>
          </p:nvPr>
        </p:nvSpPr>
        <p:spPr/>
        <p:txBody>
          <a:bodyPr/>
          <a:lstStyle/>
          <a:p>
            <a:r>
              <a:rPr lang="es-ES" dirty="0"/>
              <a:t>DML (Data </a:t>
            </a:r>
            <a:r>
              <a:rPr lang="es-ES" dirty="0" err="1"/>
              <a:t>Manipulation</a:t>
            </a:r>
            <a:r>
              <a:rPr lang="es-ES" dirty="0"/>
              <a:t> </a:t>
            </a:r>
            <a:r>
              <a:rPr lang="es-ES" dirty="0" err="1"/>
              <a:t>Language</a:t>
            </a:r>
            <a:r>
              <a:rPr lang="es-ES" dirty="0"/>
              <a:t>) es un conjunto de comandos que se utilizan para insertar, actualizar y eliminar datos en una base de datos. DDL (Data </a:t>
            </a:r>
            <a:r>
              <a:rPr lang="es-ES" dirty="0" err="1"/>
              <a:t>Definition</a:t>
            </a:r>
            <a:r>
              <a:rPr lang="es-ES" dirty="0"/>
              <a:t> </a:t>
            </a:r>
            <a:r>
              <a:rPr lang="es-ES" dirty="0" err="1"/>
              <a:t>Language</a:t>
            </a:r>
            <a:r>
              <a:rPr lang="es-ES" dirty="0"/>
              <a:t>) es un conjunto de comandos que se utilizan para definir la estructura de una base de datos, como crear tablas, definir restricciones y establecer relaciones.</a:t>
            </a:r>
          </a:p>
          <a:p>
            <a:endParaRPr lang="es-ES" dirty="0"/>
          </a:p>
        </p:txBody>
      </p:sp>
    </p:spTree>
    <p:extLst>
      <p:ext uri="{BB962C8B-B14F-4D97-AF65-F5344CB8AC3E}">
        <p14:creationId xmlns:p14="http://schemas.microsoft.com/office/powerpoint/2010/main" val="27057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B906F1-BE85-4A2C-9F0E-7B5B7D07A691}"/>
              </a:ext>
            </a:extLst>
          </p:cNvPr>
          <p:cNvSpPr>
            <a:spLocks noGrp="1"/>
          </p:cNvSpPr>
          <p:nvPr>
            <p:ph type="title"/>
          </p:nvPr>
        </p:nvSpPr>
        <p:spPr/>
        <p:txBody>
          <a:bodyPr/>
          <a:lstStyle/>
          <a:p>
            <a:r>
              <a:rPr lang="es-ES" dirty="0"/>
              <a:t>XAMPP, WAMP SERVER y LAMP</a:t>
            </a:r>
          </a:p>
        </p:txBody>
      </p:sp>
      <p:sp>
        <p:nvSpPr>
          <p:cNvPr id="3" name="Marcador de contenido 2">
            <a:extLst>
              <a:ext uri="{FF2B5EF4-FFF2-40B4-BE49-F238E27FC236}">
                <a16:creationId xmlns:a16="http://schemas.microsoft.com/office/drawing/2014/main" id="{67074771-C761-4C3F-BF8E-A5D68CDF3027}"/>
              </a:ext>
            </a:extLst>
          </p:cNvPr>
          <p:cNvSpPr>
            <a:spLocks noGrp="1"/>
          </p:cNvSpPr>
          <p:nvPr>
            <p:ph idx="1"/>
          </p:nvPr>
        </p:nvSpPr>
        <p:spPr/>
        <p:txBody>
          <a:bodyPr/>
          <a:lstStyle/>
          <a:p>
            <a:r>
              <a:rPr lang="es-ES" dirty="0"/>
              <a:t>XAMPP, WAMP SERVER y LAMP son entornos de servidor web que se utilizan para desarrollar y probar aplicaciones web en entornos de servidor local. XAMPP es una plataforma multiplataforma que incluye Apache, MySQL, PHP y Perl. WAMP SERVER es una plataforma para Windows que incluye Apache, MySQL y PHP. LAMP es una plataforma para Linux que incluye Apache, MySQL y PHP.</a:t>
            </a:r>
          </a:p>
          <a:p>
            <a:endParaRPr lang="es-ES" dirty="0"/>
          </a:p>
        </p:txBody>
      </p:sp>
    </p:spTree>
    <p:extLst>
      <p:ext uri="{BB962C8B-B14F-4D97-AF65-F5344CB8AC3E}">
        <p14:creationId xmlns:p14="http://schemas.microsoft.com/office/powerpoint/2010/main" val="665655631"/>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10</TotalTime>
  <Words>357</Words>
  <Application>Microsoft Office PowerPoint</Application>
  <PresentationFormat>Panorámica</PresentationFormat>
  <Paragraphs>11</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Trebuchet MS</vt:lpstr>
      <vt:lpstr>Berlín</vt:lpstr>
      <vt:lpstr>Diferencias entre MariaDB y MySQL</vt:lpstr>
      <vt:lpstr>MariaDB</vt:lpstr>
      <vt:lpstr>MySQL</vt:lpstr>
      <vt:lpstr>Bases de datos relacionales</vt:lpstr>
      <vt:lpstr>DML y DDL</vt:lpstr>
      <vt:lpstr>XAMPP, WAMP SERVER y LAMP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Diferencias entre MariaDB y MySQL</dc:title>
  <dc:creator>PC</dc:creator>
  <cp:lastModifiedBy>PC</cp:lastModifiedBy>
  <cp:revision>2</cp:revision>
  <dcterms:created xsi:type="dcterms:W3CDTF">2023-03-28T21:08:27Z</dcterms:created>
  <dcterms:modified xsi:type="dcterms:W3CDTF">2023-03-28T21:18:27Z</dcterms:modified>
</cp:coreProperties>
</file>