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7"/>
  </p:notesMasterIdLst>
  <p:handoutMasterIdLst>
    <p:handoutMasterId r:id="rId18"/>
  </p:handoutMasterIdLst>
  <p:sldIdLst>
    <p:sldId id="256" r:id="rId5"/>
    <p:sldId id="262" r:id="rId6"/>
    <p:sldId id="261" r:id="rId7"/>
    <p:sldId id="263" r:id="rId8"/>
    <p:sldId id="264" r:id="rId9"/>
    <p:sldId id="258" r:id="rId10"/>
    <p:sldId id="265" r:id="rId11"/>
    <p:sldId id="266" r:id="rId12"/>
    <p:sldId id="267" r:id="rId13"/>
    <p:sldId id="268" r:id="rId14"/>
    <p:sldId id="269" r:id="rId15"/>
    <p:sldId id="260" r:id="rId1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rtlCol="0"/>
        <a:lstStyle/>
        <a:p>
          <a:pPr rtl="0">
            <a:lnSpc>
              <a:spcPct val="100000"/>
            </a:lnSpc>
          </a:pPr>
          <a:r>
            <a:rPr lang="es-ES" noProof="0" dirty="0"/>
            <a:t>Creación de una función</a:t>
          </a:r>
        </a:p>
      </dgm:t>
    </dgm:pt>
    <dgm:pt modelId="{9617668C-C38C-4017-8DDF-37855B15D110}" type="parTrans" cxnId="{C4BA385D-31ED-40EF-A5D6-98DFBA64E71A}">
      <dgm:prSet/>
      <dgm:spPr/>
      <dgm:t>
        <a:bodyPr rtlCol="0"/>
        <a:lstStyle/>
        <a:p>
          <a:pPr rtl="0"/>
          <a:endParaRPr lang="es-ES" noProof="0" dirty="0"/>
        </a:p>
      </dgm:t>
    </dgm:pt>
    <dgm:pt modelId="{0C95B389-AC0C-4055-9AA3-38815EFC8B0A}" type="sibTrans" cxnId="{C4BA385D-31ED-40EF-A5D6-98DFBA64E71A}">
      <dgm:prSet/>
      <dgm:spPr/>
      <dgm:t>
        <a:bodyPr rtlCol="0"/>
        <a:lstStyle/>
        <a:p>
          <a:pPr rtl="0"/>
          <a:endParaRPr lang="es-ES" noProof="0" dirty="0"/>
        </a:p>
      </dgm:t>
    </dgm:pt>
    <dgm:pt modelId="{91A66877-AC1C-46D9-BF2C-6024B638DEA9}">
      <dgm:prSet phldrT="[Text]"/>
      <dgm:spPr/>
      <dgm:t>
        <a:bodyPr rtlCol="0"/>
        <a:lstStyle/>
        <a:p>
          <a:pPr rtl="0">
            <a:lnSpc>
              <a:spcPct val="100000"/>
            </a:lnSpc>
          </a:pPr>
          <a:r>
            <a:rPr lang="es-ES" noProof="0" dirty="0"/>
            <a:t>Parámetro y tipo de dato que retornara</a:t>
          </a:r>
        </a:p>
      </dgm:t>
    </dgm:pt>
    <dgm:pt modelId="{913FED05-DF41-48A7-B1F8-81937A468EF9}" type="parTrans" cxnId="{7F0DAB6F-9257-4F2D-B31A-3418F73F6952}">
      <dgm:prSet/>
      <dgm:spPr/>
      <dgm:t>
        <a:bodyPr rtlCol="0"/>
        <a:lstStyle/>
        <a:p>
          <a:pPr rtl="0"/>
          <a:endParaRPr lang="es-ES" noProof="0" dirty="0"/>
        </a:p>
      </dgm:t>
    </dgm:pt>
    <dgm:pt modelId="{BFCE4A28-C381-46FF-935A-B11534EF7D87}" type="sibTrans" cxnId="{7F0DAB6F-9257-4F2D-B31A-3418F73F6952}">
      <dgm:prSet/>
      <dgm:spPr/>
      <dgm:t>
        <a:bodyPr rtlCol="0"/>
        <a:lstStyle/>
        <a:p>
          <a:pPr rtl="0"/>
          <a:endParaRPr lang="es-ES" noProof="0" dirty="0"/>
        </a:p>
      </dgm:t>
    </dgm:pt>
    <dgm:pt modelId="{76CC3289-2662-43F0-A3C6-BA04A135F08C}">
      <dgm:prSet phldrT="[Text]"/>
      <dgm:spPr/>
      <dgm:t>
        <a:bodyPr rtlCol="0"/>
        <a:lstStyle/>
        <a:p>
          <a:pPr rtl="0">
            <a:lnSpc>
              <a:spcPct val="100000"/>
            </a:lnSpc>
          </a:pPr>
          <a:r>
            <a:rPr lang="es-ES" noProof="0" dirty="0"/>
            <a:t>Inicio y final de la </a:t>
          </a:r>
          <a:r>
            <a:rPr lang="es-ES" noProof="0" dirty="0" err="1"/>
            <a:t>funcion</a:t>
          </a:r>
          <a:endParaRPr lang="es-ES" noProof="0" dirty="0"/>
        </a:p>
      </dgm:t>
    </dgm:pt>
    <dgm:pt modelId="{D46DB4DA-1442-4ECE-89FE-BBB1E3489E3D}" type="parTrans" cxnId="{0400886E-8A1A-44C2-95A7-DB0EF4911494}">
      <dgm:prSet/>
      <dgm:spPr/>
      <dgm:t>
        <a:bodyPr rtlCol="0"/>
        <a:lstStyle/>
        <a:p>
          <a:pPr rtl="0"/>
          <a:endParaRPr lang="es-ES" noProof="0" dirty="0"/>
        </a:p>
      </dgm:t>
    </dgm:pt>
    <dgm:pt modelId="{FA28C9D6-476E-43CD-BA23-D6D990FD78D0}" type="sibTrans" cxnId="{0400886E-8A1A-44C2-95A7-DB0EF4911494}">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222151" custScaleY="142625" custLinFactNeighborX="-584" custLinFactNeighborY="-2919"/>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46865" y="506986"/>
          <a:ext cx="3221799" cy="206845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54818" y="2691884"/>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Creación de una función</a:t>
          </a:r>
        </a:p>
      </dsp:txBody>
      <dsp:txXfrm>
        <a:off x="54818" y="2691884"/>
        <a:ext cx="3222832" cy="720000"/>
      </dsp:txXfrm>
    </dsp:sp>
    <dsp:sp modelId="{CE9DF0E8-B0DE-4E1E-9FF4-6006AD8428DB}">
      <dsp:nvSpPr>
        <dsp:cNvPr id="0" name=""/>
        <dsp:cNvSpPr/>
      </dsp:nvSpPr>
      <dsp:spPr>
        <a:xfrm>
          <a:off x="4310064" y="494935"/>
          <a:ext cx="2285995" cy="2285995"/>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Parámetro y tipo de dato que retornara</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Inicio y final de la </a:t>
          </a:r>
          <a:r>
            <a:rPr lang="es-ES" sz="2400" kern="1200" noProof="0" dirty="0" err="1"/>
            <a:t>funcion</a:t>
          </a:r>
          <a:endParaRPr lang="es-ES" sz="2400" kern="1200" noProof="0" dirty="0"/>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09/05/2023</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09/05/2023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09/05/2023</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09/05/2023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09/05/2023</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09/05/2023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09/05/2023</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09/05/2023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09/05/2023</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09/05/2023</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09/05/2023</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09/05/2023</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09/05/2023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09/05/2023</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Evaluación BDA-II H3</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SERGIO ANDRES MENDOZA ALVARADO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A86D6-059B-408B-BB9B-500EBAE52968}"/>
              </a:ext>
            </a:extLst>
          </p:cNvPr>
          <p:cNvSpPr>
            <a:spLocks noGrp="1"/>
          </p:cNvSpPr>
          <p:nvPr>
            <p:ph type="title"/>
          </p:nvPr>
        </p:nvSpPr>
        <p:spPr>
          <a:xfrm>
            <a:off x="575894" y="729657"/>
            <a:ext cx="11029616" cy="1065275"/>
          </a:xfrm>
        </p:spPr>
        <p:txBody>
          <a:bodyPr>
            <a:normAutofit fontScale="90000"/>
          </a:bodyPr>
          <a:lstStyle/>
          <a:p>
            <a:r>
              <a:rPr lang="es-ES" dirty="0"/>
              <a:t>¿Cual es la diferencia entre las funciones de agregación y funciones creados por el DBA? Es decir funciones creadas por el usuario</a:t>
            </a:r>
          </a:p>
        </p:txBody>
      </p:sp>
      <p:sp>
        <p:nvSpPr>
          <p:cNvPr id="3" name="Rectángulo 2">
            <a:extLst>
              <a:ext uri="{FF2B5EF4-FFF2-40B4-BE49-F238E27FC236}">
                <a16:creationId xmlns:a16="http://schemas.microsoft.com/office/drawing/2014/main" id="{E1818987-F3FC-4642-83BE-5CEB7D27298B}"/>
              </a:ext>
            </a:extLst>
          </p:cNvPr>
          <p:cNvSpPr/>
          <p:nvPr/>
        </p:nvSpPr>
        <p:spPr>
          <a:xfrm>
            <a:off x="457200" y="2226733"/>
            <a:ext cx="11148310" cy="421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Las funciones de agregación son funciones predeterminadas con el respectivo lenguaje de programación, como por ejemplo en el caso de Python la función “.</a:t>
            </a:r>
            <a:r>
              <a:rPr lang="es-ES" dirty="0" err="1"/>
              <a:t>lower</a:t>
            </a:r>
            <a:r>
              <a:rPr lang="es-ES" dirty="0"/>
              <a:t>” nos ayuda a evitar confusiones con cadenas que estén escritas en mayúsculas o minúsculas, ahora como vimos en MYSQL tenemos muchas funciones de agregación, tales como unas cuantas con MAX, MIN, AVG, CONCAT, SUBSTRING, CHAR_LENGHT, LENGHT, LOCATE y entre otras mas, son muy útiles para ahorrarnos código, supongamos que no existiera la función CONCAT entonces nosotros mismos tendríamos que desarrollar tal función, esa seria una función creada por el usuario, al igual que la funciones de agregación esta nos ayudara a solucionar un problemas mas concreto respecto a nuestros requerimientos.</a:t>
            </a:r>
          </a:p>
        </p:txBody>
      </p:sp>
    </p:spTree>
    <p:extLst>
      <p:ext uri="{BB962C8B-B14F-4D97-AF65-F5344CB8AC3E}">
        <p14:creationId xmlns:p14="http://schemas.microsoft.com/office/powerpoint/2010/main" val="353970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AE5B1-E6C7-460D-BC93-32853D265647}"/>
              </a:ext>
            </a:extLst>
          </p:cNvPr>
          <p:cNvSpPr>
            <a:spLocks noGrp="1"/>
          </p:cNvSpPr>
          <p:nvPr>
            <p:ph type="title"/>
          </p:nvPr>
        </p:nvSpPr>
        <p:spPr/>
        <p:txBody>
          <a:bodyPr/>
          <a:lstStyle/>
          <a:p>
            <a:r>
              <a:rPr lang="es-ES" dirty="0"/>
              <a:t>¿Busque y defina a qué se referirá cuando se habla de parámetros de entrada y salida en MySQL?</a:t>
            </a:r>
          </a:p>
        </p:txBody>
      </p:sp>
      <p:sp>
        <p:nvSpPr>
          <p:cNvPr id="3" name="Rectángulo 2">
            <a:extLst>
              <a:ext uri="{FF2B5EF4-FFF2-40B4-BE49-F238E27FC236}">
                <a16:creationId xmlns:a16="http://schemas.microsoft.com/office/drawing/2014/main" id="{30782D64-F5F9-4ABA-A052-9F58EA5E4544}"/>
              </a:ext>
            </a:extLst>
          </p:cNvPr>
          <p:cNvSpPr/>
          <p:nvPr/>
        </p:nvSpPr>
        <p:spPr>
          <a:xfrm>
            <a:off x="448733" y="2192867"/>
            <a:ext cx="11156777" cy="407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Cuando se habla de parámetros de entrada y salida en MySQL, se refiere a los valores que se pueden pasar a una función o procedimiento almacenado para que realice ciertas operaciones y devuelva resultados.</a:t>
            </a:r>
          </a:p>
          <a:p>
            <a:r>
              <a:rPr lang="es-ES" dirty="0"/>
              <a:t>Los parámetros de entrada son valores que se pasan a una función o procedimiento almacenado cuando se llama. Estos valores se utilizan dentro de la función o procedimiento para realizar las operaciones necesarias y producir un resultado. Por ejemplo, en una función que calcule la suma de dos números, los dos números serían los parámetros de entrada.</a:t>
            </a:r>
          </a:p>
          <a:p>
            <a:pPr algn="ctr"/>
            <a:endParaRPr lang="es-ES" dirty="0"/>
          </a:p>
        </p:txBody>
      </p:sp>
    </p:spTree>
    <p:extLst>
      <p:ext uri="{BB962C8B-B14F-4D97-AF65-F5344CB8AC3E}">
        <p14:creationId xmlns:p14="http://schemas.microsoft.com/office/powerpoint/2010/main" val="252603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AAB22-2CE6-4D50-8DF0-5EEA53337563}"/>
              </a:ext>
            </a:extLst>
          </p:cNvPr>
          <p:cNvSpPr>
            <a:spLocks noGrp="1"/>
          </p:cNvSpPr>
          <p:nvPr>
            <p:ph type="title"/>
          </p:nvPr>
        </p:nvSpPr>
        <p:spPr/>
        <p:txBody>
          <a:bodyPr/>
          <a:lstStyle/>
          <a:p>
            <a:r>
              <a:rPr lang="es-ES" dirty="0"/>
              <a:t>¿Que es el lenguaje procedural en MYSQL?</a:t>
            </a:r>
          </a:p>
        </p:txBody>
      </p:sp>
      <p:sp>
        <p:nvSpPr>
          <p:cNvPr id="3" name="Marcador de contenido 2">
            <a:extLst>
              <a:ext uri="{FF2B5EF4-FFF2-40B4-BE49-F238E27FC236}">
                <a16:creationId xmlns:a16="http://schemas.microsoft.com/office/drawing/2014/main" id="{65E2278B-ABD5-4083-B73E-06F3C02CEB08}"/>
              </a:ext>
            </a:extLst>
          </p:cNvPr>
          <p:cNvSpPr>
            <a:spLocks noGrp="1"/>
          </p:cNvSpPr>
          <p:nvPr>
            <p:ph idx="1"/>
          </p:nvPr>
        </p:nvSpPr>
        <p:spPr>
          <a:xfrm>
            <a:off x="581192" y="1930401"/>
            <a:ext cx="11029615" cy="1244600"/>
          </a:xfrm>
        </p:spPr>
        <p:txBody>
          <a:bodyPr/>
          <a:lstStyle/>
          <a:p>
            <a:r>
              <a:rPr lang="es-ES" dirty="0"/>
              <a:t>El lenguaje procedural en bases de datos se refiere a un conjunto de instrucciones y estructuras de control que permiten la creación de programas o rutinas que pueden ser almacenados en la base de datos y ejecutados dentro del motor de la misma.</a:t>
            </a:r>
          </a:p>
        </p:txBody>
      </p:sp>
      <p:pic>
        <p:nvPicPr>
          <p:cNvPr id="5" name="Imagen 4">
            <a:extLst>
              <a:ext uri="{FF2B5EF4-FFF2-40B4-BE49-F238E27FC236}">
                <a16:creationId xmlns:a16="http://schemas.microsoft.com/office/drawing/2014/main" id="{14D5F616-3F27-47A2-B1C7-199FC69B0774}"/>
              </a:ext>
            </a:extLst>
          </p:cNvPr>
          <p:cNvPicPr>
            <a:picLocks noChangeAspect="1"/>
          </p:cNvPicPr>
          <p:nvPr/>
        </p:nvPicPr>
        <p:blipFill rotWithShape="1">
          <a:blip r:embed="rId2"/>
          <a:srcRect b="57133"/>
          <a:stretch/>
        </p:blipFill>
        <p:spPr>
          <a:xfrm>
            <a:off x="1937982" y="3175001"/>
            <a:ext cx="8316036" cy="2734732"/>
          </a:xfrm>
          <a:prstGeom prst="rect">
            <a:avLst/>
          </a:prstGeom>
        </p:spPr>
      </p:pic>
    </p:spTree>
    <p:extLst>
      <p:ext uri="{BB962C8B-B14F-4D97-AF65-F5344CB8AC3E}">
        <p14:creationId xmlns:p14="http://schemas.microsoft.com/office/powerpoint/2010/main" val="43686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¿Qué es una función? Partes de una función</a:t>
            </a:r>
          </a:p>
        </p:txBody>
      </p:sp>
      <p:graphicFrame>
        <p:nvGraphicFramePr>
          <p:cNvPr id="4" name="Marcador de posición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196123761"/>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47978E91-659B-45DE-B873-7C4303B192E8}"/>
              </a:ext>
            </a:extLst>
          </p:cNvPr>
          <p:cNvPicPr>
            <a:picLocks noChangeAspect="1"/>
          </p:cNvPicPr>
          <p:nvPr/>
        </p:nvPicPr>
        <p:blipFill>
          <a:blip r:embed="rId8"/>
          <a:stretch>
            <a:fillRect/>
          </a:stretch>
        </p:blipFill>
        <p:spPr>
          <a:xfrm>
            <a:off x="642937" y="2125938"/>
            <a:ext cx="3305636" cy="549527"/>
          </a:xfrm>
          <a:prstGeom prst="rect">
            <a:avLst/>
          </a:prstGeom>
        </p:spPr>
      </p:pic>
      <p:pic>
        <p:nvPicPr>
          <p:cNvPr id="6" name="Imagen 5">
            <a:extLst>
              <a:ext uri="{FF2B5EF4-FFF2-40B4-BE49-F238E27FC236}">
                <a16:creationId xmlns:a16="http://schemas.microsoft.com/office/drawing/2014/main" id="{B34A4404-4143-4BB4-B0D8-84875E47FE93}"/>
              </a:ext>
            </a:extLst>
          </p:cNvPr>
          <p:cNvPicPr>
            <a:picLocks noChangeAspect="1"/>
          </p:cNvPicPr>
          <p:nvPr/>
        </p:nvPicPr>
        <p:blipFill>
          <a:blip r:embed="rId9"/>
          <a:stretch>
            <a:fillRect/>
          </a:stretch>
        </p:blipFill>
        <p:spPr>
          <a:xfrm>
            <a:off x="4311823" y="2125938"/>
            <a:ext cx="3562847" cy="895475"/>
          </a:xfrm>
          <a:prstGeom prst="rect">
            <a:avLst/>
          </a:prstGeom>
        </p:spPr>
      </p:pic>
      <p:pic>
        <p:nvPicPr>
          <p:cNvPr id="7" name="Imagen 6">
            <a:extLst>
              <a:ext uri="{FF2B5EF4-FFF2-40B4-BE49-F238E27FC236}">
                <a16:creationId xmlns:a16="http://schemas.microsoft.com/office/drawing/2014/main" id="{2BA87731-1C27-4ABC-A389-586245CD0D15}"/>
              </a:ext>
            </a:extLst>
          </p:cNvPr>
          <p:cNvPicPr>
            <a:picLocks noChangeAspect="1"/>
          </p:cNvPicPr>
          <p:nvPr/>
        </p:nvPicPr>
        <p:blipFill>
          <a:blip r:embed="rId10"/>
          <a:stretch>
            <a:fillRect/>
          </a:stretch>
        </p:blipFill>
        <p:spPr>
          <a:xfrm>
            <a:off x="7993412" y="1476111"/>
            <a:ext cx="3806361" cy="2088355"/>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40E56-5164-4E5F-BBDA-B061CBFC865F}"/>
              </a:ext>
            </a:extLst>
          </p:cNvPr>
          <p:cNvSpPr>
            <a:spLocks noGrp="1"/>
          </p:cNvSpPr>
          <p:nvPr>
            <p:ph type="title"/>
          </p:nvPr>
        </p:nvSpPr>
        <p:spPr/>
        <p:txBody>
          <a:bodyPr/>
          <a:lstStyle/>
          <a:p>
            <a:r>
              <a:rPr lang="es-ES" dirty="0"/>
              <a:t>¿Cómo crear, eliminar y modificar una función?</a:t>
            </a:r>
          </a:p>
        </p:txBody>
      </p:sp>
      <p:pic>
        <p:nvPicPr>
          <p:cNvPr id="5" name="Marcador de contenido 4">
            <a:extLst>
              <a:ext uri="{FF2B5EF4-FFF2-40B4-BE49-F238E27FC236}">
                <a16:creationId xmlns:a16="http://schemas.microsoft.com/office/drawing/2014/main" id="{896F9C1A-7CBF-4F2D-83ED-230AC45A683E}"/>
              </a:ext>
            </a:extLst>
          </p:cNvPr>
          <p:cNvPicPr>
            <a:picLocks noGrp="1" noChangeAspect="1"/>
          </p:cNvPicPr>
          <p:nvPr>
            <p:ph sz="half" idx="1"/>
          </p:nvPr>
        </p:nvPicPr>
        <p:blipFill>
          <a:blip r:embed="rId2"/>
          <a:stretch>
            <a:fillRect/>
          </a:stretch>
        </p:blipFill>
        <p:spPr>
          <a:xfrm>
            <a:off x="581193" y="2853362"/>
            <a:ext cx="5395105" cy="3633787"/>
          </a:xfrm>
          <a:prstGeom prst="rect">
            <a:avLst/>
          </a:prstGeom>
        </p:spPr>
      </p:pic>
      <p:pic>
        <p:nvPicPr>
          <p:cNvPr id="6" name="Marcador de contenido 5">
            <a:extLst>
              <a:ext uri="{FF2B5EF4-FFF2-40B4-BE49-F238E27FC236}">
                <a16:creationId xmlns:a16="http://schemas.microsoft.com/office/drawing/2014/main" id="{6D144470-9656-40A5-B5A7-61930E360D82}"/>
              </a:ext>
            </a:extLst>
          </p:cNvPr>
          <p:cNvPicPr>
            <a:picLocks noGrp="1" noChangeAspect="1"/>
          </p:cNvPicPr>
          <p:nvPr>
            <p:ph sz="half" idx="2"/>
          </p:nvPr>
        </p:nvPicPr>
        <p:blipFill>
          <a:blip r:embed="rId3"/>
          <a:stretch>
            <a:fillRect/>
          </a:stretch>
        </p:blipFill>
        <p:spPr>
          <a:xfrm>
            <a:off x="6332177" y="3618456"/>
            <a:ext cx="5134692" cy="2381582"/>
          </a:xfrm>
          <a:prstGeom prst="rect">
            <a:avLst/>
          </a:prstGeom>
        </p:spPr>
      </p:pic>
      <p:sp>
        <p:nvSpPr>
          <p:cNvPr id="7" name="Rectángulo 6">
            <a:extLst>
              <a:ext uri="{FF2B5EF4-FFF2-40B4-BE49-F238E27FC236}">
                <a16:creationId xmlns:a16="http://schemas.microsoft.com/office/drawing/2014/main" id="{990BB00E-B246-4777-81D3-F9E5203377AB}"/>
              </a:ext>
            </a:extLst>
          </p:cNvPr>
          <p:cNvSpPr/>
          <p:nvPr/>
        </p:nvSpPr>
        <p:spPr>
          <a:xfrm>
            <a:off x="6332178" y="2150532"/>
            <a:ext cx="5134691" cy="1092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 modificar una función escribimos entre CREATE FUNCION lo siguiente: OR REPLACE.</a:t>
            </a:r>
          </a:p>
          <a:p>
            <a:pPr algn="ctr"/>
            <a:r>
              <a:rPr lang="es-ES" dirty="0"/>
              <a:t>Para eliminar la función escribimos:</a:t>
            </a:r>
          </a:p>
          <a:p>
            <a:pPr algn="ctr"/>
            <a:r>
              <a:rPr lang="es-ES" dirty="0"/>
              <a:t>DROP FUNCTION </a:t>
            </a:r>
            <a:r>
              <a:rPr lang="es-ES" dirty="0" err="1"/>
              <a:t>nombreDeLafuncion</a:t>
            </a:r>
            <a:r>
              <a:rPr lang="es-ES" dirty="0"/>
              <a:t>;</a:t>
            </a:r>
          </a:p>
        </p:txBody>
      </p:sp>
      <p:sp>
        <p:nvSpPr>
          <p:cNvPr id="9" name="Rectángulo 8">
            <a:extLst>
              <a:ext uri="{FF2B5EF4-FFF2-40B4-BE49-F238E27FC236}">
                <a16:creationId xmlns:a16="http://schemas.microsoft.com/office/drawing/2014/main" id="{BCACD31E-3CA8-4669-8781-83164DC99DBD}"/>
              </a:ext>
            </a:extLst>
          </p:cNvPr>
          <p:cNvSpPr/>
          <p:nvPr/>
        </p:nvSpPr>
        <p:spPr>
          <a:xfrm>
            <a:off x="581193" y="1985223"/>
            <a:ext cx="5395105" cy="80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 crear una función simplemente debemos </a:t>
            </a:r>
            <a:r>
              <a:rPr lang="es-ES" dirty="0" err="1"/>
              <a:t>contrar</a:t>
            </a:r>
            <a:r>
              <a:rPr lang="es-ES" dirty="0"/>
              <a:t> con los parámetros que pide una función, un parámetro, su RETURNS, </a:t>
            </a:r>
            <a:r>
              <a:rPr lang="es-ES" dirty="0" err="1"/>
              <a:t>begin</a:t>
            </a:r>
            <a:r>
              <a:rPr lang="es-ES" dirty="0"/>
              <a:t>, </a:t>
            </a:r>
            <a:r>
              <a:rPr lang="es-ES" dirty="0" err="1"/>
              <a:t>end</a:t>
            </a:r>
            <a:r>
              <a:rPr lang="es-ES" dirty="0"/>
              <a:t>, con eso creamos una </a:t>
            </a:r>
            <a:r>
              <a:rPr lang="es-ES" dirty="0" err="1"/>
              <a:t>funcion</a:t>
            </a:r>
            <a:endParaRPr lang="es-ES" dirty="0"/>
          </a:p>
        </p:txBody>
      </p:sp>
    </p:spTree>
    <p:extLst>
      <p:ext uri="{BB962C8B-B14F-4D97-AF65-F5344CB8AC3E}">
        <p14:creationId xmlns:p14="http://schemas.microsoft.com/office/powerpoint/2010/main" val="157445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CFE7D-34E6-4964-BC48-10386F8A7B2B}"/>
              </a:ext>
            </a:extLst>
          </p:cNvPr>
          <p:cNvSpPr>
            <a:spLocks noGrp="1"/>
          </p:cNvSpPr>
          <p:nvPr>
            <p:ph type="title"/>
          </p:nvPr>
        </p:nvSpPr>
        <p:spPr/>
        <p:txBody>
          <a:bodyPr>
            <a:normAutofit fontScale="90000"/>
          </a:bodyPr>
          <a:lstStyle/>
          <a:p>
            <a:r>
              <a:rPr lang="es-ES" dirty="0"/>
              <a:t>¿Para que sirve la función </a:t>
            </a:r>
            <a:r>
              <a:rPr lang="es-ES" dirty="0" err="1"/>
              <a:t>ConcaT</a:t>
            </a:r>
            <a:r>
              <a:rPr lang="es-ES" dirty="0"/>
              <a:t>?</a:t>
            </a:r>
          </a:p>
        </p:txBody>
      </p:sp>
      <p:pic>
        <p:nvPicPr>
          <p:cNvPr id="5" name="Marcador de contenido 4">
            <a:extLst>
              <a:ext uri="{FF2B5EF4-FFF2-40B4-BE49-F238E27FC236}">
                <a16:creationId xmlns:a16="http://schemas.microsoft.com/office/drawing/2014/main" id="{A7441F8B-8F77-40AA-B8A4-A51B5ED061BD}"/>
              </a:ext>
            </a:extLst>
          </p:cNvPr>
          <p:cNvPicPr>
            <a:picLocks noGrp="1" noChangeAspect="1"/>
          </p:cNvPicPr>
          <p:nvPr>
            <p:ph idx="1"/>
          </p:nvPr>
        </p:nvPicPr>
        <p:blipFill>
          <a:blip r:embed="rId2"/>
          <a:stretch>
            <a:fillRect/>
          </a:stretch>
        </p:blipFill>
        <p:spPr>
          <a:xfrm>
            <a:off x="443195" y="576263"/>
            <a:ext cx="4101703" cy="4203700"/>
          </a:xfrm>
          <a:prstGeom prst="rect">
            <a:avLst/>
          </a:prstGeom>
        </p:spPr>
      </p:pic>
      <p:sp>
        <p:nvSpPr>
          <p:cNvPr id="4" name="Marcador de texto 3">
            <a:extLst>
              <a:ext uri="{FF2B5EF4-FFF2-40B4-BE49-F238E27FC236}">
                <a16:creationId xmlns:a16="http://schemas.microsoft.com/office/drawing/2014/main" id="{7D7CAB76-37BE-4882-9F32-C4A26CADABDF}"/>
              </a:ext>
            </a:extLst>
          </p:cNvPr>
          <p:cNvSpPr>
            <a:spLocks noGrp="1"/>
          </p:cNvSpPr>
          <p:nvPr>
            <p:ph type="body" sz="half" idx="2"/>
          </p:nvPr>
        </p:nvSpPr>
        <p:spPr/>
        <p:txBody>
          <a:bodyPr/>
          <a:lstStyle/>
          <a:p>
            <a:r>
              <a:rPr lang="es-ES" dirty="0"/>
              <a:t>Nos ayuda a concatenar datos, tanto como cadenas como enteros u otros, debemos recordar que la forma de concatenar en </a:t>
            </a:r>
            <a:r>
              <a:rPr lang="es-ES" dirty="0" err="1"/>
              <a:t>MYsql</a:t>
            </a:r>
            <a:r>
              <a:rPr lang="es-ES" dirty="0"/>
              <a:t> no es igual comparada a un lenguaje de programación como Python, C# o java, es programación basada en base de datos, y eso siempre debemos recordar.</a:t>
            </a:r>
          </a:p>
        </p:txBody>
      </p:sp>
      <p:sp>
        <p:nvSpPr>
          <p:cNvPr id="6" name="Rectángulo 5">
            <a:extLst>
              <a:ext uri="{FF2B5EF4-FFF2-40B4-BE49-F238E27FC236}">
                <a16:creationId xmlns:a16="http://schemas.microsoft.com/office/drawing/2014/main" id="{0CADBB7B-6995-43C3-8289-200900C887F0}"/>
              </a:ext>
            </a:extLst>
          </p:cNvPr>
          <p:cNvSpPr/>
          <p:nvPr/>
        </p:nvSpPr>
        <p:spPr>
          <a:xfrm>
            <a:off x="1397000" y="4843725"/>
            <a:ext cx="2311400"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Bien</a:t>
            </a:r>
          </a:p>
        </p:txBody>
      </p:sp>
      <p:pic>
        <p:nvPicPr>
          <p:cNvPr id="7" name="Imagen 6">
            <a:extLst>
              <a:ext uri="{FF2B5EF4-FFF2-40B4-BE49-F238E27FC236}">
                <a16:creationId xmlns:a16="http://schemas.microsoft.com/office/drawing/2014/main" id="{0B5B2108-0616-4D4A-815B-846DBA9805E5}"/>
              </a:ext>
            </a:extLst>
          </p:cNvPr>
          <p:cNvPicPr>
            <a:picLocks noChangeAspect="1"/>
          </p:cNvPicPr>
          <p:nvPr/>
        </p:nvPicPr>
        <p:blipFill>
          <a:blip r:embed="rId3"/>
          <a:stretch>
            <a:fillRect/>
          </a:stretch>
        </p:blipFill>
        <p:spPr>
          <a:xfrm>
            <a:off x="6335035" y="576263"/>
            <a:ext cx="5275775" cy="4012956"/>
          </a:xfrm>
          <a:prstGeom prst="rect">
            <a:avLst/>
          </a:prstGeom>
        </p:spPr>
      </p:pic>
      <p:sp>
        <p:nvSpPr>
          <p:cNvPr id="8" name="Rectángulo 7">
            <a:extLst>
              <a:ext uri="{FF2B5EF4-FFF2-40B4-BE49-F238E27FC236}">
                <a16:creationId xmlns:a16="http://schemas.microsoft.com/office/drawing/2014/main" id="{23968304-8B50-47CF-983D-E508666B08FA}"/>
              </a:ext>
            </a:extLst>
          </p:cNvPr>
          <p:cNvSpPr/>
          <p:nvPr/>
        </p:nvSpPr>
        <p:spPr>
          <a:xfrm>
            <a:off x="7647104" y="4648200"/>
            <a:ext cx="2182696" cy="321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Mal</a:t>
            </a:r>
          </a:p>
        </p:txBody>
      </p:sp>
    </p:spTree>
    <p:extLst>
      <p:ext uri="{BB962C8B-B14F-4D97-AF65-F5344CB8AC3E}">
        <p14:creationId xmlns:p14="http://schemas.microsoft.com/office/powerpoint/2010/main" val="232658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ES" dirty="0"/>
              <a:t>¿Para qué sirve la función SUBSTRING y como funciona en MYSQL?</a:t>
            </a:r>
          </a:p>
        </p:txBody>
      </p:sp>
      <p:pic>
        <p:nvPicPr>
          <p:cNvPr id="4" name="Marcador de contenido 3">
            <a:extLst>
              <a:ext uri="{FF2B5EF4-FFF2-40B4-BE49-F238E27FC236}">
                <a16:creationId xmlns:a16="http://schemas.microsoft.com/office/drawing/2014/main" id="{7716948D-EECE-4B9C-BEFC-C31BD4C4E7E4}"/>
              </a:ext>
            </a:extLst>
          </p:cNvPr>
          <p:cNvPicPr>
            <a:picLocks noGrp="1" noChangeAspect="1"/>
          </p:cNvPicPr>
          <p:nvPr>
            <p:ph sz="half" idx="1"/>
          </p:nvPr>
        </p:nvPicPr>
        <p:blipFill>
          <a:blip r:embed="rId3"/>
          <a:stretch>
            <a:fillRect/>
          </a:stretch>
        </p:blipFill>
        <p:spPr>
          <a:xfrm>
            <a:off x="808375" y="2040996"/>
            <a:ext cx="4883582" cy="4087346"/>
          </a:xfrm>
          <a:prstGeom prst="rect">
            <a:avLst/>
          </a:prstGeom>
        </p:spPr>
      </p:pic>
      <p:sp>
        <p:nvSpPr>
          <p:cNvPr id="5" name="Marcador de contenido 4">
            <a:extLst>
              <a:ext uri="{FF2B5EF4-FFF2-40B4-BE49-F238E27FC236}">
                <a16:creationId xmlns:a16="http://schemas.microsoft.com/office/drawing/2014/main" id="{3DD3AE3F-936D-4B51-B0E4-B5189225A7F9}"/>
              </a:ext>
            </a:extLst>
          </p:cNvPr>
          <p:cNvSpPr>
            <a:spLocks noGrp="1"/>
          </p:cNvSpPr>
          <p:nvPr>
            <p:ph sz="half" idx="2"/>
          </p:nvPr>
        </p:nvSpPr>
        <p:spPr/>
        <p:txBody>
          <a:bodyPr/>
          <a:lstStyle/>
          <a:p>
            <a:endParaRPr lang="es-ES" dirty="0"/>
          </a:p>
        </p:txBody>
      </p:sp>
      <p:sp>
        <p:nvSpPr>
          <p:cNvPr id="6" name="Rectángulo 5">
            <a:extLst>
              <a:ext uri="{FF2B5EF4-FFF2-40B4-BE49-F238E27FC236}">
                <a16:creationId xmlns:a16="http://schemas.microsoft.com/office/drawing/2014/main" id="{F29EC6A0-B5E3-48B3-B05D-5B5139CB66AE}"/>
              </a:ext>
            </a:extLst>
          </p:cNvPr>
          <p:cNvSpPr/>
          <p:nvPr/>
        </p:nvSpPr>
        <p:spPr>
          <a:xfrm>
            <a:off x="6188417" y="2040996"/>
            <a:ext cx="5529450" cy="4087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 función SUBSTRING recibe como parámetros 3 datos, como primer parámetro una cadena, como segundo parámetro de donde empezara a contar la cadena, y como tercer parámetro hasta donde contara, luego de realizar ese proceso como se ve en la imagen empieza desde 1 y termina en 4, por lo que imprime solamente “Holo” en vez de “Holo como estas </a:t>
            </a:r>
            <a:r>
              <a:rPr lang="es-ES" dirty="0" err="1"/>
              <a:t>luis</a:t>
            </a:r>
            <a:r>
              <a:rPr lang="es-ES" dirty="0"/>
              <a:t>”.</a:t>
            </a:r>
          </a:p>
        </p:txBody>
      </p:sp>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0FA22-3B5A-48C8-A753-D4BC5004C5EA}"/>
              </a:ext>
            </a:extLst>
          </p:cNvPr>
          <p:cNvSpPr>
            <a:spLocks noGrp="1"/>
          </p:cNvSpPr>
          <p:nvPr>
            <p:ph type="title"/>
          </p:nvPr>
        </p:nvSpPr>
        <p:spPr/>
        <p:txBody>
          <a:bodyPr/>
          <a:lstStyle/>
          <a:p>
            <a:r>
              <a:rPr lang="es-ES" dirty="0"/>
              <a:t>Ejemplo 6</a:t>
            </a:r>
          </a:p>
        </p:txBody>
      </p:sp>
      <p:pic>
        <p:nvPicPr>
          <p:cNvPr id="5" name="Marcador de contenido 4">
            <a:extLst>
              <a:ext uri="{FF2B5EF4-FFF2-40B4-BE49-F238E27FC236}">
                <a16:creationId xmlns:a16="http://schemas.microsoft.com/office/drawing/2014/main" id="{F408DEC9-791A-4D32-86F5-E4A344B9DC6F}"/>
              </a:ext>
            </a:extLst>
          </p:cNvPr>
          <p:cNvPicPr>
            <a:picLocks noGrp="1" noChangeAspect="1"/>
          </p:cNvPicPr>
          <p:nvPr>
            <p:ph sz="half" idx="1"/>
          </p:nvPr>
        </p:nvPicPr>
        <p:blipFill>
          <a:blip r:embed="rId2"/>
          <a:stretch>
            <a:fillRect/>
          </a:stretch>
        </p:blipFill>
        <p:spPr>
          <a:xfrm>
            <a:off x="408608" y="2057929"/>
            <a:ext cx="5594976" cy="3803121"/>
          </a:xfrm>
          <a:prstGeom prst="rect">
            <a:avLst/>
          </a:prstGeom>
        </p:spPr>
      </p:pic>
      <p:sp>
        <p:nvSpPr>
          <p:cNvPr id="4" name="Marcador de contenido 3">
            <a:extLst>
              <a:ext uri="{FF2B5EF4-FFF2-40B4-BE49-F238E27FC236}">
                <a16:creationId xmlns:a16="http://schemas.microsoft.com/office/drawing/2014/main" id="{3BE7A473-ACCE-4243-BDF6-822D86DDB93E}"/>
              </a:ext>
            </a:extLst>
          </p:cNvPr>
          <p:cNvSpPr>
            <a:spLocks noGrp="1"/>
          </p:cNvSpPr>
          <p:nvPr>
            <p:ph sz="half" idx="2"/>
          </p:nvPr>
        </p:nvSpPr>
        <p:spPr/>
        <p:txBody>
          <a:bodyPr/>
          <a:lstStyle/>
          <a:p>
            <a:endParaRPr lang="es-ES" dirty="0"/>
          </a:p>
        </p:txBody>
      </p:sp>
      <p:sp>
        <p:nvSpPr>
          <p:cNvPr id="6" name="Rectángulo 5">
            <a:extLst>
              <a:ext uri="{FF2B5EF4-FFF2-40B4-BE49-F238E27FC236}">
                <a16:creationId xmlns:a16="http://schemas.microsoft.com/office/drawing/2014/main" id="{00AF612B-F641-4904-9D42-8023941D794B}"/>
              </a:ext>
            </a:extLst>
          </p:cNvPr>
          <p:cNvSpPr/>
          <p:nvPr/>
        </p:nvSpPr>
        <p:spPr>
          <a:xfrm>
            <a:off x="6096000" y="2057928"/>
            <a:ext cx="5687392" cy="3803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Recibimos como parámetro un nombre, en este caso el nombre de “Ximena Condori Mar ”, ese es nuestro input, y utilizando la función de agregación SUBSTRING podemos acortar el nombre como nos pide el ejercicio, dándonos como output solamente “Ximena”.</a:t>
            </a:r>
          </a:p>
        </p:txBody>
      </p:sp>
    </p:spTree>
    <p:extLst>
      <p:ext uri="{BB962C8B-B14F-4D97-AF65-F5344CB8AC3E}">
        <p14:creationId xmlns:p14="http://schemas.microsoft.com/office/powerpoint/2010/main" val="291478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1869D-9A10-4DEA-B257-614C0D7479CB}"/>
              </a:ext>
            </a:extLst>
          </p:cNvPr>
          <p:cNvSpPr>
            <a:spLocks noGrp="1"/>
          </p:cNvSpPr>
          <p:nvPr>
            <p:ph type="title"/>
          </p:nvPr>
        </p:nvSpPr>
        <p:spPr/>
        <p:txBody>
          <a:bodyPr/>
          <a:lstStyle/>
          <a:p>
            <a:r>
              <a:rPr lang="es-ES" dirty="0"/>
              <a:t>¿Para qué sirve la función STRCMP y como funciona en MYSQL?</a:t>
            </a:r>
          </a:p>
        </p:txBody>
      </p:sp>
      <p:pic>
        <p:nvPicPr>
          <p:cNvPr id="5" name="Marcador de contenido 4">
            <a:extLst>
              <a:ext uri="{FF2B5EF4-FFF2-40B4-BE49-F238E27FC236}">
                <a16:creationId xmlns:a16="http://schemas.microsoft.com/office/drawing/2014/main" id="{CE07C294-4025-4344-9D23-9825778F6CFC}"/>
              </a:ext>
            </a:extLst>
          </p:cNvPr>
          <p:cNvPicPr>
            <a:picLocks noGrp="1" noChangeAspect="1"/>
          </p:cNvPicPr>
          <p:nvPr>
            <p:ph sz="half" idx="1"/>
          </p:nvPr>
        </p:nvPicPr>
        <p:blipFill>
          <a:blip r:embed="rId2"/>
          <a:stretch>
            <a:fillRect/>
          </a:stretch>
        </p:blipFill>
        <p:spPr>
          <a:xfrm>
            <a:off x="502098" y="2015597"/>
            <a:ext cx="5204750" cy="4112745"/>
          </a:xfrm>
          <a:prstGeom prst="rect">
            <a:avLst/>
          </a:prstGeom>
        </p:spPr>
      </p:pic>
      <p:sp>
        <p:nvSpPr>
          <p:cNvPr id="4" name="Marcador de contenido 3">
            <a:extLst>
              <a:ext uri="{FF2B5EF4-FFF2-40B4-BE49-F238E27FC236}">
                <a16:creationId xmlns:a16="http://schemas.microsoft.com/office/drawing/2014/main" id="{3D74A293-6100-4A91-9CEB-0C2F4DC57D35}"/>
              </a:ext>
            </a:extLst>
          </p:cNvPr>
          <p:cNvSpPr>
            <a:spLocks noGrp="1"/>
          </p:cNvSpPr>
          <p:nvPr>
            <p:ph sz="half" idx="2"/>
          </p:nvPr>
        </p:nvSpPr>
        <p:spPr/>
        <p:txBody>
          <a:bodyPr/>
          <a:lstStyle/>
          <a:p>
            <a:endParaRPr lang="es-ES" dirty="0"/>
          </a:p>
        </p:txBody>
      </p:sp>
      <p:sp>
        <p:nvSpPr>
          <p:cNvPr id="6" name="Rectángulo 5">
            <a:extLst>
              <a:ext uri="{FF2B5EF4-FFF2-40B4-BE49-F238E27FC236}">
                <a16:creationId xmlns:a16="http://schemas.microsoft.com/office/drawing/2014/main" id="{D8FA45C4-A296-44D7-8D33-1EE189409E85}"/>
              </a:ext>
            </a:extLst>
          </p:cNvPr>
          <p:cNvSpPr/>
          <p:nvPr/>
        </p:nvSpPr>
        <p:spPr>
          <a:xfrm>
            <a:off x="6096000" y="2015597"/>
            <a:ext cx="5689600" cy="411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 función STRCMP compara dos cadenas, y dependiendo si son iguales o no, retorna un valor booleano, es por ello que aprovechamos ese valor booleano en este ejercicio, y si al hacer la comparación 2 cadenas son iguales entonces nos </a:t>
            </a:r>
            <a:r>
              <a:rPr lang="es-ES" dirty="0" err="1"/>
              <a:t>dira</a:t>
            </a:r>
            <a:r>
              <a:rPr lang="es-ES" dirty="0"/>
              <a:t> que hay dos cadenas iguales, en otro caso nos dirá que no hay cadenas iguales.</a:t>
            </a:r>
          </a:p>
        </p:txBody>
      </p:sp>
    </p:spTree>
    <p:extLst>
      <p:ext uri="{BB962C8B-B14F-4D97-AF65-F5344CB8AC3E}">
        <p14:creationId xmlns:p14="http://schemas.microsoft.com/office/powerpoint/2010/main" val="68535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E3632-1F8C-4506-A913-0C8E70E6236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747CA53-961B-490C-A2F0-0AB8050259C5}"/>
              </a:ext>
            </a:extLst>
          </p:cNvPr>
          <p:cNvSpPr>
            <a:spLocks noGrp="1"/>
          </p:cNvSpPr>
          <p:nvPr>
            <p:ph type="body" idx="1"/>
          </p:nvPr>
        </p:nvSpPr>
        <p:spPr/>
        <p:txBody>
          <a:bodyPr/>
          <a:lstStyle/>
          <a:p>
            <a:r>
              <a:rPr lang="es-ES" dirty="0"/>
              <a:t>Caso 1: Cuando hay una “h”</a:t>
            </a:r>
          </a:p>
        </p:txBody>
      </p:sp>
      <p:pic>
        <p:nvPicPr>
          <p:cNvPr id="7" name="Marcador de contenido 6">
            <a:extLst>
              <a:ext uri="{FF2B5EF4-FFF2-40B4-BE49-F238E27FC236}">
                <a16:creationId xmlns:a16="http://schemas.microsoft.com/office/drawing/2014/main" id="{73683A90-2D3F-4CAF-AB29-381E4F90652E}"/>
              </a:ext>
            </a:extLst>
          </p:cNvPr>
          <p:cNvPicPr>
            <a:picLocks noGrp="1" noChangeAspect="1"/>
          </p:cNvPicPr>
          <p:nvPr>
            <p:ph sz="half" idx="2"/>
          </p:nvPr>
        </p:nvPicPr>
        <p:blipFill>
          <a:blip r:embed="rId2"/>
          <a:stretch>
            <a:fillRect/>
          </a:stretch>
        </p:blipFill>
        <p:spPr>
          <a:xfrm>
            <a:off x="1172617" y="2926052"/>
            <a:ext cx="4516277" cy="3772634"/>
          </a:xfrm>
          <a:prstGeom prst="rect">
            <a:avLst/>
          </a:prstGeom>
        </p:spPr>
      </p:pic>
      <p:sp>
        <p:nvSpPr>
          <p:cNvPr id="5" name="Marcador de texto 4">
            <a:extLst>
              <a:ext uri="{FF2B5EF4-FFF2-40B4-BE49-F238E27FC236}">
                <a16:creationId xmlns:a16="http://schemas.microsoft.com/office/drawing/2014/main" id="{467AF273-D290-4E2F-8A7A-603645E73902}"/>
              </a:ext>
            </a:extLst>
          </p:cNvPr>
          <p:cNvSpPr>
            <a:spLocks noGrp="1"/>
          </p:cNvSpPr>
          <p:nvPr>
            <p:ph type="body" sz="quarter" idx="3"/>
          </p:nvPr>
        </p:nvSpPr>
        <p:spPr/>
        <p:txBody>
          <a:bodyPr/>
          <a:lstStyle/>
          <a:p>
            <a:r>
              <a:rPr lang="es-ES" dirty="0"/>
              <a:t>Caso 2: Cuando no hay una H</a:t>
            </a:r>
          </a:p>
        </p:txBody>
      </p:sp>
      <p:pic>
        <p:nvPicPr>
          <p:cNvPr id="8" name="Marcador de contenido 7">
            <a:extLst>
              <a:ext uri="{FF2B5EF4-FFF2-40B4-BE49-F238E27FC236}">
                <a16:creationId xmlns:a16="http://schemas.microsoft.com/office/drawing/2014/main" id="{3220FC3C-1D4F-422C-8703-10D54FC34347}"/>
              </a:ext>
            </a:extLst>
          </p:cNvPr>
          <p:cNvPicPr>
            <a:picLocks noGrp="1" noChangeAspect="1"/>
          </p:cNvPicPr>
          <p:nvPr>
            <p:ph sz="quarter" idx="4"/>
          </p:nvPr>
        </p:nvPicPr>
        <p:blipFill>
          <a:blip r:embed="rId3"/>
          <a:stretch>
            <a:fillRect/>
          </a:stretch>
        </p:blipFill>
        <p:spPr>
          <a:xfrm>
            <a:off x="7158097" y="2924117"/>
            <a:ext cx="4373503" cy="3774569"/>
          </a:xfrm>
          <a:prstGeom prst="rect">
            <a:avLst/>
          </a:prstGeom>
        </p:spPr>
      </p:pic>
    </p:spTree>
    <p:extLst>
      <p:ext uri="{BB962C8B-B14F-4D97-AF65-F5344CB8AC3E}">
        <p14:creationId xmlns:p14="http://schemas.microsoft.com/office/powerpoint/2010/main" val="134427065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infopath/2007/PartnerControls"/>
    <ds:schemaRef ds:uri="http://schemas.microsoft.com/office/2006/documentManagement/types"/>
    <ds:schemaRef ds:uri="http://schemas.microsoft.com/office/2006/metadata/properties"/>
    <ds:schemaRef ds:uri="http://purl.org/dc/terms/"/>
    <ds:schemaRef ds:uri="16c05727-aa75-4e4a-9b5f-8a80a1165891"/>
    <ds:schemaRef ds:uri="71af3243-3dd4-4a8d-8c0d-dd76da1f02a5"/>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718</Words>
  <Application>Microsoft Office PowerPoint</Application>
  <PresentationFormat>Panorámica</PresentationFormat>
  <Paragraphs>35</Paragraphs>
  <Slides>12</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Gill Sans MT</vt:lpstr>
      <vt:lpstr>Wingdings 2</vt:lpstr>
      <vt:lpstr>Dividendo</vt:lpstr>
      <vt:lpstr>Evaluación BDA-II H3</vt:lpstr>
      <vt:lpstr>¿Que es el lenguaje procedural en MYSQL?</vt:lpstr>
      <vt:lpstr>¿Qué es una función? Partes de una función</vt:lpstr>
      <vt:lpstr>¿Cómo crear, eliminar y modificar una función?</vt:lpstr>
      <vt:lpstr>¿Para que sirve la función ConcaT?</vt:lpstr>
      <vt:lpstr>¿Para qué sirve la función SUBSTRING y como funciona en MYSQL?</vt:lpstr>
      <vt:lpstr>Ejemplo 6</vt:lpstr>
      <vt:lpstr>¿Para qué sirve la función STRCMP y como funciona en MYSQL?</vt:lpstr>
      <vt:lpstr>Presentación de PowerPoint</vt:lpstr>
      <vt:lpstr>¿Cual es la diferencia entre las funciones de agregación y funciones creados por el DBA? Es decir funciones creadas por el usuario</vt:lpstr>
      <vt:lpstr>¿Busque y defina a qué se referirá cuando se habla de parámetros de entrada y salida en MySQL?</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2023-05-10T05:58:50Z</dcterms:created>
  <dcterms:modified xsi:type="dcterms:W3CDTF">2023-05-10T07:12:57Z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