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  <p:embeddedFont>
      <p:font typeface="Cambay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mbay-regular.fntdata"/><Relationship Id="rId22" Type="http://schemas.openxmlformats.org/officeDocument/2006/relationships/font" Target="fonts/Cambay-italic.fntdata"/><Relationship Id="rId21" Type="http://schemas.openxmlformats.org/officeDocument/2006/relationships/font" Target="fonts/Cambay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Camb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7d05424f8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7d05424f8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81ea5d1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81ea5d1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40a16d028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40a16d028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7d05424f8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7d05424f8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7d05424f8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7d05424f8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40a16d028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40a16d028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51162d2c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51162d2c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7d05424f8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7d05424f8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7d05424f8_1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7d05424f8_1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9.png"/><Relationship Id="rId5" Type="http://schemas.openxmlformats.org/officeDocument/2006/relationships/image" Target="../media/image5.jpg"/><Relationship Id="rId6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82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38500" y="2170575"/>
            <a:ext cx="506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The Future is on GOING</a:t>
            </a:r>
            <a:endParaRPr b="1" sz="22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4587150"/>
            <a:ext cx="9144000" cy="556500"/>
          </a:xfrm>
          <a:prstGeom prst="rect">
            <a:avLst/>
          </a:prstGeom>
          <a:gradFill>
            <a:gsLst>
              <a:gs pos="0">
                <a:srgbClr val="16C0FB"/>
              </a:gs>
              <a:gs pos="100000">
                <a:srgbClr val="D300E5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10200" y="2762265"/>
            <a:ext cx="7323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Open Source Infrastructure for Fair Commerce</a:t>
            </a:r>
            <a:br>
              <a:rPr lang="es" sz="17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</a:br>
            <a:br>
              <a:rPr lang="es" sz="17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</a:br>
            <a:r>
              <a:rPr lang="es" sz="17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A protocol to power the next generation of e-commerce on Solana.</a:t>
            </a:r>
            <a:endParaRPr sz="17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57" name="Google Shape;57;p13" title="going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5513" y="836275"/>
            <a:ext cx="4212975" cy="133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6452700" y="4642200"/>
            <a:ext cx="2691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going.m.place@gmail.com</a:t>
            </a:r>
            <a:endParaRPr sz="17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1435425" y="227425"/>
            <a:ext cx="6489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chemeClr val="dk1"/>
                </a:solidFill>
              </a:rPr>
              <a:t>The Future: 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chemeClr val="dk1"/>
                </a:solidFill>
              </a:rPr>
              <a:t>An Ecosystem of Commerce on 'Going</a:t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1485900" y="1925250"/>
            <a:ext cx="617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By funding this core infrastructure, you enable a new wave of fair commerce applications on Solana. Our success is directly tied to the ecosystem's growth, and we are committed to building a tool that helps it thrive.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0" y="4587150"/>
            <a:ext cx="9144000" cy="556500"/>
          </a:xfrm>
          <a:prstGeom prst="rect">
            <a:avLst/>
          </a:prstGeom>
          <a:gradFill>
            <a:gsLst>
              <a:gs pos="0">
                <a:srgbClr val="16C0FB"/>
              </a:gs>
              <a:gs pos="100000">
                <a:srgbClr val="D300E5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3295300" y="4672950"/>
            <a:ext cx="574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1"/>
                </a:solidFill>
              </a:rPr>
              <a:t>Sergio Ariel Solis | going.m.place@gmail.com | going-taupe.vercel.app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369138" y="1610100"/>
            <a:ext cx="24057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No Ownership</a:t>
            </a:r>
            <a:endParaRPr>
              <a:solidFill>
                <a:srgbClr val="E0E0E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0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rPr lang="es">
                <a:solidFill>
                  <a:srgbClr val="E0E0E0"/>
                </a:solidFill>
                <a:latin typeface="Montserrat"/>
                <a:ea typeface="Montserrat"/>
                <a:cs typeface="Montserrat"/>
                <a:sym typeface="Montserrat"/>
              </a:rPr>
              <a:t>Users don't own their data or have control over their digital identities and assets.</a:t>
            </a:r>
            <a:endParaRPr>
              <a:solidFill>
                <a:srgbClr val="E0E0E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024500" y="1610100"/>
            <a:ext cx="2651400" cy="20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Centralized Fragility</a:t>
            </a:r>
            <a:endParaRPr b="1">
              <a:solidFill>
                <a:srgbClr val="E0E0E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0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rPr lang="es">
                <a:solidFill>
                  <a:srgbClr val="E0E0E0"/>
                </a:solidFill>
                <a:latin typeface="Montserrat"/>
                <a:ea typeface="Montserrat"/>
                <a:cs typeface="Montserrat"/>
                <a:sym typeface="Montserrat"/>
              </a:rPr>
              <a:t>Opaque rules, censorship, and single points of failure risk the integrity of the ecosystem.</a:t>
            </a:r>
            <a:endParaRPr>
              <a:solidFill>
                <a:srgbClr val="E0E0E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68100" y="1510500"/>
            <a:ext cx="2651400" cy="49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68100" y="1610100"/>
            <a:ext cx="2651400" cy="16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High Commissions.</a:t>
            </a:r>
            <a:endParaRPr>
              <a:solidFill>
                <a:srgbClr val="E0E0E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60000"/>
              </a:lnSpc>
              <a:spcBef>
                <a:spcPts val="1900"/>
              </a:spcBef>
              <a:spcAft>
                <a:spcPts val="1900"/>
              </a:spcAft>
              <a:buNone/>
            </a:pPr>
            <a:r>
              <a:rPr lang="es">
                <a:solidFill>
                  <a:srgbClr val="E0E0E0"/>
                </a:solidFill>
                <a:latin typeface="Montserrat"/>
                <a:ea typeface="Montserrat"/>
                <a:cs typeface="Montserrat"/>
                <a:sym typeface="Montserrat"/>
              </a:rPr>
              <a:t>15-30% fees that crush seller margins and increase buyer costs.</a:t>
            </a:r>
            <a:endParaRPr>
              <a:solidFill>
                <a:srgbClr val="E0E0E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3369138" y="1510500"/>
            <a:ext cx="2405700" cy="49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6024500" y="1510500"/>
            <a:ext cx="2405700" cy="498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1414500" y="247025"/>
            <a:ext cx="6315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chemeClr val="dk1"/>
                </a:solidFill>
              </a:rPr>
              <a:t>A $25.93T Global E-commerce Market is Fundamentally Broken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5"/>
          <p:cNvGrpSpPr/>
          <p:nvPr/>
        </p:nvGrpSpPr>
        <p:grpSpPr>
          <a:xfrm rot="5400000">
            <a:off x="281201" y="1522532"/>
            <a:ext cx="2765150" cy="2563245"/>
            <a:chOff x="4479225" y="2550475"/>
            <a:chExt cx="4097126" cy="1647118"/>
          </a:xfrm>
        </p:grpSpPr>
        <p:sp>
          <p:nvSpPr>
            <p:cNvPr id="75" name="Google Shape;75;p15"/>
            <p:cNvSpPr/>
            <p:nvPr/>
          </p:nvSpPr>
          <p:spPr>
            <a:xfrm>
              <a:off x="4479225" y="2550475"/>
              <a:ext cx="785400" cy="1647000"/>
            </a:xfrm>
            <a:prstGeom prst="roundRect">
              <a:avLst>
                <a:gd fmla="val 14238" name="adj"/>
              </a:avLst>
            </a:prstGeom>
            <a:gradFill>
              <a:gsLst>
                <a:gs pos="0">
                  <a:srgbClr val="16C0FB"/>
                </a:gs>
                <a:gs pos="100000">
                  <a:srgbClr val="D300E5"/>
                </a:gs>
              </a:gsLst>
              <a:lin ang="5400012" scaled="0"/>
            </a:gradFill>
            <a:ln cap="flat" cmpd="sng" w="125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0025" lIns="120025" spcFirstLastPara="1" rIns="120025" wrap="square" tIns="1200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37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4593251" y="2550593"/>
              <a:ext cx="3983100" cy="1647000"/>
            </a:xfrm>
            <a:prstGeom prst="roundRect">
              <a:avLst>
                <a:gd fmla="val 5976" name="adj"/>
              </a:avLst>
            </a:prstGeom>
            <a:solidFill>
              <a:srgbClr val="0A192F"/>
            </a:solidFill>
            <a:ln cap="flat" cmpd="sng" w="125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0025" lIns="120025" spcFirstLastPara="1" rIns="120025" wrap="square" tIns="1200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37"/>
            </a:p>
          </p:txBody>
        </p:sp>
      </p:grpSp>
      <p:sp>
        <p:nvSpPr>
          <p:cNvPr id="77" name="Google Shape;77;p15"/>
          <p:cNvSpPr txBox="1"/>
          <p:nvPr/>
        </p:nvSpPr>
        <p:spPr>
          <a:xfrm>
            <a:off x="382468" y="1487385"/>
            <a:ext cx="25632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6300" lIns="236300" spcFirstLastPara="1" rIns="236300" wrap="square" tIns="1181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75"/>
              </a:spcBef>
              <a:spcAft>
                <a:spcPts val="0"/>
              </a:spcAft>
              <a:buNone/>
            </a:pPr>
            <a:r>
              <a:rPr b="1" lang="es" sz="1506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Fair Commission</a:t>
            </a:r>
            <a:endParaRPr b="1" sz="1506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  <a:p>
            <a:pPr indent="0" lvl="0" marL="0" rtl="0" algn="l">
              <a:lnSpc>
                <a:spcPct val="115000"/>
              </a:lnSpc>
              <a:spcBef>
                <a:spcPts val="1575"/>
              </a:spcBef>
              <a:spcAft>
                <a:spcPts val="1575"/>
              </a:spcAft>
              <a:buNone/>
            </a:pPr>
            <a:r>
              <a:rPr lang="es" sz="13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A protocol-level fee of 3% is enabled by blockchain efficiency, drastically cutting costs for both buyers and sellers.</a:t>
            </a:r>
            <a:endParaRPr sz="1406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 rot="5400000">
            <a:off x="6097655" y="1522532"/>
            <a:ext cx="2765150" cy="2563245"/>
            <a:chOff x="4479225" y="2550475"/>
            <a:chExt cx="4097126" cy="1647118"/>
          </a:xfrm>
        </p:grpSpPr>
        <p:sp>
          <p:nvSpPr>
            <p:cNvPr id="79" name="Google Shape;79;p15"/>
            <p:cNvSpPr/>
            <p:nvPr/>
          </p:nvSpPr>
          <p:spPr>
            <a:xfrm>
              <a:off x="4479225" y="2550475"/>
              <a:ext cx="785400" cy="1647000"/>
            </a:xfrm>
            <a:prstGeom prst="roundRect">
              <a:avLst>
                <a:gd fmla="val 14238" name="adj"/>
              </a:avLst>
            </a:prstGeom>
            <a:gradFill>
              <a:gsLst>
                <a:gs pos="0">
                  <a:srgbClr val="16C0FB"/>
                </a:gs>
                <a:gs pos="100000">
                  <a:srgbClr val="D300E5"/>
                </a:gs>
              </a:gsLst>
              <a:lin ang="5400012" scaled="0"/>
            </a:gradFill>
            <a:ln cap="flat" cmpd="sng" w="125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0025" lIns="120025" spcFirstLastPara="1" rIns="120025" wrap="square" tIns="1200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37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593251" y="2550593"/>
              <a:ext cx="3983100" cy="1647000"/>
            </a:xfrm>
            <a:prstGeom prst="roundRect">
              <a:avLst>
                <a:gd fmla="val 5976" name="adj"/>
              </a:avLst>
            </a:prstGeom>
            <a:solidFill>
              <a:srgbClr val="0A192F"/>
            </a:solidFill>
            <a:ln cap="flat" cmpd="sng" w="125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0025" lIns="120025" spcFirstLastPara="1" rIns="120025" wrap="square" tIns="1200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37"/>
            </a:p>
          </p:txBody>
        </p:sp>
      </p:grpSp>
      <p:sp>
        <p:nvSpPr>
          <p:cNvPr id="81" name="Google Shape;81;p15"/>
          <p:cNvSpPr txBox="1"/>
          <p:nvPr/>
        </p:nvSpPr>
        <p:spPr>
          <a:xfrm>
            <a:off x="6228846" y="1489613"/>
            <a:ext cx="25329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80000" spcFirstLastPara="1" rIns="180000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6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Open Source Foundation</a:t>
            </a:r>
            <a:endParaRPr b="1" sz="13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We're building an open-source protocol for others to build upon, fostering a global ecosystem of fair commerce.</a:t>
            </a:r>
            <a:endParaRPr sz="13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grpSp>
        <p:nvGrpSpPr>
          <p:cNvPr id="82" name="Google Shape;82;p15"/>
          <p:cNvGrpSpPr/>
          <p:nvPr/>
        </p:nvGrpSpPr>
        <p:grpSpPr>
          <a:xfrm rot="5400000">
            <a:off x="3161653" y="1518837"/>
            <a:ext cx="2765150" cy="2563245"/>
            <a:chOff x="4479225" y="2550475"/>
            <a:chExt cx="4097126" cy="1647118"/>
          </a:xfrm>
        </p:grpSpPr>
        <p:sp>
          <p:nvSpPr>
            <p:cNvPr id="83" name="Google Shape;83;p15"/>
            <p:cNvSpPr/>
            <p:nvPr/>
          </p:nvSpPr>
          <p:spPr>
            <a:xfrm>
              <a:off x="4479225" y="2550475"/>
              <a:ext cx="785400" cy="1647000"/>
            </a:xfrm>
            <a:prstGeom prst="roundRect">
              <a:avLst>
                <a:gd fmla="val 14238" name="adj"/>
              </a:avLst>
            </a:prstGeom>
            <a:gradFill>
              <a:gsLst>
                <a:gs pos="0">
                  <a:srgbClr val="16C0FB"/>
                </a:gs>
                <a:gs pos="100000">
                  <a:srgbClr val="D300E5"/>
                </a:gs>
              </a:gsLst>
              <a:lin ang="5400012" scaled="0"/>
            </a:gradFill>
            <a:ln cap="flat" cmpd="sng" w="125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0025" lIns="120025" spcFirstLastPara="1" rIns="120025" wrap="square" tIns="1200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37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4593251" y="2550593"/>
              <a:ext cx="3983100" cy="1647000"/>
            </a:xfrm>
            <a:prstGeom prst="roundRect">
              <a:avLst>
                <a:gd fmla="val 5976" name="adj"/>
              </a:avLst>
            </a:prstGeom>
            <a:solidFill>
              <a:srgbClr val="0A192F"/>
            </a:solidFill>
            <a:ln cap="flat" cmpd="sng" w="125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0025" lIns="120025" spcFirstLastPara="1" rIns="120025" wrap="square" tIns="1200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37"/>
            </a:p>
          </p:txBody>
        </p:sp>
      </p:grpSp>
      <p:sp>
        <p:nvSpPr>
          <p:cNvPr id="85" name="Google Shape;85;p15"/>
          <p:cNvSpPr txBox="1"/>
          <p:nvPr/>
        </p:nvSpPr>
        <p:spPr>
          <a:xfrm>
            <a:off x="3232475" y="1489626"/>
            <a:ext cx="26235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0000" lIns="180000" spcFirstLastPara="1" rIns="180000" wrap="square" tIns="900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6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Real Ownership</a:t>
            </a:r>
            <a:endParaRPr b="1" sz="13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Value is shared back with the community via $G rewards, creating a system where users are also stakeholders.</a:t>
            </a:r>
            <a:endParaRPr sz="13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86" name="Google Shape;86;p15" title="Frame 3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187" y="4599875"/>
            <a:ext cx="1519625" cy="4662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rgbClr val="000000">
                <a:alpha val="90000"/>
              </a:srgbClr>
            </a:outerShdw>
          </a:effectLst>
        </p:spPr>
      </p:pic>
      <p:sp>
        <p:nvSpPr>
          <p:cNvPr id="87" name="Google Shape;87;p15"/>
          <p:cNvSpPr txBox="1"/>
          <p:nvPr/>
        </p:nvSpPr>
        <p:spPr>
          <a:xfrm>
            <a:off x="1913825" y="229600"/>
            <a:ext cx="526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chemeClr val="dk1"/>
                </a:solidFill>
              </a:rPr>
              <a:t>A Protocol, Not Just an App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1535100" y="174725"/>
            <a:ext cx="607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Built for Solana, Impossible Elsewhere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452">
            <a:off x="3430802" y="1962341"/>
            <a:ext cx="2282400" cy="1833300"/>
          </a:xfrm>
          <a:prstGeom prst="triangle">
            <a:avLst>
              <a:gd fmla="val 50000" name="adj"/>
            </a:avLst>
          </a:prstGeom>
          <a:gradFill>
            <a:gsLst>
              <a:gs pos="0">
                <a:srgbClr val="16C0FB"/>
              </a:gs>
              <a:gs pos="100000">
                <a:srgbClr val="D300E5"/>
              </a:gs>
            </a:gsLst>
            <a:lin ang="0" scaled="0"/>
          </a:gradFill>
          <a:ln>
            <a:noFill/>
          </a:ln>
        </p:spPr>
        <p:txBody>
          <a:bodyPr anchorCtr="0" anchor="ctr" bIns="84025" lIns="84025" spcFirstLastPara="1" rIns="84025" wrap="square" tIns="84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86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3129450" y="1004975"/>
            <a:ext cx="2885100" cy="876900"/>
          </a:xfrm>
          <a:prstGeom prst="roundRect">
            <a:avLst>
              <a:gd fmla="val 16667" name="adj"/>
            </a:avLst>
          </a:prstGeom>
          <a:solidFill>
            <a:srgbClr val="ADADAD">
              <a:alpha val="18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86">
                <a:solidFill>
                  <a:schemeClr val="dk1"/>
                </a:solidFill>
              </a:rPr>
              <a:t>Speed for Commerce</a:t>
            </a:r>
            <a:endParaRPr b="1" sz="1286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2">
                <a:solidFill>
                  <a:schemeClr val="dk1"/>
                </a:solidFill>
              </a:rPr>
              <a:t>Solana's high-speed transactions (65,000 TPS) provide an instant user experience, crucial for real-world commerce.</a:t>
            </a:r>
            <a:endParaRPr sz="1102">
              <a:solidFill>
                <a:schemeClr val="dk1"/>
              </a:solidFill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074600" y="3795800"/>
            <a:ext cx="2356200" cy="995100"/>
          </a:xfrm>
          <a:prstGeom prst="roundRect">
            <a:avLst>
              <a:gd fmla="val 16667" name="adj"/>
            </a:avLst>
          </a:prstGeom>
          <a:solidFill>
            <a:srgbClr val="ADADAD">
              <a:alpha val="18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86">
                <a:solidFill>
                  <a:schemeClr val="dk1"/>
                </a:solidFill>
              </a:rPr>
              <a:t>Low Costs</a:t>
            </a:r>
            <a:endParaRPr b="1" sz="1286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2">
                <a:solidFill>
                  <a:schemeClr val="dk1"/>
                </a:solidFill>
              </a:rPr>
              <a:t>Our low-commission model is only viable and scalable thanks to Solana's near-zero transaction fees.</a:t>
            </a:r>
            <a:endParaRPr sz="1102">
              <a:solidFill>
                <a:schemeClr val="dk1"/>
              </a:solidFill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5713200" y="3795800"/>
            <a:ext cx="2356200" cy="995100"/>
          </a:xfrm>
          <a:prstGeom prst="roundRect">
            <a:avLst>
              <a:gd fmla="val 16667" name="adj"/>
            </a:avLst>
          </a:prstGeom>
          <a:solidFill>
            <a:srgbClr val="ADADAD">
              <a:alpha val="18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50">
                <a:solidFill>
                  <a:schemeClr val="dk1"/>
                </a:solidFill>
              </a:rPr>
              <a:t>DeFi Composability</a:t>
            </a:r>
            <a:endParaRPr b="1" sz="1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We leverage Solana's liquid staking ecosystem to create our core innovation: a 'Yield-Bearing Escrow'.</a:t>
            </a:r>
            <a:endParaRPr sz="1100"/>
          </a:p>
        </p:txBody>
      </p:sp>
      <p:sp>
        <p:nvSpPr>
          <p:cNvPr id="97" name="Google Shape;97;p16"/>
          <p:cNvSpPr/>
          <p:nvPr/>
        </p:nvSpPr>
        <p:spPr>
          <a:xfrm rot="510">
            <a:off x="3561600" y="2122250"/>
            <a:ext cx="2020800" cy="1600200"/>
          </a:xfrm>
          <a:prstGeom prst="triangle">
            <a:avLst>
              <a:gd fmla="val 50000" name="adj"/>
            </a:avLst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anchorCtr="0" anchor="ctr" bIns="84025" lIns="84025" spcFirstLastPara="1" rIns="84025" wrap="square" tIns="840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86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1168200" y="136975"/>
            <a:ext cx="6807600" cy="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520"/>
              <a:t>The Core Innovation: Yield-Bearing Escrow</a:t>
            </a:r>
            <a:endParaRPr b="1" sz="2520"/>
          </a:p>
        </p:txBody>
      </p:sp>
      <p:sp>
        <p:nvSpPr>
          <p:cNvPr id="103" name="Google Shape;103;p17"/>
          <p:cNvSpPr txBox="1"/>
          <p:nvPr/>
        </p:nvSpPr>
        <p:spPr>
          <a:xfrm>
            <a:off x="328725" y="619350"/>
            <a:ext cx="844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A unique trust mechanism that transforms traditional escrow into a yield-generating system.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285500" y="1120575"/>
            <a:ext cx="1947300" cy="1888500"/>
          </a:xfrm>
          <a:prstGeom prst="roundRect">
            <a:avLst>
              <a:gd fmla="val 16667" name="adj"/>
            </a:avLst>
          </a:prstGeom>
          <a:solidFill>
            <a:srgbClr val="ADADAD">
              <a:alpha val="18040"/>
            </a:srgbClr>
          </a:solidFill>
          <a:ln cap="flat" cmpd="sng" w="11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2525" lIns="112525" spcFirstLastPara="1" rIns="112525" wrap="square" tIns="112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2480475" y="1142199"/>
            <a:ext cx="1947300" cy="1886400"/>
          </a:xfrm>
          <a:prstGeom prst="roundRect">
            <a:avLst>
              <a:gd fmla="val 16667" name="adj"/>
            </a:avLst>
          </a:prstGeom>
          <a:solidFill>
            <a:srgbClr val="ADADAD">
              <a:alpha val="18040"/>
            </a:srgbClr>
          </a:solidFill>
          <a:ln cap="flat" cmpd="sng" w="11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2525" lIns="112525" spcFirstLastPara="1" rIns="112525" wrap="square" tIns="112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3">
              <a:solidFill>
                <a:schemeClr val="dk1"/>
              </a:solidFill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4675450" y="1120575"/>
            <a:ext cx="1947300" cy="1888500"/>
          </a:xfrm>
          <a:prstGeom prst="roundRect">
            <a:avLst>
              <a:gd fmla="val 16667" name="adj"/>
            </a:avLst>
          </a:prstGeom>
          <a:solidFill>
            <a:srgbClr val="ADADAD">
              <a:alpha val="18040"/>
            </a:srgbClr>
          </a:solidFill>
          <a:ln cap="flat" cmpd="sng" w="11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2525" lIns="112525" spcFirstLastPara="1" rIns="112525" wrap="square" tIns="112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3">
              <a:solidFill>
                <a:schemeClr val="dk1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6870425" y="1141030"/>
            <a:ext cx="1947300" cy="1888500"/>
          </a:xfrm>
          <a:prstGeom prst="roundRect">
            <a:avLst>
              <a:gd fmla="val 16667" name="adj"/>
            </a:avLst>
          </a:prstGeom>
          <a:solidFill>
            <a:srgbClr val="ADADAD">
              <a:alpha val="18040"/>
            </a:srgbClr>
          </a:solidFill>
          <a:ln cap="flat" cmpd="sng" w="11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2525" lIns="112525" spcFirstLastPara="1" rIns="112525" wrap="square" tIns="112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3">
              <a:solidFill>
                <a:schemeClr val="dk1"/>
              </a:solidFill>
            </a:endParaRPr>
          </a:p>
        </p:txBody>
      </p:sp>
      <p:pic>
        <p:nvPicPr>
          <p:cNvPr id="108" name="Google Shape;108;p17" title="IMG-20250607-WA0005.jpg"/>
          <p:cNvPicPr preferRelativeResize="0"/>
          <p:nvPr/>
        </p:nvPicPr>
        <p:blipFill rotWithShape="1">
          <a:blip r:embed="rId3">
            <a:alphaModFix/>
          </a:blip>
          <a:srcRect b="26344" l="25564" r="24920" t="23722"/>
          <a:stretch/>
        </p:blipFill>
        <p:spPr>
          <a:xfrm>
            <a:off x="4032375" y="3513725"/>
            <a:ext cx="997949" cy="1008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 rot="-5400000">
            <a:off x="4396500" y="-953750"/>
            <a:ext cx="269700" cy="8430300"/>
          </a:xfrm>
          <a:prstGeom prst="leftBrace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16C0FB"/>
              </a:gs>
              <a:gs pos="100000">
                <a:srgbClr val="D300E5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480475" y="1192125"/>
            <a:ext cx="1947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23">
                <a:solidFill>
                  <a:schemeClr val="dk1"/>
                </a:solidFill>
              </a:rPr>
              <a:t>Staking &amp; Yield</a:t>
            </a:r>
            <a:endParaRPr b="1" sz="1423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Funds are automatically staked in a liquid staking pool (like JitoSOL), generating yield.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85500" y="1157875"/>
            <a:ext cx="19473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23">
                <a:solidFill>
                  <a:schemeClr val="dk1"/>
                </a:solidFill>
              </a:rPr>
              <a:t>Purchase</a:t>
            </a:r>
            <a:endParaRPr b="1" sz="1423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Buyer initiates a purchase. Funds are locked in our protocol.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675450" y="1157875"/>
            <a:ext cx="1947300" cy="12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23">
                <a:solidFill>
                  <a:schemeClr val="dk1"/>
                </a:solidFill>
              </a:rPr>
              <a:t>Delivery Confirmed</a:t>
            </a:r>
            <a:endParaRPr b="1" sz="1423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The buyer scans a QR code to confirm delivery.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6870550" y="1141025"/>
            <a:ext cx="1947300" cy="10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23">
                <a:solidFill>
                  <a:schemeClr val="dk1"/>
                </a:solidFill>
              </a:rPr>
              <a:t>Payment Released</a:t>
            </a:r>
            <a:endParaRPr b="1" sz="1423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Payment is released to the seller.</a:t>
            </a:r>
            <a:endParaRPr sz="1700">
              <a:solidFill>
                <a:schemeClr val="lt2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2325" y="3396250"/>
            <a:ext cx="4069800" cy="17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The yield from staking is used to </a:t>
            </a:r>
            <a:r>
              <a:rPr b="1" lang="es" sz="1300">
                <a:solidFill>
                  <a:schemeClr val="dk1"/>
                </a:solidFill>
              </a:rPr>
              <a:t>back and distribute</a:t>
            </a:r>
            <a:r>
              <a:rPr lang="es" sz="1300">
                <a:solidFill>
                  <a:schemeClr val="dk1"/>
                </a:solidFill>
              </a:rPr>
              <a:t> rewards in our native token, </a:t>
            </a:r>
            <a:r>
              <a:rPr b="1" lang="es" sz="1300">
                <a:solidFill>
                  <a:schemeClr val="dk1"/>
                </a:solidFill>
              </a:rPr>
              <a:t>$G</a:t>
            </a:r>
            <a:r>
              <a:rPr lang="es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This creates a powerful </a:t>
            </a:r>
            <a:r>
              <a:rPr b="1" lang="es" sz="1300">
                <a:solidFill>
                  <a:schemeClr val="dk1"/>
                </a:solidFill>
              </a:rPr>
              <a:t>incentive for sellers</a:t>
            </a:r>
            <a:r>
              <a:rPr lang="es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" sz="1300">
                <a:solidFill>
                  <a:schemeClr val="dk1"/>
                </a:solidFill>
              </a:rPr>
              <a:t>It ensures a </a:t>
            </a:r>
            <a:r>
              <a:rPr b="1" lang="es" sz="1300">
                <a:solidFill>
                  <a:schemeClr val="dk1"/>
                </a:solidFill>
              </a:rPr>
              <a:t>sustainable token economy</a:t>
            </a:r>
            <a:r>
              <a:rPr lang="es" sz="1300">
                <a:solidFill>
                  <a:schemeClr val="dk1"/>
                </a:solidFill>
              </a:rPr>
              <a:t>.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96969"/>
            </a:gs>
            <a:gs pos="100000">
              <a:srgbClr val="1D1D1D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/>
        </p:nvSpPr>
        <p:spPr>
          <a:xfrm>
            <a:off x="1741200" y="263050"/>
            <a:ext cx="566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dk1"/>
                </a:solidFill>
              </a:rPr>
              <a:t>Our Commitment to the Ecosystem.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107000" y="1224900"/>
            <a:ext cx="6181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300E4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A 100% open-source smart contract protocol.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1107000" y="2003950"/>
            <a:ext cx="693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6C0FB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A public security audit report from a reputable firm.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107000" y="2783000"/>
            <a:ext cx="587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D300E4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Comprehensive developer documentation.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1107000" y="3562050"/>
            <a:ext cx="566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6C0FB"/>
              </a:buClr>
              <a:buSzPts val="2000"/>
              <a:buChar char="●"/>
            </a:pPr>
            <a:r>
              <a:rPr lang="es" sz="2000">
                <a:solidFill>
                  <a:schemeClr val="dk1"/>
                </a:solidFill>
              </a:rPr>
              <a:t>A functional demo application on Devnet.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192F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1322550" y="643025"/>
            <a:ext cx="1824300" cy="2258400"/>
          </a:xfrm>
          <a:prstGeom prst="roundRect">
            <a:avLst>
              <a:gd fmla="val 16667" name="adj"/>
            </a:avLst>
          </a:prstGeom>
          <a:solidFill>
            <a:srgbClr val="ADADAD">
              <a:alpha val="18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/>
          <p:nvPr/>
        </p:nvSpPr>
        <p:spPr>
          <a:xfrm>
            <a:off x="2978725" y="3064700"/>
            <a:ext cx="1245600" cy="1903500"/>
          </a:xfrm>
          <a:prstGeom prst="roundRect">
            <a:avLst>
              <a:gd fmla="val 16667" name="adj"/>
            </a:avLst>
          </a:prstGeom>
          <a:solidFill>
            <a:srgbClr val="ADADAD">
              <a:alpha val="18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1594650" y="3064700"/>
            <a:ext cx="1245600" cy="1903500"/>
          </a:xfrm>
          <a:prstGeom prst="roundRect">
            <a:avLst>
              <a:gd fmla="val 16667" name="adj"/>
            </a:avLst>
          </a:prstGeom>
          <a:solidFill>
            <a:srgbClr val="ADADAD">
              <a:alpha val="18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236425" y="3064700"/>
            <a:ext cx="1245000" cy="1903500"/>
          </a:xfrm>
          <a:prstGeom prst="roundRect">
            <a:avLst>
              <a:gd fmla="val 16667" name="adj"/>
            </a:avLst>
          </a:prstGeom>
          <a:solidFill>
            <a:srgbClr val="ADADAD">
              <a:alpha val="180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3458275" y="195675"/>
            <a:ext cx="222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The </a:t>
            </a:r>
            <a:r>
              <a:rPr lang="es" sz="3000">
                <a:solidFill>
                  <a:schemeClr val="dk1"/>
                </a:solidFill>
                <a:latin typeface="Cambay"/>
                <a:ea typeface="Cambay"/>
                <a:cs typeface="Cambay"/>
                <a:sym typeface="Cambay"/>
              </a:rPr>
              <a:t>Team</a:t>
            </a:r>
            <a:endParaRPr sz="3000">
              <a:solidFill>
                <a:schemeClr val="dk1"/>
              </a:solidFill>
              <a:latin typeface="Cambay"/>
              <a:ea typeface="Cambay"/>
              <a:cs typeface="Cambay"/>
              <a:sym typeface="Cambay"/>
            </a:endParaRPr>
          </a:p>
        </p:txBody>
      </p:sp>
      <p:pic>
        <p:nvPicPr>
          <p:cNvPr id="133" name="Google Shape;133;p19" title="42455008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090" y="825455"/>
            <a:ext cx="1497214" cy="1497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 title="Screenshot 2025-04-30 at 3.11.25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925" y="3260963"/>
            <a:ext cx="900000" cy="9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1481425" y="2322663"/>
            <a:ext cx="14193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50" lIns="79150" spcFirstLastPara="1" rIns="79150" wrap="square" tIns="791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98">
                <a:solidFill>
                  <a:schemeClr val="lt2"/>
                </a:solidFill>
              </a:rPr>
              <a:t>Sergio Ariel Solis</a:t>
            </a:r>
            <a:br>
              <a:rPr lang="es" sz="1298">
                <a:solidFill>
                  <a:schemeClr val="lt2"/>
                </a:solidFill>
              </a:rPr>
            </a:br>
            <a:r>
              <a:rPr lang="es" sz="1298">
                <a:solidFill>
                  <a:schemeClr val="lt2"/>
                </a:solidFill>
              </a:rPr>
              <a:t>Founder / Dev</a:t>
            </a:r>
            <a:endParaRPr sz="1298">
              <a:solidFill>
                <a:schemeClr val="lt2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236425" y="4196975"/>
            <a:ext cx="12450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84850" lIns="84850" spcFirstLastPara="1" rIns="84850" wrap="square" tIns="848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6">
                <a:solidFill>
                  <a:schemeClr val="lt2"/>
                </a:solidFill>
              </a:rPr>
              <a:t>Juan Marchetto</a:t>
            </a:r>
            <a:br>
              <a:rPr lang="es" sz="1206">
                <a:solidFill>
                  <a:schemeClr val="lt2"/>
                </a:solidFill>
              </a:rPr>
            </a:br>
            <a:r>
              <a:rPr lang="es" sz="1206">
                <a:solidFill>
                  <a:schemeClr val="lt2"/>
                </a:solidFill>
              </a:rPr>
              <a:t>Tech Advisor</a:t>
            </a:r>
            <a:endParaRPr sz="1206">
              <a:solidFill>
                <a:schemeClr val="lt2"/>
              </a:solidFill>
            </a:endParaRPr>
          </a:p>
        </p:txBody>
      </p:sp>
      <p:pic>
        <p:nvPicPr>
          <p:cNvPr id="137" name="Google Shape;137;p19" title="PHOTO-2025-05-16-19-12-06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2275" y="3260965"/>
            <a:ext cx="899999" cy="9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 txBox="1"/>
          <p:nvPr/>
        </p:nvSpPr>
        <p:spPr>
          <a:xfrm>
            <a:off x="1574725" y="4196975"/>
            <a:ext cx="1310700" cy="7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84850" lIns="84850" spcFirstLastPara="1" rIns="84850" wrap="square" tIns="848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99">
                <a:solidFill>
                  <a:schemeClr val="lt2"/>
                </a:solidFill>
              </a:rPr>
              <a:t>Eliana Solis</a:t>
            </a:r>
            <a:br>
              <a:rPr lang="es" sz="1299">
                <a:solidFill>
                  <a:schemeClr val="lt2"/>
                </a:solidFill>
              </a:rPr>
            </a:br>
            <a:r>
              <a:rPr lang="es" sz="1299">
                <a:solidFill>
                  <a:schemeClr val="lt2"/>
                </a:solidFill>
              </a:rPr>
              <a:t>Director of Content</a:t>
            </a:r>
            <a:endParaRPr sz="1299">
              <a:solidFill>
                <a:schemeClr val="lt2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050568" y="4196974"/>
            <a:ext cx="11013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84850" lIns="84850" spcFirstLastPara="1" rIns="84850" wrap="square" tIns="848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99">
                <a:solidFill>
                  <a:schemeClr val="lt2"/>
                </a:solidFill>
              </a:rPr>
              <a:t>Giselle</a:t>
            </a:r>
            <a:r>
              <a:rPr lang="es" sz="1299">
                <a:solidFill>
                  <a:schemeClr val="lt2"/>
                </a:solidFill>
              </a:rPr>
              <a:t> Solis</a:t>
            </a:r>
            <a:br>
              <a:rPr lang="es" sz="1299">
                <a:solidFill>
                  <a:schemeClr val="lt2"/>
                </a:solidFill>
              </a:rPr>
            </a:br>
            <a:r>
              <a:rPr lang="es" sz="1299">
                <a:solidFill>
                  <a:schemeClr val="lt2"/>
                </a:solidFill>
              </a:rPr>
              <a:t>Designer</a:t>
            </a:r>
            <a:endParaRPr sz="1299">
              <a:solidFill>
                <a:schemeClr val="lt2"/>
              </a:solidFill>
            </a:endParaRPr>
          </a:p>
        </p:txBody>
      </p:sp>
      <p:pic>
        <p:nvPicPr>
          <p:cNvPr id="140" name="Google Shape;140;p19" title="unnamed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51225" y="3260978"/>
            <a:ext cx="900000" cy="9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4147550" y="842175"/>
            <a:ext cx="4863000" cy="4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My vision for GOING was born from direct experience with a core problem. I began my career in wholesale, where I felt the pressure of high commissions from large platforms firsthand. I learned to code to build the solution I always wanted as a seller: one that treats its users as true partners.</a:t>
            </a:r>
            <a:endParaRPr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To ensure technical excellence, I am supported by Juan Marchetto as a respected Technical Advisor.</a:t>
            </a:r>
            <a:endParaRPr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I am also currently supported by a Director of Content and a UI/UX Designer, who have been integral in getting the project to this stage. This funding round will allow us to hire full-time talent to fill these critical roles and scale the team.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192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/>
        </p:nvSpPr>
        <p:spPr>
          <a:xfrm>
            <a:off x="1871550" y="261125"/>
            <a:ext cx="5400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>
                <a:solidFill>
                  <a:schemeClr val="dk1"/>
                </a:solidFill>
              </a:rPr>
              <a:t>Our Plan to Deliver Value</a:t>
            </a:r>
            <a:endParaRPr b="1" sz="2600">
              <a:solidFill>
                <a:schemeClr val="dk1"/>
              </a:solidFill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305850" y="4389125"/>
            <a:ext cx="8532300" cy="57000"/>
          </a:xfrm>
          <a:prstGeom prst="rect">
            <a:avLst/>
          </a:prstGeom>
          <a:gradFill>
            <a:gsLst>
              <a:gs pos="0">
                <a:srgbClr val="16C0FB"/>
              </a:gs>
              <a:gs pos="100000">
                <a:srgbClr val="D300E5"/>
              </a:gs>
            </a:gsLst>
            <a:lin ang="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1331600" y="846125"/>
            <a:ext cx="6673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This timeline begins once the core development team is formally hired.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305825" y="1617275"/>
            <a:ext cx="1947300" cy="2360100"/>
          </a:xfrm>
          <a:prstGeom prst="roundRect">
            <a:avLst>
              <a:gd fmla="val 16667" name="adj"/>
            </a:avLst>
          </a:prstGeom>
          <a:solidFill>
            <a:srgbClr val="ADADAD">
              <a:alpha val="18040"/>
            </a:srgbClr>
          </a:solidFill>
          <a:ln cap="flat" cmpd="sng" w="11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2525" lIns="112525" spcFirstLastPara="1" rIns="112525" wrap="square" tIns="112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2500800" y="1638900"/>
            <a:ext cx="1947300" cy="2360100"/>
          </a:xfrm>
          <a:prstGeom prst="roundRect">
            <a:avLst>
              <a:gd fmla="val 16667" name="adj"/>
            </a:avLst>
          </a:prstGeom>
          <a:solidFill>
            <a:srgbClr val="ADADAD">
              <a:alpha val="18040"/>
            </a:srgbClr>
          </a:solidFill>
          <a:ln cap="flat" cmpd="sng" w="11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2525" lIns="112525" spcFirstLastPara="1" rIns="112525" wrap="square" tIns="112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23">
              <a:solidFill>
                <a:schemeClr val="dk1"/>
              </a:solidFill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4695775" y="1617275"/>
            <a:ext cx="1947300" cy="2360100"/>
          </a:xfrm>
          <a:prstGeom prst="roundRect">
            <a:avLst>
              <a:gd fmla="val 16667" name="adj"/>
            </a:avLst>
          </a:prstGeom>
          <a:solidFill>
            <a:srgbClr val="ADADAD">
              <a:alpha val="18040"/>
            </a:srgbClr>
          </a:solidFill>
          <a:ln cap="flat" cmpd="sng" w="11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2525" lIns="112525" spcFirstLastPara="1" rIns="112525" wrap="square" tIns="112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23">
              <a:solidFill>
                <a:schemeClr val="dk1"/>
              </a:solidFill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6890750" y="1637724"/>
            <a:ext cx="1947300" cy="2360100"/>
          </a:xfrm>
          <a:prstGeom prst="roundRect">
            <a:avLst>
              <a:gd fmla="val 16667" name="adj"/>
            </a:avLst>
          </a:prstGeom>
          <a:solidFill>
            <a:srgbClr val="ADADAD">
              <a:alpha val="18040"/>
            </a:srgbClr>
          </a:solidFill>
          <a:ln cap="flat" cmpd="sng" w="11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12525" lIns="112525" spcFirstLastPara="1" rIns="112525" wrap="square" tIns="112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3">
              <a:solidFill>
                <a:schemeClr val="dk1"/>
              </a:solidFill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2500800" y="1617425"/>
            <a:ext cx="1947300" cy="22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23">
                <a:solidFill>
                  <a:schemeClr val="dk1"/>
                </a:solidFill>
              </a:rPr>
              <a:t>Core Protocol Development</a:t>
            </a:r>
            <a:endParaRPr b="1" sz="1423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Implement the core logic of the Yield-Bearing Escrow and the $G rewards mechanism. Complete internal testing on Devnet.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305825" y="1617275"/>
            <a:ext cx="1947300" cy="21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23">
                <a:solidFill>
                  <a:schemeClr val="dk1"/>
                </a:solidFill>
              </a:rPr>
              <a:t>Onboarding &amp; Protocol Architecture</a:t>
            </a:r>
            <a:endParaRPr b="1" sz="1423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Formal team kick-off. Finalize the technical litepaper and publish the public GitHub repository.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4695775" y="1637725"/>
            <a:ext cx="1947300" cy="20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23">
                <a:solidFill>
                  <a:schemeClr val="dk1"/>
                </a:solidFill>
              </a:rPr>
              <a:t>Audit &amp; Refinement</a:t>
            </a:r>
            <a:endParaRPr b="1" sz="1423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Submit the smart contract for a full security audit by a reputable firm. Refine the demo application based on initial feedback.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6890875" y="1638900"/>
            <a:ext cx="1947300" cy="22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23">
                <a:solidFill>
                  <a:schemeClr val="dk1"/>
                </a:solidFill>
              </a:rPr>
              <a:t>Launch &amp; Publication</a:t>
            </a:r>
            <a:endParaRPr b="1" sz="1423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1"/>
                </a:solidFill>
              </a:rPr>
              <a:t>Finalize the audit report. Publicly launch the open-source protocol and publish comprehensive developer documentation.</a:t>
            </a:r>
            <a:endParaRPr sz="1700">
              <a:solidFill>
                <a:schemeClr val="lt2"/>
              </a:solidFill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1190525" y="4040900"/>
            <a:ext cx="177900" cy="284700"/>
          </a:xfrm>
          <a:prstGeom prst="diamond">
            <a:avLst/>
          </a:prstGeom>
          <a:solidFill>
            <a:srgbClr val="2DA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3385500" y="4051713"/>
            <a:ext cx="177900" cy="284700"/>
          </a:xfrm>
          <a:prstGeom prst="diamond">
            <a:avLst/>
          </a:prstGeom>
          <a:solidFill>
            <a:srgbClr val="5C79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>
            <a:off x="5580475" y="4040900"/>
            <a:ext cx="177900" cy="284700"/>
          </a:xfrm>
          <a:prstGeom prst="diamond">
            <a:avLst/>
          </a:prstGeom>
          <a:solidFill>
            <a:srgbClr val="8C47E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7827500" y="4051125"/>
            <a:ext cx="177900" cy="284700"/>
          </a:xfrm>
          <a:prstGeom prst="diamond">
            <a:avLst/>
          </a:prstGeom>
          <a:solidFill>
            <a:srgbClr val="BE15E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A192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/>
        </p:nvSpPr>
        <p:spPr>
          <a:xfrm>
            <a:off x="2937000" y="213725"/>
            <a:ext cx="327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</a:rPr>
              <a:t>The Grant Request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679650" y="1667600"/>
            <a:ext cx="33996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8900" lIns="128900" spcFirstLastPara="1" rIns="128900" wrap="square" tIns="128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639">
                <a:solidFill>
                  <a:schemeClr val="dk1"/>
                </a:solidFill>
              </a:rPr>
              <a:t>$165,000</a:t>
            </a:r>
            <a:endParaRPr sz="5639">
              <a:solidFill>
                <a:schemeClr val="dk1"/>
              </a:solidFill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132300" y="2607697"/>
            <a:ext cx="44943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8900" lIns="128900" spcFirstLastPara="1" rIns="128900" wrap="square" tIns="128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73">
                <a:solidFill>
                  <a:schemeClr val="lt2"/>
                </a:solidFill>
              </a:rPr>
              <a:t>To fund a focused 5-month development sprint</a:t>
            </a:r>
            <a:endParaRPr sz="1973">
              <a:solidFill>
                <a:schemeClr val="lt2"/>
              </a:solidFill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2076600" y="4701025"/>
            <a:ext cx="499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*This grant will be structured as a milestone-based agreement.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69" name="Google Shape;169;p21" title="Puntuación obtenid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921" y="1418075"/>
            <a:ext cx="4144428" cy="256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