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374" r:id="rId5"/>
    <p:sldId id="439" r:id="rId6"/>
    <p:sldId id="440" r:id="rId7"/>
    <p:sldId id="377" r:id="rId8"/>
    <p:sldId id="384" r:id="rId9"/>
    <p:sldId id="378" r:id="rId10"/>
    <p:sldId id="393" r:id="rId11"/>
    <p:sldId id="394" r:id="rId12"/>
    <p:sldId id="383" r:id="rId13"/>
    <p:sldId id="389" r:id="rId14"/>
    <p:sldId id="392" r:id="rId15"/>
    <p:sldId id="395" r:id="rId16"/>
    <p:sldId id="396" r:id="rId17"/>
    <p:sldId id="397" r:id="rId18"/>
    <p:sldId id="398" r:id="rId19"/>
    <p:sldId id="399" r:id="rId20"/>
    <p:sldId id="390" r:id="rId21"/>
    <p:sldId id="379" r:id="rId22"/>
    <p:sldId id="385" r:id="rId23"/>
    <p:sldId id="380" r:id="rId24"/>
    <p:sldId id="386" r:id="rId25"/>
    <p:sldId id="381" r:id="rId26"/>
    <p:sldId id="387" r:id="rId27"/>
    <p:sldId id="382" r:id="rId28"/>
    <p:sldId id="412" r:id="rId29"/>
    <p:sldId id="413" r:id="rId30"/>
    <p:sldId id="3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b"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376092"/>
    <a:srgbClr val="1E497E"/>
    <a:srgbClr val="1A426F"/>
    <a:srgbClr val="C0504D"/>
    <a:srgbClr val="F77C1C"/>
    <a:srgbClr val="003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2" autoAdjust="0"/>
    <p:restoredTop sz="94660"/>
  </p:normalViewPr>
  <p:slideViewPr>
    <p:cSldViewPr>
      <p:cViewPr varScale="1">
        <p:scale>
          <a:sx n="74" d="100"/>
          <a:sy n="74" d="100"/>
        </p:scale>
        <p:origin x="1260" y="72"/>
      </p:cViewPr>
      <p:guideLst>
        <p:guide orient="horz" pos="2278"/>
        <p:guide pos="2865"/>
      </p:guideLst>
    </p:cSldViewPr>
  </p:slideViewPr>
  <p:notesTextViewPr>
    <p:cViewPr>
      <p:scale>
        <a:sx n="1" d="1"/>
        <a:sy n="1" d="1"/>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1143000"/>
            <a:ext cx="4114800" cy="30861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5335"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8" y="2174875"/>
            <a:ext cx="4041775"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49"/>
            <a:ext cx="3008313" cy="1162051"/>
          </a:xfrm>
        </p:spPr>
        <p:txBody>
          <a:bodyPr anchor="b"/>
          <a:lstStyle>
            <a:lvl1pPr algn="l">
              <a:defRPr sz="2665"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665"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5DC8D-D888-43CF-9D7A-F04F005D74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65DC8D-D888-43CF-9D7A-F04F005D74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622727" y="5628919"/>
            <a:ext cx="4608513" cy="430887"/>
          </a:xfrm>
          <a:prstGeom prst="rect">
            <a:avLst/>
          </a:prstGeom>
          <a:noFill/>
        </p:spPr>
        <p:txBody>
          <a:bodyPr wrap="square" rtlCol="0">
            <a:spAutoFit/>
          </a:bodyPr>
          <a:lstStyle/>
          <a:p>
            <a:r>
              <a:rPr lang="en-US" sz="2200" dirty="0" err="1" smtClean="0">
                <a:solidFill>
                  <a:schemeClr val="bg1">
                    <a:lumMod val="85000"/>
                  </a:schemeClr>
                </a:solidFill>
                <a:latin typeface="NanumBarunGothic" panose="020B0603020101020101" charset="-127"/>
                <a:ea typeface="NanumBarunGothic" panose="020B0603020101020101" charset="-127"/>
                <a:cs typeface="Arial" panose="020B0604020202020204" pitchFamily="34" charset="0"/>
              </a:rPr>
              <a:t>Fecha</a:t>
            </a:r>
            <a:r>
              <a:rPr lang="en-US" sz="2200" dirty="0" smtClean="0">
                <a:solidFill>
                  <a:schemeClr val="bg1">
                    <a:lumMod val="85000"/>
                  </a:schemeClr>
                </a:solidFill>
                <a:latin typeface="NanumBarunGothic" panose="020B0603020101020101" charset="-127"/>
                <a:ea typeface="NanumBarunGothic" panose="020B0603020101020101" charset="-127"/>
                <a:cs typeface="Arial" panose="020B0604020202020204" pitchFamily="34" charset="0"/>
              </a:rPr>
              <a:t> </a:t>
            </a:r>
            <a:r>
              <a:rPr lang="en-US" sz="2200" dirty="0" err="1" smtClean="0">
                <a:solidFill>
                  <a:schemeClr val="bg1">
                    <a:lumMod val="85000"/>
                  </a:schemeClr>
                </a:solidFill>
                <a:latin typeface="NanumBarunGothic" panose="020B0603020101020101" charset="-127"/>
                <a:ea typeface="NanumBarunGothic" panose="020B0603020101020101" charset="-127"/>
                <a:cs typeface="Arial" panose="020B0604020202020204" pitchFamily="34" charset="0"/>
              </a:rPr>
              <a:t>presentación</a:t>
            </a:r>
            <a:r>
              <a:rPr lang="en-US" sz="2200" dirty="0" smtClean="0">
                <a:solidFill>
                  <a:schemeClr val="bg1">
                    <a:lumMod val="85000"/>
                  </a:schemeClr>
                </a:solidFill>
                <a:latin typeface="NanumBarunGothic" panose="020B0603020101020101" charset="-127"/>
                <a:ea typeface="NanumBarunGothic" panose="020B0603020101020101" charset="-127"/>
                <a:cs typeface="Arial" panose="020B0604020202020204" pitchFamily="34" charset="0"/>
              </a:rPr>
              <a:t>: </a:t>
            </a:r>
            <a:r>
              <a:rPr lang="es-ES" dirty="0" smtClean="0">
                <a:solidFill>
                  <a:schemeClr val="bg1">
                    <a:lumMod val="85000"/>
                  </a:schemeClr>
                </a:solidFill>
                <a:latin typeface="NanumBarunGothic" panose="020B0603020101020101" charset="-127"/>
                <a:ea typeface="NanumBarunGothic" panose="020B0603020101020101" charset="-127"/>
                <a:cs typeface="Arial" panose="020B0604020202020204" pitchFamily="34" charset="0"/>
              </a:rPr>
              <a:t>30/06/2022</a:t>
            </a:r>
            <a:endParaRPr lang="es-ES_tradnl" altLang="en-US" dirty="0" smtClean="0">
              <a:solidFill>
                <a:schemeClr val="bg1">
                  <a:lumMod val="85000"/>
                </a:schemeClr>
              </a:solidFill>
              <a:latin typeface="NanumBarunGothic" panose="020B0603020101020101" charset="-127"/>
              <a:ea typeface="NanumBarunGothic" panose="020B0603020101020101" charset="-127"/>
              <a:cs typeface="Arial" panose="020B0604020202020204" pitchFamily="34" charset="0"/>
            </a:endParaRPr>
          </a:p>
        </p:txBody>
      </p:sp>
      <p:sp>
        <p:nvSpPr>
          <p:cNvPr id="5" name="Text Box 4"/>
          <p:cNvSpPr txBox="1"/>
          <p:nvPr/>
        </p:nvSpPr>
        <p:spPr>
          <a:xfrm>
            <a:off x="683048" y="2276263"/>
            <a:ext cx="5048673" cy="583565"/>
          </a:xfrm>
          <a:prstGeom prst="rect">
            <a:avLst/>
          </a:prstGeom>
          <a:noFill/>
        </p:spPr>
        <p:txBody>
          <a:bodyPr wrap="square" rtlCol="0" anchor="t">
            <a:spAutoFit/>
          </a:bodyPr>
          <a:lstStyle/>
          <a:p>
            <a:r>
              <a:rPr lang="es-ES_tradnl" altLang="x-none" sz="3200" dirty="0" smtClean="0">
                <a:solidFill>
                  <a:schemeClr val="tx2"/>
                </a:solidFill>
                <a:latin typeface="Helvetica" charset="0"/>
                <a:ea typeface="NanumBarunGothic" panose="020B0603020101020101" charset="-127"/>
                <a:cs typeface="Helvetica" charset="0"/>
                <a:sym typeface="+mn-ea"/>
              </a:rPr>
              <a:t>Cápsula endoscópica</a:t>
            </a:r>
            <a:endParaRPr lang="es-ES_tradnl" altLang="x-none" sz="3200" dirty="0" smtClean="0">
              <a:solidFill>
                <a:schemeClr val="tx2"/>
              </a:solidFill>
              <a:latin typeface="Helvetica" charset="0"/>
              <a:ea typeface="NanumBarunGothic" panose="020B0603020101020101" charset="-127"/>
              <a:cs typeface="Helvetica" charset="0"/>
              <a:sym typeface="+mn-ea"/>
            </a:endParaRPr>
          </a:p>
        </p:txBody>
      </p:sp>
      <p:sp>
        <p:nvSpPr>
          <p:cNvPr id="11" name="Text Box 10"/>
          <p:cNvSpPr txBox="1"/>
          <p:nvPr/>
        </p:nvSpPr>
        <p:spPr>
          <a:xfrm>
            <a:off x="611505" y="1052830"/>
            <a:ext cx="5798820" cy="748030"/>
          </a:xfrm>
          <a:prstGeom prst="rect">
            <a:avLst/>
          </a:prstGeom>
          <a:noFill/>
        </p:spPr>
        <p:txBody>
          <a:bodyPr wrap="square" rtlCol="0" anchor="t">
            <a:spAutoFit/>
          </a:bodyPr>
          <a:lstStyle/>
          <a:p>
            <a:r>
              <a:rPr lang="es-ES_tradnl" altLang="x-none" sz="4265" dirty="0" err="1" smtClean="0">
                <a:solidFill>
                  <a:schemeClr val="accent2"/>
                </a:solidFill>
                <a:latin typeface="Helvetica" charset="0"/>
                <a:ea typeface="NanumBarunGothic" panose="020B0603020101020101" charset="-127"/>
                <a:cs typeface="Helvetica" charset="0"/>
                <a:sym typeface="+mn-ea"/>
              </a:rPr>
              <a:t>Capstone</a:t>
            </a:r>
            <a:r>
              <a:rPr lang="es-ES_tradnl" altLang="x-none" sz="4265" dirty="0" smtClean="0">
                <a:solidFill>
                  <a:schemeClr val="accent2"/>
                </a:solidFill>
                <a:latin typeface="Helvetica" charset="0"/>
                <a:ea typeface="NanumBarunGothic" panose="020B0603020101020101" charset="-127"/>
                <a:cs typeface="Helvetica" charset="0"/>
                <a:sym typeface="+mn-ea"/>
              </a:rPr>
              <a:t> Project</a:t>
            </a:r>
            <a:endParaRPr lang="es-ES_tradnl" altLang="x-none" sz="4265" dirty="0" smtClean="0">
              <a:solidFill>
                <a:schemeClr val="accent2"/>
              </a:solidFill>
              <a:latin typeface="Helvetica" charset="0"/>
              <a:ea typeface="NanumBarunGothic" panose="020B0603020101020101" charset="-127"/>
              <a:cs typeface="Helvetica" charset="0"/>
              <a:sym typeface="+mn-ea"/>
            </a:endParaRPr>
          </a:p>
        </p:txBody>
      </p:sp>
      <p:pic>
        <p:nvPicPr>
          <p:cNvPr id="13" name="Picture 12" descr="capsule2"/>
          <p:cNvPicPr>
            <a:picLocks noChangeAspect="1"/>
          </p:cNvPicPr>
          <p:nvPr/>
        </p:nvPicPr>
        <p:blipFill>
          <a:blip r:embed="rId1"/>
          <a:stretch>
            <a:fillRect/>
          </a:stretch>
        </p:blipFill>
        <p:spPr>
          <a:xfrm>
            <a:off x="5147733" y="2564977"/>
            <a:ext cx="3827780" cy="3789680"/>
          </a:xfrm>
          <a:prstGeom prst="rect">
            <a:avLst/>
          </a:prstGeom>
        </p:spPr>
      </p:pic>
      <p:sp>
        <p:nvSpPr>
          <p:cNvPr id="6" name="4 Rectángulo"/>
          <p:cNvSpPr/>
          <p:nvPr/>
        </p:nvSpPr>
        <p:spPr>
          <a:xfrm>
            <a:off x="683048" y="3423636"/>
            <a:ext cx="3961437" cy="2071370"/>
          </a:xfrm>
          <a:prstGeom prst="rect">
            <a:avLst/>
          </a:prstGeom>
        </p:spPr>
        <p:txBody>
          <a:bodyPr wrap="square">
            <a:spAutoFit/>
          </a:bodyPr>
          <a:lstStyle/>
          <a:p>
            <a:pPr lvl="0">
              <a:lnSpc>
                <a:spcPct val="100000"/>
              </a:lnSpc>
              <a:spcBef>
                <a:spcPts val="800"/>
              </a:spcBef>
              <a:spcAft>
                <a:spcPts val="0"/>
              </a:spcAft>
              <a:buClr>
                <a:srgbClr val="F77C1C"/>
              </a:buClr>
            </a:pPr>
            <a:r>
              <a:rPr lang="es-ES_tradnl" altLang="x-none" sz="2200" dirty="0" smtClean="0">
                <a:solidFill>
                  <a:schemeClr val="bg1">
                    <a:lumMod val="85000"/>
                  </a:schemeClr>
                </a:solidFill>
                <a:latin typeface="Helvetica" charset="0"/>
                <a:ea typeface="NanumBarunGothic" panose="020B0603020101020101" charset="-127"/>
                <a:cs typeface="Helvetica" charset="0"/>
                <a:sym typeface="+mn-ea"/>
              </a:rPr>
              <a:t>Integrantes del equipo:</a:t>
            </a:r>
            <a:endParaRPr lang="es-ES_tradnl" altLang="x-none" sz="2200" dirty="0" smtClean="0">
              <a:solidFill>
                <a:schemeClr val="bg1">
                  <a:lumMod val="85000"/>
                </a:schemeClr>
              </a:solidFill>
              <a:latin typeface="Helvetica" charset="0"/>
              <a:ea typeface="NanumBarunGothic" panose="020B0603020101020101" charset="-127"/>
              <a:cs typeface="Helvetica" charset="0"/>
              <a:sym typeface="+mn-ea"/>
            </a:endParaRPr>
          </a:p>
          <a:p>
            <a:pPr marL="800100" lvl="1" indent="-342900">
              <a:spcBef>
                <a:spcPts val="800"/>
              </a:spcBef>
              <a:buClr>
                <a:srgbClr val="C0504D"/>
              </a:buClr>
              <a:buFont typeface="Arial" panose="020B0604020202020204" pitchFamily="34" charset="0"/>
              <a:buChar char="–"/>
            </a:pPr>
            <a:r>
              <a:rPr lang="es-ES_tradnl" altLang="x-none" sz="2000" dirty="0">
                <a:solidFill>
                  <a:schemeClr val="bg1">
                    <a:lumMod val="85000"/>
                  </a:schemeClr>
                </a:solidFill>
                <a:latin typeface="Helvetica" charset="0"/>
                <a:ea typeface="NanumBarunGothic" panose="020B0603020101020101" charset="-127"/>
                <a:cs typeface="Helvetica" charset="0"/>
                <a:sym typeface="+mn-ea"/>
              </a:rPr>
              <a:t>Javier Sánchez </a:t>
            </a:r>
            <a:r>
              <a:rPr lang="es-ES_tradnl" altLang="x-none" sz="2000" dirty="0" smtClean="0">
                <a:solidFill>
                  <a:schemeClr val="bg1">
                    <a:lumMod val="85000"/>
                  </a:schemeClr>
                </a:solidFill>
                <a:latin typeface="Helvetica" charset="0"/>
                <a:ea typeface="NanumBarunGothic" panose="020B0603020101020101" charset="-127"/>
                <a:cs typeface="Helvetica" charset="0"/>
                <a:sym typeface="+mn-ea"/>
              </a:rPr>
              <a:t>Molino</a:t>
            </a:r>
            <a:endParaRPr lang="es-ES_tradnl" altLang="x-none" sz="2000" dirty="0" smtClean="0">
              <a:solidFill>
                <a:schemeClr val="bg1">
                  <a:lumMod val="85000"/>
                </a:schemeClr>
              </a:solidFill>
              <a:latin typeface="Helvetica" charset="0"/>
              <a:ea typeface="NanumBarunGothic" panose="020B0603020101020101" charset="-127"/>
              <a:cs typeface="Helvetica" charset="0"/>
              <a:sym typeface="+mn-ea"/>
            </a:endParaRPr>
          </a:p>
          <a:p>
            <a:pPr marL="800100" lvl="1" indent="-342900">
              <a:spcBef>
                <a:spcPts val="800"/>
              </a:spcBef>
              <a:buClr>
                <a:srgbClr val="C0504D"/>
              </a:buClr>
              <a:buFont typeface="Arial" panose="020B0604020202020204" pitchFamily="34" charset="0"/>
              <a:buChar char="–"/>
            </a:pPr>
            <a:r>
              <a:rPr lang="es-ES_tradnl" altLang="x-none" sz="2000" dirty="0" smtClean="0">
                <a:solidFill>
                  <a:schemeClr val="bg1">
                    <a:lumMod val="85000"/>
                  </a:schemeClr>
                </a:solidFill>
                <a:latin typeface="Helvetica" charset="0"/>
                <a:ea typeface="NanumBarunGothic" panose="020B0603020101020101" charset="-127"/>
                <a:cs typeface="Helvetica" charset="0"/>
                <a:sym typeface="+mn-ea"/>
              </a:rPr>
              <a:t>Sergio </a:t>
            </a:r>
            <a:r>
              <a:rPr lang="es-ES_tradnl" altLang="x-none" sz="2000" dirty="0">
                <a:solidFill>
                  <a:schemeClr val="bg1">
                    <a:lumMod val="85000"/>
                  </a:schemeClr>
                </a:solidFill>
                <a:latin typeface="Helvetica" charset="0"/>
                <a:ea typeface="NanumBarunGothic" panose="020B0603020101020101" charset="-127"/>
                <a:cs typeface="Helvetica" charset="0"/>
                <a:sym typeface="+mn-ea"/>
              </a:rPr>
              <a:t>Bravo </a:t>
            </a: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Allué</a:t>
            </a:r>
            <a:endParaRPr lang="es-ES_tradnl" altLang="x-none" sz="2000" dirty="0" smtClean="0">
              <a:solidFill>
                <a:schemeClr val="bg1">
                  <a:lumMod val="85000"/>
                </a:schemeClr>
              </a:solidFill>
              <a:latin typeface="Helvetica" charset="0"/>
              <a:ea typeface="NanumBarunGothic" panose="020B0603020101020101" charset="-127"/>
              <a:cs typeface="Helvetica" charset="0"/>
              <a:sym typeface="+mn-ea"/>
            </a:endParaRPr>
          </a:p>
          <a:p>
            <a:pPr marL="800100" lvl="1" indent="-342900">
              <a:spcBef>
                <a:spcPts val="800"/>
              </a:spcBef>
              <a:buClr>
                <a:srgbClr val="C0504D"/>
              </a:buClr>
              <a:buFont typeface="Arial" panose="020B0604020202020204" pitchFamily="34" charset="0"/>
              <a:buChar char="–"/>
            </a:pPr>
            <a:r>
              <a:rPr lang="es-ES_tradnl" altLang="x-none" sz="2000" dirty="0" smtClean="0">
                <a:solidFill>
                  <a:schemeClr val="bg1">
                    <a:lumMod val="85000"/>
                  </a:schemeClr>
                </a:solidFill>
                <a:latin typeface="Helvetica" charset="0"/>
                <a:ea typeface="NanumBarunGothic" panose="020B0603020101020101" charset="-127"/>
                <a:cs typeface="Helvetica" charset="0"/>
                <a:sym typeface="+mn-ea"/>
              </a:rPr>
              <a:t>Marc </a:t>
            </a:r>
            <a:r>
              <a:rPr lang="es-ES_tradnl" altLang="x-none" sz="2000" dirty="0">
                <a:solidFill>
                  <a:schemeClr val="bg1">
                    <a:lumMod val="85000"/>
                  </a:schemeClr>
                </a:solidFill>
                <a:latin typeface="Helvetica" charset="0"/>
                <a:ea typeface="NanumBarunGothic" panose="020B0603020101020101" charset="-127"/>
                <a:cs typeface="Helvetica" charset="0"/>
                <a:sym typeface="+mn-ea"/>
              </a:rPr>
              <a:t>Bernabé </a:t>
            </a:r>
            <a:r>
              <a:rPr lang="es-ES_tradnl" altLang="x-none" sz="2000" dirty="0" smtClean="0">
                <a:solidFill>
                  <a:schemeClr val="bg1">
                    <a:lumMod val="85000"/>
                  </a:schemeClr>
                </a:solidFill>
                <a:latin typeface="Helvetica" charset="0"/>
                <a:ea typeface="NanumBarunGothic" panose="020B0603020101020101" charset="-127"/>
                <a:cs typeface="Helvetica" charset="0"/>
                <a:sym typeface="+mn-ea"/>
              </a:rPr>
              <a:t>Espinosa</a:t>
            </a:r>
            <a:endParaRPr lang="es-ES_tradnl" altLang="x-none" sz="2000" dirty="0" smtClean="0">
              <a:solidFill>
                <a:schemeClr val="bg1">
                  <a:lumMod val="85000"/>
                </a:schemeClr>
              </a:solidFill>
              <a:latin typeface="Helvetica" charset="0"/>
              <a:ea typeface="NanumBarunGothic" panose="020B0603020101020101" charset="-127"/>
              <a:cs typeface="Helvetica" charset="0"/>
              <a:sym typeface="+mn-ea"/>
            </a:endParaRPr>
          </a:p>
          <a:p>
            <a:pPr marL="800100" lvl="1" indent="-342900">
              <a:spcBef>
                <a:spcPts val="800"/>
              </a:spcBef>
              <a:buClr>
                <a:srgbClr val="C0504D"/>
              </a:buClr>
              <a:buFont typeface="Arial" panose="020B0604020202020204" pitchFamily="34" charset="0"/>
              <a:buChar char="–"/>
            </a:pPr>
            <a:r>
              <a:rPr lang="es-ES_tradnl" altLang="x-none" sz="2000" dirty="0">
                <a:solidFill>
                  <a:schemeClr val="bg1">
                    <a:lumMod val="85000"/>
                  </a:schemeClr>
                </a:solidFill>
                <a:latin typeface="Helvetica" charset="0"/>
                <a:ea typeface="NanumBarunGothic" panose="020B0603020101020101" charset="-127"/>
                <a:cs typeface="Helvetica" charset="0"/>
                <a:sym typeface="+mn-ea"/>
              </a:rPr>
              <a:t>Josep Fontana Castillo</a:t>
            </a:r>
            <a:endParaRPr lang="es-ES_tradnl" altLang="x-none" sz="2000" dirty="0" smtClean="0">
              <a:solidFill>
                <a:schemeClr val="bg1">
                  <a:lumMod val="85000"/>
                </a:schemeClr>
              </a:solidFill>
              <a:latin typeface="Helvetica" charset="0"/>
              <a:ea typeface="NanumBarunGothic" panose="020B0603020101020101" charset="-127"/>
              <a:cs typeface="Helvetica" charset="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chemeClr val="accent1"/>
                </a:solidFill>
                <a:latin typeface="Helvetica" charset="0"/>
                <a:ea typeface="NanumBarunGothic" panose="020B0603020101020101" charset="-127"/>
                <a:cs typeface="Helvetica" charset="0"/>
              </a:rPr>
              <a:t>Cápsula endoscópica – </a:t>
            </a:r>
            <a:r>
              <a:rPr lang="es-ES_tradnl" altLang="x-none" sz="2000" dirty="0" smtClean="0">
                <a:solidFill>
                  <a:schemeClr val="accent1"/>
                </a:solidFill>
                <a:latin typeface="Helvetica" charset="0"/>
                <a:ea typeface="NanumBarunGothic" panose="020B0603020101020101" charset="-127"/>
                <a:cs typeface="Helvetica" charset="0"/>
              </a:rPr>
              <a:t>2. Introducción a las CNN</a:t>
            </a:r>
            <a:endParaRPr lang="es-ES_tradnl" altLang="x-none" sz="2000" dirty="0" smtClean="0">
              <a:solidFill>
                <a:schemeClr val="accent1"/>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7" name="4 Rectángulo"/>
          <p:cNvSpPr/>
          <p:nvPr/>
        </p:nvSpPr>
        <p:spPr>
          <a:xfrm>
            <a:off x="334230" y="794513"/>
            <a:ext cx="4885841" cy="502445"/>
          </a:xfrm>
          <a:prstGeom prst="rect">
            <a:avLst/>
          </a:prstGeom>
        </p:spPr>
        <p:txBody>
          <a:bodyPr wrap="square">
            <a:spAutoFit/>
          </a:bodyPr>
          <a:lstStyle/>
          <a:p>
            <a:pPr>
              <a:spcBef>
                <a:spcPts val="800"/>
              </a:spcBef>
              <a:buClr>
                <a:srgbClr val="F77C1C"/>
              </a:buClr>
            </a:pPr>
            <a:r>
              <a:rPr lang="es-ES" altLang="x-none" sz="2665" dirty="0" err="1" smtClean="0">
                <a:solidFill>
                  <a:schemeClr val="bg1"/>
                </a:solidFill>
                <a:latin typeface="Helvetica" charset="0"/>
                <a:ea typeface="NanumBarunGothic" panose="020B0603020101020101" charset="-127"/>
                <a:cs typeface="Helvetica" charset="0"/>
                <a:sym typeface="+mn-ea"/>
              </a:rPr>
              <a:t>Perceptron</a:t>
            </a:r>
            <a:r>
              <a:rPr lang="es-ES" altLang="x-none" sz="2665" dirty="0" smtClean="0">
                <a:solidFill>
                  <a:schemeClr val="bg1"/>
                </a:solidFill>
                <a:latin typeface="Helvetica" charset="0"/>
                <a:ea typeface="NanumBarunGothic" panose="020B0603020101020101" charset="-127"/>
                <a:cs typeface="Helvetica" charset="0"/>
                <a:sym typeface="+mn-ea"/>
              </a:rPr>
              <a:t> </a:t>
            </a:r>
            <a:r>
              <a:rPr lang="es-ES" altLang="x-none" sz="2000" dirty="0" smtClean="0">
                <a:solidFill>
                  <a:schemeClr val="bg1"/>
                </a:solidFill>
                <a:latin typeface="Helvetica" charset="0"/>
                <a:ea typeface="NanumBarunGothic" panose="020B0603020101020101" charset="-127"/>
                <a:cs typeface="Helvetica" charset="0"/>
                <a:sym typeface="+mn-ea"/>
              </a:rPr>
              <a:t>(Frank </a:t>
            </a:r>
            <a:r>
              <a:rPr lang="es-ES" altLang="x-none" sz="2000" dirty="0" err="1" smtClean="0">
                <a:solidFill>
                  <a:schemeClr val="bg1"/>
                </a:solidFill>
                <a:latin typeface="Helvetica" charset="0"/>
                <a:ea typeface="NanumBarunGothic" panose="020B0603020101020101" charset="-127"/>
                <a:cs typeface="Helvetica" charset="0"/>
                <a:sym typeface="+mn-ea"/>
              </a:rPr>
              <a:t>Rosenblatt</a:t>
            </a:r>
            <a:r>
              <a:rPr lang="es-ES" altLang="x-none" sz="2000" dirty="0" smtClean="0">
                <a:solidFill>
                  <a:schemeClr val="bg1"/>
                </a:solidFill>
                <a:latin typeface="Helvetica" charset="0"/>
                <a:ea typeface="NanumBarunGothic" panose="020B0603020101020101" charset="-127"/>
                <a:cs typeface="Helvetica" charset="0"/>
                <a:sym typeface="+mn-ea"/>
              </a:rPr>
              <a:t>, 1957)</a:t>
            </a:r>
            <a:r>
              <a:rPr lang="es-ES" altLang="x-none" sz="2665" dirty="0" smtClean="0">
                <a:solidFill>
                  <a:schemeClr val="bg1"/>
                </a:solidFill>
                <a:latin typeface="Helvetica" charset="0"/>
                <a:ea typeface="NanumBarunGothic" panose="020B0603020101020101" charset="-127"/>
                <a:cs typeface="Helvetica" charset="0"/>
                <a:sym typeface="+mn-ea"/>
              </a:rPr>
              <a:t>:</a:t>
            </a:r>
            <a:endParaRPr lang="es-ES_tradnl" altLang="x-none" sz="2665" dirty="0" smtClean="0">
              <a:solidFill>
                <a:schemeClr val="bg1"/>
              </a:solidFill>
              <a:latin typeface="Helvetica" charset="0"/>
              <a:ea typeface="NanumBarunGothic" panose="020B0603020101020101" charset="-127"/>
              <a:cs typeface="Helvetica" charset="0"/>
              <a:sym typeface="+mn-ea"/>
            </a:endParaRPr>
          </a:p>
        </p:txBody>
      </p:sp>
      <p:pic>
        <p:nvPicPr>
          <p:cNvPr id="2" name="Imagen 1"/>
          <p:cNvPicPr>
            <a:picLocks noChangeAspect="1"/>
          </p:cNvPicPr>
          <p:nvPr/>
        </p:nvPicPr>
        <p:blipFill>
          <a:blip r:embed="rId2"/>
          <a:stretch>
            <a:fillRect/>
          </a:stretch>
        </p:blipFill>
        <p:spPr>
          <a:xfrm>
            <a:off x="467544" y="1495013"/>
            <a:ext cx="2952328" cy="1460945"/>
          </a:xfrm>
          <a:prstGeom prst="rect">
            <a:avLst/>
          </a:prstGeom>
        </p:spPr>
      </p:pic>
      <p:sp>
        <p:nvSpPr>
          <p:cNvPr id="9" name="4 Rectángulo"/>
          <p:cNvSpPr/>
          <p:nvPr/>
        </p:nvSpPr>
        <p:spPr>
          <a:xfrm>
            <a:off x="613375" y="2965240"/>
            <a:ext cx="3085482" cy="369332"/>
          </a:xfrm>
          <a:prstGeom prst="rect">
            <a:avLst/>
          </a:prstGeom>
        </p:spPr>
        <p:txBody>
          <a:bodyPr wrap="square">
            <a:spAutoFit/>
          </a:bodyPr>
          <a:lstStyle/>
          <a:p>
            <a:pPr>
              <a:spcBef>
                <a:spcPts val="800"/>
              </a:spcBef>
              <a:buClr>
                <a:srgbClr val="F77C1C"/>
              </a:buClr>
            </a:pPr>
            <a:r>
              <a:rPr lang="es-ES" altLang="x-none" i="1" dirty="0" err="1" smtClean="0">
                <a:solidFill>
                  <a:schemeClr val="bg1"/>
                </a:solidFill>
                <a:latin typeface="+mj-lt"/>
                <a:ea typeface="Tahoma" panose="020B0604030504040204" pitchFamily="34" charset="0"/>
                <a:cs typeface="Tahoma" panose="020B0604030504040204" pitchFamily="34" charset="0"/>
                <a:sym typeface="+mn-ea"/>
              </a:rPr>
              <a:t>Threshold</a:t>
            </a:r>
            <a:r>
              <a:rPr lang="es-ES" altLang="x-none" i="1" dirty="0" smtClean="0">
                <a:solidFill>
                  <a:schemeClr val="bg1"/>
                </a:solidFill>
                <a:latin typeface="+mj-lt"/>
                <a:ea typeface="Tahoma" panose="020B0604030504040204" pitchFamily="34" charset="0"/>
                <a:cs typeface="Tahoma" panose="020B0604030504040204" pitchFamily="34" charset="0"/>
                <a:sym typeface="+mn-ea"/>
              </a:rPr>
              <a:t> </a:t>
            </a:r>
            <a:r>
              <a:rPr lang="es-ES" altLang="x-none" i="1" dirty="0" err="1" smtClean="0">
                <a:solidFill>
                  <a:schemeClr val="bg1"/>
                </a:solidFill>
                <a:latin typeface="+mj-lt"/>
                <a:ea typeface="Tahoma" panose="020B0604030504040204" pitchFamily="34" charset="0"/>
                <a:cs typeface="Tahoma" panose="020B0604030504040204" pitchFamily="34" charset="0"/>
                <a:sym typeface="+mn-ea"/>
              </a:rPr>
              <a:t>logical</a:t>
            </a:r>
            <a:r>
              <a:rPr lang="es-ES" altLang="x-none" i="1" dirty="0" smtClean="0">
                <a:solidFill>
                  <a:schemeClr val="bg1"/>
                </a:solidFill>
                <a:latin typeface="+mj-lt"/>
                <a:ea typeface="Tahoma" panose="020B0604030504040204" pitchFamily="34" charset="0"/>
                <a:cs typeface="Tahoma" panose="020B0604030504040204" pitchFamily="34" charset="0"/>
                <a:sym typeface="+mn-ea"/>
              </a:rPr>
              <a:t> </a:t>
            </a:r>
            <a:r>
              <a:rPr lang="es-ES" altLang="x-none" i="1" dirty="0" err="1" smtClean="0">
                <a:solidFill>
                  <a:schemeClr val="bg1"/>
                </a:solidFill>
                <a:latin typeface="+mj-lt"/>
                <a:ea typeface="Tahoma" panose="020B0604030504040204" pitchFamily="34" charset="0"/>
                <a:cs typeface="Tahoma" panose="020B0604030504040204" pitchFamily="34" charset="0"/>
                <a:sym typeface="+mn-ea"/>
              </a:rPr>
              <a:t>unit</a:t>
            </a:r>
            <a:r>
              <a:rPr lang="es-ES" altLang="x-none" i="1" dirty="0" smtClean="0">
                <a:solidFill>
                  <a:schemeClr val="bg1"/>
                </a:solidFill>
                <a:latin typeface="+mj-lt"/>
                <a:ea typeface="Tahoma" panose="020B0604030504040204" pitchFamily="34" charset="0"/>
                <a:cs typeface="Tahoma" panose="020B0604030504040204" pitchFamily="34" charset="0"/>
                <a:sym typeface="+mn-ea"/>
              </a:rPr>
              <a:t> (TLU)</a:t>
            </a:r>
            <a:endParaRPr lang="es-ES_tradnl" altLang="x-none" i="1" dirty="0" smtClean="0">
              <a:solidFill>
                <a:schemeClr val="bg1"/>
              </a:solidFill>
              <a:latin typeface="+mj-lt"/>
              <a:ea typeface="Tahoma" panose="020B0604030504040204" pitchFamily="34" charset="0"/>
              <a:cs typeface="Tahoma" panose="020B0604030504040204" pitchFamily="34" charset="0"/>
              <a:sym typeface="+mn-ea"/>
            </a:endParaRPr>
          </a:p>
        </p:txBody>
      </p:sp>
      <p:pic>
        <p:nvPicPr>
          <p:cNvPr id="3" name="Imagen 2"/>
          <p:cNvPicPr>
            <a:picLocks noChangeAspect="1"/>
          </p:cNvPicPr>
          <p:nvPr/>
        </p:nvPicPr>
        <p:blipFill>
          <a:blip r:embed="rId3"/>
          <a:stretch>
            <a:fillRect/>
          </a:stretch>
        </p:blipFill>
        <p:spPr>
          <a:xfrm>
            <a:off x="3851920" y="1711395"/>
            <a:ext cx="4576124" cy="839407"/>
          </a:xfrm>
          <a:prstGeom prst="rect">
            <a:avLst/>
          </a:prstGeom>
        </p:spPr>
      </p:pic>
      <p:pic>
        <p:nvPicPr>
          <p:cNvPr id="4" name="Imagen 3"/>
          <p:cNvPicPr>
            <a:picLocks noChangeAspect="1"/>
          </p:cNvPicPr>
          <p:nvPr/>
        </p:nvPicPr>
        <p:blipFill>
          <a:blip r:embed="rId4"/>
          <a:stretch>
            <a:fillRect/>
          </a:stretch>
        </p:blipFill>
        <p:spPr>
          <a:xfrm>
            <a:off x="2771800" y="3441103"/>
            <a:ext cx="4047735" cy="2425580"/>
          </a:xfrm>
          <a:prstGeom prst="rect">
            <a:avLst/>
          </a:prstGeom>
        </p:spPr>
      </p:pic>
      <p:sp>
        <p:nvSpPr>
          <p:cNvPr id="14" name="4 Rectángulo"/>
          <p:cNvSpPr/>
          <p:nvPr/>
        </p:nvSpPr>
        <p:spPr>
          <a:xfrm>
            <a:off x="4211960" y="5859119"/>
            <a:ext cx="1704043" cy="369332"/>
          </a:xfrm>
          <a:prstGeom prst="rect">
            <a:avLst/>
          </a:prstGeom>
        </p:spPr>
        <p:txBody>
          <a:bodyPr wrap="square">
            <a:spAutoFit/>
          </a:bodyPr>
          <a:lstStyle/>
          <a:p>
            <a:pPr>
              <a:spcBef>
                <a:spcPts val="800"/>
              </a:spcBef>
              <a:buClr>
                <a:srgbClr val="F77C1C"/>
              </a:buClr>
            </a:pPr>
            <a:r>
              <a:rPr lang="es-ES" altLang="x-none" i="1" dirty="0" err="1" smtClean="0">
                <a:solidFill>
                  <a:schemeClr val="bg1"/>
                </a:solidFill>
                <a:latin typeface="+mj-lt"/>
                <a:ea typeface="Tahoma" panose="020B0604030504040204" pitchFamily="34" charset="0"/>
                <a:cs typeface="Tahoma" panose="020B0604030504040204" pitchFamily="34" charset="0"/>
                <a:sym typeface="+mn-ea"/>
              </a:rPr>
              <a:t>The</a:t>
            </a:r>
            <a:r>
              <a:rPr lang="es-ES" altLang="x-none" i="1" dirty="0" smtClean="0">
                <a:solidFill>
                  <a:schemeClr val="bg1"/>
                </a:solidFill>
                <a:latin typeface="+mj-lt"/>
                <a:ea typeface="Tahoma" panose="020B0604030504040204" pitchFamily="34" charset="0"/>
                <a:cs typeface="Tahoma" panose="020B0604030504040204" pitchFamily="34" charset="0"/>
                <a:sym typeface="+mn-ea"/>
              </a:rPr>
              <a:t> </a:t>
            </a:r>
            <a:r>
              <a:rPr lang="es-ES" altLang="x-none" i="1" dirty="0" err="1" smtClean="0">
                <a:solidFill>
                  <a:schemeClr val="bg1"/>
                </a:solidFill>
                <a:latin typeface="+mj-lt"/>
                <a:ea typeface="Tahoma" panose="020B0604030504040204" pitchFamily="34" charset="0"/>
                <a:cs typeface="Tahoma" panose="020B0604030504040204" pitchFamily="34" charset="0"/>
                <a:sym typeface="+mn-ea"/>
              </a:rPr>
              <a:t>Perceptron</a:t>
            </a:r>
            <a:endParaRPr lang="es-ES_tradnl" altLang="x-none" i="1" dirty="0" smtClean="0">
              <a:solidFill>
                <a:schemeClr val="bg1"/>
              </a:solidFill>
              <a:latin typeface="+mj-lt"/>
              <a:ea typeface="Tahoma" panose="020B0604030504040204" pitchFamily="34" charset="0"/>
              <a:cs typeface="Tahoma" panose="020B0604030504040204" pitchFamily="3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chemeClr val="accent1"/>
                </a:solidFill>
                <a:latin typeface="Helvetica" charset="0"/>
                <a:ea typeface="NanumBarunGothic" panose="020B0603020101020101" charset="-127"/>
                <a:cs typeface="Helvetica" charset="0"/>
              </a:rPr>
              <a:t>Cápsula endoscópica – </a:t>
            </a:r>
            <a:r>
              <a:rPr lang="es-ES_tradnl" altLang="x-none" sz="2000" dirty="0" smtClean="0">
                <a:solidFill>
                  <a:schemeClr val="accent1"/>
                </a:solidFill>
                <a:latin typeface="Helvetica" charset="0"/>
                <a:ea typeface="NanumBarunGothic" panose="020B0603020101020101" charset="-127"/>
                <a:cs typeface="Helvetica" charset="0"/>
              </a:rPr>
              <a:t>2. Introducción a las CNN</a:t>
            </a:r>
            <a:endParaRPr lang="es-ES_tradnl" altLang="x-none" sz="2000" dirty="0" smtClean="0">
              <a:solidFill>
                <a:schemeClr val="accent1"/>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pic>
        <p:nvPicPr>
          <p:cNvPr id="4" name="Imagen 3"/>
          <p:cNvPicPr>
            <a:picLocks noChangeAspect="1"/>
          </p:cNvPicPr>
          <p:nvPr/>
        </p:nvPicPr>
        <p:blipFill>
          <a:blip r:embed="rId2"/>
          <a:stretch>
            <a:fillRect/>
          </a:stretch>
        </p:blipFill>
        <p:spPr>
          <a:xfrm>
            <a:off x="334231" y="618544"/>
            <a:ext cx="5162550" cy="914400"/>
          </a:xfrm>
          <a:prstGeom prst="rect">
            <a:avLst/>
          </a:prstGeom>
        </p:spPr>
      </p:pic>
      <p:pic>
        <p:nvPicPr>
          <p:cNvPr id="5" name="Imagen 4"/>
          <p:cNvPicPr>
            <a:picLocks noChangeAspect="1"/>
          </p:cNvPicPr>
          <p:nvPr/>
        </p:nvPicPr>
        <p:blipFill>
          <a:blip r:embed="rId3"/>
          <a:stretch>
            <a:fillRect/>
          </a:stretch>
        </p:blipFill>
        <p:spPr>
          <a:xfrm>
            <a:off x="415193" y="1655472"/>
            <a:ext cx="5000625" cy="1495425"/>
          </a:xfrm>
          <a:prstGeom prst="rect">
            <a:avLst/>
          </a:prstGeom>
        </p:spPr>
      </p:pic>
      <p:pic>
        <p:nvPicPr>
          <p:cNvPr id="6" name="Imagen 5"/>
          <p:cNvPicPr>
            <a:picLocks noChangeAspect="1"/>
          </p:cNvPicPr>
          <p:nvPr/>
        </p:nvPicPr>
        <p:blipFill>
          <a:blip r:embed="rId4"/>
          <a:stretch>
            <a:fillRect/>
          </a:stretch>
        </p:blipFill>
        <p:spPr>
          <a:xfrm>
            <a:off x="404513" y="3413817"/>
            <a:ext cx="5238750" cy="638175"/>
          </a:xfrm>
          <a:prstGeom prst="rect">
            <a:avLst/>
          </a:prstGeom>
        </p:spPr>
      </p:pic>
      <p:pic>
        <p:nvPicPr>
          <p:cNvPr id="8" name="Imagen 7"/>
          <p:cNvPicPr>
            <a:picLocks noChangeAspect="1"/>
          </p:cNvPicPr>
          <p:nvPr/>
        </p:nvPicPr>
        <p:blipFill>
          <a:blip r:embed="rId5"/>
          <a:stretch>
            <a:fillRect/>
          </a:stretch>
        </p:blipFill>
        <p:spPr>
          <a:xfrm>
            <a:off x="404513" y="4251433"/>
            <a:ext cx="5029200" cy="1381125"/>
          </a:xfrm>
          <a:prstGeom prst="rect">
            <a:avLst/>
          </a:prstGeom>
        </p:spPr>
      </p:pic>
      <p:pic>
        <p:nvPicPr>
          <p:cNvPr id="10" name="Imagen 9"/>
          <p:cNvPicPr>
            <a:picLocks noChangeAspect="1"/>
          </p:cNvPicPr>
          <p:nvPr/>
        </p:nvPicPr>
        <p:blipFill>
          <a:blip r:embed="rId6"/>
          <a:stretch>
            <a:fillRect/>
          </a:stretch>
        </p:blipFill>
        <p:spPr>
          <a:xfrm>
            <a:off x="415193" y="5567417"/>
            <a:ext cx="4438650" cy="762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9" name="4 Rectángulo"/>
          <p:cNvSpPr/>
          <p:nvPr/>
        </p:nvSpPr>
        <p:spPr>
          <a:xfrm>
            <a:off x="1430479" y="3718916"/>
            <a:ext cx="3085482" cy="369332"/>
          </a:xfrm>
          <a:prstGeom prst="rect">
            <a:avLst/>
          </a:prstGeom>
        </p:spPr>
        <p:txBody>
          <a:bodyPr wrap="square">
            <a:spAutoFit/>
          </a:bodyPr>
          <a:lstStyle/>
          <a:p>
            <a:pPr>
              <a:spcBef>
                <a:spcPts val="800"/>
              </a:spcBef>
              <a:buClr>
                <a:srgbClr val="F77C1C"/>
              </a:buClr>
            </a:pPr>
            <a:r>
              <a:rPr lang="es-ES" altLang="x-none" i="1" dirty="0" err="1" smtClean="0">
                <a:solidFill>
                  <a:prstClr val="white"/>
                </a:solidFill>
                <a:ea typeface="Tahoma" panose="020B0604030504040204" pitchFamily="34" charset="0"/>
                <a:cs typeface="Tahoma" panose="020B0604030504040204" pitchFamily="34" charset="0"/>
                <a:sym typeface="+mn-ea"/>
              </a:rPr>
              <a:t>Multilayer</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Perceptron</a:t>
            </a:r>
            <a:r>
              <a:rPr lang="es-ES" altLang="x-none" i="1" dirty="0" smtClean="0">
                <a:solidFill>
                  <a:prstClr val="white"/>
                </a:solidFill>
                <a:ea typeface="Tahoma" panose="020B0604030504040204" pitchFamily="34" charset="0"/>
                <a:cs typeface="Tahoma" panose="020B0604030504040204" pitchFamily="34" charset="0"/>
                <a:sym typeface="+mn-ea"/>
              </a:rPr>
              <a:t> (MLP)</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pic>
        <p:nvPicPr>
          <p:cNvPr id="5" name="Imagen 4"/>
          <p:cNvPicPr>
            <a:picLocks noChangeAspect="1"/>
          </p:cNvPicPr>
          <p:nvPr/>
        </p:nvPicPr>
        <p:blipFill>
          <a:blip r:embed="rId2"/>
          <a:stretch>
            <a:fillRect/>
          </a:stretch>
        </p:blipFill>
        <p:spPr>
          <a:xfrm>
            <a:off x="467544" y="655352"/>
            <a:ext cx="4464496" cy="30277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chemeClr val="accent1"/>
                </a:solidFill>
                <a:latin typeface="Helvetica" charset="0"/>
                <a:ea typeface="NanumBarunGothic" panose="020B0603020101020101" charset="-127"/>
                <a:cs typeface="Helvetica" charset="0"/>
              </a:rPr>
              <a:t>Cápsula endoscópica – </a:t>
            </a:r>
            <a:r>
              <a:rPr lang="es-ES_tradnl" altLang="x-none" sz="2000" dirty="0" smtClean="0">
                <a:solidFill>
                  <a:schemeClr val="accent1"/>
                </a:solidFill>
                <a:latin typeface="Helvetica" charset="0"/>
                <a:ea typeface="NanumBarunGothic" panose="020B0603020101020101" charset="-127"/>
                <a:cs typeface="Helvetica" charset="0"/>
              </a:rPr>
              <a:t>2. Introducción a las CNN</a:t>
            </a:r>
            <a:endParaRPr lang="es-ES_tradnl" altLang="x-none" sz="2000" dirty="0" smtClean="0">
              <a:solidFill>
                <a:schemeClr val="accent1"/>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pic>
        <p:nvPicPr>
          <p:cNvPr id="2" name="Imagen 1"/>
          <p:cNvPicPr>
            <a:picLocks noChangeAspect="1"/>
          </p:cNvPicPr>
          <p:nvPr/>
        </p:nvPicPr>
        <p:blipFill>
          <a:blip r:embed="rId2"/>
          <a:stretch>
            <a:fillRect/>
          </a:stretch>
        </p:blipFill>
        <p:spPr>
          <a:xfrm>
            <a:off x="334231" y="1053959"/>
            <a:ext cx="5295900" cy="1114425"/>
          </a:xfrm>
          <a:prstGeom prst="rect">
            <a:avLst/>
          </a:prstGeom>
        </p:spPr>
      </p:pic>
      <p:pic>
        <p:nvPicPr>
          <p:cNvPr id="3" name="Imagen 2"/>
          <p:cNvPicPr>
            <a:picLocks noChangeAspect="1"/>
          </p:cNvPicPr>
          <p:nvPr/>
        </p:nvPicPr>
        <p:blipFill>
          <a:blip r:embed="rId3"/>
          <a:stretch>
            <a:fillRect/>
          </a:stretch>
        </p:blipFill>
        <p:spPr>
          <a:xfrm>
            <a:off x="321203" y="3083793"/>
            <a:ext cx="4962525" cy="876300"/>
          </a:xfrm>
          <a:prstGeom prst="rect">
            <a:avLst/>
          </a:prstGeom>
        </p:spPr>
      </p:pic>
      <p:pic>
        <p:nvPicPr>
          <p:cNvPr id="7" name="Imagen 6"/>
          <p:cNvPicPr>
            <a:picLocks noChangeAspect="1"/>
          </p:cNvPicPr>
          <p:nvPr/>
        </p:nvPicPr>
        <p:blipFill>
          <a:blip r:embed="rId4"/>
          <a:stretch>
            <a:fillRect/>
          </a:stretch>
        </p:blipFill>
        <p:spPr>
          <a:xfrm>
            <a:off x="664103" y="4407334"/>
            <a:ext cx="4619625" cy="9715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9" name="4 Rectángulo"/>
          <p:cNvSpPr/>
          <p:nvPr/>
        </p:nvSpPr>
        <p:spPr>
          <a:xfrm>
            <a:off x="1156645" y="3157081"/>
            <a:ext cx="3085482" cy="369332"/>
          </a:xfrm>
          <a:prstGeom prst="rect">
            <a:avLst/>
          </a:prstGeom>
        </p:spPr>
        <p:txBody>
          <a:bodyPr wrap="square">
            <a:spAutoFit/>
          </a:bodyPr>
          <a:lstStyle/>
          <a:p>
            <a:pPr>
              <a:spcBef>
                <a:spcPts val="800"/>
              </a:spcBef>
              <a:buClr>
                <a:srgbClr val="F77C1C"/>
              </a:buClr>
            </a:pPr>
            <a:r>
              <a:rPr lang="es-ES" altLang="x-none" i="1" dirty="0" err="1" smtClean="0">
                <a:solidFill>
                  <a:prstClr val="white"/>
                </a:solidFill>
                <a:ea typeface="Tahoma" panose="020B0604030504040204" pitchFamily="34" charset="0"/>
                <a:cs typeface="Tahoma" panose="020B0604030504040204" pitchFamily="34" charset="0"/>
                <a:sym typeface="+mn-ea"/>
              </a:rPr>
              <a:t>Batch</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size</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sp>
        <p:nvSpPr>
          <p:cNvPr id="14" name="4 Rectángulo"/>
          <p:cNvSpPr/>
          <p:nvPr/>
        </p:nvSpPr>
        <p:spPr>
          <a:xfrm>
            <a:off x="1156645" y="3555251"/>
            <a:ext cx="2500434" cy="369332"/>
          </a:xfrm>
          <a:prstGeom prst="rect">
            <a:avLst/>
          </a:prstGeom>
        </p:spPr>
        <p:txBody>
          <a:bodyPr wrap="square">
            <a:spAutoFit/>
          </a:bodyPr>
          <a:lstStyle/>
          <a:p>
            <a:pPr>
              <a:spcBef>
                <a:spcPts val="800"/>
              </a:spcBef>
              <a:buClr>
                <a:srgbClr val="F77C1C"/>
              </a:buClr>
            </a:pPr>
            <a:r>
              <a:rPr lang="es-ES" altLang="x-none" i="1" dirty="0" err="1" smtClean="0">
                <a:solidFill>
                  <a:prstClr val="white"/>
                </a:solidFill>
                <a:ea typeface="Tahoma" panose="020B0604030504040204" pitchFamily="34" charset="0"/>
                <a:cs typeface="Tahoma" panose="020B0604030504040204" pitchFamily="34" charset="0"/>
                <a:sym typeface="+mn-ea"/>
              </a:rPr>
              <a:t>Epoch</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sp>
        <p:nvSpPr>
          <p:cNvPr id="10" name="4 Rectángulo"/>
          <p:cNvSpPr/>
          <p:nvPr/>
        </p:nvSpPr>
        <p:spPr>
          <a:xfrm>
            <a:off x="334230" y="794513"/>
            <a:ext cx="5101866" cy="502445"/>
          </a:xfrm>
          <a:prstGeom prst="rect">
            <a:avLst/>
          </a:prstGeom>
        </p:spPr>
        <p:txBody>
          <a:bodyPr wrap="square">
            <a:spAutoFit/>
          </a:bodyPr>
          <a:lstStyle/>
          <a:p>
            <a:pPr>
              <a:spcBef>
                <a:spcPts val="800"/>
              </a:spcBef>
              <a:buClr>
                <a:srgbClr val="F77C1C"/>
              </a:buClr>
            </a:pPr>
            <a:r>
              <a:rPr lang="es-ES" altLang="x-none" sz="2665" dirty="0" smtClean="0">
                <a:solidFill>
                  <a:schemeClr val="bg1"/>
                </a:solidFill>
                <a:latin typeface="Helvetica" charset="0"/>
                <a:ea typeface="NanumBarunGothic" panose="020B0603020101020101" charset="-127"/>
                <a:cs typeface="Helvetica" charset="0"/>
                <a:sym typeface="+mn-ea"/>
              </a:rPr>
              <a:t>¿Qué hizo las ANN viables?</a:t>
            </a:r>
            <a:endParaRPr lang="es-ES_tradnl" altLang="x-none" sz="2665" dirty="0" smtClean="0">
              <a:solidFill>
                <a:schemeClr val="bg1"/>
              </a:solidFill>
              <a:latin typeface="Helvetica" charset="0"/>
              <a:ea typeface="NanumBarunGothic" panose="020B0603020101020101" charset="-127"/>
              <a:cs typeface="Helvetica" charset="0"/>
              <a:sym typeface="+mn-ea"/>
            </a:endParaRPr>
          </a:p>
        </p:txBody>
      </p:sp>
      <p:sp>
        <p:nvSpPr>
          <p:cNvPr id="11" name="4 Rectángulo"/>
          <p:cNvSpPr/>
          <p:nvPr/>
        </p:nvSpPr>
        <p:spPr>
          <a:xfrm>
            <a:off x="347034" y="1768628"/>
            <a:ext cx="7776542" cy="912558"/>
          </a:xfrm>
          <a:prstGeom prst="rect">
            <a:avLst/>
          </a:prstGeom>
        </p:spPr>
        <p:txBody>
          <a:bodyPr wrap="square">
            <a:spAutoFit/>
          </a:bodyPr>
          <a:lstStyle/>
          <a:p>
            <a:pPr>
              <a:spcBef>
                <a:spcPts val="800"/>
              </a:spcBef>
              <a:buClr>
                <a:srgbClr val="F77C1C"/>
              </a:buClr>
            </a:pPr>
            <a:r>
              <a:rPr lang="es-ES" altLang="x-none" sz="2665" dirty="0" smtClean="0">
                <a:solidFill>
                  <a:schemeClr val="bg1"/>
                </a:solidFill>
                <a:latin typeface="Helvetica" charset="0"/>
                <a:ea typeface="NanumBarunGothic" panose="020B0603020101020101" charset="-127"/>
                <a:cs typeface="Helvetica" charset="0"/>
                <a:sym typeface="+mn-ea"/>
              </a:rPr>
              <a:t>1) </a:t>
            </a:r>
            <a:r>
              <a:rPr lang="es-ES" altLang="x-none" sz="2665" i="1" dirty="0" err="1" smtClean="0">
                <a:solidFill>
                  <a:schemeClr val="bg1"/>
                </a:solidFill>
                <a:latin typeface="Helvetica" charset="0"/>
                <a:ea typeface="NanumBarunGothic" panose="020B0603020101020101" charset="-127"/>
                <a:cs typeface="Helvetica" charset="0"/>
                <a:sym typeface="+mn-ea"/>
              </a:rPr>
              <a:t>Backpropagation</a:t>
            </a:r>
            <a:r>
              <a:rPr lang="es-ES" altLang="x-none" sz="2665" dirty="0" smtClean="0">
                <a:solidFill>
                  <a:schemeClr val="bg1"/>
                </a:solidFill>
                <a:latin typeface="Helvetica" charset="0"/>
                <a:ea typeface="NanumBarunGothic" panose="020B0603020101020101" charset="-127"/>
                <a:cs typeface="Helvetica" charset="0"/>
                <a:sym typeface="+mn-ea"/>
              </a:rPr>
              <a:t> training </a:t>
            </a:r>
            <a:r>
              <a:rPr lang="es-ES" altLang="x-none" sz="2665" dirty="0" err="1" smtClean="0">
                <a:solidFill>
                  <a:schemeClr val="bg1"/>
                </a:solidFill>
                <a:latin typeface="Helvetica" charset="0"/>
                <a:ea typeface="NanumBarunGothic" panose="020B0603020101020101" charset="-127"/>
                <a:cs typeface="Helvetica" charset="0"/>
                <a:sym typeface="+mn-ea"/>
              </a:rPr>
              <a:t>algorithm</a:t>
            </a:r>
            <a:r>
              <a:rPr lang="es-ES" altLang="x-none" sz="2665" dirty="0" smtClean="0">
                <a:solidFill>
                  <a:schemeClr val="bg1"/>
                </a:solidFill>
                <a:latin typeface="Helvetica" charset="0"/>
                <a:ea typeface="NanumBarunGothic" panose="020B0603020101020101" charset="-127"/>
                <a:cs typeface="Helvetica" charset="0"/>
                <a:sym typeface="+mn-ea"/>
              </a:rPr>
              <a:t>: </a:t>
            </a:r>
            <a:r>
              <a:rPr lang="es-ES" altLang="x-none" sz="2665" i="1" dirty="0" err="1" smtClean="0">
                <a:solidFill>
                  <a:schemeClr val="accent1"/>
                </a:solidFill>
                <a:latin typeface="Helvetica" charset="0"/>
                <a:ea typeface="NanumBarunGothic" panose="020B0603020101020101" charset="-127"/>
                <a:cs typeface="Helvetica" charset="0"/>
                <a:sym typeface="+mn-ea"/>
              </a:rPr>
              <a:t>automatic</a:t>
            </a:r>
            <a:r>
              <a:rPr lang="es-ES" altLang="x-none" sz="2665" i="1" dirty="0" smtClean="0">
                <a:solidFill>
                  <a:schemeClr val="accent1"/>
                </a:solidFill>
                <a:latin typeface="Helvetica" charset="0"/>
                <a:ea typeface="NanumBarunGothic" panose="020B0603020101020101" charset="-127"/>
                <a:cs typeface="Helvetica" charset="0"/>
                <a:sym typeface="+mn-ea"/>
              </a:rPr>
              <a:t> </a:t>
            </a:r>
            <a:r>
              <a:rPr lang="es-ES" altLang="x-none" sz="2665" i="1" dirty="0" err="1" smtClean="0">
                <a:solidFill>
                  <a:schemeClr val="accent1"/>
                </a:solidFill>
                <a:latin typeface="Helvetica" charset="0"/>
                <a:ea typeface="NanumBarunGothic" panose="020B0603020101020101" charset="-127"/>
                <a:cs typeface="Helvetica" charset="0"/>
                <a:sym typeface="+mn-ea"/>
              </a:rPr>
              <a:t>differentiation</a:t>
            </a:r>
            <a:r>
              <a:rPr lang="es-ES" altLang="x-none" sz="2665" i="1" dirty="0">
                <a:solidFill>
                  <a:schemeClr val="bg1"/>
                </a:solidFill>
                <a:latin typeface="Helvetica" charset="0"/>
                <a:ea typeface="NanumBarunGothic" panose="020B0603020101020101" charset="-127"/>
                <a:cs typeface="Helvetica" charset="0"/>
                <a:sym typeface="+mn-ea"/>
              </a:rPr>
              <a:t> </a:t>
            </a:r>
            <a:r>
              <a:rPr lang="es-ES" altLang="x-none" sz="2000" dirty="0" smtClean="0">
                <a:solidFill>
                  <a:schemeClr val="bg1"/>
                </a:solidFill>
                <a:latin typeface="Helvetica" charset="0"/>
                <a:ea typeface="NanumBarunGothic" panose="020B0603020101020101" charset="-127"/>
                <a:cs typeface="Helvetica" charset="0"/>
                <a:sym typeface="+mn-ea"/>
              </a:rPr>
              <a:t>(</a:t>
            </a:r>
            <a:r>
              <a:rPr lang="es-ES" altLang="x-none" sz="2000" dirty="0" err="1" smtClean="0">
                <a:solidFill>
                  <a:schemeClr val="bg1"/>
                </a:solidFill>
                <a:latin typeface="Helvetica" charset="0"/>
                <a:ea typeface="NanumBarunGothic" panose="020B0603020101020101" charset="-127"/>
                <a:cs typeface="Helvetica" charset="0"/>
                <a:sym typeface="+mn-ea"/>
              </a:rPr>
              <a:t>Hinton</a:t>
            </a:r>
            <a:r>
              <a:rPr lang="es-ES" altLang="x-none" sz="2000" dirty="0">
                <a:solidFill>
                  <a:schemeClr val="bg1"/>
                </a:solidFill>
                <a:latin typeface="Helvetica" charset="0"/>
                <a:ea typeface="NanumBarunGothic" panose="020B0603020101020101" charset="-127"/>
                <a:cs typeface="Helvetica" charset="0"/>
                <a:sym typeface="+mn-ea"/>
              </a:rPr>
              <a:t> </a:t>
            </a:r>
            <a:r>
              <a:rPr lang="es-ES" altLang="x-none" sz="2000" dirty="0" smtClean="0">
                <a:solidFill>
                  <a:schemeClr val="bg1"/>
                </a:solidFill>
                <a:latin typeface="Helvetica" charset="0"/>
                <a:ea typeface="NanumBarunGothic" panose="020B0603020101020101" charset="-127"/>
                <a:cs typeface="Helvetica" charset="0"/>
                <a:sym typeface="+mn-ea"/>
              </a:rPr>
              <a:t>et al., 1986)</a:t>
            </a:r>
            <a:endParaRPr lang="es-ES_tradnl" altLang="x-none" sz="2000" dirty="0" smtClean="0">
              <a:solidFill>
                <a:schemeClr val="accent1"/>
              </a:solidFill>
              <a:latin typeface="Helvetica" charset="0"/>
              <a:ea typeface="NanumBarunGothic" panose="020B0603020101020101" charset="-127"/>
              <a:cs typeface="Helvetica" charset="0"/>
              <a:sym typeface="+mn-ea"/>
            </a:endParaRPr>
          </a:p>
        </p:txBody>
      </p:sp>
      <p:sp>
        <p:nvSpPr>
          <p:cNvPr id="16" name="4 Rectángulo"/>
          <p:cNvSpPr/>
          <p:nvPr/>
        </p:nvSpPr>
        <p:spPr>
          <a:xfrm>
            <a:off x="1146832" y="2719170"/>
            <a:ext cx="3085482" cy="369332"/>
          </a:xfrm>
          <a:prstGeom prst="rect">
            <a:avLst/>
          </a:prstGeom>
        </p:spPr>
        <p:txBody>
          <a:bodyPr wrap="square">
            <a:spAutoFit/>
          </a:bodyPr>
          <a:lstStyle/>
          <a:p>
            <a:pPr>
              <a:spcBef>
                <a:spcPts val="800"/>
              </a:spcBef>
              <a:buClr>
                <a:srgbClr val="F77C1C"/>
              </a:buClr>
            </a:pPr>
            <a:r>
              <a:rPr lang="es-ES" altLang="x-none" dirty="0" smtClean="0">
                <a:solidFill>
                  <a:prstClr val="white"/>
                </a:solidFill>
                <a:ea typeface="Tahoma" panose="020B0604030504040204" pitchFamily="34" charset="0"/>
                <a:cs typeface="Tahoma" panose="020B0604030504040204" pitchFamily="34" charset="0"/>
                <a:sym typeface="+mn-ea"/>
              </a:rPr>
              <a:t>Regla de la cadena</a:t>
            </a:r>
            <a:endParaRPr lang="es-ES_tradnl" altLang="x-none" dirty="0" smtClean="0">
              <a:solidFill>
                <a:prstClr val="white"/>
              </a:solidFill>
              <a:ea typeface="Tahoma" panose="020B0604030504040204" pitchFamily="34" charset="0"/>
              <a:cs typeface="Tahoma" panose="020B0604030504040204" pitchFamily="34" charset="0"/>
              <a:sym typeface="+mn-ea"/>
            </a:endParaRPr>
          </a:p>
        </p:txBody>
      </p:sp>
      <p:sp>
        <p:nvSpPr>
          <p:cNvPr id="17" name="4 Rectángulo"/>
          <p:cNvSpPr/>
          <p:nvPr/>
        </p:nvSpPr>
        <p:spPr>
          <a:xfrm>
            <a:off x="344043" y="4254510"/>
            <a:ext cx="7776542" cy="502445"/>
          </a:xfrm>
          <a:prstGeom prst="rect">
            <a:avLst/>
          </a:prstGeom>
        </p:spPr>
        <p:txBody>
          <a:bodyPr wrap="square">
            <a:spAutoFit/>
          </a:bodyPr>
          <a:lstStyle/>
          <a:p>
            <a:pPr>
              <a:spcBef>
                <a:spcPts val="800"/>
              </a:spcBef>
              <a:buClr>
                <a:srgbClr val="F77C1C"/>
              </a:buClr>
            </a:pPr>
            <a:r>
              <a:rPr lang="es-ES" altLang="x-none" sz="2665" dirty="0" smtClean="0">
                <a:solidFill>
                  <a:schemeClr val="bg1"/>
                </a:solidFill>
                <a:latin typeface="Helvetica" charset="0"/>
                <a:ea typeface="NanumBarunGothic" panose="020B0603020101020101" charset="-127"/>
                <a:cs typeface="Helvetica" charset="0"/>
                <a:sym typeface="+mn-ea"/>
              </a:rPr>
              <a:t>2) </a:t>
            </a:r>
            <a:r>
              <a:rPr lang="es-ES" altLang="x-none" sz="2665" i="1" dirty="0" err="1" smtClean="0">
                <a:solidFill>
                  <a:schemeClr val="bg1"/>
                </a:solidFill>
                <a:latin typeface="Helvetica" charset="0"/>
                <a:ea typeface="NanumBarunGothic" panose="020B0603020101020101" charset="-127"/>
                <a:cs typeface="Helvetica" charset="0"/>
                <a:sym typeface="+mn-ea"/>
              </a:rPr>
              <a:t>Step</a:t>
            </a:r>
            <a:r>
              <a:rPr lang="es-ES" altLang="x-none" sz="2665" i="1" dirty="0" smtClean="0">
                <a:solidFill>
                  <a:schemeClr val="bg1"/>
                </a:solidFill>
                <a:latin typeface="Helvetica" charset="0"/>
                <a:ea typeface="NanumBarunGothic" panose="020B0603020101020101" charset="-127"/>
                <a:cs typeface="Helvetica" charset="0"/>
                <a:sym typeface="+mn-ea"/>
              </a:rPr>
              <a:t> </a:t>
            </a:r>
            <a:r>
              <a:rPr lang="es-ES" altLang="x-none" sz="2665" i="1" dirty="0" err="1" smtClean="0">
                <a:solidFill>
                  <a:schemeClr val="bg1"/>
                </a:solidFill>
                <a:latin typeface="Helvetica" charset="0"/>
                <a:ea typeface="NanumBarunGothic" panose="020B0603020101020101" charset="-127"/>
                <a:cs typeface="Helvetica" charset="0"/>
                <a:sym typeface="+mn-ea"/>
              </a:rPr>
              <a:t>function</a:t>
            </a:r>
            <a:r>
              <a:rPr lang="es-ES" altLang="x-none" sz="2665" i="1" dirty="0" smtClean="0">
                <a:solidFill>
                  <a:schemeClr val="bg1"/>
                </a:solidFill>
                <a:latin typeface="Helvetica" charset="0"/>
                <a:ea typeface="NanumBarunGothic" panose="020B0603020101020101" charset="-127"/>
                <a:cs typeface="Helvetica" charset="0"/>
                <a:sym typeface="+mn-ea"/>
              </a:rPr>
              <a:t> </a:t>
            </a:r>
            <a:r>
              <a:rPr lang="es-ES" altLang="x-none" sz="2665" i="1" dirty="0" smtClean="0">
                <a:solidFill>
                  <a:schemeClr val="bg1"/>
                </a:solidFill>
                <a:latin typeface="Helvetica" charset="0"/>
                <a:ea typeface="NanumBarunGothic" panose="020B0603020101020101" charset="-127"/>
                <a:cs typeface="Helvetica" charset="0"/>
                <a:sym typeface="Wingdings" panose="05000000000000000000" pitchFamily="2" charset="2"/>
              </a:rPr>
              <a:t> </a:t>
            </a:r>
            <a:r>
              <a:rPr lang="es-ES" altLang="x-none" sz="2665" i="1" dirty="0" err="1" smtClean="0">
                <a:solidFill>
                  <a:schemeClr val="bg1"/>
                </a:solidFill>
                <a:latin typeface="Helvetica" charset="0"/>
                <a:ea typeface="NanumBarunGothic" panose="020B0603020101020101" charset="-127"/>
                <a:cs typeface="Helvetica" charset="0"/>
                <a:sym typeface="Wingdings" panose="05000000000000000000" pitchFamily="2" charset="2"/>
              </a:rPr>
              <a:t>Activation</a:t>
            </a:r>
            <a:r>
              <a:rPr lang="es-ES" altLang="x-none" sz="2665" i="1" dirty="0" smtClean="0">
                <a:solidFill>
                  <a:schemeClr val="bg1"/>
                </a:solidFill>
                <a:latin typeface="Helvetica" charset="0"/>
                <a:ea typeface="NanumBarunGothic" panose="020B0603020101020101" charset="-127"/>
                <a:cs typeface="Helvetica" charset="0"/>
                <a:sym typeface="Wingdings" panose="05000000000000000000" pitchFamily="2" charset="2"/>
              </a:rPr>
              <a:t> </a:t>
            </a:r>
            <a:r>
              <a:rPr lang="es-ES" altLang="x-none" sz="2665" i="1" dirty="0" err="1" smtClean="0">
                <a:solidFill>
                  <a:schemeClr val="bg1"/>
                </a:solidFill>
                <a:latin typeface="Helvetica" charset="0"/>
                <a:ea typeface="NanumBarunGothic" panose="020B0603020101020101" charset="-127"/>
                <a:cs typeface="Helvetica" charset="0"/>
                <a:sym typeface="Wingdings" panose="05000000000000000000" pitchFamily="2" charset="2"/>
              </a:rPr>
              <a:t>function</a:t>
            </a:r>
            <a:endParaRPr lang="es-ES_tradnl" altLang="x-none" sz="2000" dirty="0" smtClean="0">
              <a:solidFill>
                <a:schemeClr val="accent1"/>
              </a:solidFill>
              <a:latin typeface="Helvetica" charset="0"/>
              <a:ea typeface="NanumBarunGothic" panose="020B0603020101020101" charset="-127"/>
              <a:cs typeface="Helvetica" charset="0"/>
              <a:sym typeface="+mn-ea"/>
            </a:endParaRPr>
          </a:p>
        </p:txBody>
      </p:sp>
      <p:sp>
        <p:nvSpPr>
          <p:cNvPr id="18" name="4 Rectángulo"/>
          <p:cNvSpPr/>
          <p:nvPr/>
        </p:nvSpPr>
        <p:spPr>
          <a:xfrm>
            <a:off x="2356558" y="5638738"/>
            <a:ext cx="3960440" cy="369332"/>
          </a:xfrm>
          <a:prstGeom prst="rect">
            <a:avLst/>
          </a:prstGeom>
        </p:spPr>
        <p:txBody>
          <a:bodyPr wrap="square">
            <a:spAutoFit/>
          </a:bodyPr>
          <a:lstStyle/>
          <a:p>
            <a:pPr>
              <a:spcBef>
                <a:spcPts val="800"/>
              </a:spcBef>
              <a:buClr>
                <a:srgbClr val="F77C1C"/>
              </a:buClr>
            </a:pPr>
            <a:r>
              <a:rPr lang="es-ES" altLang="x-none" i="1" dirty="0" err="1" smtClean="0">
                <a:solidFill>
                  <a:prstClr val="white"/>
                </a:solidFill>
                <a:ea typeface="Tahoma" panose="020B0604030504040204" pitchFamily="34" charset="0"/>
                <a:cs typeface="Tahoma" panose="020B0604030504040204" pitchFamily="34" charset="0"/>
                <a:sym typeface="+mn-ea"/>
              </a:rPr>
              <a:t>The</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Rectified</a:t>
            </a:r>
            <a:r>
              <a:rPr lang="es-ES" altLang="x-none" i="1" dirty="0" smtClean="0">
                <a:solidFill>
                  <a:prstClr val="white"/>
                </a:solidFill>
                <a:ea typeface="Tahoma" panose="020B0604030504040204" pitchFamily="34" charset="0"/>
                <a:cs typeface="Tahoma" panose="020B0604030504040204" pitchFamily="34" charset="0"/>
                <a:sym typeface="+mn-ea"/>
              </a:rPr>
              <a:t> Linear </a:t>
            </a:r>
            <a:r>
              <a:rPr lang="es-ES" altLang="x-none" i="1" dirty="0" err="1" smtClean="0">
                <a:solidFill>
                  <a:prstClr val="white"/>
                </a:solidFill>
                <a:ea typeface="Tahoma" panose="020B0604030504040204" pitchFamily="34" charset="0"/>
                <a:cs typeface="Tahoma" panose="020B0604030504040204" pitchFamily="34" charset="0"/>
                <a:sym typeface="+mn-ea"/>
              </a:rPr>
              <a:t>Unit</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function</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ReLU</a:t>
            </a:r>
            <a:r>
              <a:rPr lang="es-ES" altLang="x-none" i="1" dirty="0" smtClean="0">
                <a:solidFill>
                  <a:prstClr val="white"/>
                </a:solidFill>
                <a:ea typeface="Tahoma" panose="020B0604030504040204" pitchFamily="34" charset="0"/>
                <a:cs typeface="Tahoma" panose="020B0604030504040204" pitchFamily="34" charset="0"/>
                <a:sym typeface="+mn-ea"/>
              </a:rPr>
              <a:t>)</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mc:AlternateContent xmlns:mc="http://schemas.openxmlformats.org/markup-compatibility/2006">
        <mc:Choice xmlns:a14="http://schemas.microsoft.com/office/drawing/2010/main" Requires="a14">
          <p:sp>
            <p:nvSpPr>
              <p:cNvPr id="2" name="CuadroTexto 1"/>
              <p:cNvSpPr txBox="1"/>
              <p:nvPr/>
            </p:nvSpPr>
            <p:spPr>
              <a:xfrm>
                <a:off x="3049968" y="5146498"/>
                <a:ext cx="2402567" cy="338554"/>
              </a:xfrm>
              <a:prstGeom prst="rect">
                <a:avLst/>
              </a:prstGeom>
              <a:noFill/>
            </p:spPr>
            <p:txBody>
              <a:bodyPr wrap="square" lIns="0" tIns="0" rIns="0" bIns="0" rtlCol="0">
                <a:spAutoFit/>
              </a:bodyPr>
              <a:lstStyle/>
              <a:p>
                <a14:m>
                  <m:oMath xmlns:m="http://schemas.openxmlformats.org/officeDocument/2006/math">
                    <m:r>
                      <a:rPr lang="es-ES" sz="2200" b="0" i="1" smtClean="0">
                        <a:solidFill>
                          <a:schemeClr val="accent1"/>
                        </a:solidFill>
                        <a:latin typeface="Cambria Math" panose="02040503050406030204" pitchFamily="18" charset="0"/>
                      </a:rPr>
                      <m:t>𝑅𝑒𝐿𝑈</m:t>
                    </m:r>
                    <m:d>
                      <m:dPr>
                        <m:ctrlPr>
                          <a:rPr lang="es-ES" sz="2200" b="0" i="1" smtClean="0">
                            <a:solidFill>
                              <a:schemeClr val="accent1"/>
                            </a:solidFill>
                            <a:latin typeface="Cambria Math" panose="02040503050406030204" pitchFamily="18" charset="0"/>
                          </a:rPr>
                        </m:ctrlPr>
                      </m:dPr>
                      <m:e>
                        <m:r>
                          <a:rPr lang="es-ES" sz="2200" b="0" i="1" smtClean="0">
                            <a:solidFill>
                              <a:schemeClr val="accent1"/>
                            </a:solidFill>
                            <a:latin typeface="Cambria Math" panose="02040503050406030204" pitchFamily="18" charset="0"/>
                          </a:rPr>
                          <m:t>𝑧</m:t>
                        </m:r>
                      </m:e>
                    </m:d>
                    <m:r>
                      <a:rPr lang="es-ES" sz="2200" b="0" i="1" smtClean="0">
                        <a:solidFill>
                          <a:schemeClr val="accent1"/>
                        </a:solidFill>
                        <a:latin typeface="Cambria Math" panose="02040503050406030204" pitchFamily="18" charset="0"/>
                      </a:rPr>
                      <m:t>=</m:t>
                    </m:r>
                  </m:oMath>
                </a14:m>
                <a:r>
                  <a:rPr lang="es-ES" sz="2200" dirty="0" err="1" smtClean="0">
                    <a:solidFill>
                      <a:schemeClr val="accent1"/>
                    </a:solidFill>
                  </a:rPr>
                  <a:t>max</a:t>
                </a:r>
                <a:r>
                  <a:rPr lang="es-ES" sz="2200" i="1" dirty="0" smtClean="0">
                    <a:solidFill>
                      <a:schemeClr val="accent1"/>
                    </a:solidFill>
                  </a:rPr>
                  <a:t>(0,z)</a:t>
                </a:r>
                <a:r>
                  <a:rPr lang="es-ES" sz="2200" dirty="0" smtClean="0">
                    <a:solidFill>
                      <a:schemeClr val="accent1"/>
                    </a:solidFill>
                  </a:rPr>
                  <a:t> </a:t>
                </a:r>
                <a:endParaRPr lang="es-ES" sz="2200" dirty="0">
                  <a:solidFill>
                    <a:schemeClr val="accent1"/>
                  </a:solidFill>
                </a:endParaRPr>
              </a:p>
            </p:txBody>
          </p:sp>
        </mc:Choice>
        <mc:Fallback>
          <p:sp>
            <p:nvSpPr>
              <p:cNvPr id="2" name="CuadroTexto 1"/>
              <p:cNvSpPr txBox="1">
                <a:spLocks noRot="1" noChangeAspect="1" noMove="1" noResize="1" noEditPoints="1" noAdjustHandles="1" noChangeArrowheads="1" noChangeShapeType="1" noTextEdit="1"/>
              </p:cNvSpPr>
              <p:nvPr/>
            </p:nvSpPr>
            <p:spPr>
              <a:xfrm>
                <a:off x="3049968" y="5146498"/>
                <a:ext cx="2402567" cy="338554"/>
              </a:xfrm>
              <a:prstGeom prst="rect">
                <a:avLst/>
              </a:prstGeom>
              <a:blipFill rotWithShape="1">
                <a:blip r:embed="rId2"/>
                <a:stretch>
                  <a:fillRect l="-3" t="-135" r="18" b="-97931"/>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1"/>
          <a:stretch>
            <a:fillRect/>
          </a:stretch>
        </p:blipFill>
        <p:spPr>
          <a:xfrm>
            <a:off x="755576" y="3052863"/>
            <a:ext cx="4562475" cy="1200150"/>
          </a:xfrm>
          <a:prstGeom prst="rect">
            <a:avLst/>
          </a:prstGeom>
        </p:spPr>
      </p:pic>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2"/>
          <a:stretch>
            <a:fillRect/>
          </a:stretch>
        </p:blipFill>
        <p:spPr>
          <a:xfrm>
            <a:off x="7308003" y="5013113"/>
            <a:ext cx="1678093" cy="1662007"/>
          </a:xfrm>
          <a:prstGeom prst="rect">
            <a:avLst/>
          </a:prstGeom>
        </p:spPr>
      </p:pic>
      <p:pic>
        <p:nvPicPr>
          <p:cNvPr id="4" name="Imagen 3"/>
          <p:cNvPicPr>
            <a:picLocks noChangeAspect="1"/>
          </p:cNvPicPr>
          <p:nvPr/>
        </p:nvPicPr>
        <p:blipFill>
          <a:blip r:embed="rId3"/>
          <a:stretch>
            <a:fillRect/>
          </a:stretch>
        </p:blipFill>
        <p:spPr>
          <a:xfrm>
            <a:off x="356429" y="736801"/>
            <a:ext cx="5133975" cy="2705100"/>
          </a:xfrm>
          <a:prstGeom prst="rect">
            <a:avLst/>
          </a:prstGeom>
        </p:spPr>
      </p:pic>
      <p:pic>
        <p:nvPicPr>
          <p:cNvPr id="6" name="Imagen 5"/>
          <p:cNvPicPr>
            <a:picLocks noChangeAspect="1"/>
          </p:cNvPicPr>
          <p:nvPr/>
        </p:nvPicPr>
        <p:blipFill>
          <a:blip r:embed="rId4"/>
          <a:stretch>
            <a:fillRect/>
          </a:stretch>
        </p:blipFill>
        <p:spPr>
          <a:xfrm>
            <a:off x="356429" y="4418551"/>
            <a:ext cx="5143500" cy="1514475"/>
          </a:xfrm>
          <a:prstGeom prst="rect">
            <a:avLst/>
          </a:prstGeom>
        </p:spPr>
      </p:pic>
      <p:pic>
        <p:nvPicPr>
          <p:cNvPr id="8" name="Imagen 7"/>
          <p:cNvPicPr>
            <a:picLocks noChangeAspect="1"/>
          </p:cNvPicPr>
          <p:nvPr/>
        </p:nvPicPr>
        <p:blipFill>
          <a:blip r:embed="rId5"/>
          <a:stretch>
            <a:fillRect/>
          </a:stretch>
        </p:blipFill>
        <p:spPr>
          <a:xfrm>
            <a:off x="356429" y="6055043"/>
            <a:ext cx="5067300" cy="6572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9" name="4 Rectángulo"/>
          <p:cNvSpPr/>
          <p:nvPr/>
        </p:nvSpPr>
        <p:spPr>
          <a:xfrm>
            <a:off x="1430479" y="3718916"/>
            <a:ext cx="3085482" cy="369332"/>
          </a:xfrm>
          <a:prstGeom prst="rect">
            <a:avLst/>
          </a:prstGeom>
        </p:spPr>
        <p:txBody>
          <a:bodyPr wrap="square">
            <a:spAutoFit/>
          </a:bodyPr>
          <a:lstStyle/>
          <a:p>
            <a:pPr>
              <a:spcBef>
                <a:spcPts val="800"/>
              </a:spcBef>
              <a:buClr>
                <a:srgbClr val="F77C1C"/>
              </a:buClr>
            </a:pPr>
            <a:r>
              <a:rPr lang="es-ES" altLang="x-none" i="1" dirty="0" err="1" smtClean="0">
                <a:solidFill>
                  <a:prstClr val="white"/>
                </a:solidFill>
                <a:ea typeface="Tahoma" panose="020B0604030504040204" pitchFamily="34" charset="0"/>
                <a:cs typeface="Tahoma" panose="020B0604030504040204" pitchFamily="34" charset="0"/>
                <a:sym typeface="+mn-ea"/>
              </a:rPr>
              <a:t>Multilayer</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Perceptron</a:t>
            </a:r>
            <a:r>
              <a:rPr lang="es-ES" altLang="x-none" i="1" dirty="0" smtClean="0">
                <a:solidFill>
                  <a:prstClr val="white"/>
                </a:solidFill>
                <a:ea typeface="Tahoma" panose="020B0604030504040204" pitchFamily="34" charset="0"/>
                <a:cs typeface="Tahoma" panose="020B0604030504040204" pitchFamily="34" charset="0"/>
                <a:sym typeface="+mn-ea"/>
              </a:rPr>
              <a:t> (MLP)</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sp>
        <p:nvSpPr>
          <p:cNvPr id="14" name="4 Rectángulo"/>
          <p:cNvSpPr/>
          <p:nvPr/>
        </p:nvSpPr>
        <p:spPr>
          <a:xfrm>
            <a:off x="4437545" y="5790672"/>
            <a:ext cx="2500434" cy="369332"/>
          </a:xfrm>
          <a:prstGeom prst="rect">
            <a:avLst/>
          </a:prstGeom>
        </p:spPr>
        <p:txBody>
          <a:bodyPr wrap="square">
            <a:spAutoFit/>
          </a:bodyPr>
          <a:lstStyle/>
          <a:p>
            <a:pPr>
              <a:spcBef>
                <a:spcPts val="800"/>
              </a:spcBef>
              <a:buClr>
                <a:srgbClr val="F77C1C"/>
              </a:buClr>
            </a:pPr>
            <a:r>
              <a:rPr lang="es-ES" altLang="x-none" i="1" dirty="0" smtClean="0">
                <a:solidFill>
                  <a:prstClr val="white"/>
                </a:solidFill>
                <a:ea typeface="Tahoma" panose="020B0604030504040204" pitchFamily="34" charset="0"/>
                <a:cs typeface="Tahoma" panose="020B0604030504040204" pitchFamily="34" charset="0"/>
                <a:sym typeface="+mn-ea"/>
              </a:rPr>
              <a:t>A MLP </a:t>
            </a:r>
            <a:r>
              <a:rPr lang="es-ES" altLang="x-none" i="1" dirty="0" err="1" smtClean="0">
                <a:solidFill>
                  <a:prstClr val="white"/>
                </a:solidFill>
                <a:ea typeface="Tahoma" panose="020B0604030504040204" pitchFamily="34" charset="0"/>
                <a:cs typeface="Tahoma" panose="020B0604030504040204" pitchFamily="34" charset="0"/>
                <a:sym typeface="+mn-ea"/>
              </a:rPr>
              <a:t>for</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classification</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pic>
        <p:nvPicPr>
          <p:cNvPr id="5" name="Imagen 4"/>
          <p:cNvPicPr>
            <a:picLocks noChangeAspect="1"/>
          </p:cNvPicPr>
          <p:nvPr/>
        </p:nvPicPr>
        <p:blipFill>
          <a:blip r:embed="rId2"/>
          <a:stretch>
            <a:fillRect/>
          </a:stretch>
        </p:blipFill>
        <p:spPr>
          <a:xfrm>
            <a:off x="467544" y="655352"/>
            <a:ext cx="4464496" cy="3027740"/>
          </a:xfrm>
          <a:prstGeom prst="rect">
            <a:avLst/>
          </a:prstGeom>
        </p:spPr>
      </p:pic>
      <p:pic>
        <p:nvPicPr>
          <p:cNvPr id="6" name="Imagen 5"/>
          <p:cNvPicPr>
            <a:picLocks noChangeAspect="1"/>
          </p:cNvPicPr>
          <p:nvPr/>
        </p:nvPicPr>
        <p:blipFill>
          <a:blip r:embed="rId3"/>
          <a:stretch>
            <a:fillRect/>
          </a:stretch>
        </p:blipFill>
        <p:spPr>
          <a:xfrm>
            <a:off x="2748092" y="2265747"/>
            <a:ext cx="5200650" cy="35337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pic>
        <p:nvPicPr>
          <p:cNvPr id="2" name="Imagen 1"/>
          <p:cNvPicPr>
            <a:picLocks noChangeAspect="1"/>
          </p:cNvPicPr>
          <p:nvPr/>
        </p:nvPicPr>
        <p:blipFill>
          <a:blip r:embed="rId2"/>
          <a:stretch>
            <a:fillRect/>
          </a:stretch>
        </p:blipFill>
        <p:spPr>
          <a:xfrm>
            <a:off x="467544" y="640322"/>
            <a:ext cx="5000625" cy="1733550"/>
          </a:xfrm>
          <a:prstGeom prst="rect">
            <a:avLst/>
          </a:prstGeom>
        </p:spPr>
      </p:pic>
      <p:pic>
        <p:nvPicPr>
          <p:cNvPr id="3" name="Imagen 2"/>
          <p:cNvPicPr>
            <a:picLocks noChangeAspect="1"/>
          </p:cNvPicPr>
          <p:nvPr/>
        </p:nvPicPr>
        <p:blipFill>
          <a:blip r:embed="rId3"/>
          <a:stretch>
            <a:fillRect/>
          </a:stretch>
        </p:blipFill>
        <p:spPr>
          <a:xfrm>
            <a:off x="467544" y="2636912"/>
            <a:ext cx="4895850" cy="666750"/>
          </a:xfrm>
          <a:prstGeom prst="rect">
            <a:avLst/>
          </a:prstGeom>
        </p:spPr>
      </p:pic>
      <p:pic>
        <p:nvPicPr>
          <p:cNvPr id="7" name="Imagen 6"/>
          <p:cNvPicPr>
            <a:picLocks noChangeAspect="1"/>
          </p:cNvPicPr>
          <p:nvPr/>
        </p:nvPicPr>
        <p:blipFill>
          <a:blip r:embed="rId4"/>
          <a:stretch>
            <a:fillRect/>
          </a:stretch>
        </p:blipFill>
        <p:spPr>
          <a:xfrm>
            <a:off x="474515" y="3535091"/>
            <a:ext cx="4933950" cy="6381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7" name="4 Rectángulo"/>
          <p:cNvSpPr/>
          <p:nvPr/>
        </p:nvSpPr>
        <p:spPr>
          <a:xfrm>
            <a:off x="334230" y="794513"/>
            <a:ext cx="5533914" cy="502445"/>
          </a:xfrm>
          <a:prstGeom prst="rect">
            <a:avLst/>
          </a:prstGeom>
        </p:spPr>
        <p:txBody>
          <a:bodyPr wrap="square">
            <a:spAutoFit/>
          </a:bodyPr>
          <a:lstStyle/>
          <a:p>
            <a:pPr>
              <a:spcBef>
                <a:spcPts val="800"/>
              </a:spcBef>
              <a:buClr>
                <a:srgbClr val="F77C1C"/>
              </a:buClr>
            </a:pPr>
            <a:r>
              <a:rPr lang="es-ES" altLang="x-none" sz="2665" dirty="0" smtClean="0">
                <a:solidFill>
                  <a:prstClr val="white"/>
                </a:solidFill>
                <a:latin typeface="Helvetica" charset="0"/>
                <a:ea typeface="NanumBarunGothic" panose="020B0603020101020101" charset="-127"/>
                <a:cs typeface="Helvetica" charset="0"/>
                <a:sym typeface="+mn-ea"/>
              </a:rPr>
              <a:t>Neural Networks </a:t>
            </a:r>
            <a:r>
              <a:rPr lang="es-ES" altLang="x-none" sz="2665" dirty="0" err="1" smtClean="0">
                <a:solidFill>
                  <a:prstClr val="white"/>
                </a:solidFill>
                <a:latin typeface="Helvetica" charset="0"/>
                <a:ea typeface="NanumBarunGothic" panose="020B0603020101020101" charset="-127"/>
                <a:cs typeface="Helvetica" charset="0"/>
                <a:sym typeface="+mn-ea"/>
              </a:rPr>
              <a:t>Hyperparameters</a:t>
            </a:r>
            <a:r>
              <a:rPr lang="es-ES" altLang="x-none" sz="2665" dirty="0" smtClean="0">
                <a:solidFill>
                  <a:prstClr val="white"/>
                </a:solidFill>
                <a:latin typeface="Helvetica" charset="0"/>
                <a:ea typeface="NanumBarunGothic" panose="020B0603020101020101" charset="-127"/>
                <a:cs typeface="Helvetica" charset="0"/>
                <a:sym typeface="+mn-ea"/>
              </a:rPr>
              <a:t>:</a:t>
            </a:r>
            <a:endParaRPr lang="es-ES_tradnl" altLang="x-none" sz="2665" dirty="0" smtClean="0">
              <a:solidFill>
                <a:prstClr val="white"/>
              </a:solidFill>
              <a:latin typeface="Helvetica" charset="0"/>
              <a:ea typeface="NanumBarunGothic" panose="020B0603020101020101" charset="-127"/>
              <a:cs typeface="Helvetica" charset="0"/>
              <a:sym typeface="+mn-ea"/>
            </a:endParaRPr>
          </a:p>
        </p:txBody>
      </p:sp>
      <p:sp>
        <p:nvSpPr>
          <p:cNvPr id="9" name="4 Rectángulo"/>
          <p:cNvSpPr/>
          <p:nvPr/>
        </p:nvSpPr>
        <p:spPr>
          <a:xfrm>
            <a:off x="683568" y="1296958"/>
            <a:ext cx="5688632" cy="1887696"/>
          </a:xfrm>
          <a:prstGeom prst="rect">
            <a:avLst/>
          </a:prstGeom>
        </p:spPr>
        <p:txBody>
          <a:bodyPr wrap="square">
            <a:spAutoFit/>
          </a:bodyPr>
          <a:lstStyle/>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Learning</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Rate</a:t>
            </a:r>
            <a:endParaRPr lang="es-ES" altLang="x-none" i="1" dirty="0" smtClean="0">
              <a:solidFill>
                <a:prstClr val="white"/>
              </a:solidFill>
              <a:ea typeface="Tahoma" panose="020B0604030504040204" pitchFamily="34" charset="0"/>
              <a:cs typeface="Tahoma" panose="020B0604030504040204" pitchFamily="34" charset="0"/>
              <a:sym typeface="+mn-ea"/>
            </a:endParaRPr>
          </a:p>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Batch</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Size</a:t>
            </a:r>
            <a:endParaRPr lang="es-ES" altLang="x-none" i="1" dirty="0" smtClean="0">
              <a:solidFill>
                <a:prstClr val="white"/>
              </a:solidFill>
              <a:ea typeface="Tahoma" panose="020B0604030504040204" pitchFamily="34" charset="0"/>
              <a:cs typeface="Tahoma" panose="020B0604030504040204" pitchFamily="34" charset="0"/>
              <a:sym typeface="+mn-ea"/>
            </a:endParaRPr>
          </a:p>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Optimizer</a:t>
            </a:r>
            <a:endParaRPr lang="es-ES" altLang="x-none" i="1" dirty="0" smtClean="0">
              <a:solidFill>
                <a:prstClr val="white"/>
              </a:solidFill>
              <a:ea typeface="Tahoma" panose="020B0604030504040204" pitchFamily="34" charset="0"/>
              <a:cs typeface="Tahoma" panose="020B0604030504040204" pitchFamily="34" charset="0"/>
              <a:sym typeface="+mn-ea"/>
            </a:endParaRPr>
          </a:p>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Activation</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function</a:t>
            </a:r>
            <a:endParaRPr lang="es-ES" altLang="x-none" i="1" dirty="0" smtClean="0">
              <a:solidFill>
                <a:prstClr val="white"/>
              </a:solidFill>
              <a:ea typeface="Tahoma" panose="020B0604030504040204" pitchFamily="34" charset="0"/>
              <a:cs typeface="Tahoma" panose="020B0604030504040204" pitchFamily="34" charset="0"/>
              <a:sym typeface="+mn-ea"/>
            </a:endParaRPr>
          </a:p>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Number</a:t>
            </a:r>
            <a:r>
              <a:rPr lang="es-ES" altLang="x-none" i="1" dirty="0" smtClean="0">
                <a:solidFill>
                  <a:prstClr val="white"/>
                </a:solidFill>
                <a:ea typeface="Tahoma" panose="020B0604030504040204" pitchFamily="34" charset="0"/>
                <a:cs typeface="Tahoma" panose="020B0604030504040204" pitchFamily="34" charset="0"/>
                <a:sym typeface="+mn-ea"/>
              </a:rPr>
              <a:t> of </a:t>
            </a:r>
            <a:r>
              <a:rPr lang="es-ES" altLang="x-none" i="1" dirty="0" err="1" smtClean="0">
                <a:solidFill>
                  <a:prstClr val="white"/>
                </a:solidFill>
                <a:ea typeface="Tahoma" panose="020B0604030504040204" pitchFamily="34" charset="0"/>
                <a:cs typeface="Tahoma" panose="020B0604030504040204" pitchFamily="34" charset="0"/>
                <a:sym typeface="+mn-ea"/>
              </a:rPr>
              <a:t>iterations</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early</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stopping</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sp>
        <p:nvSpPr>
          <p:cNvPr id="8" name="4 Rectángulo"/>
          <p:cNvSpPr/>
          <p:nvPr/>
        </p:nvSpPr>
        <p:spPr>
          <a:xfrm>
            <a:off x="340558" y="3435876"/>
            <a:ext cx="5533914" cy="502445"/>
          </a:xfrm>
          <a:prstGeom prst="rect">
            <a:avLst/>
          </a:prstGeom>
        </p:spPr>
        <p:txBody>
          <a:bodyPr wrap="square">
            <a:spAutoFit/>
          </a:bodyPr>
          <a:lstStyle/>
          <a:p>
            <a:pPr>
              <a:spcBef>
                <a:spcPts val="800"/>
              </a:spcBef>
              <a:buClr>
                <a:srgbClr val="F77C1C"/>
              </a:buClr>
            </a:pPr>
            <a:r>
              <a:rPr lang="es-ES" altLang="x-none" sz="2665" dirty="0" smtClean="0">
                <a:solidFill>
                  <a:prstClr val="white"/>
                </a:solidFill>
                <a:latin typeface="Helvetica" charset="0"/>
                <a:ea typeface="NanumBarunGothic" panose="020B0603020101020101" charset="-127"/>
                <a:cs typeface="Helvetica" charset="0"/>
                <a:sym typeface="+mn-ea"/>
              </a:rPr>
              <a:t>Training DNN:</a:t>
            </a:r>
            <a:r>
              <a:rPr lang="es-ES" altLang="x-none" sz="2665" dirty="0" smtClean="0">
                <a:solidFill>
                  <a:prstClr val="white"/>
                </a:solidFill>
                <a:latin typeface="Helvetica" charset="0"/>
                <a:ea typeface="NanumBarunGothic" panose="020B0603020101020101" charset="-127"/>
                <a:cs typeface="Helvetica" charset="0"/>
                <a:sym typeface="+mn-ea"/>
              </a:rPr>
              <a:t> </a:t>
            </a:r>
            <a:endParaRPr lang="es-ES_tradnl" altLang="x-none" sz="2665" dirty="0" smtClean="0">
              <a:solidFill>
                <a:prstClr val="white"/>
              </a:solidFill>
              <a:latin typeface="Helvetica" charset="0"/>
              <a:ea typeface="NanumBarunGothic" panose="020B0603020101020101" charset="-127"/>
              <a:cs typeface="Helvetica" charset="0"/>
              <a:sym typeface="+mn-ea"/>
            </a:endParaRPr>
          </a:p>
        </p:txBody>
      </p:sp>
      <p:sp>
        <p:nvSpPr>
          <p:cNvPr id="10" name="4 Rectángulo"/>
          <p:cNvSpPr/>
          <p:nvPr/>
        </p:nvSpPr>
        <p:spPr>
          <a:xfrm>
            <a:off x="683568" y="3956420"/>
            <a:ext cx="5688632" cy="1508105"/>
          </a:xfrm>
          <a:prstGeom prst="rect">
            <a:avLst/>
          </a:prstGeom>
        </p:spPr>
        <p:txBody>
          <a:bodyPr wrap="square">
            <a:spAutoFit/>
          </a:bodyPr>
          <a:lstStyle/>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Batch</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Normalization</a:t>
            </a:r>
            <a:endParaRPr lang="es-ES" altLang="x-none" i="1" dirty="0" smtClean="0">
              <a:solidFill>
                <a:prstClr val="white"/>
              </a:solidFill>
              <a:ea typeface="Tahoma" panose="020B0604030504040204" pitchFamily="34" charset="0"/>
              <a:cs typeface="Tahoma" panose="020B0604030504040204" pitchFamily="34" charset="0"/>
              <a:sym typeface="+mn-ea"/>
            </a:endParaRPr>
          </a:p>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Reusing</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Pretrained</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Layers</a:t>
            </a:r>
            <a:r>
              <a:rPr lang="es-ES" altLang="x-none" i="1" dirty="0" smtClean="0">
                <a:solidFill>
                  <a:prstClr val="white"/>
                </a:solidFill>
                <a:ea typeface="Tahoma" panose="020B0604030504040204" pitchFamily="34" charset="0"/>
                <a:cs typeface="Tahoma" panose="020B0604030504040204" pitchFamily="34" charset="0"/>
                <a:sym typeface="+mn-ea"/>
              </a:rPr>
              <a:t> – Transfer </a:t>
            </a:r>
            <a:r>
              <a:rPr lang="es-ES" altLang="x-none" i="1" dirty="0" err="1" smtClean="0">
                <a:solidFill>
                  <a:prstClr val="white"/>
                </a:solidFill>
                <a:ea typeface="Tahoma" panose="020B0604030504040204" pitchFamily="34" charset="0"/>
                <a:cs typeface="Tahoma" panose="020B0604030504040204" pitchFamily="34" charset="0"/>
                <a:sym typeface="+mn-ea"/>
              </a:rPr>
              <a:t>learning</a:t>
            </a:r>
            <a:endParaRPr lang="es-ES" altLang="x-none" i="1" dirty="0" smtClean="0">
              <a:solidFill>
                <a:prstClr val="white"/>
              </a:solidFill>
              <a:ea typeface="Tahoma" panose="020B0604030504040204" pitchFamily="34" charset="0"/>
              <a:cs typeface="Tahoma" panose="020B0604030504040204" pitchFamily="34" charset="0"/>
              <a:sym typeface="+mn-ea"/>
            </a:endParaRPr>
          </a:p>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Faster</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Optimizers</a:t>
            </a:r>
            <a:r>
              <a:rPr lang="es-ES" altLang="x-none" i="1" dirty="0" smtClean="0">
                <a:solidFill>
                  <a:prstClr val="white"/>
                </a:solidFill>
                <a:ea typeface="Tahoma" panose="020B0604030504040204" pitchFamily="34" charset="0"/>
                <a:cs typeface="Tahoma" panose="020B0604030504040204" pitchFamily="34" charset="0"/>
                <a:sym typeface="+mn-ea"/>
              </a:rPr>
              <a:t>: Adam</a:t>
            </a:r>
            <a:endParaRPr lang="es-ES" altLang="x-none" i="1" dirty="0" smtClean="0">
              <a:solidFill>
                <a:prstClr val="white"/>
              </a:solidFill>
              <a:ea typeface="Tahoma" panose="020B0604030504040204" pitchFamily="34" charset="0"/>
              <a:cs typeface="Tahoma" panose="020B0604030504040204" pitchFamily="34" charset="0"/>
              <a:sym typeface="+mn-ea"/>
            </a:endParaRPr>
          </a:p>
          <a:p>
            <a:pPr marL="342900" indent="-342900">
              <a:spcBef>
                <a:spcPts val="800"/>
              </a:spcBef>
              <a:buClr>
                <a:srgbClr val="F77C1C"/>
              </a:buClr>
              <a:buAutoNum type="arabicParenR"/>
            </a:pPr>
            <a:r>
              <a:rPr lang="es-ES" altLang="x-none" i="1" dirty="0" err="1" smtClean="0">
                <a:solidFill>
                  <a:prstClr val="white"/>
                </a:solidFill>
                <a:ea typeface="Tahoma" panose="020B0604030504040204" pitchFamily="34" charset="0"/>
                <a:cs typeface="Tahoma" panose="020B0604030504040204" pitchFamily="34" charset="0"/>
                <a:sym typeface="+mn-ea"/>
              </a:rPr>
              <a:t>Regularization</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Dropout</a:t>
            </a:r>
            <a:endParaRPr lang="es-ES" altLang="x-none" i="1" dirty="0" smtClean="0">
              <a:solidFill>
                <a:prstClr val="white"/>
              </a:solidFill>
              <a:ea typeface="Tahoma" panose="020B0604030504040204" pitchFamily="34" charset="0"/>
              <a:cs typeface="Tahoma" panose="020B0604030504040204" pitchFamily="34" charset="0"/>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4605020"/>
          </a:xfrm>
          <a:prstGeom prst="rect">
            <a:avLst/>
          </a:prstGeom>
        </p:spPr>
        <p:txBody>
          <a:bodyPr wrap="square">
            <a:spAutoFit/>
          </a:bodyPr>
          <a:lstStyle/>
          <a:p>
            <a:pPr>
              <a:spcBef>
                <a:spcPts val="800"/>
              </a:spcBef>
              <a:buClr>
                <a:srgbClr val="F77C1C"/>
              </a:buClr>
            </a:pPr>
            <a:r>
              <a:rPr lang="es-ES" altLang="x-none" sz="2665" dirty="0" smtClean="0">
                <a:solidFill>
                  <a:srgbClr val="4F81BD">
                    <a:lumMod val="75000"/>
                  </a:srgbClr>
                </a:solidFill>
                <a:latin typeface="Helvetica" charset="0"/>
                <a:ea typeface="NanumBarunGothic" panose="020B0603020101020101" charset="-127"/>
                <a:cs typeface="Helvetica" charset="0"/>
                <a:sym typeface="+mn-ea"/>
              </a:rPr>
              <a:t>Índice</a:t>
            </a:r>
            <a:endParaRPr lang="en-US" altLang="en-US" sz="2665" dirty="0" smtClean="0">
              <a:solidFill>
                <a:srgbClr val="4F81BD">
                  <a:lumMod val="75000"/>
                </a:srgbClr>
              </a:solidFill>
              <a:latin typeface="Helvetica" charset="0"/>
              <a:ea typeface="NanumBarunGothic" panose="020B0603020101020101" charset="-127"/>
              <a:cs typeface="Helvetica" charset="0"/>
            </a:endParaRPr>
          </a:p>
          <a:p>
            <a:pPr marL="285750" indent="-285750">
              <a:spcBef>
                <a:spcPts val="800"/>
              </a:spcBef>
              <a:buClr>
                <a:srgbClr val="F77C1C"/>
              </a:buClr>
              <a:buFontTx/>
              <a:buChar char="-"/>
            </a:pPr>
            <a:endParaRPr lang="es-ES_tradnl" altLang="x-none" sz="2665" dirty="0" err="1" smtClean="0">
              <a:solidFill>
                <a:prstClr val="black">
                  <a:lumMod val="65000"/>
                  <a:lumOff val="3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1. Presentación del proyecto</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2. Introducción a las CNN</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3. Entorno de ejecución</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4. </a:t>
            </a:r>
            <a:r>
              <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rPr>
              <a:t>Presentacón</a:t>
            </a: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 del </a:t>
            </a:r>
            <a:r>
              <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rPr>
              <a:t>dataset</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5. Experimentos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6. Conclusiones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970280" y="1268730"/>
            <a:ext cx="5453380" cy="4092575"/>
          </a:xfrm>
          <a:prstGeom prst="rect">
            <a:avLst/>
          </a:prstGeom>
        </p:spPr>
        <p:txBody>
          <a:bodyPr wrap="square">
            <a:spAutoFit/>
          </a:bodyPr>
          <a:lstStyle/>
          <a:p>
            <a:pPr marL="514350" lvl="0" indent="-514350">
              <a:lnSpc>
                <a:spcPct val="100000"/>
              </a:lnSpc>
              <a:spcBef>
                <a:spcPts val="800"/>
              </a:spcBef>
              <a:spcAft>
                <a:spcPts val="0"/>
              </a:spcAft>
              <a:buClr>
                <a:srgbClr val="376092"/>
              </a:buClr>
              <a:buFont typeface="+mj-lt"/>
              <a:buAutoNum type="arabicPeriod"/>
            </a:pPr>
            <a:endParaRPr lang="es-ES_tradnl" altLang="x-none" sz="2665" dirty="0" err="1" smtClean="0">
              <a:solidFill>
                <a:schemeClr val="tx1">
                  <a:lumMod val="65000"/>
                  <a:lumOff val="35000"/>
                </a:schemeClr>
              </a:solidFill>
              <a:latin typeface="Helvetica" charset="0"/>
              <a:ea typeface="NanumBarunGothic" panose="020B0603020101020101" charset="-127"/>
              <a:cs typeface="Helvetica" charset="0"/>
              <a:sym typeface="+mn-ea"/>
            </a:endParaRPr>
          </a:p>
          <a:p>
            <a:pPr marL="514350" lvl="0" indent="-514350">
              <a:lnSpc>
                <a:spcPct val="100000"/>
              </a:lnSpc>
              <a:spcBef>
                <a:spcPts val="800"/>
              </a:spcBef>
              <a:spcAft>
                <a:spcPts val="0"/>
              </a:spcAft>
              <a:buClr>
                <a:srgbClr val="376092"/>
              </a:buClr>
              <a:buFont typeface="+mj-lt"/>
              <a:buAutoNum type="arabicPeriod"/>
            </a:pPr>
            <a:r>
              <a:rPr lang="es-ES_tradnl" altLang="x-none" sz="2665" dirty="0" smtClean="0">
                <a:solidFill>
                  <a:schemeClr val="bg1">
                    <a:lumMod val="85000"/>
                  </a:schemeClr>
                </a:solidFill>
                <a:latin typeface="Helvetica" charset="0"/>
                <a:ea typeface="NanumBarunGothic" panose="020B0603020101020101" charset="-127"/>
                <a:cs typeface="Helvetica" charset="0"/>
                <a:sym typeface="+mn-ea"/>
              </a:rPr>
              <a:t>Presentación del proyecto</a:t>
            </a:r>
            <a:endParaRPr lang="es-ES_tradnl" altLang="x-none" sz="2665" dirty="0" smtClean="0">
              <a:solidFill>
                <a:schemeClr val="bg1">
                  <a:lumMod val="85000"/>
                </a:schemeClr>
              </a:solidFill>
              <a:latin typeface="Helvetica" charset="0"/>
              <a:ea typeface="NanumBarunGothic" panose="020B0603020101020101" charset="-127"/>
              <a:cs typeface="Helvetica" charset="0"/>
              <a:sym typeface="+mn-ea"/>
            </a:endParaRPr>
          </a:p>
          <a:p>
            <a:pPr marL="514350" lvl="0" indent="-514350">
              <a:lnSpc>
                <a:spcPct val="100000"/>
              </a:lnSpc>
              <a:spcBef>
                <a:spcPts val="800"/>
              </a:spcBef>
              <a:spcAft>
                <a:spcPts val="0"/>
              </a:spcAft>
              <a:buClr>
                <a:srgbClr val="376092"/>
              </a:buClr>
              <a:buFont typeface="+mj-lt"/>
              <a:buAutoNum type="arabicPeriod"/>
            </a:pPr>
            <a:r>
              <a:rPr lang="es-ES_tradnl" altLang="x-none" sz="2665" dirty="0" smtClean="0">
                <a:solidFill>
                  <a:schemeClr val="bg1">
                    <a:lumMod val="85000"/>
                  </a:schemeClr>
                </a:solidFill>
                <a:latin typeface="Helvetica" charset="0"/>
                <a:ea typeface="NanumBarunGothic" panose="020B0603020101020101" charset="-127"/>
                <a:cs typeface="Helvetica" charset="0"/>
                <a:sym typeface="+mn-ea"/>
              </a:rPr>
              <a:t>Introducción a las CNN</a:t>
            </a:r>
            <a:endParaRPr lang="es-ES_tradnl" altLang="x-none" sz="2665" dirty="0" smtClean="0">
              <a:solidFill>
                <a:schemeClr val="bg1">
                  <a:lumMod val="85000"/>
                </a:schemeClr>
              </a:solidFill>
              <a:latin typeface="Helvetica" charset="0"/>
              <a:ea typeface="NanumBarunGothic" panose="020B0603020101020101" charset="-127"/>
              <a:cs typeface="Helvetica" charset="0"/>
              <a:sym typeface="+mn-ea"/>
            </a:endParaRPr>
          </a:p>
          <a:p>
            <a:pPr marL="514350" lvl="0" indent="-514350">
              <a:lnSpc>
                <a:spcPct val="100000"/>
              </a:lnSpc>
              <a:spcBef>
                <a:spcPts val="800"/>
              </a:spcBef>
              <a:spcAft>
                <a:spcPts val="0"/>
              </a:spcAft>
              <a:buClr>
                <a:srgbClr val="376092"/>
              </a:buClr>
              <a:buFont typeface="+mj-lt"/>
              <a:buAutoNum type="arabicPeriod"/>
            </a:pPr>
            <a:r>
              <a:rPr lang="es-ES_tradnl" altLang="x-none" sz="2665" dirty="0" smtClean="0">
                <a:solidFill>
                  <a:schemeClr val="bg1">
                    <a:lumMod val="85000"/>
                  </a:schemeClr>
                </a:solidFill>
                <a:latin typeface="Helvetica" charset="0"/>
                <a:ea typeface="NanumBarunGothic" panose="020B0603020101020101" charset="-127"/>
                <a:cs typeface="Helvetica" charset="0"/>
                <a:sym typeface="+mn-ea"/>
              </a:rPr>
              <a:t>Entorno de ejecución</a:t>
            </a:r>
            <a:endParaRPr lang="es-ES_tradnl" altLang="x-none" sz="2665" dirty="0" smtClean="0">
              <a:solidFill>
                <a:schemeClr val="bg1">
                  <a:lumMod val="85000"/>
                </a:schemeClr>
              </a:solidFill>
              <a:latin typeface="Helvetica" charset="0"/>
              <a:ea typeface="NanumBarunGothic" panose="020B0603020101020101" charset="-127"/>
              <a:cs typeface="Helvetica" charset="0"/>
              <a:sym typeface="+mn-ea"/>
            </a:endParaRPr>
          </a:p>
          <a:p>
            <a:pPr marL="514350" lvl="0" indent="-514350">
              <a:lnSpc>
                <a:spcPct val="100000"/>
              </a:lnSpc>
              <a:spcBef>
                <a:spcPts val="800"/>
              </a:spcBef>
              <a:spcAft>
                <a:spcPts val="0"/>
              </a:spcAft>
              <a:buClr>
                <a:srgbClr val="376092"/>
              </a:buClr>
              <a:buFont typeface="+mj-lt"/>
              <a:buAutoNum type="arabicPeriod"/>
            </a:pPr>
            <a:r>
              <a:rPr lang="es-ES_tradnl" altLang="x-none" sz="2665" dirty="0" err="1" smtClean="0">
                <a:solidFill>
                  <a:schemeClr val="bg1">
                    <a:lumMod val="85000"/>
                  </a:schemeClr>
                </a:solidFill>
                <a:latin typeface="Helvetica" charset="0"/>
                <a:ea typeface="NanumBarunGothic" panose="020B0603020101020101" charset="-127"/>
                <a:cs typeface="Helvetica" charset="0"/>
                <a:sym typeface="+mn-ea"/>
              </a:rPr>
              <a:t>Presentacón</a:t>
            </a:r>
            <a:r>
              <a:rPr lang="es-ES_tradnl" altLang="x-none" sz="2665" dirty="0" smtClean="0">
                <a:solidFill>
                  <a:schemeClr val="bg1">
                    <a:lumMod val="85000"/>
                  </a:schemeClr>
                </a:solidFill>
                <a:latin typeface="Helvetica" charset="0"/>
                <a:ea typeface="NanumBarunGothic" panose="020B0603020101020101" charset="-127"/>
                <a:cs typeface="Helvetica" charset="0"/>
                <a:sym typeface="+mn-ea"/>
              </a:rPr>
              <a:t> del </a:t>
            </a:r>
            <a:r>
              <a:rPr lang="es-ES_tradnl" altLang="x-none" sz="2665" dirty="0" err="1" smtClean="0">
                <a:solidFill>
                  <a:schemeClr val="bg1">
                    <a:lumMod val="85000"/>
                  </a:schemeClr>
                </a:solidFill>
                <a:latin typeface="Helvetica" charset="0"/>
                <a:ea typeface="NanumBarunGothic" panose="020B0603020101020101" charset="-127"/>
                <a:cs typeface="Helvetica" charset="0"/>
                <a:sym typeface="+mn-ea"/>
              </a:rPr>
              <a:t>dataset</a:t>
            </a:r>
            <a:endParaRPr lang="es-ES_tradnl" altLang="x-none" sz="2665" dirty="0" smtClean="0">
              <a:solidFill>
                <a:schemeClr val="bg1">
                  <a:lumMod val="85000"/>
                </a:schemeClr>
              </a:solidFill>
              <a:latin typeface="Helvetica" charset="0"/>
              <a:ea typeface="NanumBarunGothic" panose="020B0603020101020101" charset="-127"/>
              <a:cs typeface="Helvetica" charset="0"/>
              <a:sym typeface="+mn-ea"/>
            </a:endParaRPr>
          </a:p>
          <a:p>
            <a:pPr marL="514350" lvl="0" indent="-514350">
              <a:lnSpc>
                <a:spcPct val="100000"/>
              </a:lnSpc>
              <a:spcBef>
                <a:spcPts val="800"/>
              </a:spcBef>
              <a:spcAft>
                <a:spcPts val="0"/>
              </a:spcAft>
              <a:buClr>
                <a:srgbClr val="376092"/>
              </a:buClr>
              <a:buFont typeface="+mj-lt"/>
              <a:buAutoNum type="arabicPeriod"/>
            </a:pPr>
            <a:r>
              <a:rPr lang="es-ES_tradnl" altLang="x-none" sz="2665" dirty="0" smtClean="0">
                <a:solidFill>
                  <a:schemeClr val="bg1">
                    <a:lumMod val="85000"/>
                  </a:schemeClr>
                </a:solidFill>
                <a:latin typeface="Helvetica" charset="0"/>
                <a:ea typeface="NanumBarunGothic" panose="020B0603020101020101" charset="-127"/>
                <a:cs typeface="Helvetica" charset="0"/>
                <a:sym typeface="+mn-ea"/>
              </a:rPr>
              <a:t>Experimentos</a:t>
            </a:r>
            <a:endParaRPr lang="es-ES_tradnl" altLang="x-none" sz="2665" dirty="0" smtClean="0">
              <a:solidFill>
                <a:schemeClr val="bg1">
                  <a:lumMod val="85000"/>
                </a:schemeClr>
              </a:solidFill>
              <a:latin typeface="Helvetica" charset="0"/>
              <a:ea typeface="NanumBarunGothic" panose="020B0603020101020101" charset="-127"/>
              <a:cs typeface="Helvetica" charset="0"/>
              <a:sym typeface="+mn-ea"/>
            </a:endParaRPr>
          </a:p>
          <a:p>
            <a:pPr marL="514350" lvl="0" indent="-514350">
              <a:lnSpc>
                <a:spcPct val="100000"/>
              </a:lnSpc>
              <a:spcBef>
                <a:spcPts val="800"/>
              </a:spcBef>
              <a:spcAft>
                <a:spcPts val="0"/>
              </a:spcAft>
              <a:buClr>
                <a:srgbClr val="376092"/>
              </a:buClr>
              <a:buFont typeface="+mj-lt"/>
              <a:buAutoNum type="arabicPeriod"/>
            </a:pPr>
            <a:r>
              <a:rPr lang="es-ES_tradnl" altLang="x-none" sz="2665" dirty="0" smtClean="0">
                <a:solidFill>
                  <a:schemeClr val="bg1">
                    <a:lumMod val="85000"/>
                  </a:schemeClr>
                </a:solidFill>
                <a:latin typeface="Helvetica" charset="0"/>
                <a:ea typeface="NanumBarunGothic" panose="020B0603020101020101" charset="-127"/>
                <a:cs typeface="Helvetica" charset="0"/>
                <a:sym typeface="+mn-ea"/>
              </a:rPr>
              <a:t>Conclusiones</a:t>
            </a:r>
            <a:endParaRPr lang="es-ES_tradnl" altLang="x-none" sz="2665" dirty="0" smtClean="0">
              <a:solidFill>
                <a:schemeClr val="bg1">
                  <a:lumMod val="85000"/>
                </a:schemeClr>
              </a:solidFill>
              <a:latin typeface="Helvetica" charset="0"/>
              <a:ea typeface="NanumBarunGothic" panose="020B0603020101020101" charset="-127"/>
              <a:cs typeface="Helvetica" charset="0"/>
              <a:sym typeface="+mn-ea"/>
            </a:endParaRPr>
          </a:p>
          <a:p>
            <a:pPr marL="514350" lvl="0" indent="-514350">
              <a:lnSpc>
                <a:spcPct val="100000"/>
              </a:lnSpc>
              <a:spcBef>
                <a:spcPts val="800"/>
              </a:spcBef>
              <a:spcAft>
                <a:spcPts val="0"/>
              </a:spcAft>
              <a:buClr>
                <a:srgbClr val="C0504D"/>
              </a:buClr>
              <a:buNone/>
            </a:pPr>
            <a:endParaRPr lang="es-ES_tradnl" altLang="x-none" sz="2665" dirty="0" err="1" smtClean="0">
              <a:solidFill>
                <a:schemeClr val="bg1">
                  <a:lumMod val="85000"/>
                </a:scheme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chemeClr val="accent2">
                    <a:lumMod val="75000"/>
                  </a:schemeClr>
                </a:solidFill>
                <a:latin typeface="Helvetica" charset="0"/>
                <a:ea typeface="NanumBarunGothic" panose="020B0603020101020101" charset="-127"/>
                <a:cs typeface="Helvetica" charset="0"/>
              </a:rPr>
              <a:t>Cápsula endoscópica. </a:t>
            </a:r>
            <a:r>
              <a:rPr lang="es-ES" altLang="x-none" sz="3735" dirty="0" smtClean="0">
                <a:solidFill>
                  <a:schemeClr val="accent1">
                    <a:lumMod val="75000"/>
                  </a:schemeClr>
                </a:solidFill>
                <a:latin typeface="Helvetica" charset="0"/>
                <a:ea typeface="NanumBarunGothic" panose="020B0603020101020101" charset="-127"/>
                <a:cs typeface="Helvetica" charset="0"/>
                <a:sym typeface="+mn-ea"/>
              </a:rPr>
              <a:t>Índice</a:t>
            </a:r>
            <a:endParaRPr lang="es-ES_tradnl" altLang="x-none" sz="3735" dirty="0" smtClean="0">
              <a:solidFill>
                <a:schemeClr val="accent2">
                  <a:lumMod val="75000"/>
                </a:scheme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1015150"/>
          </a:xfrm>
          <a:prstGeom prst="rect">
            <a:avLst/>
          </a:prstGeom>
        </p:spPr>
        <p:txBody>
          <a:bodyPr wrap="square">
            <a:spAutoFit/>
          </a:bodyPr>
          <a:lstStyle/>
          <a:p>
            <a:pPr>
              <a:spcBef>
                <a:spcPts val="800"/>
              </a:spcBef>
              <a:buClr>
                <a:srgbClr val="F77C1C"/>
              </a:buClr>
            </a:pP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endParaRPr lang="es-ES_tradnl" altLang="x-none" sz="2665" dirty="0" smtClean="0">
              <a:solidFill>
                <a:prstClr val="white"/>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4605020"/>
          </a:xfrm>
          <a:prstGeom prst="rect">
            <a:avLst/>
          </a:prstGeom>
        </p:spPr>
        <p:txBody>
          <a:bodyPr wrap="square">
            <a:spAutoFit/>
          </a:bodyPr>
          <a:lstStyle/>
          <a:p>
            <a:pPr>
              <a:spcBef>
                <a:spcPts val="800"/>
              </a:spcBef>
              <a:buClr>
                <a:srgbClr val="F77C1C"/>
              </a:buClr>
            </a:pPr>
            <a:r>
              <a:rPr lang="es-ES" altLang="x-none" sz="2665" dirty="0" smtClean="0">
                <a:solidFill>
                  <a:srgbClr val="4F81BD">
                    <a:lumMod val="75000"/>
                  </a:srgbClr>
                </a:solidFill>
                <a:latin typeface="Helvetica" charset="0"/>
                <a:ea typeface="NanumBarunGothic" panose="020B0603020101020101" charset="-127"/>
                <a:cs typeface="Helvetica" charset="0"/>
                <a:sym typeface="+mn-ea"/>
              </a:rPr>
              <a:t>Índice</a:t>
            </a:r>
            <a:endParaRPr lang="en-US" altLang="en-US" sz="2665" dirty="0" smtClean="0">
              <a:solidFill>
                <a:srgbClr val="4F81BD">
                  <a:lumMod val="75000"/>
                </a:srgbClr>
              </a:solidFill>
              <a:latin typeface="Helvetica" charset="0"/>
              <a:ea typeface="NanumBarunGothic" panose="020B0603020101020101" charset="-127"/>
              <a:cs typeface="Helvetica" charset="0"/>
            </a:endParaRPr>
          </a:p>
          <a:p>
            <a:pPr marL="285750" indent="-285750">
              <a:spcBef>
                <a:spcPts val="800"/>
              </a:spcBef>
              <a:buClr>
                <a:srgbClr val="F77C1C"/>
              </a:buClr>
              <a:buFontTx/>
              <a:buChar char="-"/>
            </a:pPr>
            <a:endParaRPr lang="es-ES_tradnl" altLang="x-none" sz="2665" dirty="0" err="1" smtClean="0">
              <a:solidFill>
                <a:prstClr val="black">
                  <a:lumMod val="65000"/>
                  <a:lumOff val="3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1. Presentación del proyecto</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2. Introducción a las CNN</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3. Entorno de ejecución</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4. </a:t>
            </a:r>
            <a:r>
              <a:rPr lang="es-ES_tradnl" altLang="x-none" sz="2665" dirty="0" err="1" smtClean="0">
                <a:solidFill>
                  <a:schemeClr val="accent1"/>
                </a:solidFill>
                <a:latin typeface="Helvetica" charset="0"/>
                <a:ea typeface="NanumBarunGothic" panose="020B0603020101020101" charset="-127"/>
                <a:cs typeface="Helvetica" charset="0"/>
                <a:sym typeface="+mn-ea"/>
              </a:rPr>
              <a:t>Presentacón</a:t>
            </a:r>
            <a:r>
              <a:rPr lang="es-ES_tradnl" altLang="x-none" sz="2665" dirty="0" smtClean="0">
                <a:solidFill>
                  <a:schemeClr val="accent1"/>
                </a:solidFill>
                <a:latin typeface="Helvetica" charset="0"/>
                <a:ea typeface="NanumBarunGothic" panose="020B0603020101020101" charset="-127"/>
                <a:cs typeface="Helvetica" charset="0"/>
                <a:sym typeface="+mn-ea"/>
              </a:rPr>
              <a:t> del </a:t>
            </a:r>
            <a:r>
              <a:rPr lang="es-ES_tradnl" altLang="x-none" sz="2665" dirty="0" err="1" smtClean="0">
                <a:solidFill>
                  <a:schemeClr val="accent1"/>
                </a:solidFill>
                <a:latin typeface="Helvetica" charset="0"/>
                <a:ea typeface="NanumBarunGothic" panose="020B0603020101020101" charset="-127"/>
                <a:cs typeface="Helvetica" charset="0"/>
                <a:sym typeface="+mn-ea"/>
              </a:rPr>
              <a:t>dataset</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5. Experimentos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6. Conclusiones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1015150"/>
          </a:xfrm>
          <a:prstGeom prst="rect">
            <a:avLst/>
          </a:prstGeom>
        </p:spPr>
        <p:txBody>
          <a:bodyPr wrap="square">
            <a:spAutoFit/>
          </a:bodyPr>
          <a:lstStyle/>
          <a:p>
            <a:pPr>
              <a:spcBef>
                <a:spcPts val="800"/>
              </a:spcBef>
              <a:buClr>
                <a:srgbClr val="F77C1C"/>
              </a:buClr>
            </a:pP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endParaRPr lang="es-ES_tradnl" altLang="x-none" sz="2665" dirty="0" smtClean="0">
              <a:solidFill>
                <a:prstClr val="white"/>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4605020"/>
          </a:xfrm>
          <a:prstGeom prst="rect">
            <a:avLst/>
          </a:prstGeom>
        </p:spPr>
        <p:txBody>
          <a:bodyPr wrap="square">
            <a:spAutoFit/>
          </a:bodyPr>
          <a:lstStyle/>
          <a:p>
            <a:pPr>
              <a:spcBef>
                <a:spcPts val="800"/>
              </a:spcBef>
              <a:buClr>
                <a:srgbClr val="F77C1C"/>
              </a:buClr>
            </a:pPr>
            <a:r>
              <a:rPr lang="es-ES" altLang="x-none" sz="2665" dirty="0" smtClean="0">
                <a:solidFill>
                  <a:srgbClr val="4F81BD">
                    <a:lumMod val="75000"/>
                  </a:srgbClr>
                </a:solidFill>
                <a:latin typeface="Helvetica" charset="0"/>
                <a:ea typeface="NanumBarunGothic" panose="020B0603020101020101" charset="-127"/>
                <a:cs typeface="Helvetica" charset="0"/>
                <a:sym typeface="+mn-ea"/>
              </a:rPr>
              <a:t>Índice</a:t>
            </a:r>
            <a:endParaRPr lang="en-US" altLang="en-US" sz="2665" dirty="0" smtClean="0">
              <a:solidFill>
                <a:srgbClr val="4F81BD">
                  <a:lumMod val="75000"/>
                </a:srgbClr>
              </a:solidFill>
              <a:latin typeface="Helvetica" charset="0"/>
              <a:ea typeface="NanumBarunGothic" panose="020B0603020101020101" charset="-127"/>
              <a:cs typeface="Helvetica" charset="0"/>
            </a:endParaRPr>
          </a:p>
          <a:p>
            <a:pPr marL="285750" indent="-285750">
              <a:spcBef>
                <a:spcPts val="800"/>
              </a:spcBef>
              <a:buClr>
                <a:srgbClr val="F77C1C"/>
              </a:buClr>
              <a:buFontTx/>
              <a:buChar char="-"/>
            </a:pPr>
            <a:endParaRPr lang="es-ES_tradnl" altLang="x-none" sz="2665" dirty="0" err="1" smtClean="0">
              <a:solidFill>
                <a:prstClr val="black">
                  <a:lumMod val="65000"/>
                  <a:lumOff val="3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1. Presentación del proyecto</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2. Introducción a las CNN</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3. Entorno de ejecución</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4. </a:t>
            </a:r>
            <a:r>
              <a:rPr lang="es-ES_tradnl" altLang="x-none" sz="2665" dirty="0" err="1" smtClean="0">
                <a:solidFill>
                  <a:srgbClr val="4F81BD"/>
                </a:solidFill>
                <a:latin typeface="Helvetica" charset="0"/>
                <a:ea typeface="NanumBarunGothic" panose="020B0603020101020101" charset="-127"/>
                <a:cs typeface="Helvetica" charset="0"/>
                <a:sym typeface="+mn-ea"/>
              </a:rPr>
              <a:t>Presentacón</a:t>
            </a:r>
            <a:r>
              <a:rPr lang="es-ES_tradnl" altLang="x-none" sz="2665" dirty="0" smtClean="0">
                <a:solidFill>
                  <a:srgbClr val="4F81BD"/>
                </a:solidFill>
                <a:latin typeface="Helvetica" charset="0"/>
                <a:ea typeface="NanumBarunGothic" panose="020B0603020101020101" charset="-127"/>
                <a:cs typeface="Helvetica" charset="0"/>
                <a:sym typeface="+mn-ea"/>
              </a:rPr>
              <a:t> del </a:t>
            </a:r>
            <a:r>
              <a:rPr lang="es-ES_tradnl" altLang="x-none" sz="2665" dirty="0" err="1" smtClean="0">
                <a:solidFill>
                  <a:srgbClr val="4F81BD"/>
                </a:solidFill>
                <a:latin typeface="Helvetica" charset="0"/>
                <a:ea typeface="NanumBarunGothic" panose="020B0603020101020101" charset="-127"/>
                <a:cs typeface="Helvetica" charset="0"/>
                <a:sym typeface="+mn-ea"/>
              </a:rPr>
              <a:t>dataset</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5. Experimentos</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6. Conclusiones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1015150"/>
          </a:xfrm>
          <a:prstGeom prst="rect">
            <a:avLst/>
          </a:prstGeom>
        </p:spPr>
        <p:txBody>
          <a:bodyPr wrap="square">
            <a:spAutoFit/>
          </a:bodyPr>
          <a:lstStyle/>
          <a:p>
            <a:pPr>
              <a:spcBef>
                <a:spcPts val="800"/>
              </a:spcBef>
              <a:buClr>
                <a:srgbClr val="F77C1C"/>
              </a:buClr>
            </a:pP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endParaRPr lang="es-ES_tradnl" altLang="x-none" sz="2665" dirty="0" smtClean="0">
              <a:solidFill>
                <a:prstClr val="white"/>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4605020"/>
          </a:xfrm>
          <a:prstGeom prst="rect">
            <a:avLst/>
          </a:prstGeom>
        </p:spPr>
        <p:txBody>
          <a:bodyPr wrap="square">
            <a:spAutoFit/>
          </a:bodyPr>
          <a:lstStyle/>
          <a:p>
            <a:pPr>
              <a:spcBef>
                <a:spcPts val="800"/>
              </a:spcBef>
              <a:buClr>
                <a:srgbClr val="F77C1C"/>
              </a:buClr>
            </a:pPr>
            <a:r>
              <a:rPr lang="es-ES" altLang="x-none" sz="2665" dirty="0" smtClean="0">
                <a:solidFill>
                  <a:srgbClr val="4F81BD">
                    <a:lumMod val="75000"/>
                  </a:srgbClr>
                </a:solidFill>
                <a:latin typeface="Helvetica" charset="0"/>
                <a:ea typeface="NanumBarunGothic" panose="020B0603020101020101" charset="-127"/>
                <a:cs typeface="Helvetica" charset="0"/>
                <a:sym typeface="+mn-ea"/>
              </a:rPr>
              <a:t>Índice</a:t>
            </a:r>
            <a:endParaRPr lang="en-US" altLang="en-US" sz="2665" dirty="0" smtClean="0">
              <a:solidFill>
                <a:srgbClr val="4F81BD">
                  <a:lumMod val="75000"/>
                </a:srgbClr>
              </a:solidFill>
              <a:latin typeface="Helvetica" charset="0"/>
              <a:ea typeface="NanumBarunGothic" panose="020B0603020101020101" charset="-127"/>
              <a:cs typeface="Helvetica" charset="0"/>
            </a:endParaRPr>
          </a:p>
          <a:p>
            <a:pPr marL="285750" indent="-285750">
              <a:spcBef>
                <a:spcPts val="800"/>
              </a:spcBef>
              <a:buClr>
                <a:srgbClr val="F77C1C"/>
              </a:buClr>
              <a:buFontTx/>
              <a:buChar char="-"/>
            </a:pPr>
            <a:endParaRPr lang="es-ES_tradnl" altLang="x-none" sz="2665" dirty="0" err="1" smtClean="0">
              <a:solidFill>
                <a:prstClr val="black">
                  <a:lumMod val="65000"/>
                  <a:lumOff val="3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1. Presentación del proyecto</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2. Introducción a las CNN</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3. Entorno de ejecución</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4. </a:t>
            </a:r>
            <a:r>
              <a:rPr lang="es-ES_tradnl" altLang="x-none" sz="2665" dirty="0" err="1" smtClean="0">
                <a:solidFill>
                  <a:schemeClr val="accent1"/>
                </a:solidFill>
                <a:latin typeface="Helvetica" charset="0"/>
                <a:ea typeface="NanumBarunGothic" panose="020B0603020101020101" charset="-127"/>
                <a:cs typeface="Helvetica" charset="0"/>
                <a:sym typeface="+mn-ea"/>
              </a:rPr>
              <a:t>Presentacón</a:t>
            </a:r>
            <a:r>
              <a:rPr lang="es-ES_tradnl" altLang="x-none" sz="2665" dirty="0" smtClean="0">
                <a:solidFill>
                  <a:schemeClr val="accent1"/>
                </a:solidFill>
                <a:latin typeface="Helvetica" charset="0"/>
                <a:ea typeface="NanumBarunGothic" panose="020B0603020101020101" charset="-127"/>
                <a:cs typeface="Helvetica" charset="0"/>
                <a:sym typeface="+mn-ea"/>
              </a:rPr>
              <a:t> del </a:t>
            </a:r>
            <a:r>
              <a:rPr lang="es-ES_tradnl" altLang="x-none" sz="2665" dirty="0" err="1" smtClean="0">
                <a:solidFill>
                  <a:schemeClr val="accent1"/>
                </a:solidFill>
                <a:latin typeface="Helvetica" charset="0"/>
                <a:ea typeface="NanumBarunGothic" panose="020B0603020101020101" charset="-127"/>
                <a:cs typeface="Helvetica" charset="0"/>
                <a:sym typeface="+mn-ea"/>
              </a:rPr>
              <a:t>dataset</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5. Experimentos</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6. Conclusiones</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8" name="4 Rectángulo"/>
          <p:cNvSpPr/>
          <p:nvPr/>
        </p:nvSpPr>
        <p:spPr>
          <a:xfrm>
            <a:off x="396240" y="1079500"/>
            <a:ext cx="8283575" cy="4912995"/>
          </a:xfrm>
          <a:prstGeom prst="rect">
            <a:avLst/>
          </a:prstGeom>
        </p:spPr>
        <p:txBody>
          <a:bodyPr wrap="square">
            <a:spAutoFit/>
          </a:bodyPr>
          <a:lstStyle/>
          <a:p>
            <a:pPr marL="457200" lvl="0" indent="-457200">
              <a:lnSpc>
                <a:spcPct val="100000"/>
              </a:lnSpc>
              <a:spcBef>
                <a:spcPts val="800"/>
              </a:spcBef>
              <a:spcAft>
                <a:spcPts val="0"/>
              </a:spcAft>
              <a:buClr>
                <a:srgbClr val="953735"/>
              </a:buClr>
              <a:buFont typeface="+mj-lt"/>
              <a:buAutoNum type="arabicPeriod"/>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Población de pacientes (44) insuficiente. Clases infrarepresentadas</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nSpc>
                <a:spcPct val="100000"/>
              </a:lnSpc>
              <a:spcBef>
                <a:spcPts val="800"/>
              </a:spcBef>
              <a:spcAft>
                <a:spcPts val="0"/>
              </a:spcAft>
              <a:buClr>
                <a:srgbClr val="953735"/>
              </a:buClr>
              <a:buFont typeface="+mj-lt"/>
              <a:buAutoNum type="arabicPeriod"/>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Errores de etiquetado en el dataset.</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nSpc>
                <a:spcPct val="100000"/>
              </a:lnSpc>
              <a:spcBef>
                <a:spcPts val="800"/>
              </a:spcBef>
              <a:spcAft>
                <a:spcPts val="0"/>
              </a:spcAft>
              <a:buClr>
                <a:srgbClr val="953735"/>
              </a:buClr>
              <a:buFont typeface="+mj-lt"/>
              <a:buAutoNum type="arabicPeriod"/>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Splits 0 y 1 obedecen a la intención de garantizar la independencia entre el </a:t>
            </a: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conjunto de imágenes de entrenamiento y el de validación.</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nSpc>
                <a:spcPct val="100000"/>
              </a:lnSpc>
              <a:spcBef>
                <a:spcPts val="800"/>
              </a:spcBef>
              <a:spcAft>
                <a:spcPts val="0"/>
              </a:spcAft>
              <a:buClr>
                <a:srgbClr val="953735"/>
              </a:buClr>
              <a:buFont typeface="+mj-lt"/>
              <a:buAutoNum type="arabicPeriod"/>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Se ha replicado aproximadamente los resultados y las métricas de la publicación utilizando sus splits de imágenes y los modelos ResNet-152 y DenseNet-169 (en lugar de la DenseNet-161) con y sin aumentación de </a:t>
            </a: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datos y con y sin asignación de pesos.</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nSpc>
                <a:spcPct val="100000"/>
              </a:lnSpc>
              <a:spcBef>
                <a:spcPts val="800"/>
              </a:spcBef>
              <a:spcAft>
                <a:spcPts val="0"/>
              </a:spcAft>
              <a:buClr>
                <a:srgbClr val="953735"/>
              </a:buClr>
              <a:buFont typeface="+mj-lt"/>
              <a:buAutoNum type="arabicPeriod"/>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Con un 30% de las imágenes para validación sin predeterminar, mejora en apariencia los resultados y las métricas. Esto es debido a la no independencia de los datasets as seleccionados. </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nSpc>
                <a:spcPct val="100000"/>
              </a:lnSpc>
              <a:spcBef>
                <a:spcPts val="800"/>
              </a:spcBef>
              <a:spcAft>
                <a:spcPts val="0"/>
              </a:spcAft>
              <a:buClr>
                <a:srgbClr val="953735"/>
              </a:buClr>
              <a:buFont typeface="+mj-lt"/>
              <a:buAutoNum type="arabicPeriod"/>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Modelos ejecutados con imágenes a 64x64 píxeles. Pruebas realizadas en otro equipo con imágenes de 168x168</a:t>
            </a:r>
            <a:b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b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píxeles han producido resultados similares.</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332740"/>
            <a:ext cx="8394065" cy="666115"/>
          </a:xfrm>
          <a:prstGeom prst="rect">
            <a:avLst/>
          </a:prstGeom>
          <a:noFill/>
        </p:spPr>
        <p:txBody>
          <a:bodyPr wrap="square" rtlCol="0">
            <a:spAutoFit/>
          </a:bodyPr>
          <a:lstStyle/>
          <a:p>
            <a:r>
              <a:rPr lang="es-ES_tradnl" altLang="x-none" sz="3735" dirty="0" smtClean="0">
                <a:solidFill>
                  <a:schemeClr val="accent2">
                    <a:lumMod val="75000"/>
                  </a:schemeClr>
                </a:solidFill>
                <a:latin typeface="Helvetica" charset="0"/>
                <a:ea typeface="NanumBarunGothic" panose="020B0603020101020101" charset="-127"/>
                <a:cs typeface="Helvetica" charset="0"/>
              </a:rPr>
              <a:t>Cápsula endoscópica. </a:t>
            </a:r>
            <a:r>
              <a:rPr lang="es-ES_tradnl" altLang="x-none" sz="3735" dirty="0" smtClean="0">
                <a:solidFill>
                  <a:srgbClr val="376092"/>
                </a:solidFill>
                <a:latin typeface="Helvetica" charset="0"/>
                <a:ea typeface="NanumBarunGothic" panose="020B0603020101020101" charset="-127"/>
                <a:cs typeface="Helvetica" charset="0"/>
              </a:rPr>
              <a:t>Conclusiones</a:t>
            </a:r>
            <a:endParaRPr lang="es-ES_tradnl" altLang="x-none" sz="3735" dirty="0" smtClean="0">
              <a:solidFill>
                <a:srgbClr val="376092"/>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8" name="4 Rectángulo"/>
          <p:cNvSpPr/>
          <p:nvPr/>
        </p:nvSpPr>
        <p:spPr>
          <a:xfrm>
            <a:off x="396240" y="1151255"/>
            <a:ext cx="8153400" cy="4707890"/>
          </a:xfrm>
          <a:prstGeom prst="rect">
            <a:avLst/>
          </a:prstGeom>
        </p:spPr>
        <p:txBody>
          <a:bodyPr wrap="square">
            <a:spAutoFit/>
          </a:bodyPr>
          <a:lstStyle/>
          <a:p>
            <a:pPr marL="457200" lvl="0" indent="-457200" algn="l">
              <a:lnSpc>
                <a:spcPct val="100000"/>
              </a:lnSpc>
              <a:spcBef>
                <a:spcPts val="800"/>
              </a:spcBef>
              <a:spcAft>
                <a:spcPts val="0"/>
              </a:spcAft>
              <a:buClr>
                <a:srgbClr val="C0504D"/>
              </a:buClr>
              <a:buFont typeface="+mj-lt"/>
              <a:buAutoNum type="arabicPeriod" startAt="7"/>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Se han usado ResNet-152, DenseNet-169 y EfficientNet-B1 con pesos preentrenados, ya que el tamaño del dataset no permitiría entrenar de manera efectiva una gran cantidad de parámetros</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gn="l">
              <a:lnSpc>
                <a:spcPct val="100000"/>
              </a:lnSpc>
              <a:spcBef>
                <a:spcPts val="800"/>
              </a:spcBef>
              <a:spcAft>
                <a:spcPts val="0"/>
              </a:spcAft>
              <a:buClr>
                <a:srgbClr val="C0504D"/>
              </a:buClr>
              <a:buFont typeface="+mj-lt"/>
              <a:buAutoNum type="arabicPeriod" startAt="7"/>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Los modelos ejecutados con aumentación no han obtenido mejores resultados, debido a la naturaleza redundante de las imágenes de partida al provenir de un numero reducido de vídeos.</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gn="l">
              <a:lnSpc>
                <a:spcPct val="100000"/>
              </a:lnSpc>
              <a:spcBef>
                <a:spcPts val="800"/>
              </a:spcBef>
              <a:spcAft>
                <a:spcPts val="0"/>
              </a:spcAft>
              <a:buClr>
                <a:srgbClr val="C0504D"/>
              </a:buClr>
              <a:buFont typeface="+mj-lt"/>
              <a:buAutoNum type="arabicPeriod" startAt="7"/>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Los modelos ejecutados con pesos calculados en base al número de imágenes por clase no ha demostrado mejores resultados, debido al distinto número de imágenes de cada clase que se han extraído de cada vídeo.</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a:p>
            <a:pPr marL="457200" lvl="0" indent="-457200" algn="l">
              <a:lnSpc>
                <a:spcPct val="100000"/>
              </a:lnSpc>
              <a:spcBef>
                <a:spcPts val="800"/>
              </a:spcBef>
              <a:spcAft>
                <a:spcPts val="0"/>
              </a:spcAft>
              <a:buClr>
                <a:srgbClr val="C0504D"/>
              </a:buClr>
              <a:buFont typeface="+mj-lt"/>
              <a:buAutoNum type="arabicPeriod" startAt="7"/>
            </a:pP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Los modelos utilizados no se han mostrado capaces de predecir correctamente la mayoría de los casos en las clases menos representadas, que son las que a efectos prácticos resultan</a:t>
            </a:r>
            <a:b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br>
            <a:r>
              <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rPr>
              <a:t> más interesantes por corresponderse con anomalías. </a:t>
            </a:r>
            <a:endParaRPr lang="es-ES_tradnl" altLang="x-none" sz="2000" dirty="0" err="1" smtClean="0">
              <a:solidFill>
                <a:schemeClr val="bg1">
                  <a:lumMod val="85000"/>
                </a:scheme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chemeClr val="accent2">
                    <a:lumMod val="75000"/>
                  </a:schemeClr>
                </a:solidFill>
                <a:latin typeface="Helvetica" charset="0"/>
                <a:ea typeface="NanumBarunGothic" panose="020B0603020101020101" charset="-127"/>
                <a:cs typeface="Helvetica" charset="0"/>
              </a:rPr>
              <a:t>Cápsula endoscópica. </a:t>
            </a:r>
            <a:r>
              <a:rPr lang="es-ES_tradnl" altLang="x-none" sz="3735" dirty="0" smtClean="0">
                <a:solidFill>
                  <a:srgbClr val="376092"/>
                </a:solidFill>
                <a:latin typeface="Helvetica" charset="0"/>
                <a:ea typeface="NanumBarunGothic" panose="020B0603020101020101" charset="-127"/>
                <a:cs typeface="Helvetica" charset="0"/>
              </a:rPr>
              <a:t>Conclusiones</a:t>
            </a:r>
            <a:endParaRPr lang="es-ES_tradnl" altLang="x-none" sz="3735" dirty="0" smtClean="0">
              <a:solidFill>
                <a:srgbClr val="376092"/>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1015150"/>
          </a:xfrm>
          <a:prstGeom prst="rect">
            <a:avLst/>
          </a:prstGeom>
        </p:spPr>
        <p:txBody>
          <a:bodyPr wrap="square">
            <a:spAutoFit/>
          </a:bodyPr>
          <a:lstStyle/>
          <a:p>
            <a:pPr>
              <a:spcBef>
                <a:spcPts val="800"/>
              </a:spcBef>
              <a:buClr>
                <a:srgbClr val="F77C1C"/>
              </a:buClr>
            </a:pP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endParaRPr lang="es-ES_tradnl" altLang="x-none" sz="2665" dirty="0" smtClean="0">
              <a:solidFill>
                <a:prstClr val="white"/>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15" name="TextBox 14"/>
          <p:cNvSpPr txBox="1"/>
          <p:nvPr/>
        </p:nvSpPr>
        <p:spPr>
          <a:xfrm>
            <a:off x="539750" y="332740"/>
            <a:ext cx="8394065" cy="666115"/>
          </a:xfrm>
          <a:prstGeom prst="rect">
            <a:avLst/>
          </a:prstGeom>
          <a:noFill/>
        </p:spPr>
        <p:txBody>
          <a:bodyPr wrap="square" rtlCol="0">
            <a:spAutoFit/>
          </a:bodyPr>
          <a:lstStyle/>
          <a:p>
            <a:r>
              <a:rPr lang="es-ES_tradnl" altLang="x-none" sz="3735" dirty="0" smtClean="0">
                <a:solidFill>
                  <a:schemeClr val="accent2">
                    <a:lumMod val="75000"/>
                  </a:schemeClr>
                </a:solidFill>
                <a:latin typeface="Helvetica" charset="0"/>
                <a:ea typeface="NanumBarunGothic" panose="020B0603020101020101" charset="-127"/>
                <a:cs typeface="Helvetica" charset="0"/>
              </a:rPr>
              <a:t>Cápsula endoscópica. </a:t>
            </a:r>
            <a:r>
              <a:rPr lang="es-ES_tradnl" altLang="x-none" sz="3735" dirty="0" smtClean="0">
                <a:solidFill>
                  <a:srgbClr val="376092"/>
                </a:solidFill>
                <a:latin typeface="Helvetica" charset="0"/>
                <a:ea typeface="NanumBarunGothic" panose="020B0603020101020101" charset="-127"/>
                <a:cs typeface="Helvetica" charset="0"/>
              </a:rPr>
              <a:t>Proyecto</a:t>
            </a:r>
            <a:endParaRPr lang="es-ES_tradnl" altLang="x-none" sz="3735" dirty="0" smtClean="0">
              <a:solidFill>
                <a:srgbClr val="376092"/>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 name="Group 16"/>
          <p:cNvGrpSpPr/>
          <p:nvPr/>
        </p:nvGrpSpPr>
        <p:grpSpPr>
          <a:xfrm>
            <a:off x="3636007" y="764270"/>
            <a:ext cx="5554345" cy="4951730"/>
            <a:chOff x="2443" y="1577"/>
            <a:chExt cx="8753" cy="8240"/>
          </a:xfrm>
        </p:grpSpPr>
        <p:pic>
          <p:nvPicPr>
            <p:cNvPr id="3" name="Picture 2" descr="capsule2"/>
            <p:cNvPicPr>
              <a:picLocks noChangeAspect="1"/>
            </p:cNvPicPr>
            <p:nvPr/>
          </p:nvPicPr>
          <p:blipFill>
            <a:blip r:embed="rId2"/>
            <a:stretch>
              <a:fillRect/>
            </a:stretch>
          </p:blipFill>
          <p:spPr>
            <a:xfrm>
              <a:off x="2443" y="1577"/>
              <a:ext cx="8753" cy="8240"/>
            </a:xfrm>
            <a:prstGeom prst="rect">
              <a:avLst/>
            </a:prstGeom>
          </p:spPr>
        </p:pic>
        <p:sp>
          <p:nvSpPr>
            <p:cNvPr id="4" name="Text Box 3"/>
            <p:cNvSpPr txBox="1"/>
            <p:nvPr/>
          </p:nvSpPr>
          <p:spPr>
            <a:xfrm>
              <a:off x="5926" y="2900"/>
              <a:ext cx="1788" cy="613"/>
            </a:xfrm>
            <a:prstGeom prst="rect">
              <a:avLst/>
            </a:prstGeom>
            <a:noFill/>
          </p:spPr>
          <p:txBody>
            <a:bodyPr wrap="square" rtlCol="0" anchor="t">
              <a:spAutoFit/>
            </a:bodyPr>
            <a:p>
              <a:r>
                <a:rPr lang="es-ES_tradnl" altLang="x-none" dirty="0" smtClean="0">
                  <a:solidFill>
                    <a:schemeClr val="bg1">
                      <a:lumMod val="85000"/>
                    </a:schemeClr>
                  </a:solidFill>
                  <a:latin typeface="Helvetica" charset="0"/>
                  <a:ea typeface="NanumBarunGothic" panose="020B0603020101020101" charset="-127"/>
                  <a:cs typeface="Helvetica" charset="0"/>
                  <a:sym typeface="+mn-ea"/>
                </a:rPr>
                <a:t>Antenna</a:t>
              </a:r>
              <a:endParaRPr lang="en-US"/>
            </a:p>
          </p:txBody>
        </p:sp>
        <p:sp>
          <p:nvSpPr>
            <p:cNvPr id="5" name="Text Box 4"/>
            <p:cNvSpPr txBox="1"/>
            <p:nvPr/>
          </p:nvSpPr>
          <p:spPr>
            <a:xfrm>
              <a:off x="8334" y="8008"/>
              <a:ext cx="1766" cy="613"/>
            </a:xfrm>
            <a:prstGeom prst="rect">
              <a:avLst/>
            </a:prstGeom>
            <a:noFill/>
          </p:spPr>
          <p:txBody>
            <a:bodyPr wrap="square" rtlCol="0" anchor="t">
              <a:spAutoFit/>
            </a:bodyPr>
            <a:p>
              <a:r>
                <a:rPr lang="es-ES_tradnl" altLang="x-none" dirty="0" smtClean="0">
                  <a:solidFill>
                    <a:schemeClr val="bg1">
                      <a:lumMod val="85000"/>
                    </a:schemeClr>
                  </a:solidFill>
                  <a:latin typeface="Helvetica" charset="0"/>
                  <a:ea typeface="NanumBarunGothic" panose="020B0603020101020101" charset="-127"/>
                  <a:cs typeface="Helvetica" charset="0"/>
                  <a:sym typeface="+mn-ea"/>
                </a:rPr>
                <a:t>Lens</a:t>
              </a:r>
              <a:endParaRPr lang="en-US"/>
            </a:p>
          </p:txBody>
        </p:sp>
        <p:sp>
          <p:nvSpPr>
            <p:cNvPr id="6" name="Text Box 5"/>
            <p:cNvSpPr txBox="1"/>
            <p:nvPr/>
          </p:nvSpPr>
          <p:spPr>
            <a:xfrm>
              <a:off x="7427" y="8912"/>
              <a:ext cx="1615" cy="613"/>
            </a:xfrm>
            <a:prstGeom prst="rect">
              <a:avLst/>
            </a:prstGeom>
            <a:noFill/>
          </p:spPr>
          <p:txBody>
            <a:bodyPr wrap="square" rtlCol="0" anchor="t">
              <a:spAutoFit/>
            </a:bodyPr>
            <a:p>
              <a:pPr algn="l"/>
              <a:r>
                <a:rPr lang="es-ES_tradnl" altLang="x-none" dirty="0" smtClean="0">
                  <a:solidFill>
                    <a:schemeClr val="bg1">
                      <a:lumMod val="85000"/>
                    </a:schemeClr>
                  </a:solidFill>
                  <a:latin typeface="Helvetica" charset="0"/>
                  <a:ea typeface="NanumBarunGothic" panose="020B0603020101020101" charset="-127"/>
                  <a:cs typeface="Helvetica" charset="0"/>
                  <a:sym typeface="+mn-ea"/>
                </a:rPr>
                <a:t>Lights</a:t>
              </a:r>
              <a:endParaRPr lang="en-US"/>
            </a:p>
          </p:txBody>
        </p:sp>
        <p:sp>
          <p:nvSpPr>
            <p:cNvPr id="7" name="Text Box 6"/>
            <p:cNvSpPr txBox="1"/>
            <p:nvPr/>
          </p:nvSpPr>
          <p:spPr>
            <a:xfrm>
              <a:off x="4025" y="2439"/>
              <a:ext cx="1536" cy="613"/>
            </a:xfrm>
            <a:prstGeom prst="rect">
              <a:avLst/>
            </a:prstGeom>
            <a:noFill/>
          </p:spPr>
          <p:txBody>
            <a:bodyPr wrap="square" rtlCol="0" anchor="t">
              <a:spAutoFit/>
            </a:bodyPr>
            <a:p>
              <a:r>
                <a:rPr lang="es-ES_tradnl" altLang="x-none" dirty="0" smtClean="0">
                  <a:solidFill>
                    <a:schemeClr val="bg1">
                      <a:lumMod val="85000"/>
                    </a:schemeClr>
                  </a:solidFill>
                  <a:latin typeface="Helvetica" charset="0"/>
                  <a:ea typeface="NanumBarunGothic" panose="020B0603020101020101" charset="-127"/>
                  <a:cs typeface="Helvetica" charset="0"/>
                  <a:sym typeface="+mn-ea"/>
                </a:rPr>
                <a:t>25 mm</a:t>
              </a:r>
              <a:endParaRPr lang="en-US"/>
            </a:p>
          </p:txBody>
        </p:sp>
      </p:grpSp>
      <p:sp>
        <p:nvSpPr>
          <p:cNvPr id="18" name="Text Box 17"/>
          <p:cNvSpPr txBox="1"/>
          <p:nvPr/>
        </p:nvSpPr>
        <p:spPr>
          <a:xfrm>
            <a:off x="539750" y="1124585"/>
            <a:ext cx="2940050" cy="4984750"/>
          </a:xfrm>
          <a:prstGeom prst="rect">
            <a:avLst/>
          </a:prstGeom>
          <a:noFill/>
        </p:spPr>
        <p:txBody>
          <a:bodyPr wrap="square" rtlCol="0" anchor="t">
            <a:spAutoFit/>
          </a:bodyPr>
          <a:p>
            <a:r>
              <a:rPr lang="en-US" sz="2800">
                <a:solidFill>
                  <a:srgbClr val="376092"/>
                </a:solidFill>
              </a:rPr>
              <a:t>47.238 imágenes</a:t>
            </a:r>
            <a:r>
              <a:rPr lang="en-US">
                <a:solidFill>
                  <a:srgbClr val="376092"/>
                </a:solidFill>
              </a:rPr>
              <a:t> </a:t>
            </a:r>
            <a:endParaRPr lang="en-US">
              <a:solidFill>
                <a:srgbClr val="C0504D"/>
              </a:solidFill>
            </a:endParaRPr>
          </a:p>
          <a:p>
            <a:pPr>
              <a:lnSpc>
                <a:spcPct val="100000"/>
              </a:lnSpc>
              <a:spcBef>
                <a:spcPts val="1200"/>
              </a:spcBef>
              <a:spcAft>
                <a:spcPts val="0"/>
              </a:spcAft>
            </a:pPr>
            <a:r>
              <a:rPr lang="en-US" sz="2800">
                <a:solidFill>
                  <a:srgbClr val="953735"/>
                </a:solidFill>
              </a:rPr>
              <a:t>14 clases </a:t>
            </a:r>
            <a:br>
              <a:rPr lang="en-US" sz="2800">
                <a:solidFill>
                  <a:srgbClr val="953735"/>
                </a:solidFill>
              </a:rPr>
            </a:br>
            <a:r>
              <a:rPr lang="en-US">
                <a:solidFill>
                  <a:schemeClr val="bg1">
                    <a:lumMod val="85000"/>
                  </a:schemeClr>
                </a:solidFill>
              </a:rPr>
              <a:t>A)</a:t>
            </a:r>
            <a:r>
              <a:rPr lang="es-ES_tradnl" altLang="en-US">
                <a:solidFill>
                  <a:schemeClr val="bg1">
                    <a:lumMod val="85000"/>
                  </a:schemeClr>
                </a:solidFill>
              </a:rPr>
              <a:t> </a:t>
            </a:r>
            <a:r>
              <a:rPr lang="en-US">
                <a:solidFill>
                  <a:schemeClr val="bg1">
                    <a:lumMod val="85000"/>
                  </a:schemeClr>
                </a:solidFill>
              </a:rPr>
              <a:t>Angiectasia</a:t>
            </a:r>
            <a:endParaRPr lang="en-US">
              <a:solidFill>
                <a:schemeClr val="bg1">
                  <a:lumMod val="85000"/>
                </a:schemeClr>
              </a:solidFill>
            </a:endParaRPr>
          </a:p>
          <a:p>
            <a:r>
              <a:rPr lang="en-US">
                <a:solidFill>
                  <a:schemeClr val="bg1">
                    <a:lumMod val="85000"/>
                  </a:schemeClr>
                </a:solidFill>
              </a:rPr>
              <a:t>B) Blood</a:t>
            </a:r>
            <a:endParaRPr lang="en-US">
              <a:solidFill>
                <a:schemeClr val="bg1">
                  <a:lumMod val="85000"/>
                </a:schemeClr>
              </a:solidFill>
            </a:endParaRPr>
          </a:p>
          <a:p>
            <a:r>
              <a:rPr lang="en-US">
                <a:solidFill>
                  <a:schemeClr val="bg1">
                    <a:lumMod val="85000"/>
                  </a:schemeClr>
                </a:solidFill>
              </a:rPr>
              <a:t>C) Erosion</a:t>
            </a:r>
            <a:endParaRPr lang="en-US">
              <a:solidFill>
                <a:schemeClr val="bg1">
                  <a:lumMod val="85000"/>
                </a:schemeClr>
              </a:solidFill>
            </a:endParaRPr>
          </a:p>
          <a:p>
            <a:r>
              <a:rPr lang="en-US">
                <a:solidFill>
                  <a:schemeClr val="bg1">
                    <a:lumMod val="85000"/>
                  </a:schemeClr>
                </a:solidFill>
              </a:rPr>
              <a:t>D) Erythematous</a:t>
            </a:r>
            <a:endParaRPr lang="en-US">
              <a:solidFill>
                <a:schemeClr val="bg1">
                  <a:lumMod val="85000"/>
                </a:schemeClr>
              </a:solidFill>
            </a:endParaRPr>
          </a:p>
          <a:p>
            <a:r>
              <a:rPr lang="en-US">
                <a:solidFill>
                  <a:schemeClr val="bg1">
                    <a:lumMod val="85000"/>
                  </a:schemeClr>
                </a:solidFill>
              </a:rPr>
              <a:t>E) Foreign Bodies</a:t>
            </a:r>
            <a:endParaRPr lang="en-US">
              <a:solidFill>
                <a:schemeClr val="bg1">
                  <a:lumMod val="85000"/>
                </a:schemeClr>
              </a:solidFill>
            </a:endParaRPr>
          </a:p>
          <a:p>
            <a:r>
              <a:rPr lang="en-US">
                <a:solidFill>
                  <a:schemeClr val="bg1">
                    <a:lumMod val="85000"/>
                  </a:schemeClr>
                </a:solidFill>
              </a:rPr>
              <a:t>F) Ileo-cecal valve</a:t>
            </a:r>
            <a:endParaRPr lang="en-US">
              <a:solidFill>
                <a:schemeClr val="bg1">
                  <a:lumMod val="85000"/>
                </a:schemeClr>
              </a:solidFill>
            </a:endParaRPr>
          </a:p>
          <a:p>
            <a:r>
              <a:rPr lang="en-US">
                <a:solidFill>
                  <a:schemeClr val="bg1">
                    <a:lumMod val="85000"/>
                  </a:schemeClr>
                </a:solidFill>
              </a:rPr>
              <a:t>G) Lymphoid Hyperplasia</a:t>
            </a:r>
            <a:endParaRPr lang="en-US">
              <a:solidFill>
                <a:schemeClr val="bg1">
                  <a:lumMod val="85000"/>
                </a:schemeClr>
              </a:solidFill>
            </a:endParaRPr>
          </a:p>
          <a:p>
            <a:r>
              <a:rPr lang="en-US">
                <a:solidFill>
                  <a:schemeClr val="bg1">
                    <a:lumMod val="85000"/>
                  </a:schemeClr>
                </a:solidFill>
              </a:rPr>
              <a:t>H)</a:t>
            </a:r>
            <a:r>
              <a:rPr lang="es-ES_tradnl" altLang="en-US">
                <a:solidFill>
                  <a:schemeClr val="bg1">
                    <a:lumMod val="85000"/>
                  </a:schemeClr>
                </a:solidFill>
              </a:rPr>
              <a:t> </a:t>
            </a:r>
            <a:r>
              <a:rPr lang="en-US">
                <a:solidFill>
                  <a:schemeClr val="bg1">
                    <a:lumMod val="85000"/>
                  </a:schemeClr>
                </a:solidFill>
              </a:rPr>
              <a:t>Normal mucosa</a:t>
            </a:r>
            <a:endParaRPr lang="en-US">
              <a:solidFill>
                <a:schemeClr val="bg1">
                  <a:lumMod val="85000"/>
                </a:schemeClr>
              </a:solidFill>
            </a:endParaRPr>
          </a:p>
          <a:p>
            <a:r>
              <a:rPr lang="en-US">
                <a:solidFill>
                  <a:schemeClr val="bg1">
                    <a:lumMod val="85000"/>
                  </a:schemeClr>
                </a:solidFill>
              </a:rPr>
              <a:t>I) Pylorus</a:t>
            </a:r>
            <a:endParaRPr lang="en-US">
              <a:solidFill>
                <a:schemeClr val="bg1">
                  <a:lumMod val="85000"/>
                </a:schemeClr>
              </a:solidFill>
            </a:endParaRPr>
          </a:p>
          <a:p>
            <a:r>
              <a:rPr lang="en-US">
                <a:solidFill>
                  <a:schemeClr val="bg1">
                    <a:lumMod val="85000"/>
                  </a:schemeClr>
                </a:solidFill>
              </a:rPr>
              <a:t>J) Reduced Mucosal View </a:t>
            </a:r>
            <a:endParaRPr lang="en-US">
              <a:solidFill>
                <a:schemeClr val="bg1">
                  <a:lumMod val="85000"/>
                </a:schemeClr>
              </a:solidFill>
            </a:endParaRPr>
          </a:p>
          <a:p>
            <a:r>
              <a:rPr lang="en-US">
                <a:solidFill>
                  <a:schemeClr val="bg1">
                    <a:lumMod val="85000"/>
                  </a:schemeClr>
                </a:solidFill>
              </a:rPr>
              <a:t>K) Ulcer</a:t>
            </a:r>
            <a:endParaRPr lang="en-US">
              <a:solidFill>
                <a:schemeClr val="bg1">
                  <a:lumMod val="85000"/>
                </a:schemeClr>
              </a:solidFill>
            </a:endParaRPr>
          </a:p>
          <a:p>
            <a:r>
              <a:rPr lang="en-US">
                <a:solidFill>
                  <a:schemeClr val="bg1">
                    <a:lumMod val="85000"/>
                  </a:schemeClr>
                </a:solidFill>
              </a:rPr>
              <a:t>Ampulla of vater</a:t>
            </a:r>
            <a:endParaRPr lang="en-US">
              <a:solidFill>
                <a:schemeClr val="bg1">
                  <a:lumMod val="85000"/>
                </a:schemeClr>
              </a:solidFill>
            </a:endParaRPr>
          </a:p>
          <a:p>
            <a:r>
              <a:rPr lang="en-US">
                <a:solidFill>
                  <a:schemeClr val="bg1">
                    <a:lumMod val="85000"/>
                  </a:schemeClr>
                </a:solidFill>
              </a:rPr>
              <a:t>Hematin</a:t>
            </a:r>
            <a:endParaRPr lang="en-US">
              <a:solidFill>
                <a:schemeClr val="bg1">
                  <a:lumMod val="85000"/>
                </a:schemeClr>
              </a:solidFill>
            </a:endParaRPr>
          </a:p>
          <a:p>
            <a:r>
              <a:rPr lang="en-US">
                <a:solidFill>
                  <a:schemeClr val="bg1">
                    <a:lumMod val="85000"/>
                  </a:schemeClr>
                </a:solidFill>
              </a:rPr>
              <a:t>Polyp </a:t>
            </a:r>
            <a:endParaRPr lang="en-US">
              <a:solidFill>
                <a:schemeClr val="bg1">
                  <a:lumMod val="8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8" name="4 Rectángulo"/>
          <p:cNvSpPr/>
          <p:nvPr/>
        </p:nvSpPr>
        <p:spPr>
          <a:xfrm>
            <a:off x="539750" y="1629410"/>
            <a:ext cx="7192010" cy="3415030"/>
          </a:xfrm>
          <a:prstGeom prst="rect">
            <a:avLst/>
          </a:prstGeom>
        </p:spPr>
        <p:txBody>
          <a:bodyPr wrap="square">
            <a:spAutoFit/>
          </a:bodyPr>
          <a:lstStyle/>
          <a:p>
            <a:pPr lvl="0" indent="0" algn="just">
              <a:lnSpc>
                <a:spcPct val="150000"/>
              </a:lnSpc>
              <a:spcBef>
                <a:spcPts val="800"/>
              </a:spcBef>
              <a:spcAft>
                <a:spcPts val="0"/>
              </a:spcAft>
              <a:buClr>
                <a:srgbClr val="953735"/>
              </a:buClr>
              <a:buFont typeface="+mj-lt"/>
              <a:buNone/>
            </a:pPr>
            <a:r>
              <a:rPr lang="es-ES_tradnl" altLang="x-none" sz="2400" dirty="0" err="1" smtClean="0">
                <a:solidFill>
                  <a:schemeClr val="bg1">
                    <a:lumMod val="85000"/>
                  </a:schemeClr>
                </a:solidFill>
                <a:latin typeface="Helvetica" charset="0"/>
                <a:ea typeface="NanumBarunGothic" panose="020B0603020101020101" charset="-127"/>
                <a:cs typeface="Helvetica" charset="0"/>
                <a:sym typeface="+mn-ea"/>
              </a:rPr>
              <a:t>Desarrollar una metodología mediante un dataset de imágenes obtenidas a partir de los fotogramas de vídeos grabados por cápsulas endoscópicas que permita, dada una imagen, detectar de forma automática las distintas anomalías del aparato gastrointestinal que puedan verse.</a:t>
            </a:r>
            <a:endParaRPr lang="es-ES_tradnl" altLang="x-none" sz="2400" dirty="0" err="1" smtClean="0">
              <a:solidFill>
                <a:schemeClr val="bg1">
                  <a:lumMod val="85000"/>
                </a:scheme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332740"/>
            <a:ext cx="8394065" cy="666115"/>
          </a:xfrm>
          <a:prstGeom prst="rect">
            <a:avLst/>
          </a:prstGeom>
          <a:noFill/>
        </p:spPr>
        <p:txBody>
          <a:bodyPr wrap="square" rtlCol="0">
            <a:spAutoFit/>
          </a:bodyPr>
          <a:lstStyle/>
          <a:p>
            <a:r>
              <a:rPr lang="es-ES_tradnl" altLang="x-none" sz="3735" dirty="0" smtClean="0">
                <a:solidFill>
                  <a:schemeClr val="accent2">
                    <a:lumMod val="75000"/>
                  </a:schemeClr>
                </a:solidFill>
                <a:latin typeface="Helvetica" charset="0"/>
                <a:ea typeface="NanumBarunGothic" panose="020B0603020101020101" charset="-127"/>
                <a:cs typeface="Helvetica" charset="0"/>
              </a:rPr>
              <a:t>Cápsula endoscópica. </a:t>
            </a:r>
            <a:r>
              <a:rPr lang="es-ES_tradnl" altLang="x-none" sz="3735" dirty="0" smtClean="0">
                <a:solidFill>
                  <a:srgbClr val="376092"/>
                </a:solidFill>
                <a:latin typeface="Helvetica" charset="0"/>
                <a:ea typeface="NanumBarunGothic" panose="020B0603020101020101" charset="-127"/>
                <a:cs typeface="Helvetica" charset="0"/>
              </a:rPr>
              <a:t>Objetivo</a:t>
            </a:r>
            <a:endParaRPr lang="es-ES_tradnl" altLang="x-none" sz="3735" dirty="0" smtClean="0">
              <a:solidFill>
                <a:srgbClr val="376092"/>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4605020"/>
          </a:xfrm>
          <a:prstGeom prst="rect">
            <a:avLst/>
          </a:prstGeom>
        </p:spPr>
        <p:txBody>
          <a:bodyPr wrap="square">
            <a:spAutoFit/>
          </a:bodyPr>
          <a:lstStyle/>
          <a:p>
            <a:pPr>
              <a:spcBef>
                <a:spcPts val="800"/>
              </a:spcBef>
              <a:buClr>
                <a:srgbClr val="F77C1C"/>
              </a:buClr>
            </a:pPr>
            <a:r>
              <a:rPr lang="es-ES" altLang="x-none" sz="2665" dirty="0" smtClean="0">
                <a:solidFill>
                  <a:srgbClr val="4F81BD">
                    <a:lumMod val="75000"/>
                  </a:srgbClr>
                </a:solidFill>
                <a:latin typeface="Helvetica" charset="0"/>
                <a:ea typeface="NanumBarunGothic" panose="020B0603020101020101" charset="-127"/>
                <a:cs typeface="Helvetica" charset="0"/>
                <a:sym typeface="+mn-ea"/>
              </a:rPr>
              <a:t>Índice</a:t>
            </a:r>
            <a:endParaRPr lang="en-US" altLang="en-US" sz="2665" dirty="0" smtClean="0">
              <a:solidFill>
                <a:srgbClr val="4F81BD">
                  <a:lumMod val="75000"/>
                </a:srgbClr>
              </a:solidFill>
              <a:latin typeface="Helvetica" charset="0"/>
              <a:ea typeface="NanumBarunGothic" panose="020B0603020101020101" charset="-127"/>
              <a:cs typeface="Helvetica" charset="0"/>
            </a:endParaRPr>
          </a:p>
          <a:p>
            <a:pPr marL="285750" indent="-285750">
              <a:spcBef>
                <a:spcPts val="800"/>
              </a:spcBef>
              <a:buClr>
                <a:srgbClr val="F77C1C"/>
              </a:buClr>
              <a:buFontTx/>
              <a:buChar char="-"/>
            </a:pPr>
            <a:endParaRPr lang="es-ES_tradnl" altLang="x-none" sz="2665" dirty="0" err="1" smtClean="0">
              <a:solidFill>
                <a:prstClr val="black">
                  <a:lumMod val="65000"/>
                  <a:lumOff val="3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1. Presentación del proyecto</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2. Introducción a las CNN</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3. Entorno de ejecución</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4. </a:t>
            </a:r>
            <a:r>
              <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rPr>
              <a:t>Presentacón</a:t>
            </a: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 del </a:t>
            </a:r>
            <a:r>
              <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rPr>
              <a:t>dataset</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5. Experimentos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6. Conclusiones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1015150"/>
          </a:xfrm>
          <a:prstGeom prst="rect">
            <a:avLst/>
          </a:prstGeom>
        </p:spPr>
        <p:txBody>
          <a:bodyPr wrap="square">
            <a:spAutoFit/>
          </a:bodyPr>
          <a:lstStyle/>
          <a:p>
            <a:pPr>
              <a:spcBef>
                <a:spcPts val="800"/>
              </a:spcBef>
              <a:buClr>
                <a:srgbClr val="F77C1C"/>
              </a:buClr>
            </a:pP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665" dirty="0" err="1" smtClean="0">
                <a:solidFill>
                  <a:prstClr val="white"/>
                </a:solidFill>
                <a:latin typeface="Helvetica" charset="0"/>
                <a:ea typeface="NanumBarunGothic" panose="020B0603020101020101" charset="-127"/>
                <a:cs typeface="Helvetica" charset="0"/>
                <a:sym typeface="+mn-ea"/>
              </a:rPr>
              <a:t>bla</a:t>
            </a:r>
            <a:endParaRPr lang="es-ES_tradnl" altLang="x-none" sz="2665" dirty="0" smtClean="0">
              <a:solidFill>
                <a:prstClr val="white"/>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4 Rectángulo"/>
          <p:cNvSpPr/>
          <p:nvPr/>
        </p:nvSpPr>
        <p:spPr>
          <a:xfrm>
            <a:off x="539750" y="1268730"/>
            <a:ext cx="5453380" cy="4605020"/>
          </a:xfrm>
          <a:prstGeom prst="rect">
            <a:avLst/>
          </a:prstGeom>
        </p:spPr>
        <p:txBody>
          <a:bodyPr wrap="square">
            <a:spAutoFit/>
          </a:bodyPr>
          <a:lstStyle/>
          <a:p>
            <a:pPr>
              <a:spcBef>
                <a:spcPts val="800"/>
              </a:spcBef>
              <a:buClr>
                <a:srgbClr val="F77C1C"/>
              </a:buClr>
            </a:pPr>
            <a:r>
              <a:rPr lang="es-ES" altLang="x-none" sz="2665" dirty="0" smtClean="0">
                <a:solidFill>
                  <a:srgbClr val="4F81BD">
                    <a:lumMod val="75000"/>
                  </a:srgbClr>
                </a:solidFill>
                <a:latin typeface="Helvetica" charset="0"/>
                <a:ea typeface="NanumBarunGothic" panose="020B0603020101020101" charset="-127"/>
                <a:cs typeface="Helvetica" charset="0"/>
                <a:sym typeface="+mn-ea"/>
              </a:rPr>
              <a:t>Índice</a:t>
            </a:r>
            <a:endParaRPr lang="en-US" altLang="en-US" sz="2665" dirty="0" smtClean="0">
              <a:solidFill>
                <a:srgbClr val="4F81BD">
                  <a:lumMod val="75000"/>
                </a:srgbClr>
              </a:solidFill>
              <a:latin typeface="Helvetica" charset="0"/>
              <a:ea typeface="NanumBarunGothic" panose="020B0603020101020101" charset="-127"/>
              <a:cs typeface="Helvetica" charset="0"/>
            </a:endParaRPr>
          </a:p>
          <a:p>
            <a:pPr marL="285750" indent="-285750">
              <a:spcBef>
                <a:spcPts val="800"/>
              </a:spcBef>
              <a:buClr>
                <a:srgbClr val="F77C1C"/>
              </a:buClr>
              <a:buFontTx/>
              <a:buChar char="-"/>
            </a:pPr>
            <a:endParaRPr lang="es-ES_tradnl" altLang="x-none" sz="2665" dirty="0" err="1" smtClean="0">
              <a:solidFill>
                <a:prstClr val="black">
                  <a:lumMod val="65000"/>
                  <a:lumOff val="3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rgbClr val="4F81BD"/>
                </a:solidFill>
                <a:latin typeface="Helvetica" charset="0"/>
                <a:ea typeface="NanumBarunGothic" panose="020B0603020101020101" charset="-127"/>
                <a:cs typeface="Helvetica" charset="0"/>
                <a:sym typeface="+mn-ea"/>
              </a:rPr>
              <a:t>1. Presentación del proyecto</a:t>
            </a:r>
            <a:endParaRPr lang="es-ES_tradnl" altLang="x-none" sz="2665" dirty="0" smtClean="0">
              <a:solidFill>
                <a:srgbClr val="4F81BD"/>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schemeClr val="accent1"/>
                </a:solidFill>
                <a:latin typeface="Helvetica" charset="0"/>
                <a:ea typeface="NanumBarunGothic" panose="020B0603020101020101" charset="-127"/>
                <a:cs typeface="Helvetica" charset="0"/>
                <a:sym typeface="+mn-ea"/>
              </a:rPr>
              <a:t>2. Introducción a las CNN</a:t>
            </a:r>
            <a:endParaRPr lang="es-ES_tradnl" altLang="x-none" sz="2665" dirty="0" smtClean="0">
              <a:solidFill>
                <a:schemeClr val="accent1"/>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3. Entorno de ejecución</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4. </a:t>
            </a:r>
            <a:r>
              <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rPr>
              <a:t>Presentacón</a:t>
            </a: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 del </a:t>
            </a:r>
            <a:r>
              <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rPr>
              <a:t>dataset</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5. Experimentos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r>
              <a:rPr lang="es-ES_tradnl" altLang="x-none" sz="2665" dirty="0" smtClean="0">
                <a:solidFill>
                  <a:prstClr val="white">
                    <a:lumMod val="85000"/>
                  </a:prstClr>
                </a:solidFill>
                <a:latin typeface="Helvetica" charset="0"/>
                <a:ea typeface="NanumBarunGothic" panose="020B0603020101020101" charset="-127"/>
                <a:cs typeface="Helvetica" charset="0"/>
                <a:sym typeface="+mn-ea"/>
              </a:rPr>
              <a:t>6. Conclusiones</a:t>
            </a:r>
            <a:endParaRPr lang="es-ES_tradnl" altLang="x-none" sz="2665" dirty="0" smtClean="0">
              <a:solidFill>
                <a:prstClr val="white">
                  <a:lumMod val="85000"/>
                </a:prstClr>
              </a:solidFill>
              <a:latin typeface="Helvetica" charset="0"/>
              <a:ea typeface="NanumBarunGothic" panose="020B0603020101020101" charset="-127"/>
              <a:cs typeface="Helvetica" charset="0"/>
              <a:sym typeface="+mn-ea"/>
            </a:endParaRPr>
          </a:p>
          <a:p>
            <a:pPr marL="285750" indent="-285750">
              <a:spcBef>
                <a:spcPts val="800"/>
              </a:spcBef>
              <a:buClr>
                <a:srgbClr val="F77C1C"/>
              </a:buClr>
              <a:buFontTx/>
              <a:buChar char="-"/>
            </a:pPr>
            <a:endParaRPr lang="es-ES_tradnl" altLang="x-none" sz="2665" dirty="0" err="1" smtClean="0">
              <a:solidFill>
                <a:prstClr val="white">
                  <a:lumMod val="85000"/>
                </a:prstClr>
              </a:solidFill>
              <a:latin typeface="Helvetica" charset="0"/>
              <a:ea typeface="NanumBarunGothic" panose="020B0603020101020101" charset="-127"/>
              <a:cs typeface="Helvetica" charset="0"/>
              <a:sym typeface="+mn-ea"/>
            </a:endParaRPr>
          </a:p>
        </p:txBody>
      </p:sp>
      <p:sp>
        <p:nvSpPr>
          <p:cNvPr id="15" name="TextBox 14"/>
          <p:cNvSpPr txBox="1"/>
          <p:nvPr/>
        </p:nvSpPr>
        <p:spPr>
          <a:xfrm>
            <a:off x="539750" y="404495"/>
            <a:ext cx="8394065" cy="666115"/>
          </a:xfrm>
          <a:prstGeom prst="rect">
            <a:avLst/>
          </a:prstGeom>
          <a:noFill/>
        </p:spPr>
        <p:txBody>
          <a:bodyPr wrap="square" rtlCol="0">
            <a:spAutoFit/>
          </a:bodyPr>
          <a:lstStyle/>
          <a:p>
            <a:r>
              <a:rPr lang="es-ES_tradnl" altLang="x-none" sz="3735" dirty="0" smtClean="0">
                <a:solidFill>
                  <a:srgbClr val="C0504D">
                    <a:lumMod val="75000"/>
                  </a:srgbClr>
                </a:solidFill>
                <a:latin typeface="Helvetica" charset="0"/>
                <a:ea typeface="NanumBarunGothic" panose="020B0603020101020101" charset="-127"/>
                <a:cs typeface="Helvetica" charset="0"/>
              </a:rPr>
              <a:t>Cápsula endoscópica</a:t>
            </a:r>
            <a:endParaRPr lang="es-ES_tradnl" altLang="x-none" sz="3735" dirty="0" smtClean="0">
              <a:solidFill>
                <a:srgbClr val="C0504D">
                  <a:lumMod val="75000"/>
                </a:srgbClr>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7" name="4 Rectángulo"/>
          <p:cNvSpPr/>
          <p:nvPr/>
        </p:nvSpPr>
        <p:spPr>
          <a:xfrm>
            <a:off x="334230" y="794513"/>
            <a:ext cx="4885841" cy="502445"/>
          </a:xfrm>
          <a:prstGeom prst="rect">
            <a:avLst/>
          </a:prstGeom>
        </p:spPr>
        <p:txBody>
          <a:bodyPr wrap="square">
            <a:spAutoFit/>
          </a:bodyPr>
          <a:lstStyle/>
          <a:p>
            <a:pPr>
              <a:spcBef>
                <a:spcPts val="800"/>
              </a:spcBef>
              <a:buClr>
                <a:srgbClr val="F77C1C"/>
              </a:buClr>
            </a:pPr>
            <a:r>
              <a:rPr lang="es-ES" altLang="x-none" sz="2665" dirty="0" err="1" smtClean="0">
                <a:solidFill>
                  <a:prstClr val="white"/>
                </a:solidFill>
                <a:latin typeface="Helvetica" charset="0"/>
                <a:ea typeface="NanumBarunGothic" panose="020B0603020101020101" charset="-127"/>
                <a:cs typeface="Helvetica" charset="0"/>
                <a:sym typeface="+mn-ea"/>
              </a:rPr>
              <a:t>Perceptron</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000" dirty="0" smtClean="0">
                <a:solidFill>
                  <a:prstClr val="white"/>
                </a:solidFill>
                <a:latin typeface="Helvetica" charset="0"/>
                <a:ea typeface="NanumBarunGothic" panose="020B0603020101020101" charset="-127"/>
                <a:cs typeface="Helvetica" charset="0"/>
                <a:sym typeface="+mn-ea"/>
              </a:rPr>
              <a:t>(Frank </a:t>
            </a:r>
            <a:r>
              <a:rPr lang="es-ES" altLang="x-none" sz="2000" dirty="0" err="1" smtClean="0">
                <a:solidFill>
                  <a:prstClr val="white"/>
                </a:solidFill>
                <a:latin typeface="Helvetica" charset="0"/>
                <a:ea typeface="NanumBarunGothic" panose="020B0603020101020101" charset="-127"/>
                <a:cs typeface="Helvetica" charset="0"/>
                <a:sym typeface="+mn-ea"/>
              </a:rPr>
              <a:t>Rosenblatt</a:t>
            </a:r>
            <a:r>
              <a:rPr lang="es-ES" altLang="x-none" sz="2000" dirty="0" smtClean="0">
                <a:solidFill>
                  <a:prstClr val="white"/>
                </a:solidFill>
                <a:latin typeface="Helvetica" charset="0"/>
                <a:ea typeface="NanumBarunGothic" panose="020B0603020101020101" charset="-127"/>
                <a:cs typeface="Helvetica" charset="0"/>
                <a:sym typeface="+mn-ea"/>
              </a:rPr>
              <a:t>, 1957)</a:t>
            </a:r>
            <a:r>
              <a:rPr lang="es-ES" altLang="x-none" sz="2665" dirty="0" smtClean="0">
                <a:solidFill>
                  <a:prstClr val="white"/>
                </a:solidFill>
                <a:latin typeface="Helvetica" charset="0"/>
                <a:ea typeface="NanumBarunGothic" panose="020B0603020101020101" charset="-127"/>
                <a:cs typeface="Helvetica" charset="0"/>
                <a:sym typeface="+mn-ea"/>
              </a:rPr>
              <a:t>:</a:t>
            </a:r>
            <a:endParaRPr lang="es-ES_tradnl" altLang="x-none" sz="2665" dirty="0" smtClean="0">
              <a:solidFill>
                <a:prstClr val="white"/>
              </a:solidFill>
              <a:latin typeface="Helvetica" charset="0"/>
              <a:ea typeface="NanumBarunGothic" panose="020B0603020101020101" charset="-127"/>
              <a:cs typeface="Helvetica" charset="0"/>
              <a:sym typeface="+mn-ea"/>
            </a:endParaRPr>
          </a:p>
        </p:txBody>
      </p:sp>
      <p:pic>
        <p:nvPicPr>
          <p:cNvPr id="2" name="Imagen 1"/>
          <p:cNvPicPr>
            <a:picLocks noChangeAspect="1"/>
          </p:cNvPicPr>
          <p:nvPr/>
        </p:nvPicPr>
        <p:blipFill>
          <a:blip r:embed="rId2"/>
          <a:stretch>
            <a:fillRect/>
          </a:stretch>
        </p:blipFill>
        <p:spPr>
          <a:xfrm>
            <a:off x="467544" y="1495013"/>
            <a:ext cx="2952328" cy="1460945"/>
          </a:xfrm>
          <a:prstGeom prst="rect">
            <a:avLst/>
          </a:prstGeom>
        </p:spPr>
      </p:pic>
      <p:sp>
        <p:nvSpPr>
          <p:cNvPr id="9" name="4 Rectángulo"/>
          <p:cNvSpPr/>
          <p:nvPr/>
        </p:nvSpPr>
        <p:spPr>
          <a:xfrm>
            <a:off x="613375" y="2965240"/>
            <a:ext cx="3085482" cy="369332"/>
          </a:xfrm>
          <a:prstGeom prst="rect">
            <a:avLst/>
          </a:prstGeom>
        </p:spPr>
        <p:txBody>
          <a:bodyPr wrap="square">
            <a:spAutoFit/>
          </a:bodyPr>
          <a:lstStyle/>
          <a:p>
            <a:pPr>
              <a:spcBef>
                <a:spcPts val="800"/>
              </a:spcBef>
              <a:buClr>
                <a:srgbClr val="F77C1C"/>
              </a:buClr>
            </a:pPr>
            <a:r>
              <a:rPr lang="es-ES" altLang="x-none" i="1" dirty="0" err="1" smtClean="0">
                <a:solidFill>
                  <a:prstClr val="white"/>
                </a:solidFill>
                <a:ea typeface="Tahoma" panose="020B0604030504040204" pitchFamily="34" charset="0"/>
                <a:cs typeface="Tahoma" panose="020B0604030504040204" pitchFamily="34" charset="0"/>
                <a:sym typeface="+mn-ea"/>
              </a:rPr>
              <a:t>Threshold</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logical</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unit</a:t>
            </a:r>
            <a:r>
              <a:rPr lang="es-ES" altLang="x-none" i="1" dirty="0" smtClean="0">
                <a:solidFill>
                  <a:prstClr val="white"/>
                </a:solidFill>
                <a:ea typeface="Tahoma" panose="020B0604030504040204" pitchFamily="34" charset="0"/>
                <a:cs typeface="Tahoma" panose="020B0604030504040204" pitchFamily="34" charset="0"/>
                <a:sym typeface="+mn-ea"/>
              </a:rPr>
              <a:t> (TLU)</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extBox 14"/>
          <p:cNvSpPr txBox="1"/>
          <p:nvPr/>
        </p:nvSpPr>
        <p:spPr>
          <a:xfrm>
            <a:off x="334231" y="188640"/>
            <a:ext cx="8394065" cy="430887"/>
          </a:xfrm>
          <a:prstGeom prst="rect">
            <a:avLst/>
          </a:prstGeom>
          <a:noFill/>
        </p:spPr>
        <p:txBody>
          <a:bodyPr wrap="square" rtlCol="0">
            <a:spAutoFit/>
          </a:bodyPr>
          <a:lstStyle/>
          <a:p>
            <a:r>
              <a:rPr lang="es-ES_tradnl" altLang="x-none" sz="2200" dirty="0" smtClean="0">
                <a:solidFill>
                  <a:srgbClr val="4F81BD"/>
                </a:solidFill>
                <a:latin typeface="Helvetica" charset="0"/>
                <a:ea typeface="NanumBarunGothic" panose="020B0603020101020101" charset="-127"/>
                <a:cs typeface="Helvetica" charset="0"/>
              </a:rPr>
              <a:t>Cápsula endoscópica – </a:t>
            </a:r>
            <a:r>
              <a:rPr lang="es-ES_tradnl" altLang="x-none" sz="2000" dirty="0" smtClean="0">
                <a:solidFill>
                  <a:srgbClr val="4F81BD"/>
                </a:solidFill>
                <a:latin typeface="Helvetica" charset="0"/>
                <a:ea typeface="NanumBarunGothic" panose="020B0603020101020101" charset="-127"/>
                <a:cs typeface="Helvetica" charset="0"/>
              </a:rPr>
              <a:t>2. Introducción a las CNN</a:t>
            </a:r>
            <a:endParaRPr lang="es-ES_tradnl" altLang="x-none" sz="2000" dirty="0" smtClean="0">
              <a:solidFill>
                <a:srgbClr val="4F81BD"/>
              </a:solidFill>
              <a:latin typeface="Helvetica" charset="0"/>
              <a:ea typeface="NanumBarunGothic" panose="020B0603020101020101" charset="-127"/>
              <a:cs typeface="Helvetica" charset="0"/>
            </a:endParaRPr>
          </a:p>
        </p:txBody>
      </p:sp>
      <p:sp>
        <p:nvSpPr>
          <p:cNvPr id="12" name="Rounded Rectangle 11"/>
          <p:cNvSpPr/>
          <p:nvPr/>
        </p:nvSpPr>
        <p:spPr>
          <a:xfrm rot="10800000">
            <a:off x="323850" y="6264275"/>
            <a:ext cx="6635115" cy="119380"/>
          </a:xfrm>
          <a:prstGeom prst="roundRect">
            <a:avLst>
              <a:gd name="adj" fmla="val 0"/>
            </a:avLst>
          </a:prstGeom>
          <a:gradFill flip="none" rotWithShape="1">
            <a:gsLst>
              <a:gs pos="100000">
                <a:schemeClr val="tx2">
                  <a:lumMod val="60000"/>
                  <a:lumOff val="40000"/>
                </a:schemeClr>
              </a:gs>
              <a:gs pos="0">
                <a:srgbClr val="1A426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capsule2"/>
          <p:cNvPicPr>
            <a:picLocks noChangeAspect="1"/>
          </p:cNvPicPr>
          <p:nvPr/>
        </p:nvPicPr>
        <p:blipFill>
          <a:blip r:embed="rId1"/>
          <a:stretch>
            <a:fillRect/>
          </a:stretch>
        </p:blipFill>
        <p:spPr>
          <a:xfrm>
            <a:off x="7308003" y="5013113"/>
            <a:ext cx="1678093" cy="1662007"/>
          </a:xfrm>
          <a:prstGeom prst="rect">
            <a:avLst/>
          </a:prstGeom>
        </p:spPr>
      </p:pic>
      <p:sp>
        <p:nvSpPr>
          <p:cNvPr id="7" name="4 Rectángulo"/>
          <p:cNvSpPr/>
          <p:nvPr/>
        </p:nvSpPr>
        <p:spPr>
          <a:xfrm>
            <a:off x="334230" y="794513"/>
            <a:ext cx="4885841" cy="502445"/>
          </a:xfrm>
          <a:prstGeom prst="rect">
            <a:avLst/>
          </a:prstGeom>
        </p:spPr>
        <p:txBody>
          <a:bodyPr wrap="square">
            <a:spAutoFit/>
          </a:bodyPr>
          <a:lstStyle/>
          <a:p>
            <a:pPr>
              <a:spcBef>
                <a:spcPts val="800"/>
              </a:spcBef>
              <a:buClr>
                <a:srgbClr val="F77C1C"/>
              </a:buClr>
            </a:pPr>
            <a:r>
              <a:rPr lang="es-ES" altLang="x-none" sz="2665" dirty="0" err="1" smtClean="0">
                <a:solidFill>
                  <a:prstClr val="white"/>
                </a:solidFill>
                <a:latin typeface="Helvetica" charset="0"/>
                <a:ea typeface="NanumBarunGothic" panose="020B0603020101020101" charset="-127"/>
                <a:cs typeface="Helvetica" charset="0"/>
                <a:sym typeface="+mn-ea"/>
              </a:rPr>
              <a:t>Perceptron</a:t>
            </a:r>
            <a:r>
              <a:rPr lang="es-ES" altLang="x-none" sz="2665" dirty="0" smtClean="0">
                <a:solidFill>
                  <a:prstClr val="white"/>
                </a:solidFill>
                <a:latin typeface="Helvetica" charset="0"/>
                <a:ea typeface="NanumBarunGothic" panose="020B0603020101020101" charset="-127"/>
                <a:cs typeface="Helvetica" charset="0"/>
                <a:sym typeface="+mn-ea"/>
              </a:rPr>
              <a:t> </a:t>
            </a:r>
            <a:r>
              <a:rPr lang="es-ES" altLang="x-none" sz="2000" dirty="0" smtClean="0">
                <a:solidFill>
                  <a:prstClr val="white"/>
                </a:solidFill>
                <a:latin typeface="Helvetica" charset="0"/>
                <a:ea typeface="NanumBarunGothic" panose="020B0603020101020101" charset="-127"/>
                <a:cs typeface="Helvetica" charset="0"/>
                <a:sym typeface="+mn-ea"/>
              </a:rPr>
              <a:t>(Frank </a:t>
            </a:r>
            <a:r>
              <a:rPr lang="es-ES" altLang="x-none" sz="2000" dirty="0" err="1" smtClean="0">
                <a:solidFill>
                  <a:prstClr val="white"/>
                </a:solidFill>
                <a:latin typeface="Helvetica" charset="0"/>
                <a:ea typeface="NanumBarunGothic" panose="020B0603020101020101" charset="-127"/>
                <a:cs typeface="Helvetica" charset="0"/>
                <a:sym typeface="+mn-ea"/>
              </a:rPr>
              <a:t>Rosenblatt</a:t>
            </a:r>
            <a:r>
              <a:rPr lang="es-ES" altLang="x-none" sz="2000" dirty="0" smtClean="0">
                <a:solidFill>
                  <a:prstClr val="white"/>
                </a:solidFill>
                <a:latin typeface="Helvetica" charset="0"/>
                <a:ea typeface="NanumBarunGothic" panose="020B0603020101020101" charset="-127"/>
                <a:cs typeface="Helvetica" charset="0"/>
                <a:sym typeface="+mn-ea"/>
              </a:rPr>
              <a:t>, 1957)</a:t>
            </a:r>
            <a:r>
              <a:rPr lang="es-ES" altLang="x-none" sz="2665" dirty="0" smtClean="0">
                <a:solidFill>
                  <a:prstClr val="white"/>
                </a:solidFill>
                <a:latin typeface="Helvetica" charset="0"/>
                <a:ea typeface="NanumBarunGothic" panose="020B0603020101020101" charset="-127"/>
                <a:cs typeface="Helvetica" charset="0"/>
                <a:sym typeface="+mn-ea"/>
              </a:rPr>
              <a:t>:</a:t>
            </a:r>
            <a:endParaRPr lang="es-ES_tradnl" altLang="x-none" sz="2665" dirty="0" smtClean="0">
              <a:solidFill>
                <a:prstClr val="white"/>
              </a:solidFill>
              <a:latin typeface="Helvetica" charset="0"/>
              <a:ea typeface="NanumBarunGothic" panose="020B0603020101020101" charset="-127"/>
              <a:cs typeface="Helvetica" charset="0"/>
              <a:sym typeface="+mn-ea"/>
            </a:endParaRPr>
          </a:p>
        </p:txBody>
      </p:sp>
      <p:pic>
        <p:nvPicPr>
          <p:cNvPr id="2" name="Imagen 1"/>
          <p:cNvPicPr>
            <a:picLocks noChangeAspect="1"/>
          </p:cNvPicPr>
          <p:nvPr/>
        </p:nvPicPr>
        <p:blipFill>
          <a:blip r:embed="rId2"/>
          <a:stretch>
            <a:fillRect/>
          </a:stretch>
        </p:blipFill>
        <p:spPr>
          <a:xfrm>
            <a:off x="467544" y="1495013"/>
            <a:ext cx="2952328" cy="1460945"/>
          </a:xfrm>
          <a:prstGeom prst="rect">
            <a:avLst/>
          </a:prstGeom>
        </p:spPr>
      </p:pic>
      <p:sp>
        <p:nvSpPr>
          <p:cNvPr id="9" name="4 Rectángulo"/>
          <p:cNvSpPr/>
          <p:nvPr/>
        </p:nvSpPr>
        <p:spPr>
          <a:xfrm>
            <a:off x="613375" y="2965240"/>
            <a:ext cx="3085482" cy="369332"/>
          </a:xfrm>
          <a:prstGeom prst="rect">
            <a:avLst/>
          </a:prstGeom>
        </p:spPr>
        <p:txBody>
          <a:bodyPr wrap="square">
            <a:spAutoFit/>
          </a:bodyPr>
          <a:lstStyle/>
          <a:p>
            <a:pPr>
              <a:spcBef>
                <a:spcPts val="800"/>
              </a:spcBef>
              <a:buClr>
                <a:srgbClr val="F77C1C"/>
              </a:buClr>
            </a:pPr>
            <a:r>
              <a:rPr lang="es-ES" altLang="x-none" i="1" dirty="0" err="1" smtClean="0">
                <a:solidFill>
                  <a:prstClr val="white"/>
                </a:solidFill>
                <a:ea typeface="Tahoma" panose="020B0604030504040204" pitchFamily="34" charset="0"/>
                <a:cs typeface="Tahoma" panose="020B0604030504040204" pitchFamily="34" charset="0"/>
                <a:sym typeface="+mn-ea"/>
              </a:rPr>
              <a:t>Threshold</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logical</a:t>
            </a:r>
            <a:r>
              <a:rPr lang="es-ES" altLang="x-none" i="1" dirty="0" smtClean="0">
                <a:solidFill>
                  <a:prstClr val="white"/>
                </a:solidFill>
                <a:ea typeface="Tahoma" panose="020B0604030504040204" pitchFamily="34" charset="0"/>
                <a:cs typeface="Tahoma" panose="020B0604030504040204" pitchFamily="34" charset="0"/>
                <a:sym typeface="+mn-ea"/>
              </a:rPr>
              <a:t> </a:t>
            </a:r>
            <a:r>
              <a:rPr lang="es-ES" altLang="x-none" i="1" dirty="0" err="1" smtClean="0">
                <a:solidFill>
                  <a:prstClr val="white"/>
                </a:solidFill>
                <a:ea typeface="Tahoma" panose="020B0604030504040204" pitchFamily="34" charset="0"/>
                <a:cs typeface="Tahoma" panose="020B0604030504040204" pitchFamily="34" charset="0"/>
                <a:sym typeface="+mn-ea"/>
              </a:rPr>
              <a:t>unit</a:t>
            </a:r>
            <a:r>
              <a:rPr lang="es-ES" altLang="x-none" i="1" dirty="0" smtClean="0">
                <a:solidFill>
                  <a:prstClr val="white"/>
                </a:solidFill>
                <a:ea typeface="Tahoma" panose="020B0604030504040204" pitchFamily="34" charset="0"/>
                <a:cs typeface="Tahoma" panose="020B0604030504040204" pitchFamily="34" charset="0"/>
                <a:sym typeface="+mn-ea"/>
              </a:rPr>
              <a:t> (TLU)</a:t>
            </a:r>
            <a:endParaRPr lang="es-ES_tradnl" altLang="x-none" i="1" dirty="0" smtClean="0">
              <a:solidFill>
                <a:prstClr val="white"/>
              </a:solidFill>
              <a:ea typeface="Tahoma" panose="020B0604030504040204" pitchFamily="34" charset="0"/>
              <a:cs typeface="Tahoma" panose="020B0604030504040204" pitchFamily="34" charset="0"/>
              <a:sym typeface="+mn-ea"/>
            </a:endParaRPr>
          </a:p>
        </p:txBody>
      </p:sp>
      <p:pic>
        <p:nvPicPr>
          <p:cNvPr id="3" name="Imagen 2"/>
          <p:cNvPicPr>
            <a:picLocks noChangeAspect="1"/>
          </p:cNvPicPr>
          <p:nvPr/>
        </p:nvPicPr>
        <p:blipFill>
          <a:blip r:embed="rId3"/>
          <a:stretch>
            <a:fillRect/>
          </a:stretch>
        </p:blipFill>
        <p:spPr>
          <a:xfrm>
            <a:off x="3851920" y="1711395"/>
            <a:ext cx="4576124" cy="83940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4962</Words>
  <Application>WPS Presentation</Application>
  <PresentationFormat>Presentación en pantalla (4:3)</PresentationFormat>
  <Paragraphs>238</Paragraphs>
  <Slides>28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vt:lpstr>
      <vt:lpstr>SimSun</vt:lpstr>
      <vt:lpstr>Wingdings</vt:lpstr>
      <vt:lpstr>NanumBarunGothic</vt:lpstr>
      <vt:lpstr>Helvetica</vt:lpstr>
      <vt:lpstr>Tahoma</vt:lpstr>
      <vt:lpstr>Cambria Math</vt:lpstr>
      <vt:lpstr>Microsoft YaHei</vt:lpstr>
      <vt:lpstr>Droid Sans Fallback</vt:lpstr>
      <vt:lpstr>Arial Unicode MS</vt:lpstr>
      <vt:lpstr>Calibri</vt:lpstr>
      <vt:lpstr>DejaVu Math TeX Gyre</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javier</dc:creator>
  <cp:lastModifiedBy>javier</cp:lastModifiedBy>
  <cp:revision>226</cp:revision>
  <dcterms:created xsi:type="dcterms:W3CDTF">2022-06-21T20:08:30Z</dcterms:created>
  <dcterms:modified xsi:type="dcterms:W3CDTF">2022-06-21T20:08:30Z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