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8" r:id="rId2"/>
    <p:sldId id="374" r:id="rId3"/>
    <p:sldId id="377" r:id="rId4"/>
    <p:sldId id="384" r:id="rId5"/>
    <p:sldId id="378" r:id="rId6"/>
    <p:sldId id="393" r:id="rId7"/>
    <p:sldId id="394" r:id="rId8"/>
    <p:sldId id="383" r:id="rId9"/>
    <p:sldId id="389" r:id="rId10"/>
    <p:sldId id="392" r:id="rId11"/>
    <p:sldId id="395" r:id="rId12"/>
    <p:sldId id="396" r:id="rId13"/>
    <p:sldId id="397" r:id="rId14"/>
    <p:sldId id="398" r:id="rId15"/>
    <p:sldId id="399" r:id="rId16"/>
    <p:sldId id="390" r:id="rId17"/>
    <p:sldId id="379" r:id="rId18"/>
    <p:sldId id="385" r:id="rId19"/>
    <p:sldId id="380" r:id="rId20"/>
    <p:sldId id="386" r:id="rId21"/>
    <p:sldId id="381" r:id="rId22"/>
    <p:sldId id="387" r:id="rId23"/>
    <p:sldId id="382" r:id="rId24"/>
    <p:sldId id="3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b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26F"/>
    <a:srgbClr val="F77C1C"/>
    <a:srgbClr val="1E497E"/>
    <a:srgbClr val="003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2" autoAdjust="0"/>
    <p:restoredTop sz="94660"/>
  </p:normalViewPr>
  <p:slideViewPr>
    <p:cSldViewPr>
      <p:cViewPr varScale="1">
        <p:scale>
          <a:sx n="74" d="100"/>
          <a:sy n="74" d="100"/>
        </p:scale>
        <p:origin x="1260" y="72"/>
      </p:cViewPr>
      <p:guideLst>
        <p:guide orient="horz" pos="2234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DC8D-D888-43CF-9D7A-F04F005D743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2727" y="5628919"/>
            <a:ext cx="460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  <a:latin typeface="NanumBarunGothic" panose="020B0603020101020101" charset="-127"/>
                <a:ea typeface="NanumBarunGothic" panose="020B0603020101020101" charset="-127"/>
                <a:cs typeface="Arial" panose="020B0604020202020204" pitchFamily="34" charset="0"/>
              </a:rPr>
              <a:t>Fecha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NanumBarunGothic" panose="020B0603020101020101" charset="-127"/>
                <a:ea typeface="NanumBarunGothic" panose="020B0603020101020101" charset="-127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  <a:latin typeface="NanumBarunGothic" panose="020B0603020101020101" charset="-127"/>
                <a:ea typeface="NanumBarunGothic" panose="020B0603020101020101" charset="-127"/>
                <a:cs typeface="Arial" panose="020B0604020202020204" pitchFamily="34" charset="0"/>
              </a:rPr>
              <a:t>presentación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NanumBarunGothic" panose="020B0603020101020101" charset="-127"/>
                <a:ea typeface="NanumBarunGothic" panose="020B0603020101020101" charset="-127"/>
                <a:cs typeface="Arial" panose="020B0604020202020204" pitchFamily="34" charset="0"/>
              </a:rPr>
              <a:t>: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  <a:latin typeface="NanumBarunGothic" panose="020B0603020101020101" charset="-127"/>
                <a:ea typeface="NanumBarunGothic" panose="020B0603020101020101" charset="-127"/>
                <a:cs typeface="Arial" panose="020B0604020202020204" pitchFamily="34" charset="0"/>
              </a:rPr>
              <a:t>30/06/2022</a:t>
            </a:r>
            <a:endParaRPr lang="es-ES_tradnl" altLang="en-US" dirty="0" smtClean="0">
              <a:solidFill>
                <a:schemeClr val="bg1">
                  <a:lumMod val="85000"/>
                </a:schemeClr>
              </a:solidFill>
              <a:latin typeface="NanumBarunGothic" panose="020B0603020101020101" charset="-127"/>
              <a:ea typeface="NanumBarunGothic" panose="020B0603020101020101" charset="-127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3048" y="2276263"/>
            <a:ext cx="5048673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_tradnl" altLang="x-none" sz="3200" dirty="0" smtClean="0">
                <a:solidFill>
                  <a:schemeClr val="tx2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Cápsula endoscópica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11505" y="1052830"/>
            <a:ext cx="5798820" cy="748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_tradnl" altLang="x-none" sz="4265" dirty="0" err="1" smtClean="0">
                <a:solidFill>
                  <a:schemeClr val="accent2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Capstone</a:t>
            </a:r>
            <a:r>
              <a:rPr lang="es-ES_tradnl" altLang="x-none" sz="4265" dirty="0" smtClean="0">
                <a:solidFill>
                  <a:schemeClr val="accent2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Project</a:t>
            </a: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33" y="2564977"/>
            <a:ext cx="3827780" cy="3789680"/>
          </a:xfrm>
          <a:prstGeom prst="rect">
            <a:avLst/>
          </a:prstGeom>
        </p:spPr>
      </p:pic>
      <p:sp>
        <p:nvSpPr>
          <p:cNvPr id="6" name="4 Rectángulo"/>
          <p:cNvSpPr/>
          <p:nvPr/>
        </p:nvSpPr>
        <p:spPr>
          <a:xfrm>
            <a:off x="683048" y="3423636"/>
            <a:ext cx="3961437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</a:pPr>
            <a:r>
              <a:rPr lang="es-ES_tradnl" altLang="x-none" sz="2200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Integrantes del equipo:</a:t>
            </a:r>
          </a:p>
          <a:p>
            <a:pPr lvl="1">
              <a:spcBef>
                <a:spcPts val="800"/>
              </a:spcBef>
              <a:buClr>
                <a:srgbClr val="F77C1C"/>
              </a:buClr>
            </a:pPr>
            <a:r>
              <a:rPr lang="es-ES_tradnl" altLang="x-none" sz="2000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- </a:t>
            </a:r>
            <a:r>
              <a:rPr lang="es-ES_tradnl" altLang="x-none" sz="2000" dirty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Javier Sánchez </a:t>
            </a:r>
            <a:r>
              <a:rPr lang="es-ES_tradnl" altLang="x-none" sz="2000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Molino</a:t>
            </a:r>
          </a:p>
          <a:p>
            <a:pPr lvl="1">
              <a:spcBef>
                <a:spcPts val="800"/>
              </a:spcBef>
              <a:buClr>
                <a:srgbClr val="F77C1C"/>
              </a:buClr>
            </a:pPr>
            <a:r>
              <a:rPr lang="es-ES_tradnl" altLang="x-none" sz="2000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- Sergio </a:t>
            </a:r>
            <a:r>
              <a:rPr lang="es-ES_tradnl" altLang="x-none" sz="2000" dirty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Bravo </a:t>
            </a:r>
            <a:r>
              <a:rPr lang="es-ES_tradnl" altLang="x-none" sz="2000" dirty="0" err="1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Allué</a:t>
            </a:r>
            <a:endParaRPr lang="es-ES_tradnl" altLang="x-none" sz="2000" dirty="0" smtClean="0">
              <a:solidFill>
                <a:schemeClr val="bg1">
                  <a:lumMod val="85000"/>
                </a:scheme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lvl="1">
              <a:spcBef>
                <a:spcPts val="800"/>
              </a:spcBef>
              <a:buClr>
                <a:srgbClr val="F77C1C"/>
              </a:buClr>
            </a:pPr>
            <a:r>
              <a:rPr lang="es-ES_tradnl" altLang="x-none" sz="2000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- Marc </a:t>
            </a:r>
            <a:r>
              <a:rPr lang="es-ES_tradnl" altLang="x-none" sz="2000" dirty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Bernabé </a:t>
            </a:r>
            <a:r>
              <a:rPr lang="es-ES_tradnl" altLang="x-none" sz="2000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Espinosa</a:t>
            </a:r>
          </a:p>
          <a:p>
            <a:pPr lvl="1">
              <a:spcBef>
                <a:spcPts val="800"/>
              </a:spcBef>
              <a:buClr>
                <a:srgbClr val="F77C1C"/>
              </a:buClr>
            </a:pPr>
            <a:r>
              <a:rPr lang="es-ES_tradnl" altLang="x-none" sz="2000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- </a:t>
            </a:r>
            <a:r>
              <a:rPr lang="es-ES_tradnl" altLang="x-none" sz="2000" dirty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Josep Fontana Castillo</a:t>
            </a:r>
            <a:endParaRPr lang="es-ES_tradnl" altLang="x-none" sz="2000" dirty="0" smtClean="0">
              <a:solidFill>
                <a:schemeClr val="bg1">
                  <a:lumMod val="85000"/>
                </a:scheme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sp>
        <p:nvSpPr>
          <p:cNvPr id="9" name="4 Rectángulo"/>
          <p:cNvSpPr/>
          <p:nvPr/>
        </p:nvSpPr>
        <p:spPr>
          <a:xfrm>
            <a:off x="1430479" y="3718916"/>
            <a:ext cx="308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Multilayer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Perceptron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(MLP)</a:t>
            </a:r>
            <a:endParaRPr lang="es-ES_tradnl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55352"/>
            <a:ext cx="4464496" cy="30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1" y="1053959"/>
            <a:ext cx="5295900" cy="11144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3" y="3083793"/>
            <a:ext cx="496252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03" y="4407334"/>
            <a:ext cx="4619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sp>
        <p:nvSpPr>
          <p:cNvPr id="9" name="4 Rectángulo"/>
          <p:cNvSpPr/>
          <p:nvPr/>
        </p:nvSpPr>
        <p:spPr>
          <a:xfrm>
            <a:off x="1156645" y="3157081"/>
            <a:ext cx="308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Batch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size</a:t>
            </a:r>
            <a:endParaRPr lang="es-ES_tradnl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14" name="4 Rectángulo"/>
          <p:cNvSpPr/>
          <p:nvPr/>
        </p:nvSpPr>
        <p:spPr>
          <a:xfrm>
            <a:off x="1156645" y="3555251"/>
            <a:ext cx="2500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Epoch</a:t>
            </a:r>
            <a:endParaRPr lang="es-ES_tradnl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10" name="4 Rectángulo"/>
          <p:cNvSpPr/>
          <p:nvPr/>
        </p:nvSpPr>
        <p:spPr>
          <a:xfrm>
            <a:off x="334230" y="794513"/>
            <a:ext cx="5101866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¿Qué hizo las ANN viables?</a:t>
            </a:r>
            <a:endParaRPr lang="es-ES_tradnl" altLang="x-none" sz="2665" dirty="0" smtClean="0">
              <a:solidFill>
                <a:schemeClr val="bg1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1" name="4 Rectángulo"/>
          <p:cNvSpPr/>
          <p:nvPr/>
        </p:nvSpPr>
        <p:spPr>
          <a:xfrm>
            <a:off x="347034" y="1768628"/>
            <a:ext cx="7776542" cy="912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1) </a:t>
            </a:r>
            <a:r>
              <a:rPr lang="es-ES" altLang="x-none" sz="2665" i="1" dirty="0" err="1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Backpropagation</a:t>
            </a:r>
            <a:r>
              <a:rPr lang="es-ES" altLang="x-none" sz="2665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training </a:t>
            </a:r>
            <a:r>
              <a:rPr lang="es-ES" altLang="x-none" sz="2665" dirty="0" err="1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algorithm</a:t>
            </a:r>
            <a:r>
              <a:rPr lang="es-ES" altLang="x-none" sz="2665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: </a:t>
            </a:r>
            <a:r>
              <a:rPr lang="es-ES" altLang="x-none" sz="2665" i="1" dirty="0" err="1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automatic</a:t>
            </a:r>
            <a:r>
              <a:rPr lang="es-ES" altLang="x-none" sz="2665" i="1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</a:t>
            </a:r>
            <a:r>
              <a:rPr lang="es-ES" altLang="x-none" sz="2665" i="1" dirty="0" err="1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differentiation</a:t>
            </a:r>
            <a:r>
              <a:rPr lang="es-ES" altLang="x-none" sz="2665" i="1" dirty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</a:t>
            </a:r>
            <a:r>
              <a:rPr lang="es-ES" altLang="x-none" sz="2000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(</a:t>
            </a:r>
            <a:r>
              <a:rPr lang="es-ES" altLang="x-none" sz="2000" dirty="0" err="1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Hinton</a:t>
            </a:r>
            <a:r>
              <a:rPr lang="es-ES" altLang="x-none" sz="2000" dirty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</a:t>
            </a:r>
            <a:r>
              <a:rPr lang="es-ES" altLang="x-none" sz="2000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et al., 1986)</a:t>
            </a:r>
            <a:endParaRPr lang="es-ES_tradnl" altLang="x-none" sz="2000" dirty="0" smtClean="0">
              <a:solidFill>
                <a:schemeClr val="accent1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1146832" y="2719170"/>
            <a:ext cx="308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Regla de la cadena</a:t>
            </a:r>
            <a:endParaRPr lang="es-ES_tradnl" altLang="x-none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17" name="4 Rectángulo"/>
          <p:cNvSpPr/>
          <p:nvPr/>
        </p:nvSpPr>
        <p:spPr>
          <a:xfrm>
            <a:off x="344043" y="4254510"/>
            <a:ext cx="7776542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2) </a:t>
            </a:r>
            <a:r>
              <a:rPr lang="es-ES" altLang="x-none" sz="2665" i="1" dirty="0" err="1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Step</a:t>
            </a:r>
            <a:r>
              <a:rPr lang="es-ES" altLang="x-none" sz="2665" i="1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</a:t>
            </a:r>
            <a:r>
              <a:rPr lang="es-ES" altLang="x-none" sz="2665" i="1" dirty="0" err="1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function</a:t>
            </a:r>
            <a:r>
              <a:rPr lang="es-ES" altLang="x-none" sz="2665" i="1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</a:t>
            </a:r>
            <a:r>
              <a:rPr lang="es-ES" altLang="x-none" sz="2665" i="1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Wingdings" panose="05000000000000000000" pitchFamily="2" charset="2"/>
              </a:rPr>
              <a:t> </a:t>
            </a:r>
            <a:r>
              <a:rPr lang="es-ES" altLang="x-none" sz="2665" i="1" dirty="0" err="1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Wingdings" panose="05000000000000000000" pitchFamily="2" charset="2"/>
              </a:rPr>
              <a:t>Activation</a:t>
            </a:r>
            <a:r>
              <a:rPr lang="es-ES" altLang="x-none" sz="2665" i="1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Wingdings" panose="05000000000000000000" pitchFamily="2" charset="2"/>
              </a:rPr>
              <a:t> </a:t>
            </a:r>
            <a:r>
              <a:rPr lang="es-ES" altLang="x-none" sz="2665" i="1" dirty="0" err="1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Wingdings" panose="05000000000000000000" pitchFamily="2" charset="2"/>
              </a:rPr>
              <a:t>function</a:t>
            </a:r>
            <a:endParaRPr lang="es-ES_tradnl" altLang="x-none" sz="2000" dirty="0" smtClean="0">
              <a:solidFill>
                <a:schemeClr val="accent1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8" name="4 Rectángulo"/>
          <p:cNvSpPr/>
          <p:nvPr/>
        </p:nvSpPr>
        <p:spPr>
          <a:xfrm>
            <a:off x="2356558" y="5638738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The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Rectified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Linear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Unit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function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(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ReLU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)</a:t>
            </a:r>
            <a:endParaRPr lang="es-ES_tradnl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3049968" y="5146498"/>
                <a:ext cx="240256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s-E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200" dirty="0" err="1" smtClean="0">
                    <a:solidFill>
                      <a:schemeClr val="accent1"/>
                    </a:solidFill>
                  </a:rPr>
                  <a:t>max</a:t>
                </a:r>
                <a:r>
                  <a:rPr lang="es-ES" sz="2200" i="1" dirty="0" smtClean="0">
                    <a:solidFill>
                      <a:schemeClr val="accent1"/>
                    </a:solidFill>
                  </a:rPr>
                  <a:t>(0,z)</a:t>
                </a:r>
                <a:r>
                  <a:rPr lang="es-ES" sz="2200" dirty="0" smtClean="0">
                    <a:solidFill>
                      <a:schemeClr val="accent1"/>
                    </a:solidFill>
                  </a:rPr>
                  <a:t> </a:t>
                </a:r>
                <a:endParaRPr lang="es-ES" sz="2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968" y="5146498"/>
                <a:ext cx="2402567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4061" t="-25000" r="-2538" b="-482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52863"/>
            <a:ext cx="4562475" cy="1200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29" y="736801"/>
            <a:ext cx="5133975" cy="2705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29" y="4418551"/>
            <a:ext cx="5143500" cy="1514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29" y="6055043"/>
            <a:ext cx="506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sp>
        <p:nvSpPr>
          <p:cNvPr id="9" name="4 Rectángulo"/>
          <p:cNvSpPr/>
          <p:nvPr/>
        </p:nvSpPr>
        <p:spPr>
          <a:xfrm>
            <a:off x="1430479" y="3718916"/>
            <a:ext cx="308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Multilayer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Perceptron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(MLP)</a:t>
            </a:r>
            <a:endParaRPr lang="es-ES_tradnl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14" name="4 Rectángulo"/>
          <p:cNvSpPr/>
          <p:nvPr/>
        </p:nvSpPr>
        <p:spPr>
          <a:xfrm>
            <a:off x="4437545" y="5790672"/>
            <a:ext cx="2500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A MLP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for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classification</a:t>
            </a:r>
            <a:endParaRPr lang="es-ES_tradnl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55352"/>
            <a:ext cx="4464496" cy="30277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092" y="2265747"/>
            <a:ext cx="52006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40322"/>
            <a:ext cx="5000625" cy="17335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36912"/>
            <a:ext cx="4895850" cy="666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15" y="3535091"/>
            <a:ext cx="49339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sp>
        <p:nvSpPr>
          <p:cNvPr id="7" name="4 Rectángulo"/>
          <p:cNvSpPr/>
          <p:nvPr/>
        </p:nvSpPr>
        <p:spPr>
          <a:xfrm>
            <a:off x="334230" y="794513"/>
            <a:ext cx="5533914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Neural Networks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Hyperparameters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:</a:t>
            </a:r>
            <a:endParaRPr lang="es-ES_tradnl" altLang="x-none" sz="2665" dirty="0" smtClean="0">
              <a:solidFill>
                <a:prstClr val="white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9" name="4 Rectángulo"/>
          <p:cNvSpPr/>
          <p:nvPr/>
        </p:nvSpPr>
        <p:spPr>
          <a:xfrm>
            <a:off x="683568" y="1296958"/>
            <a:ext cx="5688632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800"/>
              </a:spcBef>
              <a:buClr>
                <a:srgbClr val="F77C1C"/>
              </a:buClr>
              <a:buAutoNum type="arabicParenR"/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Learning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Rate</a:t>
            </a:r>
            <a:endParaRPr lang="es-ES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marL="342900" indent="-342900">
              <a:spcBef>
                <a:spcPts val="800"/>
              </a:spcBef>
              <a:buClr>
                <a:srgbClr val="F77C1C"/>
              </a:buClr>
              <a:buAutoNum type="arabicParenR"/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Batch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Size</a:t>
            </a:r>
            <a:endParaRPr lang="es-ES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marL="342900" indent="-342900">
              <a:spcBef>
                <a:spcPts val="800"/>
              </a:spcBef>
              <a:buClr>
                <a:srgbClr val="F77C1C"/>
              </a:buClr>
              <a:buAutoNum type="arabicParenR"/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Optimizer</a:t>
            </a:r>
            <a:endParaRPr lang="es-ES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marL="342900" indent="-342900">
              <a:spcBef>
                <a:spcPts val="800"/>
              </a:spcBef>
              <a:buClr>
                <a:srgbClr val="F77C1C"/>
              </a:buClr>
              <a:buAutoNum type="arabicParenR"/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Activation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function</a:t>
            </a:r>
            <a:endParaRPr lang="es-ES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marL="342900" indent="-342900">
              <a:spcBef>
                <a:spcPts val="800"/>
              </a:spcBef>
              <a:buClr>
                <a:srgbClr val="F77C1C"/>
              </a:buClr>
              <a:buAutoNum type="arabicParenR"/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Number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of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iterations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: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early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stopping</a:t>
            </a:r>
            <a:endParaRPr lang="es-ES_tradnl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340558" y="3435876"/>
            <a:ext cx="5533914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Training DNN: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</a:t>
            </a:r>
            <a:endParaRPr lang="es-ES_tradnl" altLang="x-none" sz="2665" dirty="0" smtClean="0">
              <a:solidFill>
                <a:prstClr val="white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0" name="4 Rectángulo"/>
          <p:cNvSpPr/>
          <p:nvPr/>
        </p:nvSpPr>
        <p:spPr>
          <a:xfrm>
            <a:off x="683568" y="3956420"/>
            <a:ext cx="56886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800"/>
              </a:spcBef>
              <a:buClr>
                <a:srgbClr val="F77C1C"/>
              </a:buClr>
              <a:buAutoNum type="arabicParenR"/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Batch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Normalization</a:t>
            </a:r>
            <a:endParaRPr lang="es-ES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marL="342900" indent="-342900">
              <a:spcBef>
                <a:spcPts val="800"/>
              </a:spcBef>
              <a:buClr>
                <a:srgbClr val="F77C1C"/>
              </a:buClr>
              <a:buAutoNum type="arabicParenR"/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Reusing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Pretrained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Layers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– Transfer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learning</a:t>
            </a:r>
            <a:endParaRPr lang="es-ES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marL="342900" indent="-342900">
              <a:spcBef>
                <a:spcPts val="800"/>
              </a:spcBef>
              <a:buClr>
                <a:srgbClr val="F77C1C"/>
              </a:buClr>
              <a:buAutoNum type="arabicParenR"/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Faster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Optimizers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: Adam</a:t>
            </a:r>
            <a:endParaRPr lang="es-ES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marL="342900" indent="-342900">
              <a:spcBef>
                <a:spcPts val="800"/>
              </a:spcBef>
              <a:buClr>
                <a:srgbClr val="F77C1C"/>
              </a:buClr>
              <a:buAutoNum type="arabicParenR"/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Regularization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: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Dropout</a:t>
            </a:r>
            <a:endParaRPr lang="es-ES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12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460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srgbClr val="4F81B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Índice</a:t>
            </a:r>
            <a:endParaRPr lang="en-US" altLang="en-US" sz="2665" dirty="0" smtClean="0">
              <a:solidFill>
                <a:srgbClr val="4F81BD">
                  <a:lumMod val="75000"/>
                </a:srgbClr>
              </a:solidFill>
              <a:latin typeface="Helvetica" charset="0"/>
              <a:ea typeface="NanumBarunGothic" panose="020B0603020101020101" charset="-127"/>
              <a:cs typeface="Helvetica" charset="0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black">
                  <a:lumMod val="65000"/>
                  <a:lumOff val="3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1. Presentación del proyecto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2. Introducción a las CNN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3. Entorno de ejecución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4. </a:t>
            </a:r>
            <a:r>
              <a:rPr lang="es-ES_tradnl" altLang="x-none" sz="2665" dirty="0" err="1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Presentacón</a:t>
            </a: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del </a:t>
            </a:r>
            <a:r>
              <a:rPr lang="es-ES_tradnl" altLang="x-none" sz="2665" dirty="0" err="1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dataset</a:t>
            </a:r>
            <a:endParaRPr lang="es-ES_tradnl" altLang="x-none" sz="2665" dirty="0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5. Experimentos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6. Conclusiones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1015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endParaRPr lang="es-ES_tradnl" altLang="x-none" sz="2665" dirty="0" smtClean="0">
              <a:solidFill>
                <a:prstClr val="white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460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srgbClr val="4F81B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Índice</a:t>
            </a:r>
            <a:endParaRPr lang="en-US" altLang="en-US" sz="2665" dirty="0" smtClean="0">
              <a:solidFill>
                <a:srgbClr val="4F81BD">
                  <a:lumMod val="75000"/>
                </a:srgbClr>
              </a:solidFill>
              <a:latin typeface="Helvetica" charset="0"/>
              <a:ea typeface="NanumBarunGothic" panose="020B0603020101020101" charset="-127"/>
              <a:cs typeface="Helvetica" charset="0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black">
                  <a:lumMod val="65000"/>
                  <a:lumOff val="3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1. Presentación del proyecto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2. Introducción a las CNN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3. Entorno de ejecución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4. </a:t>
            </a:r>
            <a:r>
              <a:rPr lang="es-ES_tradnl" altLang="x-none" sz="2665" dirty="0" err="1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Presentacón</a:t>
            </a: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del </a:t>
            </a:r>
            <a:r>
              <a:rPr lang="es-ES_tradnl" altLang="x-none" sz="2665" dirty="0" err="1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dataset</a:t>
            </a:r>
            <a:endParaRPr lang="es-ES_tradnl" altLang="x-none" sz="2665" dirty="0" smtClean="0">
              <a:solidFill>
                <a:schemeClr val="accent1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5. Experimentos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6. Conclusiones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460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  <a:buNone/>
            </a:pPr>
            <a:r>
              <a:rPr lang="es-ES" altLang="x-none" sz="2665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Índice</a:t>
            </a:r>
            <a:endParaRPr lang="en-US" altLang="en-US" sz="2665" dirty="0" smtClean="0">
              <a:solidFill>
                <a:schemeClr val="accent1">
                  <a:lumMod val="75000"/>
                </a:schemeClr>
              </a:solidFill>
              <a:latin typeface="Helvetica" charset="0"/>
              <a:ea typeface="NanumBarunGothic" panose="020B0603020101020101" charset="-127"/>
              <a:cs typeface="Helvetica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1. Presentación del proyecto</a:t>
            </a:r>
          </a:p>
          <a:p>
            <a:pPr marL="285750" lvl="0" indent="-2857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2. Introducción a las CNN</a:t>
            </a:r>
          </a:p>
          <a:p>
            <a:pPr marL="285750" lvl="0" indent="-2857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3. Entorno de ejecución</a:t>
            </a:r>
          </a:p>
          <a:p>
            <a:pPr marL="285750" lvl="0" indent="-2857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4. </a:t>
            </a:r>
            <a:r>
              <a:rPr lang="es-ES_tradnl" altLang="x-none" sz="2665" dirty="0" err="1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Presentacón</a:t>
            </a:r>
            <a:r>
              <a:rPr lang="es-ES_tradnl" altLang="x-none" sz="2665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del </a:t>
            </a:r>
            <a:r>
              <a:rPr lang="es-ES_tradnl" altLang="x-none" sz="2665" dirty="0" err="1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dataset</a:t>
            </a:r>
            <a:endParaRPr lang="es-ES_tradnl" altLang="x-none" sz="2665" dirty="0" smtClean="0">
              <a:solidFill>
                <a:schemeClr val="bg1">
                  <a:lumMod val="85000"/>
                </a:scheme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lvl="0" indent="-2857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5. Experimentos</a:t>
            </a:r>
          </a:p>
          <a:p>
            <a:pPr marL="285750" lvl="0" indent="-2857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bg1">
                    <a:lumMod val="8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6. Conclusiones</a:t>
            </a:r>
          </a:p>
          <a:p>
            <a:pPr marL="285750" lvl="0" indent="-2857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schemeClr val="bg1">
                  <a:lumMod val="85000"/>
                </a:scheme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1015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endParaRPr lang="es-ES_tradnl" altLang="x-none" sz="2665" dirty="0" smtClean="0">
              <a:solidFill>
                <a:prstClr val="white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460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srgbClr val="4F81B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Índice</a:t>
            </a:r>
            <a:endParaRPr lang="en-US" altLang="en-US" sz="2665" dirty="0" smtClean="0">
              <a:solidFill>
                <a:srgbClr val="4F81BD">
                  <a:lumMod val="75000"/>
                </a:srgbClr>
              </a:solidFill>
              <a:latin typeface="Helvetica" charset="0"/>
              <a:ea typeface="NanumBarunGothic" panose="020B0603020101020101" charset="-127"/>
              <a:cs typeface="Helvetica" charset="0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black">
                  <a:lumMod val="65000"/>
                  <a:lumOff val="3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1. Presentación del proyecto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2. Introducción a las CNN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3. Entorno de ejecución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4. </a:t>
            </a:r>
            <a:r>
              <a:rPr lang="es-ES_tradnl" altLang="x-none" sz="2665" dirty="0" err="1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Presentacón</a:t>
            </a: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del </a:t>
            </a:r>
            <a:r>
              <a:rPr lang="es-ES_tradnl" altLang="x-none" sz="2665" dirty="0" err="1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dataset</a:t>
            </a:r>
            <a:endParaRPr lang="es-ES_tradnl" altLang="x-none" sz="2665" dirty="0" smtClean="0">
              <a:solidFill>
                <a:srgbClr val="4F81BD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5. Experimentos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6. Conclusiones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1015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endParaRPr lang="es-ES_tradnl" altLang="x-none" sz="2665" dirty="0" smtClean="0">
              <a:solidFill>
                <a:prstClr val="white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460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srgbClr val="4F81B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Índice</a:t>
            </a:r>
            <a:endParaRPr lang="en-US" altLang="en-US" sz="2665" dirty="0" smtClean="0">
              <a:solidFill>
                <a:srgbClr val="4F81BD">
                  <a:lumMod val="75000"/>
                </a:srgbClr>
              </a:solidFill>
              <a:latin typeface="Helvetica" charset="0"/>
              <a:ea typeface="NanumBarunGothic" panose="020B0603020101020101" charset="-127"/>
              <a:cs typeface="Helvetica" charset="0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black">
                  <a:lumMod val="65000"/>
                  <a:lumOff val="3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1. Presentación del proyecto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2. Introducción a las CNN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3. Entorno de ejecución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4. </a:t>
            </a:r>
            <a:r>
              <a:rPr lang="es-ES_tradnl" altLang="x-none" sz="2665" dirty="0" err="1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Presentacón</a:t>
            </a: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del </a:t>
            </a:r>
            <a:r>
              <a:rPr lang="es-ES_tradnl" altLang="x-none" sz="2665" dirty="0" err="1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dataset</a:t>
            </a:r>
            <a:endParaRPr lang="es-ES_tradnl" altLang="x-none" sz="2665" dirty="0" smtClean="0">
              <a:solidFill>
                <a:schemeClr val="accent1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5. Experimentos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6. Conclusiones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1015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endParaRPr lang="es-ES_tradnl" altLang="x-none" sz="2665" dirty="0" smtClean="0">
              <a:solidFill>
                <a:prstClr val="white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460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srgbClr val="4F81B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Índice</a:t>
            </a:r>
            <a:endParaRPr lang="en-US" altLang="en-US" sz="2665" dirty="0" smtClean="0">
              <a:solidFill>
                <a:srgbClr val="4F81BD">
                  <a:lumMod val="75000"/>
                </a:srgbClr>
              </a:solidFill>
              <a:latin typeface="Helvetica" charset="0"/>
              <a:ea typeface="NanumBarunGothic" panose="020B0603020101020101" charset="-127"/>
              <a:cs typeface="Helvetica" charset="0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black">
                  <a:lumMod val="65000"/>
                  <a:lumOff val="3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1. Presentación del proyecto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2. Introducción a las CNN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3. Entorno de ejecución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4. </a:t>
            </a:r>
            <a:r>
              <a:rPr lang="es-ES_tradnl" altLang="x-none" sz="2665" dirty="0" err="1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Presentacón</a:t>
            </a: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del </a:t>
            </a:r>
            <a:r>
              <a:rPr lang="es-ES_tradnl" altLang="x-none" sz="2665" dirty="0" err="1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dataset</a:t>
            </a:r>
            <a:endParaRPr lang="es-ES_tradnl" altLang="x-none" sz="2665" dirty="0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5. Experimentos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6. Conclusiones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1015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</a:t>
            </a: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bla</a:t>
            </a:r>
            <a:endParaRPr lang="es-ES_tradnl" altLang="x-none" sz="2665" dirty="0" smtClean="0">
              <a:solidFill>
                <a:prstClr val="white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/>
          <p:cNvSpPr/>
          <p:nvPr/>
        </p:nvSpPr>
        <p:spPr>
          <a:xfrm>
            <a:off x="539750" y="1268730"/>
            <a:ext cx="5453380" cy="460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smtClean="0">
                <a:solidFill>
                  <a:srgbClr val="4F81B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Índice</a:t>
            </a:r>
            <a:endParaRPr lang="en-US" altLang="en-US" sz="2665" dirty="0" smtClean="0">
              <a:solidFill>
                <a:srgbClr val="4F81BD">
                  <a:lumMod val="75000"/>
                </a:srgbClr>
              </a:solidFill>
              <a:latin typeface="Helvetica" charset="0"/>
              <a:ea typeface="NanumBarunGothic" panose="020B0603020101020101" charset="-127"/>
              <a:cs typeface="Helvetica" charset="0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black">
                  <a:lumMod val="65000"/>
                  <a:lumOff val="3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1. Presentación del proyecto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2. Introducción a las CNN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3. Entorno de ejecución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4. </a:t>
            </a:r>
            <a:r>
              <a:rPr lang="es-ES_tradnl" altLang="x-none" sz="2665" dirty="0" err="1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Presentacón</a:t>
            </a: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del </a:t>
            </a:r>
            <a:r>
              <a:rPr lang="es-ES_tradnl" altLang="x-none" sz="2665" dirty="0" err="1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dataset</a:t>
            </a:r>
            <a:endParaRPr lang="es-ES_tradnl" altLang="x-none" sz="2665" dirty="0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5. Experimentos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r>
              <a:rPr lang="es-ES_tradnl" altLang="x-none" sz="2665" dirty="0" smtClean="0">
                <a:solidFill>
                  <a:prstClr val="white">
                    <a:lumMod val="85000"/>
                  </a:prstClr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6. Conclusiones</a:t>
            </a:r>
          </a:p>
          <a:p>
            <a:pPr marL="285750" indent="-285750">
              <a:spcBef>
                <a:spcPts val="800"/>
              </a:spcBef>
              <a:buClr>
                <a:srgbClr val="F77C1C"/>
              </a:buClr>
              <a:buFontTx/>
              <a:buChar char="-"/>
            </a:pPr>
            <a:endParaRPr lang="es-ES_tradnl" altLang="x-none" sz="2665" dirty="0" err="1" smtClean="0">
              <a:solidFill>
                <a:prstClr val="white">
                  <a:lumMod val="85000"/>
                </a:prstClr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750" y="404495"/>
            <a:ext cx="83940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3735" dirty="0" smtClean="0">
                <a:solidFill>
                  <a:srgbClr val="C0504D">
                    <a:lumMod val="75000"/>
                  </a:srgbClr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sp>
        <p:nvSpPr>
          <p:cNvPr id="7" name="4 Rectángulo"/>
          <p:cNvSpPr/>
          <p:nvPr/>
        </p:nvSpPr>
        <p:spPr>
          <a:xfrm>
            <a:off x="334230" y="794513"/>
            <a:ext cx="4885841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Perceptron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</a:t>
            </a:r>
            <a:r>
              <a:rPr lang="es-ES" altLang="x-none" sz="2000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(Frank </a:t>
            </a:r>
            <a:r>
              <a:rPr lang="es-ES" altLang="x-none" sz="2000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Rosenblatt</a:t>
            </a:r>
            <a:r>
              <a:rPr lang="es-ES" altLang="x-none" sz="2000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1957)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:</a:t>
            </a:r>
            <a:endParaRPr lang="es-ES_tradnl" altLang="x-none" sz="2665" dirty="0" smtClean="0">
              <a:solidFill>
                <a:prstClr val="white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95013"/>
            <a:ext cx="2952328" cy="1460945"/>
          </a:xfrm>
          <a:prstGeom prst="rect">
            <a:avLst/>
          </a:prstGeom>
        </p:spPr>
      </p:pic>
      <p:sp>
        <p:nvSpPr>
          <p:cNvPr id="9" name="4 Rectángulo"/>
          <p:cNvSpPr/>
          <p:nvPr/>
        </p:nvSpPr>
        <p:spPr>
          <a:xfrm>
            <a:off x="613375" y="2965240"/>
            <a:ext cx="308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Threshold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logical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unit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(TLU)</a:t>
            </a:r>
            <a:endParaRPr lang="es-ES_tradnl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37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rgbClr val="4F81BD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sp>
        <p:nvSpPr>
          <p:cNvPr id="7" name="4 Rectángulo"/>
          <p:cNvSpPr/>
          <p:nvPr/>
        </p:nvSpPr>
        <p:spPr>
          <a:xfrm>
            <a:off x="334230" y="794513"/>
            <a:ext cx="4885841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Perceptron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</a:t>
            </a:r>
            <a:r>
              <a:rPr lang="es-ES" altLang="x-none" sz="2000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(Frank </a:t>
            </a:r>
            <a:r>
              <a:rPr lang="es-ES" altLang="x-none" sz="2000" dirty="0" err="1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Rosenblatt</a:t>
            </a:r>
            <a:r>
              <a:rPr lang="es-ES" altLang="x-none" sz="2000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1957)</a:t>
            </a:r>
            <a:r>
              <a:rPr lang="es-ES" altLang="x-none" sz="2665" dirty="0" smtClean="0">
                <a:solidFill>
                  <a:prstClr val="white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:</a:t>
            </a:r>
            <a:endParaRPr lang="es-ES_tradnl" altLang="x-none" sz="2665" dirty="0" smtClean="0">
              <a:solidFill>
                <a:prstClr val="white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95013"/>
            <a:ext cx="2952328" cy="1460945"/>
          </a:xfrm>
          <a:prstGeom prst="rect">
            <a:avLst/>
          </a:prstGeom>
        </p:spPr>
      </p:pic>
      <p:sp>
        <p:nvSpPr>
          <p:cNvPr id="9" name="4 Rectángulo"/>
          <p:cNvSpPr/>
          <p:nvPr/>
        </p:nvSpPr>
        <p:spPr>
          <a:xfrm>
            <a:off x="613375" y="2965240"/>
            <a:ext cx="308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Threshold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logical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unit</a:t>
            </a:r>
            <a:r>
              <a:rPr lang="es-ES" altLang="x-none" i="1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(TLU)</a:t>
            </a:r>
            <a:endParaRPr lang="es-ES_tradnl" altLang="x-none" i="1" dirty="0" smtClean="0">
              <a:solidFill>
                <a:prstClr val="white"/>
              </a:solidFill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711395"/>
            <a:ext cx="4576124" cy="8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sp>
        <p:nvSpPr>
          <p:cNvPr id="7" name="4 Rectángulo"/>
          <p:cNvSpPr/>
          <p:nvPr/>
        </p:nvSpPr>
        <p:spPr>
          <a:xfrm>
            <a:off x="334230" y="794513"/>
            <a:ext cx="4885841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sz="2665" dirty="0" err="1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Perceptron</a:t>
            </a:r>
            <a:r>
              <a:rPr lang="es-ES" altLang="x-none" sz="2665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 </a:t>
            </a:r>
            <a:r>
              <a:rPr lang="es-ES" altLang="x-none" sz="2000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(Frank </a:t>
            </a:r>
            <a:r>
              <a:rPr lang="es-ES" altLang="x-none" sz="2000" dirty="0" err="1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Rosenblatt</a:t>
            </a:r>
            <a:r>
              <a:rPr lang="es-ES" altLang="x-none" sz="2000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, 1957)</a:t>
            </a:r>
            <a:r>
              <a:rPr lang="es-ES" altLang="x-none" sz="2665" dirty="0" smtClean="0">
                <a:solidFill>
                  <a:schemeClr val="bg1"/>
                </a:solidFill>
                <a:latin typeface="Helvetica" charset="0"/>
                <a:ea typeface="NanumBarunGothic" panose="020B0603020101020101" charset="-127"/>
                <a:cs typeface="Helvetica" charset="0"/>
                <a:sym typeface="+mn-ea"/>
              </a:rPr>
              <a:t>:</a:t>
            </a:r>
            <a:endParaRPr lang="es-ES_tradnl" altLang="x-none" sz="2665" dirty="0" smtClean="0">
              <a:solidFill>
                <a:schemeClr val="bg1"/>
              </a:solidFill>
              <a:latin typeface="Helvetica" charset="0"/>
              <a:ea typeface="NanumBarunGothic" panose="020B0603020101020101" charset="-127"/>
              <a:cs typeface="Helvetica" charset="0"/>
              <a:sym typeface="+mn-e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95013"/>
            <a:ext cx="2952328" cy="1460945"/>
          </a:xfrm>
          <a:prstGeom prst="rect">
            <a:avLst/>
          </a:prstGeom>
        </p:spPr>
      </p:pic>
      <p:sp>
        <p:nvSpPr>
          <p:cNvPr id="9" name="4 Rectángulo"/>
          <p:cNvSpPr/>
          <p:nvPr/>
        </p:nvSpPr>
        <p:spPr>
          <a:xfrm>
            <a:off x="613375" y="2965240"/>
            <a:ext cx="308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err="1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Threshold</a:t>
            </a:r>
            <a:r>
              <a:rPr lang="es-ES" altLang="x-none" i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logical</a:t>
            </a:r>
            <a:r>
              <a:rPr lang="es-ES" altLang="x-none" i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unit</a:t>
            </a:r>
            <a:r>
              <a:rPr lang="es-ES" altLang="x-none" i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(TLU)</a:t>
            </a:r>
            <a:endParaRPr lang="es-ES_tradnl" altLang="x-none" i="1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711395"/>
            <a:ext cx="4576124" cy="8394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3441103"/>
            <a:ext cx="4047735" cy="2425580"/>
          </a:xfrm>
          <a:prstGeom prst="rect">
            <a:avLst/>
          </a:prstGeom>
        </p:spPr>
      </p:pic>
      <p:sp>
        <p:nvSpPr>
          <p:cNvPr id="14" name="4 Rectángulo"/>
          <p:cNvSpPr/>
          <p:nvPr/>
        </p:nvSpPr>
        <p:spPr>
          <a:xfrm>
            <a:off x="4211960" y="5859119"/>
            <a:ext cx="1704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F77C1C"/>
              </a:buClr>
            </a:pPr>
            <a:r>
              <a:rPr lang="es-ES" altLang="x-none" i="1" dirty="0" err="1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The</a:t>
            </a:r>
            <a:r>
              <a:rPr lang="es-ES" altLang="x-none" i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s-ES" altLang="x-none" i="1" dirty="0" err="1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Perceptron</a:t>
            </a:r>
            <a:endParaRPr lang="es-ES_tradnl" altLang="x-none" i="1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1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231" y="188640"/>
            <a:ext cx="839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x-none" sz="2200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Cápsula endoscópica – </a:t>
            </a:r>
            <a:r>
              <a:rPr lang="es-ES_tradnl" altLang="x-none" sz="2000" dirty="0" smtClean="0">
                <a:solidFill>
                  <a:schemeClr val="accent1"/>
                </a:solidFill>
                <a:latin typeface="Helvetica" charset="0"/>
                <a:ea typeface="NanumBarunGothic" panose="020B0603020101020101" charset="-127"/>
                <a:cs typeface="Helvetica" charset="0"/>
              </a:rPr>
              <a:t>2. Introducción a las CNN</a:t>
            </a: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23850" y="6264275"/>
            <a:ext cx="6635115" cy="1193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rgbClr val="1A426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12" descr="capsu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03" y="5013113"/>
            <a:ext cx="1678093" cy="16620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1" y="618544"/>
            <a:ext cx="5162550" cy="914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93" y="1655472"/>
            <a:ext cx="5000625" cy="1495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13" y="3413817"/>
            <a:ext cx="5238750" cy="638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13" y="4251433"/>
            <a:ext cx="5029200" cy="1381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93" y="5567417"/>
            <a:ext cx="4438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508</Words>
  <Application>Microsoft Office PowerPoint</Application>
  <PresentationFormat>Presentación en pantalla (4:3)</PresentationFormat>
  <Paragraphs>122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Helvetica</vt:lpstr>
      <vt:lpstr>NanumBarunGothic</vt:lpstr>
      <vt:lpstr>Tahoma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Josep</cp:lastModifiedBy>
  <cp:revision>208</cp:revision>
  <dcterms:created xsi:type="dcterms:W3CDTF">2022-06-15T15:09:31Z</dcterms:created>
  <dcterms:modified xsi:type="dcterms:W3CDTF">2022-06-20T21:09:05Z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