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Archivo Narrow" panose="020B0604020202020204" charset="0"/>
      <p:regular r:id="rId32"/>
      <p:bold r:id="rId33"/>
      <p:italic r:id="rId34"/>
      <p:boldItalic r:id="rId35"/>
    </p:embeddedFont>
    <p:embeddedFont>
      <p:font typeface="Bebas Neue" panose="020B0606020202050201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60"/>
  </p:normalViewPr>
  <p:slideViewPr>
    <p:cSldViewPr snapToGrid="0">
      <p:cViewPr varScale="1">
        <p:scale>
          <a:sx n="97" d="100"/>
          <a:sy n="97" d="100"/>
        </p:scale>
        <p:origin x="7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63d2024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663d2024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63d2024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663d2024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5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da469c1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da469c1f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663d2024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663d2024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60c8dac5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60c8dac5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6f8a689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46f8a689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663d2024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663d2024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46f8a689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46f8a689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663d2024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663d2024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46f8a689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46f8a689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aab09e8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aab09e8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60c8dac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60c8dac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60c8dac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60c8dac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60c8dac5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60c8dac5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46f8a689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46f8a689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44480e2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44480e2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663d2024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663d2024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663d2024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663d2024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aa03dad8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aa03dad8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46f8a689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46f8a689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60c8dac5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60c8dac5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63d2024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63d2024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aab09e857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aab09e857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63d2024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663d2024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4a7e61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4a7e61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6f8a689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6f8a689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6f8a689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46f8a689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46f8a689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46f8a689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3.png"/><Relationship Id="rId7" Type="http://schemas.openxmlformats.org/officeDocument/2006/relationships/hyperlink" Target="mailto:hodei.urrutxua@urjc.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.cuevas.2017@alumnos.urjc.e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2448467" cy="1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24398"/>
            <a:ext cx="8520600" cy="18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Shape-based low-thrust trajectory optimization enhanced via orthogonal</a:t>
            </a:r>
            <a:endParaRPr sz="350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50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functions, collocation and regularization</a:t>
            </a: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062350" y="3200450"/>
            <a:ext cx="50193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rchivo Narrow"/>
                <a:ea typeface="Archivo Narrow"/>
                <a:cs typeface="Archivo Narrow"/>
                <a:sym typeface="Archivo Narrow"/>
              </a:rPr>
              <a:t>Sergio Cuevas del Valle, Hodei Urrutxua and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rchivo Narrow"/>
                <a:ea typeface="Archivo Narrow"/>
                <a:cs typeface="Archivo Narrow"/>
                <a:sym typeface="Archivo Narrow"/>
              </a:rPr>
              <a:t> Pablo Solano-López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rchivo Narrow"/>
                <a:ea typeface="Archivo Narrow"/>
                <a:cs typeface="Archivo Narrow"/>
                <a:sym typeface="Archivo Narrow"/>
              </a:rPr>
              <a:t>23 Jun 2022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1225" y="3980201"/>
            <a:ext cx="1190525" cy="7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00" y="3786413"/>
            <a:ext cx="1943449" cy="10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 dirty="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orthogonal polynomials</a:t>
            </a:r>
            <a:endParaRPr sz="3220" dirty="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411600" y="914938"/>
            <a:ext cx="35904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Traditional shape-based methods have focused on general spirals or non-orthogonal polynomials</a:t>
            </a: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Our approach is based on: 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Chebyshev 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Legendre 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Laguerre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Hermite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Bernstein and orthogonal Bernstein</a:t>
            </a:r>
            <a:endParaRPr dirty="0">
              <a:solidFill>
                <a:srgbClr val="000E78"/>
              </a:solidFill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364" y="1702291"/>
            <a:ext cx="4060094" cy="124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 dirty="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Nodal sampling grid </a:t>
            </a:r>
            <a:endParaRPr sz="3220" dirty="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497415" y="1263238"/>
            <a:ext cx="35904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Several options exist to define the sampling grid: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solidFill>
                <a:srgbClr val="000E78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000E78"/>
                </a:solidFill>
              </a:rPr>
              <a:t>It may be defined arbitrarily as desired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" dirty="0">
              <a:solidFill>
                <a:srgbClr val="000E78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000E78"/>
                </a:solidFill>
              </a:rPr>
              <a:t>It can be constructed based on the nodes of the state vector expansion to exploit Approximation Theory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" dirty="0">
              <a:solidFill>
                <a:srgbClr val="000E78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000E78"/>
                </a:solidFill>
              </a:rPr>
              <a:t>It can be adapted to the problem’s dynamics (fictitous time)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solidFill>
                <a:srgbClr val="000E78"/>
              </a:solidFill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501" y="1155125"/>
            <a:ext cx="2773519" cy="5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7024B09-DC93-1129-1718-31610B6F7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043" y="2184940"/>
            <a:ext cx="3590401" cy="20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-1620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4294967295"/>
          </p:nvPr>
        </p:nvSpPr>
        <p:spPr>
          <a:xfrm>
            <a:off x="311700" y="1438731"/>
            <a:ext cx="8520600" cy="14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18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orbital transfers</a:t>
            </a: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ORBITAL TRANSFERS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411600" y="914938"/>
            <a:ext cx="3590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Low-thrust orbital transfers can be computed using our shape-based method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Its main advantages are: </a:t>
            </a:r>
            <a:endParaRPr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>
                <a:solidFill>
                  <a:srgbClr val="000E78"/>
                </a:solidFill>
              </a:rPr>
              <a:t>Reduced computational cost</a:t>
            </a:r>
            <a:endParaRPr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>
                <a:solidFill>
                  <a:srgbClr val="000E78"/>
                </a:solidFill>
              </a:rPr>
              <a:t>Flexibility and adaptability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The normalized, time-free or time-fixed optimal control problem is: 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097275" y="3235888"/>
            <a:ext cx="3590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Both the time of flight and the number of revolutions can be subject to the optimization process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479" y="1181863"/>
            <a:ext cx="3104384" cy="1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150" y="3333924"/>
            <a:ext cx="3707550" cy="7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ORBITAL TRANSFERS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5097275" y="815338"/>
            <a:ext cx="359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The initial guess is crucial for the convergence of the algorithm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Direct transfers are usually infeasible</a:t>
            </a:r>
            <a:r>
              <a:rPr lang="es">
                <a:solidFill>
                  <a:srgbClr val="000E78"/>
                </a:solidFill>
              </a:rPr>
              <a:t>. This work focuses on multi-revolution trajectories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If the number of revolutions </a:t>
            </a:r>
            <a:r>
              <a:rPr lang="es" i="1">
                <a:solidFill>
                  <a:srgbClr val="000E78"/>
                </a:solidFill>
              </a:rPr>
              <a:t>N</a:t>
            </a:r>
            <a:r>
              <a:rPr lang="es">
                <a:solidFill>
                  <a:srgbClr val="000E78"/>
                </a:solidFill>
              </a:rPr>
              <a:t> is optimized, boundary conditions shall be recomputed at each iteration of the algorithm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5097275" y="3235888"/>
            <a:ext cx="3590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Both the time of flight and the number of revolutions can be subject to the optimization process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602" y="3326200"/>
            <a:ext cx="2385684" cy="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555" y="1975013"/>
            <a:ext cx="3289624" cy="11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250" y="927450"/>
            <a:ext cx="3392250" cy="9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ORBITAL TRANSFERS: REGULARIZED GRID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411600" y="914938"/>
            <a:ext cx="3590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Regularized coordinates can be used to construct a constant sampling grid which intrinsically adapts to the spacecraft trajectory at each iteration</a:t>
            </a:r>
            <a:endParaRPr b="1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The algorithm capacity to capture the problem’s dynamics and geometry is enhanced, together with obtaining an adaptative mesh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The problem can be completely solved in the fictitious time space after the initial guess is transformed</a:t>
            </a:r>
            <a:endParaRPr>
              <a:solidFill>
                <a:srgbClr val="000E78"/>
              </a:solidFill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374" y="1070825"/>
            <a:ext cx="2956876" cy="8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250" y="1893925"/>
            <a:ext cx="3863129" cy="220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ctrTitle" idx="4294967295"/>
          </p:nvPr>
        </p:nvSpPr>
        <p:spPr>
          <a:xfrm>
            <a:off x="311700" y="1438731"/>
            <a:ext cx="8520600" cy="14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18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ORBIT DETERMINATION </a:t>
            </a: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" name="Google Shape;27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ORBIT DETERMINATION FOR THRUSTED OBJECTS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284" name="Google Shape;2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/>
          <p:nvPr/>
        </p:nvSpPr>
        <p:spPr>
          <a:xfrm>
            <a:off x="411600" y="914950"/>
            <a:ext cx="8153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The algorithm can be also used for navigation purpose</a:t>
            </a:r>
            <a:r>
              <a:rPr lang="es">
                <a:solidFill>
                  <a:srgbClr val="000E78"/>
                </a:solidFill>
              </a:rPr>
              <a:t>s: given a set of measurements, the methodology can be used to solve for an object’s trajectory and control law. </a:t>
            </a:r>
            <a:r>
              <a:rPr lang="es" b="1">
                <a:solidFill>
                  <a:srgbClr val="000E78"/>
                </a:solidFill>
              </a:rPr>
              <a:t>Applications for low-thrust maneuver-detection</a:t>
            </a:r>
            <a:endParaRPr b="1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Several OD problems can be well-posed, including minimization of dynamics residual </a:t>
            </a:r>
            <a:endParaRPr b="1">
              <a:solidFill>
                <a:srgbClr val="000E78"/>
              </a:solidFill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700" y="2185625"/>
            <a:ext cx="3601943" cy="21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9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ctrTitle" idx="4294967295"/>
          </p:nvPr>
        </p:nvSpPr>
        <p:spPr>
          <a:xfrm>
            <a:off x="311700" y="1438731"/>
            <a:ext cx="8520600" cy="14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18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MISSION CASES AND DISCUSSION</a:t>
            </a: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leo transfer example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/>
        </p:nvSpPr>
        <p:spPr>
          <a:xfrm>
            <a:off x="410050" y="815125"/>
            <a:ext cx="38499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A LEO transfer is solved using the proposed algorithm in various of its constructions. The baseline trajectory is computed using 500 nodes and 60-th order expansion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E78"/>
                </a:solidFill>
              </a:rPr>
              <a:t>The main differences between algorithms are: </a:t>
            </a:r>
            <a:endParaRPr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>
                <a:solidFill>
                  <a:srgbClr val="000E78"/>
                </a:solidFill>
              </a:rPr>
              <a:t>Computational cost, mainly given by the polynomial family in use and the sampling grid topology </a:t>
            </a:r>
            <a:endParaRPr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>
                <a:solidFill>
                  <a:srgbClr val="000E78"/>
                </a:solidFill>
              </a:rPr>
              <a:t>Numerical performance and properties. Approximation error distribution</a:t>
            </a: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3sigma errors to the baseline solution estimation are of </a:t>
            </a:r>
            <a:r>
              <a:rPr lang="es" b="1">
                <a:solidFill>
                  <a:srgbClr val="000E78"/>
                </a:solidFill>
              </a:rPr>
              <a:t>30% for the delta-V (dependent on numerical performance)</a:t>
            </a:r>
            <a:r>
              <a:rPr lang="es">
                <a:solidFill>
                  <a:srgbClr val="000E78"/>
                </a:solidFill>
              </a:rPr>
              <a:t> and </a:t>
            </a:r>
            <a:r>
              <a:rPr lang="es" b="1">
                <a:solidFill>
                  <a:srgbClr val="000E78"/>
                </a:solidFill>
              </a:rPr>
              <a:t>3% for the TOF (not-dependent on the exact construction)</a:t>
            </a:r>
            <a:endParaRPr>
              <a:solidFill>
                <a:srgbClr val="000E78"/>
              </a:solidFill>
            </a:endParaRPr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162" y="982638"/>
            <a:ext cx="3642621" cy="30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58125" y="267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contents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628650" y="1312763"/>
            <a:ext cx="572700" cy="2645651"/>
            <a:chOff x="3094500" y="1799725"/>
            <a:chExt cx="572700" cy="2645651"/>
          </a:xfrm>
        </p:grpSpPr>
        <p:sp>
          <p:nvSpPr>
            <p:cNvPr id="67" name="Google Shape;67;p14"/>
            <p:cNvSpPr/>
            <p:nvPr/>
          </p:nvSpPr>
          <p:spPr>
            <a:xfrm>
              <a:off x="3094500" y="1799725"/>
              <a:ext cx="572700" cy="572700"/>
            </a:xfrm>
            <a:prstGeom prst="ellipse">
              <a:avLst/>
            </a:prstGeom>
            <a:noFill/>
            <a:ln w="19050" cap="flat" cmpd="sng">
              <a:solidFill>
                <a:srgbClr val="000E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Archivo Narrow"/>
                  <a:ea typeface="Archivo Narrow"/>
                  <a:cs typeface="Archivo Narrow"/>
                  <a:sym typeface="Archivo Narrow"/>
                </a:rPr>
                <a:t>1</a:t>
              </a:r>
              <a:endParaRPr sz="1800"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094500" y="2879313"/>
              <a:ext cx="572700" cy="572700"/>
            </a:xfrm>
            <a:prstGeom prst="ellipse">
              <a:avLst/>
            </a:prstGeom>
            <a:noFill/>
            <a:ln w="19050" cap="flat" cmpd="sng">
              <a:solidFill>
                <a:srgbClr val="000E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Archivo Narrow"/>
                  <a:ea typeface="Archivo Narrow"/>
                  <a:cs typeface="Archivo Narrow"/>
                  <a:sym typeface="Archivo Narrow"/>
                </a:rPr>
                <a:t>2</a:t>
              </a:r>
              <a:endParaRPr sz="1800"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094500" y="3872676"/>
              <a:ext cx="572700" cy="572700"/>
            </a:xfrm>
            <a:prstGeom prst="ellipse">
              <a:avLst/>
            </a:prstGeom>
            <a:noFill/>
            <a:ln w="19050" cap="flat" cmpd="sng">
              <a:solidFill>
                <a:srgbClr val="000E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Archivo Narrow"/>
                  <a:ea typeface="Archivo Narrow"/>
                  <a:cs typeface="Archivo Narrow"/>
                  <a:sym typeface="Archivo Narrow"/>
                </a:rPr>
                <a:t>3</a:t>
              </a:r>
              <a:endParaRPr sz="1800"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324691" y="1439602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Introduction and state of the art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268288" y="2386586"/>
            <a:ext cx="309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E78"/>
                </a:solidFill>
              </a:rPr>
              <a:t>Shape-based optimization: our general optimization methodology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70488" y="3114848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51262" y="3838021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4545238" y="1315575"/>
            <a:ext cx="572700" cy="2640026"/>
            <a:chOff x="304800" y="1802525"/>
            <a:chExt cx="572700" cy="2640026"/>
          </a:xfrm>
        </p:grpSpPr>
        <p:sp>
          <p:nvSpPr>
            <p:cNvPr id="76" name="Google Shape;76;p14"/>
            <p:cNvSpPr/>
            <p:nvPr/>
          </p:nvSpPr>
          <p:spPr>
            <a:xfrm>
              <a:off x="304800" y="1802525"/>
              <a:ext cx="572700" cy="572700"/>
            </a:xfrm>
            <a:prstGeom prst="ellipse">
              <a:avLst/>
            </a:prstGeom>
            <a:noFill/>
            <a:ln w="19050" cap="flat" cmpd="sng">
              <a:solidFill>
                <a:srgbClr val="000E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Archivo Narrow"/>
                  <a:ea typeface="Archivo Narrow"/>
                  <a:cs typeface="Archivo Narrow"/>
                  <a:sym typeface="Archivo Narrow"/>
                </a:rPr>
                <a:t>4</a:t>
              </a:r>
              <a:endParaRPr sz="1800"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04800" y="2857638"/>
              <a:ext cx="572700" cy="572700"/>
            </a:xfrm>
            <a:prstGeom prst="ellipse">
              <a:avLst/>
            </a:prstGeom>
            <a:noFill/>
            <a:ln w="19050" cap="flat" cmpd="sng">
              <a:solidFill>
                <a:srgbClr val="000E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Archivo Narrow"/>
                  <a:ea typeface="Archivo Narrow"/>
                  <a:cs typeface="Archivo Narrow"/>
                  <a:sym typeface="Archivo Narrow"/>
                </a:rPr>
                <a:t>5</a:t>
              </a:r>
              <a:endParaRPr sz="1800"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04800" y="3869851"/>
              <a:ext cx="572700" cy="572700"/>
            </a:xfrm>
            <a:prstGeom prst="ellipse">
              <a:avLst/>
            </a:prstGeom>
            <a:noFill/>
            <a:ln w="19050" cap="flat" cmpd="sng">
              <a:solidFill>
                <a:srgbClr val="000E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Archivo Narrow"/>
                  <a:ea typeface="Archivo Narrow"/>
                  <a:cs typeface="Archivo Narrow"/>
                  <a:sym typeface="Archivo Narrow"/>
                </a:rPr>
                <a:t>6</a:t>
              </a:r>
              <a:endParaRPr sz="1800"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5297679" y="1291327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297688" y="2386574"/>
            <a:ext cx="309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E78"/>
                </a:solidFill>
              </a:rPr>
              <a:t>Mission examples and testbench cases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297688" y="3450523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Conclusions and future research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1268288" y="3450536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E78"/>
                </a:solidFill>
              </a:rPr>
              <a:t>Low-thrust transfers applications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297688" y="1439611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E78"/>
                </a:solidFill>
              </a:rPr>
              <a:t>Orbit determination applications</a:t>
            </a:r>
            <a:endParaRPr>
              <a:solidFill>
                <a:srgbClr val="000E78"/>
              </a:solidFill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leo transfer example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38" y="1424250"/>
            <a:ext cx="8315975" cy="25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leo transfer example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513" y="651388"/>
            <a:ext cx="3642621" cy="303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496" y="783175"/>
            <a:ext cx="3328966" cy="276720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/>
          <p:nvPr/>
        </p:nvSpPr>
        <p:spPr>
          <a:xfrm>
            <a:off x="1773318" y="3840800"/>
            <a:ext cx="167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Baseline solution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5664746" y="3840800"/>
            <a:ext cx="28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Computationally cheap solution</a:t>
            </a:r>
            <a:endParaRPr>
              <a:solidFill>
                <a:srgbClr val="000E7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leo transfer example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347" name="Google Shape;34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  <p:pic>
        <p:nvPicPr>
          <p:cNvPr id="348" name="Google Shape;3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3"/>
          <p:cNvSpPr txBox="1"/>
          <p:nvPr/>
        </p:nvSpPr>
        <p:spPr>
          <a:xfrm>
            <a:off x="1173515" y="3872538"/>
            <a:ext cx="259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Baseline acceleration solution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4731450" y="3872538"/>
            <a:ext cx="37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Computationally cheap acceleration solution</a:t>
            </a:r>
            <a:endParaRPr>
              <a:solidFill>
                <a:srgbClr val="000E78"/>
              </a:solidFill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4"/>
          <a:srcRect/>
          <a:stretch/>
        </p:blipFill>
        <p:spPr>
          <a:xfrm>
            <a:off x="1023622" y="1156800"/>
            <a:ext cx="2899606" cy="2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3"/>
          <p:cNvPicPr preferRelativeResize="0"/>
          <p:nvPr/>
        </p:nvPicPr>
        <p:blipFill>
          <a:blip r:embed="rId5"/>
          <a:srcRect/>
          <a:stretch/>
        </p:blipFill>
        <p:spPr>
          <a:xfrm>
            <a:off x="5125097" y="1289701"/>
            <a:ext cx="2740154" cy="228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leo transfer determination example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/>
        </p:nvSpPr>
        <p:spPr>
          <a:xfrm>
            <a:off x="422475" y="1401900"/>
            <a:ext cx="3849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A thrusted LEO transfer is determined using 10 noisy observations (10 km sigma error). Acceleration is constant (0.1 m/s2) in ECI Z direction</a:t>
            </a: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3sigma errors to the true, thrusted solution in the acceleration profile are in the </a:t>
            </a:r>
            <a:r>
              <a:rPr lang="es" b="1" dirty="0">
                <a:solidFill>
                  <a:srgbClr val="000E78"/>
                </a:solidFill>
              </a:rPr>
              <a:t>order of 8%</a:t>
            </a:r>
            <a:r>
              <a:rPr lang="es" dirty="0">
                <a:solidFill>
                  <a:srgbClr val="000E78"/>
                </a:solidFill>
              </a:rPr>
              <a:t>, </a:t>
            </a:r>
            <a:r>
              <a:rPr lang="es" b="1" dirty="0">
                <a:solidFill>
                  <a:srgbClr val="000E78"/>
                </a:solidFill>
              </a:rPr>
              <a:t>standard deviation of 0.1% </a:t>
            </a:r>
            <a:r>
              <a:rPr lang="es" dirty="0">
                <a:solidFill>
                  <a:srgbClr val="000E78"/>
                </a:solidFill>
              </a:rPr>
              <a:t>(see next slide)</a:t>
            </a: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The problem is a TVBP. Stiffness can be relaxed by letting the a priori flight time or observation span to vary as a decision variable</a:t>
            </a:r>
            <a:endParaRPr dirty="0">
              <a:solidFill>
                <a:srgbClr val="000E78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938" y="1188150"/>
            <a:ext cx="3325840" cy="2767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leo transfer determination example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5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5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900" y="914950"/>
            <a:ext cx="3348474" cy="278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 txBox="1"/>
          <p:nvPr/>
        </p:nvSpPr>
        <p:spPr>
          <a:xfrm>
            <a:off x="1453364" y="3852175"/>
            <a:ext cx="288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Orbit-determination thrusted arc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5537776" y="3852175"/>
            <a:ext cx="288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Determined acceleration law</a:t>
            </a:r>
            <a:endParaRPr>
              <a:solidFill>
                <a:srgbClr val="000E78"/>
              </a:solidFill>
            </a:endParaRPr>
          </a:p>
        </p:txBody>
      </p:sp>
      <p:pic>
        <p:nvPicPr>
          <p:cNvPr id="380" name="Google Shape;380;p35"/>
          <p:cNvPicPr preferRelativeResize="0"/>
          <p:nvPr/>
        </p:nvPicPr>
        <p:blipFill>
          <a:blip r:embed="rId5"/>
          <a:srcRect/>
          <a:stretch/>
        </p:blipFill>
        <p:spPr>
          <a:xfrm>
            <a:off x="5397335" y="1325802"/>
            <a:ext cx="2660630" cy="221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 txBox="1">
            <a:spLocks noGrp="1"/>
          </p:cNvSpPr>
          <p:nvPr>
            <p:ph type="ctrTitle" idx="4294967295"/>
          </p:nvPr>
        </p:nvSpPr>
        <p:spPr>
          <a:xfrm>
            <a:off x="311700" y="1438731"/>
            <a:ext cx="8520600" cy="14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18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CONCLUSIONS</a:t>
            </a: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  <p:pic>
        <p:nvPicPr>
          <p:cNvPr id="390" name="Google Shape;3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cONCLUSIONS and future research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 txBox="1"/>
          <p:nvPr/>
        </p:nvSpPr>
        <p:spPr>
          <a:xfrm>
            <a:off x="-585325" y="995313"/>
            <a:ext cx="688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511575" y="1062250"/>
            <a:ext cx="79062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>
                <a:solidFill>
                  <a:srgbClr val="000E78"/>
                </a:solidFill>
              </a:rPr>
              <a:t>A </a:t>
            </a:r>
            <a:r>
              <a:rPr lang="es" b="1">
                <a:solidFill>
                  <a:srgbClr val="000E78"/>
                </a:solidFill>
              </a:rPr>
              <a:t>extended formulation of classical shape-based method</a:t>
            </a:r>
            <a:r>
              <a:rPr lang="es">
                <a:solidFill>
                  <a:srgbClr val="000E78"/>
                </a:solidFill>
              </a:rPr>
              <a:t>s has been presented</a:t>
            </a:r>
            <a:endParaRPr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>
                <a:solidFill>
                  <a:srgbClr val="000E78"/>
                </a:solidFill>
              </a:rPr>
              <a:t>The algorithm allows to </a:t>
            </a:r>
            <a:r>
              <a:rPr lang="es" b="1">
                <a:solidFill>
                  <a:srgbClr val="000E78"/>
                </a:solidFill>
              </a:rPr>
              <a:t>solve TBV Bolza problems</a:t>
            </a:r>
            <a:r>
              <a:rPr lang="es">
                <a:solidFill>
                  <a:srgbClr val="000E78"/>
                </a:solidFill>
              </a:rPr>
              <a:t> in a </a:t>
            </a:r>
            <a:r>
              <a:rPr lang="es" b="1">
                <a:solidFill>
                  <a:srgbClr val="000E78"/>
                </a:solidFill>
              </a:rPr>
              <a:t>quick, cheap</a:t>
            </a:r>
            <a:r>
              <a:rPr lang="es">
                <a:solidFill>
                  <a:srgbClr val="000E78"/>
                </a:solidFill>
              </a:rPr>
              <a:t> and efficient way when compared to traditional methods</a:t>
            </a:r>
            <a:endParaRPr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b="1">
                <a:solidFill>
                  <a:srgbClr val="000E78"/>
                </a:solidFill>
              </a:rPr>
              <a:t>New functional bases and collocation grids distributions</a:t>
            </a:r>
            <a:r>
              <a:rPr lang="es">
                <a:solidFill>
                  <a:srgbClr val="000E78"/>
                </a:solidFill>
              </a:rPr>
              <a:t> haven been explored, showing additional computational and numerical performance </a:t>
            </a:r>
            <a:endParaRPr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>
                <a:solidFill>
                  <a:srgbClr val="000E78"/>
                </a:solidFill>
              </a:rPr>
              <a:t>The method is </a:t>
            </a:r>
            <a:r>
              <a:rPr lang="es" b="1">
                <a:solidFill>
                  <a:srgbClr val="000E78"/>
                </a:solidFill>
              </a:rPr>
              <a:t>currently being extended</a:t>
            </a:r>
            <a:r>
              <a:rPr lang="es">
                <a:solidFill>
                  <a:srgbClr val="000E78"/>
                </a:solidFill>
              </a:rPr>
              <a:t> for IVPs, Model Predictive Control and other optimization problems in astrodynamics and attitude control</a:t>
            </a:r>
            <a:endParaRPr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b="1">
                <a:solidFill>
                  <a:srgbClr val="000E78"/>
                </a:solidFill>
              </a:rPr>
              <a:t>The effect of the grid and the boundary conditions on the results is still to be objectively assessed </a:t>
            </a:r>
            <a:endParaRPr b="1"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b="1">
                <a:solidFill>
                  <a:srgbClr val="000E78"/>
                </a:solidFill>
              </a:rPr>
              <a:t>An multi-segment adaptative algorithm is currently under development</a:t>
            </a:r>
            <a:endParaRPr b="1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</p:txBody>
      </p:sp>
      <p:sp>
        <p:nvSpPr>
          <p:cNvPr id="401" name="Google Shape;40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  <p:pic>
        <p:nvPicPr>
          <p:cNvPr id="402" name="Google Shape;4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>
            <a:spLocks noGrp="1"/>
          </p:cNvSpPr>
          <p:nvPr>
            <p:ph type="ctrTitle"/>
          </p:nvPr>
        </p:nvSpPr>
        <p:spPr>
          <a:xfrm>
            <a:off x="377075" y="344043"/>
            <a:ext cx="8520600" cy="14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38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thank you verY much</a:t>
            </a:r>
            <a:endParaRPr sz="53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0" y="4770799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8178846" y="4770853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8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1" name="Google Shape;4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75" y="3832900"/>
            <a:ext cx="1667451" cy="9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22" y="116275"/>
            <a:ext cx="1734029" cy="9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4050" y="4421478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8"/>
          <p:cNvSpPr txBox="1"/>
          <p:nvPr/>
        </p:nvSpPr>
        <p:spPr>
          <a:xfrm>
            <a:off x="1254925" y="2065900"/>
            <a:ext cx="3590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000E78"/>
                </a:solidFill>
              </a:rPr>
              <a:t>Contact info: </a:t>
            </a:r>
            <a:endParaRPr b="1"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s.cuevas.2017@alumnos.urjc.es</a:t>
            </a: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hodei.urrutxua@urjc.es</a:t>
            </a: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pablo.solano@urjc.es</a:t>
            </a:r>
            <a:endParaRPr dirty="0">
              <a:solidFill>
                <a:srgbClr val="000E78"/>
              </a:solidFill>
            </a:endParaRPr>
          </a:p>
        </p:txBody>
      </p:sp>
      <p:pic>
        <p:nvPicPr>
          <p:cNvPr id="415" name="Google Shape;41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3175" y="1789756"/>
            <a:ext cx="2512577" cy="232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9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9"/>
          <p:cNvSpPr txBox="1">
            <a:spLocks noGrp="1"/>
          </p:cNvSpPr>
          <p:nvPr>
            <p:ph type="ctrTitle" idx="4294967295"/>
          </p:nvPr>
        </p:nvSpPr>
        <p:spPr>
          <a:xfrm>
            <a:off x="311700" y="1438731"/>
            <a:ext cx="8520600" cy="14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18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extra slides</a:t>
            </a: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4" name="Google Shape;42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  <p:pic>
        <p:nvPicPr>
          <p:cNvPr id="425" name="Google Shape;4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Low-thrust leo transfer determination example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1" name="Google Shape;431;p40"/>
          <p:cNvSpPr/>
          <p:nvPr/>
        </p:nvSpPr>
        <p:spPr>
          <a:xfrm>
            <a:off x="-10975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0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0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 txBox="1"/>
          <p:nvPr/>
        </p:nvSpPr>
        <p:spPr>
          <a:xfrm>
            <a:off x="520575" y="927450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435" name="Google Shape;43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  <p:pic>
        <p:nvPicPr>
          <p:cNvPr id="436" name="Google Shape;4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0"/>
          <p:cNvSpPr txBox="1"/>
          <p:nvPr/>
        </p:nvSpPr>
        <p:spPr>
          <a:xfrm>
            <a:off x="520575" y="927450"/>
            <a:ext cx="79062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The example transfer was solved using a </a:t>
            </a:r>
            <a:r>
              <a:rPr lang="es" b="1" dirty="0">
                <a:solidFill>
                  <a:srgbClr val="000E78"/>
                </a:solidFill>
              </a:rPr>
              <a:t>9-th order expansion and a 60-node sampling grid. Acceleration available onboard: 0.05 mm/s2</a:t>
            </a:r>
            <a:endParaRPr b="1" dirty="0"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Boundary conditions of the transfer: </a:t>
            </a:r>
            <a:endParaRPr dirty="0"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</p:txBody>
      </p:sp>
      <p:pic>
        <p:nvPicPr>
          <p:cNvPr id="438" name="Google Shape;438;p40"/>
          <p:cNvPicPr preferRelativeResize="0"/>
          <p:nvPr/>
        </p:nvPicPr>
        <p:blipFill>
          <a:blip r:embed="rId4"/>
          <a:srcRect/>
          <a:stretch/>
        </p:blipFill>
        <p:spPr>
          <a:xfrm>
            <a:off x="1447950" y="2345584"/>
            <a:ext cx="6248101" cy="62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-1620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4294967295"/>
          </p:nvPr>
        </p:nvSpPr>
        <p:spPr>
          <a:xfrm>
            <a:off x="311700" y="1438731"/>
            <a:ext cx="8520600" cy="14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18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Introduction </a:t>
            </a: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11700" y="52828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-1620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235425" y="969663"/>
            <a:ext cx="3483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000E78"/>
                </a:solidFill>
              </a:rPr>
              <a:t>Shape-based method have gained in recent years increasing attention</a:t>
            </a:r>
            <a:r>
              <a:rPr lang="es" dirty="0">
                <a:solidFill>
                  <a:srgbClr val="000E78"/>
                </a:solidFill>
              </a:rPr>
              <a:t> </a:t>
            </a:r>
            <a:r>
              <a:rPr lang="es" b="1" dirty="0">
                <a:solidFill>
                  <a:srgbClr val="000E78"/>
                </a:solidFill>
              </a:rPr>
              <a:t>for astrodynamics optimization problems </a:t>
            </a:r>
            <a:endParaRPr b="1"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However, previous work has focused on: 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b="1" dirty="0">
                <a:solidFill>
                  <a:srgbClr val="000E78"/>
                </a:solidFill>
              </a:rPr>
              <a:t>Special, case-dependent functions</a:t>
            </a:r>
            <a:r>
              <a:rPr lang="es" dirty="0">
                <a:solidFill>
                  <a:srgbClr val="000E78"/>
                </a:solidFill>
              </a:rPr>
              <a:t> [Petropoulos and Longuski 2004, Roa et al. 2016, Morante et al. 2018]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Generation of </a:t>
            </a:r>
            <a:r>
              <a:rPr lang="es" b="1" dirty="0">
                <a:solidFill>
                  <a:srgbClr val="000E78"/>
                </a:solidFill>
              </a:rPr>
              <a:t>low-cost initial guesses </a:t>
            </a:r>
            <a:r>
              <a:rPr lang="es" dirty="0">
                <a:solidFill>
                  <a:srgbClr val="000E78"/>
                </a:solidFill>
              </a:rPr>
              <a:t>[Conway 2012, Huo et al. 2019]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b="1" dirty="0">
                <a:solidFill>
                  <a:srgbClr val="000E78"/>
                </a:solidFill>
              </a:rPr>
              <a:t>Lack of systematic exploitation of the mathematical formulation</a:t>
            </a:r>
            <a:r>
              <a:rPr lang="es" dirty="0">
                <a:solidFill>
                  <a:srgbClr val="000E78"/>
                </a:solidFill>
              </a:rPr>
              <a:t> of the problem [Huo et al. 2019]</a:t>
            </a:r>
            <a:endParaRPr dirty="0">
              <a:solidFill>
                <a:srgbClr val="000E78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997125" y="918913"/>
            <a:ext cx="36048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This work </a:t>
            </a:r>
            <a:r>
              <a:rPr lang="es" b="1" dirty="0">
                <a:solidFill>
                  <a:srgbClr val="000E78"/>
                </a:solidFill>
              </a:rPr>
              <a:t>investigates novel aspects, enhancements</a:t>
            </a:r>
            <a:r>
              <a:rPr lang="es" dirty="0">
                <a:solidFill>
                  <a:srgbClr val="000E78"/>
                </a:solidFill>
              </a:rPr>
              <a:t> and approaches to these techniques </a:t>
            </a:r>
            <a:r>
              <a:rPr lang="es" b="1" dirty="0">
                <a:solidFill>
                  <a:srgbClr val="000E78"/>
                </a:solidFill>
              </a:rPr>
              <a:t>for optimal control and navigation problems in astrodynamics</a:t>
            </a:r>
            <a:endParaRPr dirty="0">
              <a:solidFill>
                <a:srgbClr val="000E7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E78"/>
              </a:solidFill>
            </a:endParaRP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</a:pPr>
            <a:r>
              <a:rPr lang="es" dirty="0">
                <a:solidFill>
                  <a:srgbClr val="000E78"/>
                </a:solidFill>
              </a:rPr>
              <a:t>The main novelties introduced are: 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A generic approach to </a:t>
            </a:r>
            <a:r>
              <a:rPr lang="es" b="1" dirty="0">
                <a:solidFill>
                  <a:srgbClr val="000E78"/>
                </a:solidFill>
              </a:rPr>
              <a:t>TVB Bolza problems</a:t>
            </a:r>
            <a:endParaRPr b="1"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Exploitation of </a:t>
            </a:r>
            <a:r>
              <a:rPr lang="es" b="1" dirty="0">
                <a:solidFill>
                  <a:srgbClr val="000E78"/>
                </a:solidFill>
              </a:rPr>
              <a:t>new orthogonal functions</a:t>
            </a:r>
            <a:endParaRPr b="1"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Introduction of the </a:t>
            </a:r>
            <a:r>
              <a:rPr lang="es" b="1" dirty="0">
                <a:solidFill>
                  <a:srgbClr val="000E78"/>
                </a:solidFill>
              </a:rPr>
              <a:t>nodal sampling grid </a:t>
            </a:r>
            <a:endParaRPr b="1"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dirty="0">
                <a:solidFill>
                  <a:srgbClr val="000E78"/>
                </a:solidFill>
              </a:rPr>
              <a:t>Use of </a:t>
            </a:r>
            <a:r>
              <a:rPr lang="es" b="1" dirty="0">
                <a:solidFill>
                  <a:srgbClr val="000E78"/>
                </a:solidFill>
              </a:rPr>
              <a:t>regularized coordinates</a:t>
            </a:r>
            <a:endParaRPr b="1"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b="1" dirty="0">
                <a:solidFill>
                  <a:srgbClr val="000E78"/>
                </a:solidFill>
              </a:rPr>
              <a:t>Orbit determination for thrusted objects</a:t>
            </a:r>
            <a:endParaRPr b="1" dirty="0">
              <a:solidFill>
                <a:srgbClr val="000E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E78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3718713" y="2821725"/>
            <a:ext cx="1078800" cy="393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311700" y="1438731"/>
            <a:ext cx="8520600" cy="14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18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shape-based general optimization methodology</a:t>
            </a:r>
            <a:endParaRPr sz="418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GENERAL METHODOLOGY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20575" y="1030775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89800" y="1030763"/>
            <a:ext cx="359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A shape-based algorithm will be used to solve the following optimal control Bolza problem 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944675" y="1117763"/>
            <a:ext cx="359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89800" y="2111463"/>
            <a:ext cx="3590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The optimal solution </a:t>
            </a:r>
            <a:r>
              <a:rPr lang="es" b="1" i="1">
                <a:solidFill>
                  <a:srgbClr val="000E78"/>
                </a:solidFill>
              </a:rPr>
              <a:t>S</a:t>
            </a:r>
            <a:r>
              <a:rPr lang="es" b="1">
                <a:solidFill>
                  <a:srgbClr val="000E78"/>
                </a:solidFill>
              </a:rPr>
              <a:t> is given by the flow and control law minimizing the cost </a:t>
            </a:r>
            <a:r>
              <a:rPr lang="es" b="1" i="1">
                <a:solidFill>
                  <a:srgbClr val="000E78"/>
                </a:solidFill>
              </a:rPr>
              <a:t>J</a:t>
            </a:r>
            <a:r>
              <a:rPr lang="es" b="1">
                <a:solidFill>
                  <a:srgbClr val="000E78"/>
                </a:solidFill>
              </a:rPr>
              <a:t> and satisfying the path and boundary constraints</a:t>
            </a:r>
            <a:endParaRPr>
              <a:solidFill>
                <a:srgbClr val="000E78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89800" y="3387338"/>
            <a:ext cx="3590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The shape-based approach will discretized (1) into a finite NLP problem (2) to be standardly solved (IPOPT, SQP)</a:t>
            </a:r>
            <a:endParaRPr>
              <a:solidFill>
                <a:srgbClr val="000E78"/>
              </a:solidFill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426" y="1341775"/>
            <a:ext cx="4997110" cy="100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134" y="3387344"/>
            <a:ext cx="4601342" cy="89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GENERAL METHODOLOGY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20575" y="1030775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57950" y="1030763"/>
            <a:ext cx="359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The NLP problem is </a:t>
            </a:r>
            <a:r>
              <a:rPr lang="es">
                <a:solidFill>
                  <a:srgbClr val="000E78"/>
                </a:solidFill>
              </a:rPr>
              <a:t>evaluated and</a:t>
            </a:r>
            <a:r>
              <a:rPr lang="es" b="1">
                <a:solidFill>
                  <a:srgbClr val="000E78"/>
                </a:solidFill>
              </a:rPr>
              <a:t> solved at the sampling grid </a:t>
            </a:r>
            <a:r>
              <a:rPr lang="es" b="1" i="1">
                <a:solidFill>
                  <a:srgbClr val="000E78"/>
                </a:solidFill>
              </a:rPr>
              <a:t>T</a:t>
            </a:r>
            <a:endParaRPr i="1">
              <a:solidFill>
                <a:srgbClr val="000E78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657950" y="2881200"/>
            <a:ext cx="359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The system’s state vector is expanded using a polynomial family </a:t>
            </a:r>
            <a:r>
              <a:rPr lang="es">
                <a:solidFill>
                  <a:srgbClr val="000E78"/>
                </a:solidFill>
              </a:rPr>
              <a:t>(either orthogonal or non-orthogonal)</a:t>
            </a:r>
            <a:endParaRPr i="1">
              <a:solidFill>
                <a:srgbClr val="000E78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258825" y="1030763"/>
            <a:ext cx="359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State vector derivatives are readily available</a:t>
            </a:r>
            <a:endParaRPr i="1">
              <a:solidFill>
                <a:srgbClr val="000E78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5258825" y="2881188"/>
            <a:ext cx="359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E78"/>
                </a:solidFill>
              </a:rPr>
              <a:t>The optimization variables set is (primarily) given by </a:t>
            </a:r>
            <a:endParaRPr i="1">
              <a:solidFill>
                <a:srgbClr val="000E78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801" y="3604650"/>
            <a:ext cx="2403100" cy="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124" y="1762212"/>
            <a:ext cx="3878242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5575" y="3750725"/>
            <a:ext cx="1856900" cy="5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902" y="1762200"/>
            <a:ext cx="1856900" cy="60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GENERAL METHODOLOGY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520575" y="1030775"/>
            <a:ext cx="79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E78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520575" y="1117750"/>
            <a:ext cx="838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Our NLP problem will only handle path constraints. Dynamics and boundary constraints are imposed via: </a:t>
            </a:r>
            <a:endParaRPr b="1">
              <a:solidFill>
                <a:srgbClr val="000E7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924" y="2070075"/>
            <a:ext cx="4665300" cy="36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410000" y="1985100"/>
            <a:ext cx="3590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b="1">
                <a:solidFill>
                  <a:srgbClr val="000E78"/>
                </a:solidFill>
              </a:rPr>
              <a:t>The control law is solved as a residual of the state vector evolution and the problem’s dynamics vector field</a:t>
            </a:r>
            <a:endParaRPr b="1">
              <a:solidFill>
                <a:srgbClr val="000E78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Char char="●"/>
            </a:pPr>
            <a:r>
              <a:rPr lang="es" b="1">
                <a:solidFill>
                  <a:srgbClr val="000E78"/>
                </a:solidFill>
              </a:rPr>
              <a:t>Boundary conditions are directly imposed on the state vector’s expansion. Possibly nonlinear system</a:t>
            </a:r>
            <a:endParaRPr b="1">
              <a:solidFill>
                <a:srgbClr val="000E78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410000" y="869675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225" y="2571738"/>
            <a:ext cx="3730707" cy="165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5083950" y="3428895"/>
            <a:ext cx="3653700" cy="866100"/>
          </a:xfrm>
          <a:prstGeom prst="flowChartAlternateProcess">
            <a:avLst/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403200" y="1078825"/>
            <a:ext cx="1819800" cy="393600"/>
          </a:xfrm>
          <a:prstGeom prst="flowChartAlternateProcess">
            <a:avLst/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28625" y="48853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>
                <a:solidFill>
                  <a:srgbClr val="000E78"/>
                </a:solidFill>
                <a:latin typeface="Bebas Neue"/>
                <a:ea typeface="Bebas Neue"/>
                <a:cs typeface="Bebas Neue"/>
                <a:sym typeface="Bebas Neue"/>
              </a:rPr>
              <a:t>GENERAL METHODOLOGY: final algorithm</a:t>
            </a:r>
            <a:endParaRPr sz="3220">
              <a:solidFill>
                <a:srgbClr val="000E7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0" y="4663224"/>
            <a:ext cx="62481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8175596" y="4663228"/>
            <a:ext cx="968400" cy="46800"/>
          </a:xfrm>
          <a:prstGeom prst="rect">
            <a:avLst/>
          </a:prstGeom>
          <a:solidFill>
            <a:srgbClr val="000E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/>
          <p:nvPr/>
        </p:nvSpPr>
        <p:spPr>
          <a:xfrm rot="10800000">
            <a:off x="-10981" y="-2519"/>
            <a:ext cx="9199800" cy="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50" y="4399653"/>
            <a:ext cx="968400" cy="5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403200" y="1075526"/>
            <a:ext cx="18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Define the problem</a:t>
            </a:r>
            <a:endParaRPr b="1">
              <a:solidFill>
                <a:srgbClr val="000E78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050075" y="1075525"/>
            <a:ext cx="22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E78"/>
                </a:solidFill>
              </a:rPr>
              <a:t>Define the sampling grid </a:t>
            </a:r>
            <a:endParaRPr b="1">
              <a:solidFill>
                <a:srgbClr val="000E78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5697475" y="2000576"/>
            <a:ext cx="31517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Generate an initial guess from a third-order polynomial</a:t>
            </a:r>
            <a:endParaRPr b="1" dirty="0">
              <a:solidFill>
                <a:srgbClr val="000E78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07250" y="2308338"/>
            <a:ext cx="35904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Iteratively, following an NLP solver, do: 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AutoNum type="arabicPeriod"/>
            </a:pPr>
            <a:r>
              <a:rPr lang="es" dirty="0">
                <a:solidFill>
                  <a:srgbClr val="000E78"/>
                </a:solidFill>
              </a:rPr>
              <a:t>Solve </a:t>
            </a:r>
            <a:r>
              <a:rPr lang="es" i="1" dirty="0">
                <a:solidFill>
                  <a:srgbClr val="000E78"/>
                </a:solidFill>
              </a:rPr>
              <a:t>B</a:t>
            </a:r>
            <a:r>
              <a:rPr lang="es" dirty="0">
                <a:solidFill>
                  <a:srgbClr val="000E78"/>
                </a:solidFill>
              </a:rPr>
              <a:t> to impose boundary conditions </a:t>
            </a:r>
            <a:endParaRPr dirty="0">
              <a:solidFill>
                <a:srgbClr val="000E78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AutoNum type="arabicPeriod"/>
            </a:pPr>
            <a:r>
              <a:rPr lang="es" dirty="0">
                <a:solidFill>
                  <a:srgbClr val="000E78"/>
                </a:solidFill>
              </a:rPr>
              <a:t>Compute the control law 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E78"/>
              </a:buClr>
              <a:buSzPts val="1400"/>
              <a:buAutoNum type="arabicPeriod"/>
            </a:pPr>
            <a:r>
              <a:rPr lang="es" dirty="0">
                <a:solidFill>
                  <a:srgbClr val="000E78"/>
                </a:solidFill>
              </a:rPr>
              <a:t>Minimize </a:t>
            </a:r>
            <a:r>
              <a:rPr lang="es" i="1" dirty="0">
                <a:solidFill>
                  <a:srgbClr val="000E78"/>
                </a:solidFill>
              </a:rPr>
              <a:t>J</a:t>
            </a:r>
            <a:r>
              <a:rPr lang="es" dirty="0">
                <a:solidFill>
                  <a:srgbClr val="000E78"/>
                </a:solidFill>
              </a:rPr>
              <a:t> and respect path constraints</a:t>
            </a:r>
            <a:endParaRPr dirty="0">
              <a:solidFill>
                <a:srgbClr val="000E78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3050075" y="1075525"/>
            <a:ext cx="2277600" cy="400200"/>
          </a:xfrm>
          <a:prstGeom prst="flowChartAlternateProcess">
            <a:avLst/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5115600" y="3446288"/>
            <a:ext cx="359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E78"/>
                </a:solidFill>
              </a:rPr>
              <a:t>Compute the final optimal solution using state’s vector polynomial description and control law residual definition</a:t>
            </a:r>
            <a:endParaRPr dirty="0">
              <a:solidFill>
                <a:srgbClr val="000E78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5686050" y="1985549"/>
            <a:ext cx="3151750" cy="661381"/>
          </a:xfrm>
          <a:prstGeom prst="flowChartAlternateProcess">
            <a:avLst/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5600" y="2329075"/>
            <a:ext cx="3653700" cy="1477500"/>
          </a:xfrm>
          <a:prstGeom prst="flowChartAlternateProcess">
            <a:avLst/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/>
          <p:nvPr/>
        </p:nvSpPr>
        <p:spPr>
          <a:xfrm rot="9490729">
            <a:off x="4457612" y="2318128"/>
            <a:ext cx="968494" cy="393637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 rot="2279278">
            <a:off x="4283023" y="3587044"/>
            <a:ext cx="747202" cy="366786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/>
          <p:nvPr/>
        </p:nvSpPr>
        <p:spPr>
          <a:xfrm rot="1503394">
            <a:off x="5502447" y="1346452"/>
            <a:ext cx="968329" cy="393773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62186" y="1130124"/>
            <a:ext cx="548700" cy="342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E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1147</Words>
  <Application>Microsoft Office PowerPoint</Application>
  <PresentationFormat>Presentación en pantalla (16:9)</PresentationFormat>
  <Paragraphs>202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Archivo Narrow</vt:lpstr>
      <vt:lpstr>Bebas Neue</vt:lpstr>
      <vt:lpstr>Simple Light</vt:lpstr>
      <vt:lpstr> Shape-based low-thrust trajectory optimization enhanced via orthogonal functions, collocation and regularization </vt:lpstr>
      <vt:lpstr>contents</vt:lpstr>
      <vt:lpstr>Introduction </vt:lpstr>
      <vt:lpstr>Introduction</vt:lpstr>
      <vt:lpstr>shape-based general optimization methodology</vt:lpstr>
      <vt:lpstr>GENERAL METHODOLOGY</vt:lpstr>
      <vt:lpstr>GENERAL METHODOLOGY</vt:lpstr>
      <vt:lpstr>GENERAL METHODOLOGY</vt:lpstr>
      <vt:lpstr>GENERAL METHODOLOGY: final algorithm</vt:lpstr>
      <vt:lpstr>orthogonal polynomials</vt:lpstr>
      <vt:lpstr>Nodal sampling grid </vt:lpstr>
      <vt:lpstr>Low-thrust orbital transfers</vt:lpstr>
      <vt:lpstr>LOW-THRUST ORBITAL TRANSFERS</vt:lpstr>
      <vt:lpstr>LOW-THRUST ORBITAL TRANSFERS</vt:lpstr>
      <vt:lpstr>LOW-THRUST ORBITAL TRANSFERS: REGULARIZED GRID</vt:lpstr>
      <vt:lpstr>ORBIT DETERMINATION </vt:lpstr>
      <vt:lpstr>ORBIT DETERMINATION FOR THRUSTED OBJECTS</vt:lpstr>
      <vt:lpstr>MISSION CASES AND DISCUSSION</vt:lpstr>
      <vt:lpstr>Low-thrust leo transfer example</vt:lpstr>
      <vt:lpstr>Low-thrust leo transfer example</vt:lpstr>
      <vt:lpstr>Low-thrust leo transfer example</vt:lpstr>
      <vt:lpstr>Low-thrust leo transfer example</vt:lpstr>
      <vt:lpstr>Low-thrust leo transfer determination example</vt:lpstr>
      <vt:lpstr>Low-thrust leo transfer determination example</vt:lpstr>
      <vt:lpstr>CONCLUSIONS</vt:lpstr>
      <vt:lpstr>cONCLUSIONS and future research</vt:lpstr>
      <vt:lpstr>thank you verY much</vt:lpstr>
      <vt:lpstr>extra slides</vt:lpstr>
      <vt:lpstr>Low-thrust leo transfer determination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Shape-based low-thrust trajectory optimization enhanced via orthogonal functions, collocation and regularization </dc:title>
  <cp:lastModifiedBy>Sergio Cuevas Del Valle</cp:lastModifiedBy>
  <cp:revision>5</cp:revision>
  <dcterms:modified xsi:type="dcterms:W3CDTF">2022-07-01T15:06:25Z</dcterms:modified>
</cp:coreProperties>
</file>