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72" r:id="rId2"/>
  </p:sldMasterIdLst>
  <p:notesMasterIdLst>
    <p:notesMasterId r:id="rId11"/>
  </p:notesMasterIdLst>
  <p:handoutMasterIdLst>
    <p:handoutMasterId r:id="rId12"/>
  </p:handoutMasterIdLst>
  <p:sldIdLst>
    <p:sldId id="783" r:id="rId3"/>
    <p:sldId id="801" r:id="rId4"/>
    <p:sldId id="829" r:id="rId5"/>
    <p:sldId id="807" r:id="rId6"/>
    <p:sldId id="825" r:id="rId7"/>
    <p:sldId id="823" r:id="rId8"/>
    <p:sldId id="827" r:id="rId9"/>
    <p:sldId id="826" r:id="rId10"/>
  </p:sldIdLst>
  <p:sldSz cx="9144000" cy="6858000" type="screen4x3"/>
  <p:notesSz cx="7010400" cy="9223375"/>
  <p:custDataLst>
    <p:tags r:id="rId1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DB2"/>
    <a:srgbClr val="FFFFFF"/>
    <a:srgbClr val="EAEAEA"/>
    <a:srgbClr val="DDDDDD"/>
    <a:srgbClr val="C0C0C0"/>
    <a:srgbClr val="000000"/>
    <a:srgbClr val="F2F2F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12" autoAdjust="0"/>
    <p:restoredTop sz="99463" autoAdjust="0"/>
  </p:normalViewPr>
  <p:slideViewPr>
    <p:cSldViewPr snapToGrid="0" snapToObjects="1">
      <p:cViewPr>
        <p:scale>
          <a:sx n="66" d="100"/>
          <a:sy n="66" d="100"/>
        </p:scale>
        <p:origin x="-1776" y="-21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294" y="67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-2508" y="-102"/>
      </p:cViewPr>
      <p:guideLst>
        <p:guide orient="horz" pos="2905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0.05167</cdr:x>
      <cdr:y>0.3238</cdr:y>
    </cdr:from>
    <cdr:to>
      <cdr:x>0.93833</cdr:x>
      <cdr:y>0.76725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472440" y="1958514"/>
          <a:ext cx="8107680" cy="26822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CL" sz="2000" dirty="0" smtClean="0">
              <a:solidFill>
                <a:srgbClr val="FF0000"/>
              </a:solidFill>
            </a:rPr>
            <a:t>Pero se debe considerar que el porcentaje de casos de pruebas bloqueados supera el 30 %, esto debido a defectos detectados principalmente en las funcionalidades:</a:t>
          </a:r>
        </a:p>
        <a:p xmlns:a="http://schemas.openxmlformats.org/drawingml/2006/main">
          <a:pPr marL="342900" indent="-342900">
            <a:buFontTx/>
            <a:buChar char="-"/>
          </a:pPr>
          <a:r>
            <a:rPr lang="es-CL" sz="2000" dirty="0" smtClean="0">
              <a:solidFill>
                <a:srgbClr val="FF0000"/>
              </a:solidFill>
            </a:rPr>
            <a:t>Consulta de Saldo</a:t>
          </a:r>
        </a:p>
        <a:p xmlns:a="http://schemas.openxmlformats.org/drawingml/2006/main">
          <a:pPr marL="342900" indent="-342900">
            <a:buFontTx/>
            <a:buChar char="-"/>
          </a:pPr>
          <a:r>
            <a:rPr lang="es-CL" sz="2000" dirty="0" smtClean="0">
              <a:solidFill>
                <a:srgbClr val="FF0000"/>
              </a:solidFill>
            </a:rPr>
            <a:t>Transferencias de Fondos</a:t>
          </a:r>
        </a:p>
        <a:p xmlns:a="http://schemas.openxmlformats.org/drawingml/2006/main">
          <a:pPr marL="342900" indent="-342900">
            <a:buFontTx/>
            <a:buChar char="-"/>
          </a:pPr>
          <a:r>
            <a:rPr lang="es-CL" sz="2000" dirty="0" smtClean="0">
              <a:solidFill>
                <a:srgbClr val="FF0000"/>
              </a:solidFill>
            </a:rPr>
            <a:t>Pagos</a:t>
          </a:r>
        </a:p>
        <a:p xmlns:a="http://schemas.openxmlformats.org/drawingml/2006/main">
          <a:pPr marL="342900" indent="-342900">
            <a:buFontTx/>
            <a:buChar char="-"/>
          </a:pPr>
          <a:r>
            <a:rPr lang="es-CL" sz="2000" dirty="0" smtClean="0">
              <a:solidFill>
                <a:srgbClr val="FF0000"/>
              </a:solidFill>
            </a:rPr>
            <a:t>Casos asociados a Equipos con OS Windows Mobile y BlackBerry.</a:t>
          </a:r>
        </a:p>
        <a:p xmlns:a="http://schemas.openxmlformats.org/drawingml/2006/main">
          <a:endParaRPr lang="es-CL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6623" cy="46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CL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257" y="1"/>
            <a:ext cx="3036623" cy="46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1F1F930-287B-46D4-95D2-F742AA82DB15}" type="datetimeFigureOut">
              <a:rPr lang="es-CL"/>
              <a:pPr>
                <a:defRPr/>
              </a:pPr>
              <a:t>07/04/2015</a:t>
            </a:fld>
            <a:endParaRPr lang="es-CL" dirty="0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767"/>
            <a:ext cx="3036623" cy="46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CL" dirty="0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257" y="8759767"/>
            <a:ext cx="3036623" cy="46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317C3F4-8B47-43E9-A29B-173180DE68ED}" type="slidenum">
              <a:rPr lang="es-CL"/>
              <a:pPr>
                <a:defRPr/>
              </a:pPr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2170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6623" cy="462084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2257" y="1"/>
            <a:ext cx="3036623" cy="462084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4665067-3CA6-4936-AB33-7E87C2CFFC10}" type="datetimeFigureOut">
              <a:rPr lang="de-DE"/>
              <a:pPr>
                <a:defRPr/>
              </a:pPr>
              <a:t>07.04.2015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37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39" tIns="44070" rIns="88139" bIns="4407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346" y="4381410"/>
            <a:ext cx="5607711" cy="4149603"/>
          </a:xfrm>
          <a:prstGeom prst="rect">
            <a:avLst/>
          </a:prstGeom>
        </p:spPr>
        <p:txBody>
          <a:bodyPr vert="horz" lIns="88139" tIns="44070" rIns="88139" bIns="4407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759767"/>
            <a:ext cx="3036623" cy="462084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2257" y="8759767"/>
            <a:ext cx="3036623" cy="462084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072AAE-44D0-42D9-B570-DDC71CE07FB1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8033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72AAE-44D0-42D9-B570-DDC71CE07FB1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99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72AAE-44D0-42D9-B570-DDC71CE07FB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033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72AAE-44D0-42D9-B570-DDC71CE07FB1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2085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72AAE-44D0-42D9-B570-DDC71CE07FB1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2085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72AAE-44D0-42D9-B570-DDC71CE07FB1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7242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72AAE-44D0-42D9-B570-DDC71CE07FB1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730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72AAE-44D0-42D9-B570-DDC71CE07FB1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627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72AAE-44D0-42D9-B570-DDC71CE07FB1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055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7"/>
          <p:cNvSpPr/>
          <p:nvPr userDrawn="1"/>
        </p:nvSpPr>
        <p:spPr>
          <a:xfrm>
            <a:off x="0" y="0"/>
            <a:ext cx="9144000" cy="3581074"/>
          </a:xfrm>
          <a:prstGeom prst="roundRect">
            <a:avLst>
              <a:gd name="adj" fmla="val 0"/>
            </a:avLst>
          </a:prstGeom>
          <a:solidFill>
            <a:srgbClr val="002863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49943"/>
            <a:ext cx="6400800" cy="84515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75236"/>
            <a:ext cx="7772400" cy="1470025"/>
          </a:xfrm>
          <a:effectLst/>
        </p:spPr>
        <p:txBody>
          <a:bodyPr/>
          <a:lstStyle>
            <a:lvl1pPr>
              <a:defRPr sz="32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4106863" y="4745364"/>
            <a:ext cx="914400" cy="365125"/>
          </a:xfrm>
        </p:spPr>
        <p:txBody>
          <a:bodyPr/>
          <a:lstStyle>
            <a:lvl1pPr algn="ctr">
              <a:defRPr>
                <a:solidFill>
                  <a:srgbClr val="5ACEF9"/>
                </a:solidFill>
              </a:defRPr>
            </a:lvl1pPr>
          </a:lstStyle>
          <a:p>
            <a:pPr>
              <a:defRPr/>
            </a:pPr>
            <a:fld id="{F5E401DB-93B0-4D9E-9B83-4D9F0C5A508B}" type="datetimeFigureOut">
              <a:rPr lang="es-ES" smtClean="0"/>
              <a:pPr>
                <a:defRPr/>
              </a:pPr>
              <a:t>07/04/2015</a:t>
            </a:fld>
            <a:endParaRPr lang="es-ES" dirty="0"/>
          </a:p>
        </p:txBody>
      </p:sp>
      <p:pic>
        <p:nvPicPr>
          <p:cNvPr id="8" name="Imagen 7" descr="LOGO-CASITA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150" y="6184875"/>
            <a:ext cx="1839700" cy="212628"/>
          </a:xfrm>
          <a:prstGeom prst="rect">
            <a:avLst/>
          </a:prstGeom>
        </p:spPr>
      </p:pic>
      <p:pic>
        <p:nvPicPr>
          <p:cNvPr id="9" name="Imagen 3" descr="fondo3.jpg"/>
          <p:cNvPicPr>
            <a:picLocks noChangeAspect="1"/>
          </p:cNvPicPr>
          <p:nvPr userDrawn="1"/>
        </p:nvPicPr>
        <p:blipFill>
          <a:blip r:embed="rId3" cstate="print">
            <a:alphaModFix amt="12000"/>
          </a:blip>
          <a:srcRect/>
          <a:stretch>
            <a:fillRect/>
          </a:stretch>
        </p:blipFill>
        <p:spPr bwMode="auto">
          <a:xfrm>
            <a:off x="0" y="0"/>
            <a:ext cx="9144000" cy="356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B7E8B-7D54-44C8-8031-345EDB51AC0A}" type="datetimeFigureOut">
              <a:rPr lang="es-ES"/>
              <a:pPr>
                <a:defRPr/>
              </a:pPr>
              <a:t>07/04/2015</a:t>
            </a:fld>
            <a:endParaRPr lang="es-ES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A7A7C-5BD6-474D-831A-BA9136A8A6C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E2C7-4C48-47EA-802D-994F0D2CABA6}" type="datetimeFigureOut">
              <a:rPr lang="es-ES"/>
              <a:pPr>
                <a:defRPr/>
              </a:pPr>
              <a:t>07/04/2015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808D3-A2D6-4F90-AC0E-0219C548A4F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FA4FD-68F0-4A4C-8A5F-6B589406471A}" type="datetimeFigureOut">
              <a:rPr lang="es-ES"/>
              <a:pPr>
                <a:defRPr/>
              </a:pPr>
              <a:t>07/04/2015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5903E-9E34-457E-97EA-0F277CF3EC1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D6BC0-755F-4F64-8A79-A24246A49C95}" type="datetimeFigureOut">
              <a:rPr lang="es-ES"/>
              <a:pPr>
                <a:defRPr/>
              </a:pPr>
              <a:t>07/04/2015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67D40-29ED-4CB1-8563-7A68627DC70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75904-7BC0-4AA6-959E-0941F524C9C5}" type="datetimeFigureOut">
              <a:rPr lang="es-ES"/>
              <a:pPr>
                <a:defRPr/>
              </a:pPr>
              <a:t>07/04/2015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195B0-E38C-4F33-AA33-09E563A2A06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gray">
          <a:xfrm>
            <a:off x="0" y="2017713"/>
            <a:ext cx="9144000" cy="48402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10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/>
          <a:lstStyle/>
          <a:p>
            <a:pPr marL="190500" indent="-190500" fontAlgn="auto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rgbClr val="969696"/>
              </a:buClr>
              <a:buFont typeface="Wingdings" pitchFamily="2" charset="2"/>
              <a:buChar char="§"/>
              <a:defRPr/>
            </a:pPr>
            <a:endParaRPr lang="de-DE" noProof="1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9020" y="914954"/>
            <a:ext cx="907498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pic>
        <p:nvPicPr>
          <p:cNvPr id="5" name="Imagen 3" descr="fondo3.jpg"/>
          <p:cNvPicPr>
            <a:picLocks noChangeAspect="1"/>
          </p:cNvPicPr>
          <p:nvPr userDrawn="1"/>
        </p:nvPicPr>
        <p:blipFill>
          <a:blip r:embed="rId2" cstate="print">
            <a:alphaModFix amt="12000"/>
          </a:blip>
          <a:srcRect/>
          <a:stretch>
            <a:fillRect/>
          </a:stretch>
        </p:blipFill>
        <p:spPr bwMode="auto">
          <a:xfrm>
            <a:off x="0" y="841375"/>
            <a:ext cx="14579394" cy="6436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1252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0"/>
            <a:ext cx="9144000" cy="3886200"/>
          </a:xfrm>
          <a:prstGeom prst="rect">
            <a:avLst/>
          </a:prstGeom>
          <a:gradFill flip="none" rotWithShape="1">
            <a:gsLst>
              <a:gs pos="42000">
                <a:srgbClr val="4D4D4D"/>
              </a:gs>
              <a:gs pos="100000">
                <a:srgbClr val="000000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8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9"/>
          <p:cNvSpPr/>
          <p:nvPr userDrawn="1"/>
        </p:nvSpPr>
        <p:spPr bwMode="auto">
          <a:xfrm>
            <a:off x="0" y="6781800"/>
            <a:ext cx="9144000" cy="88900"/>
          </a:xfrm>
          <a:prstGeom prst="rect">
            <a:avLst/>
          </a:prstGeom>
          <a:ln>
            <a:noFill/>
            <a:headEnd/>
            <a:tailEnd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5560" y="1998133"/>
            <a:ext cx="6217640" cy="14160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8D283-D3C0-4379-ADF3-6A59BC492DE2}" type="datetimeFigureOut">
              <a:rPr lang="de-DE"/>
              <a:pPr>
                <a:defRPr/>
              </a:pPr>
              <a:t>07.04.2015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2F49B-6A89-42B5-AD8A-716FF1F96487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simple (tex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6"/>
          <p:cNvSpPr/>
          <p:nvPr userDrawn="1"/>
        </p:nvSpPr>
        <p:spPr>
          <a:xfrm>
            <a:off x="0" y="0"/>
            <a:ext cx="9144000" cy="841375"/>
          </a:xfrm>
          <a:prstGeom prst="roundRect">
            <a:avLst>
              <a:gd name="adj" fmla="val 0"/>
            </a:avLst>
          </a:prstGeom>
          <a:solidFill>
            <a:srgbClr val="00286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134603"/>
            <a:ext cx="8229600" cy="452596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800"/>
            </a:lvl2pPr>
            <a:lvl3pPr>
              <a:defRPr sz="1800"/>
            </a:lvl3pPr>
            <a:lvl5pPr>
              <a:defRPr sz="1800"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03536" y="274638"/>
            <a:ext cx="7643586" cy="478291"/>
          </a:xfrm>
          <a:prstGeom prst="rect">
            <a:avLst/>
          </a:prstGeom>
        </p:spPr>
        <p:txBody>
          <a:bodyPr/>
          <a:lstStyle>
            <a:lvl1pPr algn="l">
              <a:defRPr sz="2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pic>
        <p:nvPicPr>
          <p:cNvPr id="12" name="Imagen 11" descr="LOGO-CASITA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036" y="6447273"/>
            <a:ext cx="1698171" cy="196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gray">
          <a:xfrm>
            <a:off x="0" y="2017713"/>
            <a:ext cx="9144000" cy="48402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10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/>
          <a:lstStyle/>
          <a:p>
            <a:pPr marL="190500" indent="-190500" fontAlgn="auto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rgbClr val="969696"/>
              </a:buClr>
              <a:buFont typeface="Wingdings" pitchFamily="2" charset="2"/>
              <a:buChar char="§"/>
              <a:defRPr/>
            </a:pPr>
            <a:endParaRPr lang="de-DE" noProof="1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9020" y="914954"/>
            <a:ext cx="907498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pic>
        <p:nvPicPr>
          <p:cNvPr id="5" name="Imagen 3" descr="fondo3.jpg"/>
          <p:cNvPicPr>
            <a:picLocks noChangeAspect="1"/>
          </p:cNvPicPr>
          <p:nvPr userDrawn="1"/>
        </p:nvPicPr>
        <p:blipFill>
          <a:blip r:embed="rId2" cstate="print">
            <a:alphaModFix amt="12000"/>
          </a:blip>
          <a:srcRect/>
          <a:stretch>
            <a:fillRect/>
          </a:stretch>
        </p:blipFill>
        <p:spPr bwMode="auto">
          <a:xfrm>
            <a:off x="0" y="841375"/>
            <a:ext cx="14579394" cy="6436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simple (texto y list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11"/>
          <p:cNvSpPr/>
          <p:nvPr userDrawn="1"/>
        </p:nvSpPr>
        <p:spPr>
          <a:xfrm>
            <a:off x="0" y="0"/>
            <a:ext cx="9144000" cy="841375"/>
          </a:xfrm>
          <a:prstGeom prst="roundRect">
            <a:avLst>
              <a:gd name="adj" fmla="val 0"/>
            </a:avLst>
          </a:prstGeom>
          <a:solidFill>
            <a:srgbClr val="00286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34603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5pPr>
              <a:defRPr sz="1800"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03536" y="274638"/>
            <a:ext cx="7643586" cy="478291"/>
          </a:xfrm>
        </p:spPr>
        <p:txBody>
          <a:bodyPr/>
          <a:lstStyle>
            <a:lvl1pPr algn="l">
              <a:defRPr sz="2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pic>
        <p:nvPicPr>
          <p:cNvPr id="7" name="Imagen 3" descr="fondo3.jpg"/>
          <p:cNvPicPr>
            <a:picLocks noChangeAspect="1"/>
          </p:cNvPicPr>
          <p:nvPr userDrawn="1"/>
        </p:nvPicPr>
        <p:blipFill>
          <a:blip r:embed="rId2" cstate="print">
            <a:alphaModFix amt="12000"/>
          </a:blip>
          <a:srcRect/>
          <a:stretch>
            <a:fillRect/>
          </a:stretch>
        </p:blipFill>
        <p:spPr bwMode="auto">
          <a:xfrm>
            <a:off x="-10148341" y="7278077"/>
            <a:ext cx="14579394" cy="6436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n 7" descr="LOGO-CASITA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00" y="6397503"/>
            <a:ext cx="1839700" cy="212628"/>
          </a:xfrm>
          <a:prstGeom prst="rect">
            <a:avLst/>
          </a:prstGeom>
        </p:spPr>
      </p:pic>
      <p:pic>
        <p:nvPicPr>
          <p:cNvPr id="11" name="Imagen 3" descr="fondo3.jpg"/>
          <p:cNvPicPr>
            <a:picLocks noChangeAspect="1"/>
          </p:cNvPicPr>
          <p:nvPr userDrawn="1"/>
        </p:nvPicPr>
        <p:blipFill>
          <a:blip r:embed="rId2" cstate="print">
            <a:alphaModFix amt="12000"/>
          </a:blip>
          <a:srcRect/>
          <a:stretch>
            <a:fillRect/>
          </a:stretch>
        </p:blipFill>
        <p:spPr bwMode="auto">
          <a:xfrm>
            <a:off x="0" y="841375"/>
            <a:ext cx="14579394" cy="6436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gray">
          <a:xfrm>
            <a:off x="0" y="2017713"/>
            <a:ext cx="9144000" cy="48402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10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/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rgbClr val="969696"/>
              </a:buClr>
              <a:buFont typeface="Wingdings" pitchFamily="2" charset="2"/>
              <a:buNone/>
              <a:defRPr/>
            </a:pPr>
            <a:endParaRPr lang="de-DE" noProof="1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5" name="Rectángulo 17"/>
          <p:cNvSpPr/>
          <p:nvPr userDrawn="1"/>
        </p:nvSpPr>
        <p:spPr bwMode="auto">
          <a:xfrm>
            <a:off x="0" y="6781800"/>
            <a:ext cx="9144000" cy="88900"/>
          </a:xfrm>
          <a:prstGeom prst="rect">
            <a:avLst/>
          </a:prstGeom>
          <a:ln>
            <a:noFill/>
            <a:headEnd/>
            <a:tailEnd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4985F-4A01-4644-8668-5A48B339C7DE}" type="datetimeFigureOut">
              <a:rPr lang="de-DE"/>
              <a:pPr>
                <a:defRPr/>
              </a:pPr>
              <a:t>07.04.2015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05CAC-E11D-4AC8-B232-E7810EEB4577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23E13-E6E8-4DF0-9C5D-10E10D5550BA}" type="datetimeFigureOut">
              <a:rPr lang="de-DE"/>
              <a:pPr>
                <a:defRPr/>
              </a:pPr>
              <a:t>07.04.2015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A2AD1-C894-45C0-99AF-A86A1CCB0C0E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9B0F9F-BF69-473A-8799-CCDF045355E1}" type="datetimeFigureOut">
              <a:rPr lang="es-ES" smtClean="0"/>
              <a:pPr>
                <a:defRPr/>
              </a:pPr>
              <a:t>07/04/2015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44339-FAC3-4A5C-A90B-8EE6C124565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10"/>
          <p:cNvSpPr/>
          <p:nvPr userDrawn="1"/>
        </p:nvSpPr>
        <p:spPr>
          <a:xfrm>
            <a:off x="0" y="0"/>
            <a:ext cx="9144000" cy="841375"/>
          </a:xfrm>
          <a:prstGeom prst="roundRect">
            <a:avLst>
              <a:gd name="adj" fmla="val 0"/>
            </a:avLst>
          </a:prstGeom>
          <a:solidFill>
            <a:srgbClr val="00286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134603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5pPr>
              <a:defRPr sz="1800"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03536" y="274638"/>
            <a:ext cx="7643586" cy="478291"/>
          </a:xfrm>
        </p:spPr>
        <p:txBody>
          <a:bodyPr/>
          <a:lstStyle>
            <a:lvl1pPr algn="l">
              <a:defRPr sz="2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13"/>
          <p:cNvSpPr/>
          <p:nvPr userDrawn="1"/>
        </p:nvSpPr>
        <p:spPr>
          <a:xfrm>
            <a:off x="0" y="0"/>
            <a:ext cx="9144000" cy="841375"/>
          </a:xfrm>
          <a:prstGeom prst="roundRect">
            <a:avLst>
              <a:gd name="adj" fmla="val 0"/>
            </a:avLst>
          </a:prstGeom>
          <a:solidFill>
            <a:srgbClr val="00286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134603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5pPr>
              <a:defRPr sz="1800"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403536" y="274638"/>
            <a:ext cx="7643586" cy="478291"/>
          </a:xfrm>
        </p:spPr>
        <p:txBody>
          <a:bodyPr/>
          <a:lstStyle>
            <a:lvl1pPr algn="l">
              <a:defRPr sz="2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7"/>
          <p:cNvSpPr/>
          <p:nvPr userDrawn="1"/>
        </p:nvSpPr>
        <p:spPr>
          <a:xfrm>
            <a:off x="0" y="617538"/>
            <a:ext cx="9144000" cy="590550"/>
          </a:xfrm>
          <a:prstGeom prst="roundRect">
            <a:avLst>
              <a:gd name="adj" fmla="val 0"/>
            </a:avLst>
          </a:prstGeom>
          <a:solidFill>
            <a:srgbClr val="00286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86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86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96974"/>
            <a:ext cx="8229600" cy="11430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pic>
        <p:nvPicPr>
          <p:cNvPr id="13" name="Imagen 12" descr="LOGO-CASITA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6" y="6447273"/>
            <a:ext cx="1698171" cy="196271"/>
          </a:xfrm>
          <a:prstGeom prst="rect">
            <a:avLst/>
          </a:prstGeom>
        </p:spPr>
      </p:pic>
      <p:pic>
        <p:nvPicPr>
          <p:cNvPr id="14" name="Imagen 13" descr="LOGObanc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058" y="6449443"/>
            <a:ext cx="1235964" cy="1941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7"/>
          <p:cNvSpPr/>
          <p:nvPr userDrawn="1"/>
        </p:nvSpPr>
        <p:spPr>
          <a:xfrm>
            <a:off x="0" y="617538"/>
            <a:ext cx="9144000" cy="59055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ángulo 11"/>
          <p:cNvSpPr/>
          <p:nvPr userDrawn="1"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86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86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296974"/>
            <a:ext cx="8229600" cy="11430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7"/>
          <p:cNvSpPr/>
          <p:nvPr userDrawn="1"/>
        </p:nvSpPr>
        <p:spPr>
          <a:xfrm>
            <a:off x="0" y="617538"/>
            <a:ext cx="9144000" cy="59055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86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86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296974"/>
            <a:ext cx="8229600" cy="11430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D3322-6860-4A98-B157-76FCCDB1E2AC}" type="datetimeFigureOut">
              <a:rPr lang="es-ES"/>
              <a:pPr>
                <a:defRPr/>
              </a:pPr>
              <a:t>07/04/2015</a:t>
            </a:fld>
            <a:endParaRPr lang="es-E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D16FD-A697-48EC-A0C1-BE61413A41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9B0F9F-BF69-473A-8799-CCDF045355E1}" type="datetimeFigureOut">
              <a:rPr lang="es-ES"/>
              <a:pPr>
                <a:defRPr/>
              </a:pPr>
              <a:t>07/04/2015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644339-FAC3-4A5C-A90B-8EE6C124565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8" r:id="rId16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2F63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3193FF"/>
        </a:buClr>
        <a:buFont typeface="Wingdings" pitchFamily="2" charset="2"/>
        <a:buChar char="§"/>
        <a:defRPr sz="1600" kern="1200">
          <a:solidFill>
            <a:srgbClr val="002F63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ct val="20000"/>
        </a:spcBef>
        <a:spcAft>
          <a:spcPct val="0"/>
        </a:spcAft>
        <a:buClr>
          <a:srgbClr val="3193FF"/>
        </a:buClr>
        <a:buFont typeface="Arial" charset="0"/>
        <a:buChar char="•"/>
        <a:defRPr sz="1600" kern="1200">
          <a:solidFill>
            <a:srgbClr val="002F63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3193FF"/>
        </a:buClr>
        <a:buFont typeface="Arial" charset="0"/>
        <a:buChar char="•"/>
        <a:defRPr sz="1600" kern="1200">
          <a:solidFill>
            <a:srgbClr val="002F6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3193FF"/>
        </a:buClr>
        <a:buFont typeface="Courier New" pitchFamily="49" charset="0"/>
        <a:buChar char="o"/>
        <a:defRPr sz="1600" kern="1200">
          <a:solidFill>
            <a:srgbClr val="002F63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3193FF"/>
        </a:buClr>
        <a:buFont typeface="Arial" charset="0"/>
        <a:buChar char="»"/>
        <a:defRPr sz="1600" kern="1200">
          <a:solidFill>
            <a:srgbClr val="002F6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7A2A5F-17F6-418A-86B5-745B20E4301D}" type="datetimeFigureOut">
              <a:rPr lang="de-DE"/>
              <a:pPr>
                <a:defRPr/>
              </a:pPr>
              <a:t>07.04.2015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57450" y="6356350"/>
            <a:ext cx="422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865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E07413-49B6-4D8E-9E73-1BBD08AF9267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  <p:pic>
        <p:nvPicPr>
          <p:cNvPr id="15" name="Imagen 14" descr="LOGO-CASITA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79" y="6384297"/>
            <a:ext cx="1698171" cy="196271"/>
          </a:xfrm>
          <a:prstGeom prst="rect">
            <a:avLst/>
          </a:prstGeom>
        </p:spPr>
      </p:pic>
      <p:sp>
        <p:nvSpPr>
          <p:cNvPr id="11" name="Rectángulo redondeado 11"/>
          <p:cNvSpPr/>
          <p:nvPr userDrawn="1"/>
        </p:nvSpPr>
        <p:spPr>
          <a:xfrm>
            <a:off x="0" y="0"/>
            <a:ext cx="9144000" cy="841375"/>
          </a:xfrm>
          <a:prstGeom prst="roundRect">
            <a:avLst>
              <a:gd name="adj" fmla="val 0"/>
            </a:avLst>
          </a:prstGeom>
          <a:solidFill>
            <a:srgbClr val="002863"/>
          </a:solidFill>
          <a:ln w="9525" cap="flat" cmpd="sng" algn="ctr">
            <a:solidFill>
              <a:srgbClr val="08A1D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uadroTexto 1"/>
          <p:cNvSpPr txBox="1"/>
          <p:nvPr userDrawn="1"/>
        </p:nvSpPr>
        <p:spPr>
          <a:xfrm>
            <a:off x="223960" y="6377163"/>
            <a:ext cx="2708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+mn-cs"/>
              </a:rPr>
              <a:t>División Operaciones y Tecnología</a:t>
            </a:r>
            <a:endParaRPr lang="es-E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68525"/>
            <a:ext cx="7772400" cy="1470025"/>
          </a:xfrm>
        </p:spPr>
        <p:txBody>
          <a:bodyPr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dirty="0" smtClean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Proyecto</a:t>
            </a:r>
            <a:br>
              <a:rPr lang="es-CL" dirty="0" smtClean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s-CL" dirty="0" smtClean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Nueva Banca Móvil</a:t>
            </a:r>
            <a:endParaRPr lang="es-CL" sz="2200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021922"/>
            <a:ext cx="6400800" cy="920274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buClr>
                <a:schemeClr val="accent3">
                  <a:lumMod val="50000"/>
                  <a:lumOff val="50000"/>
                </a:schemeClr>
              </a:buClr>
              <a:defRPr/>
            </a:pPr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Etapa de Certificación</a:t>
            </a:r>
          </a:p>
          <a:p>
            <a:pPr eaLnBrk="1" fontAlgn="auto" hangingPunct="1">
              <a:spcAft>
                <a:spcPts val="0"/>
              </a:spcAft>
              <a:buClr>
                <a:schemeClr val="accent3">
                  <a:lumMod val="50000"/>
                  <a:lumOff val="50000"/>
                </a:schemeClr>
              </a:buClr>
              <a:defRPr/>
            </a:pPr>
            <a:r>
              <a:rPr lang="es-ES" sz="1200" dirty="0" smtClean="0">
                <a:solidFill>
                  <a:schemeClr val="accent3">
                    <a:lumMod val="50000"/>
                  </a:schemeClr>
                </a:solidFill>
              </a:rPr>
              <a:t>11 de Diciembre 2013</a:t>
            </a:r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buClr>
                <a:schemeClr val="accent3">
                  <a:lumMod val="50000"/>
                  <a:lumOff val="50000"/>
                </a:schemeClr>
              </a:buClr>
              <a:defRPr/>
            </a:pPr>
            <a:endParaRPr lang="es-ES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633928" y="5402333"/>
            <a:ext cx="6138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558ED5"/>
                </a:solidFill>
              </a:rPr>
              <a:t>Gerencia Servicio Procesamiento e Infraestructura</a:t>
            </a:r>
          </a:p>
          <a:p>
            <a:pPr algn="ctr"/>
            <a:r>
              <a:rPr lang="es-ES" dirty="0" smtClean="0">
                <a:solidFill>
                  <a:srgbClr val="558ED5"/>
                </a:solidFill>
              </a:rPr>
              <a:t>División Tecnología e Informática</a:t>
            </a:r>
            <a:endParaRPr lang="es-ES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906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-4763"/>
            <a:ext cx="9144000" cy="814232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CL" sz="2400" dirty="0" smtClean="0">
                <a:latin typeface="Calibri" pitchFamily="34" charset="0"/>
              </a:rPr>
              <a:t>        Pruebas Funcionales </a:t>
            </a:r>
            <a:endParaRPr lang="es-CL" sz="2400" dirty="0"/>
          </a:p>
        </p:txBody>
      </p:sp>
      <p:sp>
        <p:nvSpPr>
          <p:cNvPr id="2" name="1 CuadroTexto"/>
          <p:cNvSpPr txBox="1"/>
          <p:nvPr/>
        </p:nvSpPr>
        <p:spPr>
          <a:xfrm>
            <a:off x="167640" y="1040712"/>
            <a:ext cx="878935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Estado:</a:t>
            </a:r>
          </a:p>
          <a:p>
            <a:endParaRPr lang="es-CL" sz="900" dirty="0"/>
          </a:p>
          <a:p>
            <a:r>
              <a:rPr lang="es-CL" dirty="0" smtClean="0"/>
              <a:t>Ciclo 1  – Concluido.</a:t>
            </a:r>
          </a:p>
          <a:p>
            <a:r>
              <a:rPr lang="es-CL" dirty="0" smtClean="0"/>
              <a:t>Ciclo ‘1 – Concluido</a:t>
            </a:r>
            <a:endParaRPr lang="es-CL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149045"/>
            <a:ext cx="4657725" cy="381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42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-4763"/>
            <a:ext cx="9144000" cy="814232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CL" sz="2400" dirty="0" smtClean="0">
                <a:latin typeface="Calibri" pitchFamily="34" charset="0"/>
              </a:rPr>
              <a:t>Estado Ciclo 1’ – Resumen                                                     Estado al 11/Dic</a:t>
            </a:r>
            <a:endParaRPr lang="es-CL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91440" y="2737683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Defectos Reportados: 157</a:t>
            </a:r>
            <a:endParaRPr lang="es-CL" sz="2800" b="1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285861"/>
              </p:ext>
            </p:extLst>
          </p:nvPr>
        </p:nvGraphicFramePr>
        <p:xfrm>
          <a:off x="734785" y="1011828"/>
          <a:ext cx="2530929" cy="1725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3131"/>
                <a:gridCol w="345688"/>
                <a:gridCol w="432110"/>
              </a:tblGrid>
              <a:tr h="32741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Resultados ciclo 1'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3307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Casos Ejecutados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07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Casos Exitosos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10,6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07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Casos Fallados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21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7,39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07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Casos Bloqueados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14,1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07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Casos No iniciados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193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307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Casos Totales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284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60902"/>
            <a:ext cx="4109423" cy="2689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28" y="3279499"/>
            <a:ext cx="3895043" cy="267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238171" y="1643964"/>
            <a:ext cx="412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De los 31 casos informados como solucionados, 21 no están corregidos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-4763"/>
            <a:ext cx="9144000" cy="814232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CL" sz="2400" dirty="0" smtClean="0">
                <a:latin typeface="Calibri" pitchFamily="34" charset="0"/>
              </a:rPr>
              <a:t>Estado Ciclo 1 – Resumen                                                   Cerrado 09/Dic</a:t>
            </a:r>
            <a:endParaRPr lang="es-CL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53105"/>
            <a:ext cx="4419600" cy="269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45767"/>
              </p:ext>
            </p:extLst>
          </p:nvPr>
        </p:nvGraphicFramePr>
        <p:xfrm>
          <a:off x="867410" y="1112520"/>
          <a:ext cx="4542790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2171"/>
                <a:gridCol w="1222525"/>
                <a:gridCol w="1278094"/>
              </a:tblGrid>
              <a:tr h="33147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L" sz="2000" b="1" u="none" strike="noStrike" dirty="0">
                          <a:effectLst/>
                        </a:rPr>
                        <a:t>Resultado Ciclo 1</a:t>
                      </a:r>
                      <a:endParaRPr lang="es-CL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u="none" strike="noStrike">
                          <a:effectLst/>
                        </a:rPr>
                        <a:t>Casos Ejecutados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2000" u="none" strike="noStrike" dirty="0" smtClean="0">
                          <a:effectLst/>
                        </a:rPr>
                        <a:t>5186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2000" u="none" strike="noStrike" dirty="0">
                          <a:effectLst/>
                        </a:rPr>
                        <a:t>100%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u="none" strike="noStrike">
                          <a:effectLst/>
                        </a:rPr>
                        <a:t>Casos Exitosos (OK)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2000" u="none" strike="noStrike" dirty="0" smtClean="0">
                          <a:effectLst/>
                        </a:rPr>
                        <a:t>5041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2000" u="none" strike="noStrike" dirty="0" smtClean="0">
                          <a:effectLst/>
                        </a:rPr>
                        <a:t>97%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u="none" strike="noStrike">
                          <a:effectLst/>
                        </a:rPr>
                        <a:t>Casos Fallados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2000" u="none" strike="noStrike">
                          <a:effectLst/>
                        </a:rPr>
                        <a:t>145</a:t>
                      </a:r>
                      <a:endParaRPr lang="es-CL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2000" u="none" strike="noStrike" dirty="0" smtClean="0">
                          <a:effectLst/>
                        </a:rPr>
                        <a:t>3%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5897880" y="1776829"/>
            <a:ext cx="280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El 2% de casos Pendientes informados el día de ayer, pasaron a casos bloqueados.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917" y="3222943"/>
            <a:ext cx="4221163" cy="272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91440" y="2737683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Defectos Reportados: 150</a:t>
            </a:r>
            <a:endParaRPr lang="es-CL" sz="2800" b="1" dirty="0"/>
          </a:p>
        </p:txBody>
      </p:sp>
    </p:spTree>
    <p:extLst>
      <p:ext uri="{BB962C8B-B14F-4D97-AF65-F5344CB8AC3E}">
        <p14:creationId xmlns:p14="http://schemas.microsoft.com/office/powerpoint/2010/main" val="12358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-4763"/>
            <a:ext cx="9144000" cy="814232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CL" sz="2400" dirty="0" smtClean="0">
                <a:latin typeface="Calibri" pitchFamily="34" charset="0"/>
              </a:rPr>
              <a:t> Estado Ciclo 1 -  Análisis Pruebas Funcionales</a:t>
            </a:r>
            <a:endParaRPr lang="es-CL" sz="2400" dirty="0"/>
          </a:p>
        </p:txBody>
      </p:sp>
      <p:graphicFrame>
        <p:nvGraphicFramePr>
          <p:cNvPr id="5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124259"/>
              </p:ext>
            </p:extLst>
          </p:nvPr>
        </p:nvGraphicFramePr>
        <p:xfrm>
          <a:off x="0" y="723744"/>
          <a:ext cx="9144000" cy="6048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630474"/>
              </p:ext>
            </p:extLst>
          </p:nvPr>
        </p:nvGraphicFramePr>
        <p:xfrm>
          <a:off x="1281112" y="1397000"/>
          <a:ext cx="65817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820"/>
                <a:gridCol w="1216909"/>
                <a:gridCol w="1441022"/>
                <a:gridCol w="866775"/>
                <a:gridCol w="1238249"/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Pruebas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# </a:t>
                      </a:r>
                      <a:r>
                        <a:rPr lang="es-CL" dirty="0" err="1" smtClean="0"/>
                        <a:t>CP´s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# Defectos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%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Indicador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Ciclo 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>
                          <a:solidFill>
                            <a:srgbClr val="92D050"/>
                          </a:solidFill>
                        </a:rPr>
                        <a:t>3 %</a:t>
                      </a:r>
                      <a:endParaRPr lang="es-CL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>
                          <a:solidFill>
                            <a:srgbClr val="92D050"/>
                          </a:solidFill>
                        </a:rPr>
                        <a:t>↑</a:t>
                      </a:r>
                      <a:endParaRPr lang="es-CL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36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-4763"/>
            <a:ext cx="9144000" cy="814232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CL" sz="2400" dirty="0" smtClean="0">
                <a:latin typeface="Calibri" pitchFamily="34" charset="0"/>
              </a:rPr>
              <a:t>Estado Ciclo 1 - Defectos Críticos</a:t>
            </a:r>
            <a:endParaRPr lang="es-CL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" y="1219200"/>
            <a:ext cx="9090282" cy="451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47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-4763"/>
            <a:ext cx="9144000" cy="814232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CL" sz="2400" dirty="0">
                <a:latin typeface="Calibri" pitchFamily="34" charset="0"/>
              </a:rPr>
              <a:t>Estado Ciclo 1 - Defectos </a:t>
            </a:r>
            <a:r>
              <a:rPr lang="es-CL" sz="2400" dirty="0" smtClean="0">
                <a:latin typeface="Calibri" pitchFamily="34" charset="0"/>
              </a:rPr>
              <a:t>Críticos</a:t>
            </a:r>
            <a:endParaRPr lang="es-CL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9" y="1021080"/>
            <a:ext cx="9039421" cy="474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9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68525"/>
            <a:ext cx="7772400" cy="1470025"/>
          </a:xfrm>
        </p:spPr>
        <p:txBody>
          <a:bodyPr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dirty="0" smtClean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Proyecto</a:t>
            </a:r>
            <a:br>
              <a:rPr lang="es-CL" dirty="0" smtClean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s-CL" dirty="0" smtClean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Nueva Banca Móvil</a:t>
            </a:r>
            <a:endParaRPr lang="es-CL" sz="2200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021922"/>
            <a:ext cx="6400800" cy="920274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buClr>
                <a:schemeClr val="accent3">
                  <a:lumMod val="50000"/>
                  <a:lumOff val="50000"/>
                </a:schemeClr>
              </a:buClr>
              <a:defRPr/>
            </a:pPr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Etapa de Certificación</a:t>
            </a:r>
          </a:p>
          <a:p>
            <a:pPr eaLnBrk="1" fontAlgn="auto" hangingPunct="1">
              <a:spcAft>
                <a:spcPts val="0"/>
              </a:spcAft>
              <a:buClr>
                <a:schemeClr val="accent3">
                  <a:lumMod val="50000"/>
                  <a:lumOff val="50000"/>
                </a:schemeClr>
              </a:buClr>
              <a:defRPr/>
            </a:pPr>
            <a:r>
              <a:rPr lang="es-ES" sz="1200" dirty="0" smtClean="0">
                <a:solidFill>
                  <a:schemeClr val="accent3">
                    <a:lumMod val="50000"/>
                  </a:schemeClr>
                </a:solidFill>
              </a:rPr>
              <a:t>10 de Diciembre 2013</a:t>
            </a:r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buClr>
                <a:schemeClr val="accent3">
                  <a:lumMod val="50000"/>
                  <a:lumOff val="50000"/>
                </a:schemeClr>
              </a:buClr>
              <a:defRPr/>
            </a:pPr>
            <a:endParaRPr lang="es-ES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633928" y="5402333"/>
            <a:ext cx="6138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558ED5"/>
                </a:solidFill>
              </a:rPr>
              <a:t>Gerencia Servicio Procesamiento e Infraestructura</a:t>
            </a:r>
          </a:p>
          <a:p>
            <a:pPr algn="ctr"/>
            <a:r>
              <a:rPr lang="es-ES" dirty="0" smtClean="0">
                <a:solidFill>
                  <a:srgbClr val="558ED5"/>
                </a:solidFill>
              </a:rPr>
              <a:t>División Tecnología e Informática</a:t>
            </a:r>
            <a:endParaRPr lang="es-ES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65539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JPGQUALITY" val="95"/>
  <p:tag name="BASENAME" val="Slide"/>
  <p:tag name="SAVETOFOLDER" val="P:\_JOBS ZUM BEARBEITEN\NEUE PRODUKTE\Charts 2007\D2451_Basic_TQM-Toolbox\Bilder\"/>
  <p:tag name="IMAGEWIDTH" val="1440"/>
  <p:tag name="IMAGEHEIGHT" val="1080"/>
  <p:tag name="EXPORTRANGE" val="SlideRange"/>
  <p:tag name="EXPORTSLIDERANGE" val="15,53"/>
  <p:tag name="SIZEBY" val="DPI"/>
  <p:tag name="OUTPUTDPI" val="144"/>
  <p:tag name="EXPORTAS" val="PNG"/>
  <p:tag name="NUMBERFORMAT" val="00"/>
</p:tagLst>
</file>

<file path=ppt/theme/theme1.xml><?xml version="1.0" encoding="utf-8"?>
<a:theme xmlns:a="http://schemas.openxmlformats.org/drawingml/2006/main" name="1_Tema de Office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Larissa-Design">
  <a:themeElements>
    <a:clrScheme name="pre-divot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2456C1"/>
      </a:accent2>
      <a:accent3>
        <a:srgbClr val="002F63"/>
      </a:accent3>
      <a:accent4>
        <a:srgbClr val="5E64A2"/>
      </a:accent4>
      <a:accent5>
        <a:srgbClr val="A5ACC6"/>
      </a:accent5>
      <a:accent6>
        <a:srgbClr val="408DFF"/>
      </a:accent6>
      <a:hlink>
        <a:srgbClr val="041976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18538</TotalTime>
  <Words>237</Words>
  <Application>Microsoft Office PowerPoint</Application>
  <PresentationFormat>Presentación en pantalla (4:3)</PresentationFormat>
  <Paragraphs>76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1_Tema de Office</vt:lpstr>
      <vt:lpstr>1_Larissa-Design</vt:lpstr>
      <vt:lpstr>Proyecto Nueva Banca Móvil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Proyecto Nueva Banca Móvil</vt:lpstr>
    </vt:vector>
  </TitlesOfParts>
  <Company>Inscale GmbH</Company>
  <LinksUpToDate>false</LinksUpToDate>
  <SharedDoc>false</SharedDoc>
  <HyperlinkBase>www.presentationload.com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D2441 Premium TQM-Toolbox</dc:title>
  <dc:creator>PresentationLoad</dc:creator>
  <dc:description>Professional PowerPoint templates for download</dc:description>
  <cp:lastModifiedBy>Sergio Alejandro Cerda Zuñiga</cp:lastModifiedBy>
  <cp:revision>1620</cp:revision>
  <cp:lastPrinted>2013-11-15T21:15:14Z</cp:lastPrinted>
  <dcterms:created xsi:type="dcterms:W3CDTF">2010-05-21T10:35:54Z</dcterms:created>
  <dcterms:modified xsi:type="dcterms:W3CDTF">2015-04-07T17:50:33Z</dcterms:modified>
</cp:coreProperties>
</file>