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5" r:id="rId3"/>
  </p:sldMasterIdLst>
  <p:notesMasterIdLst>
    <p:notesMasterId r:id="rId7"/>
  </p:notesMasterIdLst>
  <p:handoutMasterIdLst>
    <p:handoutMasterId r:id="rId8"/>
  </p:handoutMasterIdLst>
  <p:sldIdLst>
    <p:sldId id="757" r:id="rId4"/>
    <p:sldId id="782" r:id="rId5"/>
    <p:sldId id="783" r:id="rId6"/>
  </p:sldIdLst>
  <p:sldSz cx="9144000" cy="6858000" type="screen4x3"/>
  <p:notesSz cx="7010400" cy="92964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86A86"/>
    <a:srgbClr val="DDDDDD"/>
    <a:srgbClr val="336DB2"/>
    <a:srgbClr val="EAEAEA"/>
    <a:srgbClr val="C0C0C0"/>
    <a:srgbClr val="FFFFFF"/>
    <a:srgbClr val="000000"/>
    <a:srgbClr val="F2F2F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5" autoAdjust="0"/>
    <p:restoredTop sz="86491" autoAdjust="0"/>
  </p:normalViewPr>
  <p:slideViewPr>
    <p:cSldViewPr snapToGrid="0" snapToObjects="1">
      <p:cViewPr>
        <p:scale>
          <a:sx n="81" d="100"/>
          <a:sy n="81" d="100"/>
        </p:scale>
        <p:origin x="-858" y="-19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-2838" y="-96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1F1F930-287B-46D4-95D2-F742AA82DB15}" type="datetimeFigureOut">
              <a:rPr lang="es-CL"/>
              <a:pPr>
                <a:defRPr/>
              </a:pPr>
              <a:t>17-02-2014</a:t>
            </a:fld>
            <a:endParaRPr lang="es-CL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317C3F4-8B47-43E9-A29B-173180DE68ED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31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2256" y="0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4665067-3CA6-4936-AB33-7E87C2CFFC10}" type="datetimeFigureOut">
              <a:rPr lang="de-DE"/>
              <a:pPr>
                <a:defRPr/>
              </a:pPr>
              <a:t>17.02.2014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121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2256" y="8829121"/>
            <a:ext cx="3036623" cy="465743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072AAE-44D0-42D9-B570-DDC71CE07FB1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563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072AAE-44D0-42D9-B570-DDC71CE07FB1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834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DCC2B-92A5-4816-9853-315DEE11644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BDCC2B-92A5-4816-9853-315DEE11644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0"/>
            <a:ext cx="9144000" cy="3886200"/>
          </a:xfrm>
          <a:prstGeom prst="rect">
            <a:avLst/>
          </a:prstGeom>
          <a:gradFill flip="none" rotWithShape="1">
            <a:gsLst>
              <a:gs pos="42000">
                <a:srgbClr val="4D4D4D"/>
              </a:gs>
              <a:gs pos="100000">
                <a:srgbClr val="000000"/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8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9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5560" y="1998133"/>
            <a:ext cx="6217640" cy="1416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8D283-D3C0-4379-ADF3-6A59BC492DE2}" type="datetimeFigureOut">
              <a:rPr lang="de-DE"/>
              <a:pPr>
                <a:defRPr/>
              </a:pPr>
              <a:t>17.02.2014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49B-6A89-42B5-AD8A-716FF1F9648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7"/>
          <p:cNvSpPr/>
          <p:nvPr userDrawn="1"/>
        </p:nvSpPr>
        <p:spPr>
          <a:xfrm>
            <a:off x="0" y="0"/>
            <a:ext cx="9144000" cy="3581074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9943"/>
            <a:ext cx="6400800" cy="84515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75236"/>
            <a:ext cx="7772400" cy="1470025"/>
          </a:xfrm>
          <a:effectLst/>
        </p:spPr>
        <p:txBody>
          <a:bodyPr/>
          <a:lstStyle>
            <a:lvl1pPr>
              <a:defRPr sz="320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106863" y="4745364"/>
            <a:ext cx="914400" cy="365125"/>
          </a:xfrm>
        </p:spPr>
        <p:txBody>
          <a:bodyPr/>
          <a:lstStyle>
            <a:lvl1pPr algn="ctr">
              <a:defRPr>
                <a:solidFill>
                  <a:srgbClr val="5ACEF9"/>
                </a:solidFill>
              </a:defRPr>
            </a:lvl1pPr>
          </a:lstStyle>
          <a:p>
            <a:pPr>
              <a:defRPr/>
            </a:pPr>
            <a:fld id="{F5E401DB-93B0-4D9E-9B83-4D9F0C5A508B}" type="datetimeFigureOut">
              <a:rPr lang="es-ES" smtClean="0"/>
              <a:pPr>
                <a:defRPr/>
              </a:pPr>
              <a:t>17/02/2014</a:t>
            </a:fld>
            <a:endParaRPr lang="es-ES" dirty="0"/>
          </a:p>
        </p:txBody>
      </p:sp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150" y="6184875"/>
            <a:ext cx="1839700" cy="212628"/>
          </a:xfrm>
          <a:prstGeom prst="rect">
            <a:avLst/>
          </a:prstGeom>
        </p:spPr>
      </p:pic>
      <p:pic>
        <p:nvPicPr>
          <p:cNvPr id="9" name="Imagen 3" descr="fondo3.jpg"/>
          <p:cNvPicPr>
            <a:picLocks noChangeAspect="1"/>
          </p:cNvPicPr>
          <p:nvPr userDrawn="1"/>
        </p:nvPicPr>
        <p:blipFill>
          <a:blip r:embed="rId3" cstate="print">
            <a:alphaModFix amt="12000"/>
          </a:blip>
          <a:srcRect/>
          <a:stretch>
            <a:fillRect/>
          </a:stretch>
        </p:blipFill>
        <p:spPr bwMode="auto">
          <a:xfrm>
            <a:off x="0" y="0"/>
            <a:ext cx="9144000" cy="356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989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 y lista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7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-10148341" y="7278077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7" descr="LOGO-CASITA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00" y="6397503"/>
            <a:ext cx="1839700" cy="212628"/>
          </a:xfrm>
          <a:prstGeom prst="rect">
            <a:avLst/>
          </a:prstGeom>
        </p:spPr>
      </p:pic>
      <p:pic>
        <p:nvPicPr>
          <p:cNvPr id="11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183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simple (tex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6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  <a:prstGeom prst="rect">
            <a:avLst/>
          </a:prstGeo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2" name="Imagen 11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36" y="6447273"/>
            <a:ext cx="1698171" cy="196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9B0F9F-BF69-473A-8799-CCDF045355E1}" type="datetimeFigureOut">
              <a:rPr lang="es-E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44339-FAC3-4A5C-A90B-8EE6C1245656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03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10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520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13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134603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5pPr>
              <a:defRPr sz="1800"/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03536" y="274638"/>
            <a:ext cx="7643586" cy="478291"/>
          </a:xfrm>
        </p:spPr>
        <p:txBody>
          <a:bodyPr/>
          <a:lstStyle>
            <a:lvl1pPr algn="l">
              <a:defRPr sz="2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0916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  <a:solidFill>
            <a:srgbClr val="002863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pic>
        <p:nvPicPr>
          <p:cNvPr id="13" name="Imagen 12" descr="LOGO-CASITA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6" y="6447273"/>
            <a:ext cx="1698171" cy="196271"/>
          </a:xfrm>
          <a:prstGeom prst="rect">
            <a:avLst/>
          </a:prstGeom>
        </p:spPr>
      </p:pic>
      <p:pic>
        <p:nvPicPr>
          <p:cNvPr id="14" name="Imagen 13" descr="LOGObanc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58" y="6449443"/>
            <a:ext cx="1235964" cy="1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8" name="Rectángulo 11"/>
          <p:cNvSpPr/>
          <p:nvPr userDrawn="1"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3534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7"/>
          <p:cNvSpPr/>
          <p:nvPr userDrawn="1"/>
        </p:nvSpPr>
        <p:spPr>
          <a:xfrm>
            <a:off x="0" y="617538"/>
            <a:ext cx="9144000" cy="59055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867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96974"/>
            <a:ext cx="8229600" cy="1143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7039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D3322-6860-4A98-B157-76FCCDB1E2AC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D16FD-A697-48EC-A0C1-BE61413A41AB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81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B7E8B-7D54-44C8-8031-345EDB51AC0A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7A7C-5BD6-474D-831A-BA9136A8A6CD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695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E2C7-4C48-47EA-802D-994F0D2CABA6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08D3-A2D6-4F90-AC0E-0219C548A4F9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3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marL="190500" indent="-190500"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9020" y="914954"/>
            <a:ext cx="907498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pic>
        <p:nvPicPr>
          <p:cNvPr id="5" name="Imagen 3" descr="fondo3.jpg"/>
          <p:cNvPicPr>
            <a:picLocks noChangeAspect="1"/>
          </p:cNvPicPr>
          <p:nvPr userDrawn="1"/>
        </p:nvPicPr>
        <p:blipFill>
          <a:blip r:embed="rId2" cstate="print">
            <a:alphaModFix amt="12000"/>
          </a:blip>
          <a:srcRect/>
          <a:stretch>
            <a:fillRect/>
          </a:stretch>
        </p:blipFill>
        <p:spPr bwMode="auto">
          <a:xfrm>
            <a:off x="0" y="841375"/>
            <a:ext cx="14579394" cy="643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FA4FD-68F0-4A4C-8A5F-6B589406471A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5903E-9E34-457E-97EA-0F277CF3EC1A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4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6BC0-755F-4F64-8A79-A24246A49C95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7D40-29ED-4CB1-8563-7A68627DC70C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28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75904-7BC0-4AA6-959E-0941F524C9C5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195B0-E38C-4F33-AA33-09E563A2A062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gray">
          <a:xfrm>
            <a:off x="0" y="2017713"/>
            <a:ext cx="9144000" cy="48402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10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108000" rIns="144000" bIns="72000"/>
          <a:lstStyle/>
          <a:p>
            <a:pPr fontAlgn="auto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rgbClr val="969696"/>
              </a:buClr>
              <a:buFont typeface="Wingdings" pitchFamily="2" charset="2"/>
              <a:buNone/>
              <a:defRPr/>
            </a:pPr>
            <a:endParaRPr lang="de-DE" noProof="1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5" name="Rectángulo 17"/>
          <p:cNvSpPr/>
          <p:nvPr userDrawn="1"/>
        </p:nvSpPr>
        <p:spPr bwMode="auto">
          <a:xfrm>
            <a:off x="0" y="6781800"/>
            <a:ext cx="9144000" cy="88900"/>
          </a:xfrm>
          <a:prstGeom prst="rect">
            <a:avLst/>
          </a:prstGeom>
          <a:ln>
            <a:noFill/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985F-4A01-4644-8668-5A48B339C7DE}" type="datetimeFigureOut">
              <a:rPr lang="de-DE"/>
              <a:pPr>
                <a:defRPr/>
              </a:pPr>
              <a:t>17.02.2014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05CAC-E11D-4AC8-B232-E7810EEB457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23E13-E6E8-4DF0-9C5D-10E10D5550BA}" type="datetimeFigureOut">
              <a:rPr lang="de-DE"/>
              <a:pPr>
                <a:defRPr/>
              </a:pPr>
              <a:t>17.02.2014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AD1-C894-45C0-99AF-A86A1CCB0C0E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F5247356-681E-4128-9525-4040F3DE3132}" type="datetimeFigureOut">
              <a:rPr lang="es-ES"/>
              <a:pPr>
                <a:defRPr/>
              </a:pPr>
              <a:t>17/02/2014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charset="0"/>
              </a:defRPr>
            </a:lvl1pPr>
          </a:lstStyle>
          <a:p>
            <a:pPr>
              <a:defRPr/>
            </a:pPr>
            <a:fld id="{2228E837-8732-47B8-984D-E43787126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26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7A2A5F-17F6-418A-86B5-745B20E4301D}" type="datetimeFigureOut">
              <a:rPr lang="de-DE"/>
              <a:pPr>
                <a:defRPr/>
              </a:pPr>
              <a:t>17.02.2014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57450" y="6356350"/>
            <a:ext cx="4229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86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E07413-49B6-4D8E-9E73-1BBD08AF9267}" type="slidenum">
              <a:rPr lang="de-DE"/>
              <a:pPr>
                <a:defRPr/>
              </a:pPr>
              <a:t>‹Nº›</a:t>
            </a:fld>
            <a:endParaRPr lang="de-DE" dirty="0"/>
          </a:p>
        </p:txBody>
      </p:sp>
      <p:pic>
        <p:nvPicPr>
          <p:cNvPr id="15" name="Imagen 14" descr="LOGO-CASITA2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9" y="6384297"/>
            <a:ext cx="1698171" cy="196271"/>
          </a:xfrm>
          <a:prstGeom prst="rect">
            <a:avLst/>
          </a:prstGeom>
        </p:spPr>
      </p:pic>
      <p:sp>
        <p:nvSpPr>
          <p:cNvPr id="11" name="Rectángulo redondeado 11"/>
          <p:cNvSpPr/>
          <p:nvPr userDrawn="1"/>
        </p:nvSpPr>
        <p:spPr>
          <a:xfrm>
            <a:off x="0" y="0"/>
            <a:ext cx="9144000" cy="841375"/>
          </a:xfrm>
          <a:prstGeom prst="roundRect">
            <a:avLst>
              <a:gd name="adj" fmla="val 0"/>
            </a:avLst>
          </a:prstGeom>
          <a:solidFill>
            <a:srgbClr val="002863"/>
          </a:solidFill>
          <a:ln w="9525" cap="flat" cmpd="sng" algn="ctr">
            <a:solidFill>
              <a:srgbClr val="08A1D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adroTexto 1"/>
          <p:cNvSpPr txBox="1"/>
          <p:nvPr userDrawn="1"/>
        </p:nvSpPr>
        <p:spPr>
          <a:xfrm>
            <a:off x="223960" y="6377163"/>
            <a:ext cx="2708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+mn-ea"/>
                <a:cs typeface="+mn-cs"/>
              </a:rPr>
              <a:t>División Operaciones y Tecnología</a:t>
            </a:r>
            <a:endParaRPr lang="es-E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4" r:id="rId3"/>
    <p:sldLayoutId id="2147483655" r:id="rId4"/>
    <p:sldLayoutId id="2147483652" r:id="rId5"/>
    <p:sldLayoutId id="2147483701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3131-3A50-4AD1-A336-BFF5EB9F0413}" type="datetimeFigureOut">
              <a:rPr lang="es-CL" smtClean="0"/>
              <a:pPr/>
              <a:t>17-02-2014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86CA-1020-4E7C-AF47-C7E851A85AE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9B0F9F-BF69-473A-8799-CCDF045355E1}" type="datetimeFigureOut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17/02/2014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644339-FAC3-4A5C-A90B-8EE6C1245656}" type="slidenum">
              <a:rPr lang="es-E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3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F63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2F63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Wingdings" pitchFamily="2" charset="2"/>
        <a:buChar char="§"/>
        <a:defRPr sz="1600" kern="1200">
          <a:solidFill>
            <a:srgbClr val="002F63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•"/>
        <a:defRPr sz="1600" kern="1200">
          <a:solidFill>
            <a:srgbClr val="002F6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Courier New" pitchFamily="49" charset="0"/>
        <a:buChar char="o"/>
        <a:defRPr sz="1600" kern="1200">
          <a:solidFill>
            <a:srgbClr val="002F63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3193FF"/>
        </a:buClr>
        <a:buFont typeface="Arial" charset="0"/>
        <a:buChar char="»"/>
        <a:defRPr sz="1600" kern="1200">
          <a:solidFill>
            <a:srgbClr val="002F6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60561"/>
            <a:ext cx="77724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Informe de Avances</a:t>
            </a:r>
            <a:endParaRPr lang="es-E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42676"/>
            <a:ext cx="6400800" cy="6461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3">
                  <a:lumMod val="50000"/>
                  <a:lumOff val="50000"/>
                </a:schemeClr>
              </a:buClr>
              <a:buFont typeface="Wingdings" charset="2"/>
              <a:buNone/>
              <a:defRPr/>
            </a:pPr>
            <a:r>
              <a:rPr lang="es-ES" dirty="0" smtClean="0">
                <a:solidFill>
                  <a:schemeClr val="accent3">
                    <a:lumMod val="50000"/>
                  </a:schemeClr>
                </a:solidFill>
              </a:rPr>
              <a:t>15/02/2014</a:t>
            </a:r>
            <a:endParaRPr lang="es-E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63470" y="3967590"/>
            <a:ext cx="381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558ED5"/>
                </a:solidFill>
              </a:rPr>
              <a:t>Certificación Proyecto </a:t>
            </a:r>
          </a:p>
          <a:p>
            <a:pPr algn="ctr"/>
            <a:r>
              <a:rPr lang="es-ES" sz="2000" dirty="0" smtClean="0">
                <a:solidFill>
                  <a:srgbClr val="558ED5"/>
                </a:solidFill>
              </a:rPr>
              <a:t>“Nueva Banca Móvil”</a:t>
            </a:r>
            <a:endParaRPr lang="es-ES" sz="20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 bwMode="auto">
          <a:xfrm>
            <a:off x="252413" y="986591"/>
            <a:ext cx="5457271" cy="2401377"/>
          </a:xfrm>
          <a:prstGeom prst="roundRect">
            <a:avLst>
              <a:gd name="adj" fmla="val 4143"/>
            </a:avLst>
          </a:prstGeom>
          <a:gradFill flip="none" rotWithShape="1">
            <a:gsLst>
              <a:gs pos="0">
                <a:srgbClr val="D7D7D7"/>
              </a:gs>
              <a:gs pos="100000">
                <a:srgbClr val="FFFFFF"/>
              </a:gs>
            </a:gsLst>
            <a:lin ang="16200000" scaled="1"/>
            <a:tileRect/>
          </a:gradFill>
          <a:ln w="1905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36000" tIns="0" rIns="3600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defRPr/>
            </a:pPr>
            <a:endParaRPr lang="es-CL" sz="1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8200" name="1 Título"/>
          <p:cNvSpPr txBox="1">
            <a:spLocks/>
          </p:cNvSpPr>
          <p:nvPr/>
        </p:nvSpPr>
        <p:spPr bwMode="auto">
          <a:xfrm>
            <a:off x="231138" y="745454"/>
            <a:ext cx="5398654" cy="28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endParaRPr lang="es-CL" sz="1100" b="1" dirty="0" smtClean="0">
              <a:latin typeface="+mn-lt"/>
            </a:endParaRPr>
          </a:p>
          <a:p>
            <a:pPr>
              <a:lnSpc>
                <a:spcPct val="80000"/>
              </a:lnSpc>
            </a:pPr>
            <a:endParaRPr lang="es-CL" sz="1100" b="1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s-CL" sz="1100" b="1" dirty="0" smtClean="0">
                <a:latin typeface="+mn-lt"/>
              </a:rPr>
              <a:t>Alertas y Problemas</a:t>
            </a:r>
          </a:p>
          <a:p>
            <a:pPr>
              <a:lnSpc>
                <a:spcPct val="80000"/>
              </a:lnSpc>
            </a:pPr>
            <a:endParaRPr lang="es-CL" sz="1100" b="1" dirty="0" smtClean="0">
              <a:latin typeface="+mn-lt"/>
            </a:endParaRPr>
          </a:p>
          <a:p>
            <a:pPr>
              <a:lnSpc>
                <a:spcPct val="80000"/>
              </a:lnSpc>
            </a:pPr>
            <a:endParaRPr lang="es-CL" sz="1100" b="1" dirty="0">
              <a:latin typeface="+mn-lt"/>
            </a:endParaRPr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Casos bloqueados por funcionalidades RedGiro y </a:t>
            </a:r>
            <a:r>
              <a:rPr lang="es-CL" sz="1100" dirty="0" smtClean="0"/>
              <a:t>PEC, comprobantes </a:t>
            </a:r>
            <a:r>
              <a:rPr lang="es-CL" sz="1100" dirty="0" err="1" smtClean="0"/>
              <a:t>via</a:t>
            </a:r>
            <a:r>
              <a:rPr lang="es-CL" sz="1100" dirty="0" smtClean="0"/>
              <a:t> email,  avance en cuotas, LUMIA y </a:t>
            </a:r>
            <a:r>
              <a:rPr lang="es-CL" sz="1100" dirty="0" err="1" smtClean="0"/>
              <a:t>BackBerry</a:t>
            </a:r>
            <a:endParaRPr lang="es-CL" sz="1100" dirty="0" smtClean="0"/>
          </a:p>
          <a:p>
            <a:pPr>
              <a:lnSpc>
                <a:spcPct val="80000"/>
              </a:lnSpc>
            </a:pPr>
            <a:endParaRPr lang="es-CL" sz="1100" dirty="0"/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Se presentan atrasos en pruebas por los siguientes :</a:t>
            </a:r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Errores </a:t>
            </a:r>
            <a:r>
              <a:rPr lang="es-CL" sz="1100" dirty="0"/>
              <a:t>de ambiente sucedidos los días viernes 7 , sábado 8 ,Lunes 10 </a:t>
            </a:r>
            <a:r>
              <a:rPr lang="es-CL" sz="1100" dirty="0" smtClean="0"/>
              <a:t>y  </a:t>
            </a:r>
            <a:r>
              <a:rPr lang="es-CL" sz="1100" dirty="0"/>
              <a:t>Martes </a:t>
            </a:r>
            <a:r>
              <a:rPr lang="es-CL" sz="1100" dirty="0" smtClean="0"/>
              <a:t>11 (servicio CS000340, CS000152)</a:t>
            </a:r>
          </a:p>
          <a:p>
            <a:pPr>
              <a:lnSpc>
                <a:spcPct val="80000"/>
              </a:lnSpc>
            </a:pPr>
            <a:endParaRPr lang="es-CL" sz="300" dirty="0"/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Se suspende actividad </a:t>
            </a:r>
            <a:r>
              <a:rPr lang="es-CL" sz="1100" dirty="0"/>
              <a:t>de horario extendido por motivos de ambiente </a:t>
            </a:r>
            <a:r>
              <a:rPr lang="es-CL" sz="1100" dirty="0" smtClean="0"/>
              <a:t>reportados el día martes.</a:t>
            </a:r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endParaRPr lang="es-CL" sz="800" b="1" dirty="0">
              <a:latin typeface="+mn-lt"/>
            </a:endParaRPr>
          </a:p>
          <a:p>
            <a:pPr marL="914400" lvl="1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Homologación </a:t>
            </a:r>
            <a:r>
              <a:rPr lang="es-CL" sz="1100" dirty="0"/>
              <a:t>de pruebas en ALM ha producido </a:t>
            </a:r>
            <a:r>
              <a:rPr lang="es-CL" sz="1100" dirty="0" smtClean="0"/>
              <a:t>atraso en el avance</a:t>
            </a:r>
            <a:r>
              <a:rPr lang="es-CL" sz="1100" dirty="0" smtClean="0"/>
              <a:t>.</a:t>
            </a:r>
          </a:p>
          <a:p>
            <a:pPr lvl="1" indent="0">
              <a:lnSpc>
                <a:spcPct val="80000"/>
              </a:lnSpc>
            </a:pPr>
            <a:endParaRPr lang="es-CL" sz="800" dirty="0"/>
          </a:p>
          <a:p>
            <a:pPr lvl="1" indent="0">
              <a:lnSpc>
                <a:spcPct val="80000"/>
              </a:lnSpc>
            </a:pPr>
            <a:endParaRPr lang="es-CL" sz="1000" dirty="0" smtClean="0"/>
          </a:p>
          <a:p>
            <a:pPr marL="171450" indent="-171450">
              <a:lnSpc>
                <a:spcPct val="80000"/>
              </a:lnSpc>
              <a:buFont typeface="Arial" pitchFamily="34" charset="0"/>
              <a:buChar char="•"/>
            </a:pPr>
            <a:r>
              <a:rPr lang="es-CL" sz="1100" dirty="0" smtClean="0"/>
              <a:t>Aun no se recibe malla de extracción de log de gestión</a:t>
            </a:r>
          </a:p>
          <a:p>
            <a:pPr lvl="1" indent="0">
              <a:lnSpc>
                <a:spcPct val="80000"/>
              </a:lnSpc>
            </a:pPr>
            <a:endParaRPr lang="es-CL" sz="1100" dirty="0"/>
          </a:p>
          <a:p>
            <a:pPr eaLnBrk="1" hangingPunct="1"/>
            <a:endParaRPr lang="es-CL" sz="1000" dirty="0" smtClean="0">
              <a:latin typeface="Calibri" pitchFamily="34" charset="0"/>
            </a:endParaRPr>
          </a:p>
        </p:txBody>
      </p:sp>
      <p:grpSp>
        <p:nvGrpSpPr>
          <p:cNvPr id="8204" name="36 Grupo"/>
          <p:cNvGrpSpPr>
            <a:grpSpLocks/>
          </p:cNvGrpSpPr>
          <p:nvPr/>
        </p:nvGrpSpPr>
        <p:grpSpPr bwMode="auto">
          <a:xfrm>
            <a:off x="6594422" y="1562389"/>
            <a:ext cx="2587625" cy="500062"/>
            <a:chOff x="6132067" y="708182"/>
            <a:chExt cx="2588014" cy="499895"/>
          </a:xfrm>
        </p:grpSpPr>
        <p:sp>
          <p:nvSpPr>
            <p:cNvPr id="38" name="37 Rectángulo"/>
            <p:cNvSpPr/>
            <p:nvPr/>
          </p:nvSpPr>
          <p:spPr bwMode="auto">
            <a:xfrm>
              <a:off x="6278139" y="1017641"/>
              <a:ext cx="2197430" cy="76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s-CL" dirty="0"/>
            </a:p>
          </p:txBody>
        </p:sp>
        <p:cxnSp>
          <p:nvCxnSpPr>
            <p:cNvPr id="39" name="38 Conector recto"/>
            <p:cNvCxnSpPr/>
            <p:nvPr/>
          </p:nvCxnSpPr>
          <p:spPr>
            <a:xfrm>
              <a:off x="6278139" y="916075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>
              <a:off x="7380030" y="909727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>
              <a:off x="8475569" y="912901"/>
              <a:ext cx="0" cy="290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CuadroTexto"/>
            <p:cNvSpPr txBox="1"/>
            <p:nvPr/>
          </p:nvSpPr>
          <p:spPr>
            <a:xfrm>
              <a:off x="6132067" y="712942"/>
              <a:ext cx="350890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0%</a:t>
              </a:r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7186325" y="708182"/>
              <a:ext cx="415988" cy="23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8240584" y="716116"/>
              <a:ext cx="479497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100%</a:t>
              </a:r>
            </a:p>
          </p:txBody>
        </p:sp>
      </p:grpSp>
      <p:sp>
        <p:nvSpPr>
          <p:cNvPr id="8206" name="45 CuadroTexto"/>
          <p:cNvSpPr txBox="1">
            <a:spLocks noChangeArrowheads="1"/>
          </p:cNvSpPr>
          <p:nvPr/>
        </p:nvSpPr>
        <p:spPr bwMode="auto">
          <a:xfrm>
            <a:off x="6708685" y="2501199"/>
            <a:ext cx="576046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solidFill>
                  <a:srgbClr val="404040"/>
                </a:solidFill>
                <a:latin typeface="Calibri" pitchFamily="34" charset="0"/>
              </a:rPr>
              <a:t>04/02/14</a:t>
            </a:r>
            <a:endParaRPr lang="es-CL" sz="1000" b="1" dirty="0">
              <a:solidFill>
                <a:srgbClr val="404040"/>
              </a:solidFill>
              <a:latin typeface="Calibri" pitchFamily="34" charset="0"/>
            </a:endParaRPr>
          </a:p>
        </p:txBody>
      </p:sp>
      <p:sp>
        <p:nvSpPr>
          <p:cNvPr id="8207" name="46 CuadroTexto"/>
          <p:cNvSpPr txBox="1">
            <a:spLocks noChangeArrowheads="1"/>
          </p:cNvSpPr>
          <p:nvPr/>
        </p:nvSpPr>
        <p:spPr bwMode="auto">
          <a:xfrm>
            <a:off x="8498981" y="2498944"/>
            <a:ext cx="576046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CL" sz="1000" b="1" dirty="0" smtClean="0">
                <a:solidFill>
                  <a:srgbClr val="404040"/>
                </a:solidFill>
                <a:latin typeface="Calibri" pitchFamily="34" charset="0"/>
              </a:rPr>
              <a:t>04/03/14</a:t>
            </a:r>
            <a:endParaRPr lang="es-CL" sz="1000" b="1" dirty="0">
              <a:solidFill>
                <a:srgbClr val="404040"/>
              </a:solidFill>
              <a:latin typeface="Calibri" pitchFamily="34" charset="0"/>
            </a:endParaRPr>
          </a:p>
        </p:txBody>
      </p:sp>
      <p:sp>
        <p:nvSpPr>
          <p:cNvPr id="51" name="50 Rectángulo redondeado"/>
          <p:cNvSpPr/>
          <p:nvPr/>
        </p:nvSpPr>
        <p:spPr bwMode="auto">
          <a:xfrm>
            <a:off x="5967664" y="1346489"/>
            <a:ext cx="3100476" cy="1541090"/>
          </a:xfrm>
          <a:prstGeom prst="roundRect">
            <a:avLst>
              <a:gd name="adj" fmla="val 8122"/>
            </a:avLst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CL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913682" y="1409738"/>
            <a:ext cx="1611614" cy="1692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sz="1100" dirty="0">
                <a:solidFill>
                  <a:schemeClr val="tx2">
                    <a:lumMod val="75000"/>
                  </a:schemeClr>
                </a:solidFill>
              </a:rPr>
              <a:t>AVANCE PROYECTO</a:t>
            </a:r>
          </a:p>
        </p:txBody>
      </p:sp>
      <p:sp>
        <p:nvSpPr>
          <p:cNvPr id="82" name="81 Flecha derecha"/>
          <p:cNvSpPr/>
          <p:nvPr/>
        </p:nvSpPr>
        <p:spPr bwMode="auto">
          <a:xfrm>
            <a:off x="5561311" y="1529122"/>
            <a:ext cx="523875" cy="631825"/>
          </a:xfrm>
          <a:prstGeom prst="rightArrow">
            <a:avLst>
              <a:gd name="adj1" fmla="val 62074"/>
              <a:gd name="adj2" fmla="val 40712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336DB2"/>
              </a:gs>
            </a:gsLst>
            <a:lin ang="5400000" scaled="0"/>
            <a:tileRect/>
          </a:gradFill>
          <a:ln w="12700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65" name="8 CuadroTexto"/>
          <p:cNvSpPr txBox="1">
            <a:spLocks noChangeArrowheads="1"/>
          </p:cNvSpPr>
          <p:nvPr/>
        </p:nvSpPr>
        <p:spPr bwMode="auto">
          <a:xfrm>
            <a:off x="144463" y="74612"/>
            <a:ext cx="7305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Proyecto – Nueva Banca Móvil</a:t>
            </a:r>
            <a:endParaRPr lang="es-CL" sz="2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" name="Rechteck 23"/>
          <p:cNvSpPr/>
          <p:nvPr/>
        </p:nvSpPr>
        <p:spPr bwMode="auto">
          <a:xfrm>
            <a:off x="6748939" y="1764001"/>
            <a:ext cx="668047" cy="184149"/>
          </a:xfrm>
          <a:prstGeom prst="rect">
            <a:avLst/>
          </a:prstGeom>
          <a:solidFill>
            <a:srgbClr val="FFFF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00" b="1" dirty="0" smtClean="0">
                <a:latin typeface="Arial Narrow" pitchFamily="34" charset="0"/>
              </a:rPr>
              <a:t>33 </a:t>
            </a:r>
            <a:r>
              <a:rPr lang="es-CL" sz="1000" b="1" dirty="0" smtClean="0">
                <a:latin typeface="Arial Narrow" pitchFamily="34" charset="0"/>
              </a:rPr>
              <a:t>%</a:t>
            </a:r>
            <a:endParaRPr lang="es-CL" sz="800" b="1" dirty="0">
              <a:latin typeface="Arial Narrow" pitchFamily="34" charset="0"/>
            </a:endParaRPr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2106"/>
              </p:ext>
            </p:extLst>
          </p:nvPr>
        </p:nvGraphicFramePr>
        <p:xfrm>
          <a:off x="95747" y="3508283"/>
          <a:ext cx="8751316" cy="2828566"/>
        </p:xfrm>
        <a:graphic>
          <a:graphicData uri="http://schemas.openxmlformats.org/drawingml/2006/table">
            <a:tbl>
              <a:tblPr bandRow="1"/>
              <a:tblGrid>
                <a:gridCol w="1441633"/>
                <a:gridCol w="259470"/>
                <a:gridCol w="238111"/>
                <a:gridCol w="272128"/>
                <a:gridCol w="263525"/>
                <a:gridCol w="263525"/>
                <a:gridCol w="311026"/>
                <a:gridCol w="311026"/>
                <a:gridCol w="311026"/>
                <a:gridCol w="311026"/>
                <a:gridCol w="311026"/>
                <a:gridCol w="311026"/>
                <a:gridCol w="311026"/>
                <a:gridCol w="311027"/>
                <a:gridCol w="311027"/>
                <a:gridCol w="311027"/>
                <a:gridCol w="311027"/>
                <a:gridCol w="311027"/>
                <a:gridCol w="311027"/>
                <a:gridCol w="311027"/>
                <a:gridCol w="311027"/>
                <a:gridCol w="309512"/>
                <a:gridCol w="309512"/>
                <a:gridCol w="242834"/>
                <a:gridCol w="242834"/>
                <a:gridCol w="242834"/>
              </a:tblGrid>
              <a:tr h="168979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s-CL" sz="1800" b="1" i="0" u="none" strike="noStrike" dirty="0" err="1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Item</a:t>
                      </a:r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4061"/>
                    </a:solidFill>
                  </a:tcPr>
                </a:tc>
                <a:tc gridSpan="25">
                  <a:txBody>
                    <a:bodyPr/>
                    <a:lstStyle/>
                    <a:p>
                      <a:pPr algn="ctr" rtl="0" fontAlgn="ctr"/>
                      <a:r>
                        <a:rPr lang="es-CL" sz="1800" b="1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</a:rPr>
                        <a:t>Año 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s-CL" sz="1800" b="1" i="0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301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4/2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5/2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6/2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7/2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8/2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10/2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11/2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12/2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13/2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14/2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15/2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17/2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0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</a:rPr>
                        <a:t>18/2</a:t>
                      </a:r>
                      <a:endParaRPr lang="es-CL" sz="1000" b="1" i="0" u="none" strike="noStrike" dirty="0">
                        <a:solidFill>
                          <a:srgbClr val="262626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i="0" u="none" strike="noStrike" kern="1200" dirty="0" smtClean="0">
                          <a:solidFill>
                            <a:srgbClr val="262626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19/2</a:t>
                      </a:r>
                      <a:endParaRPr lang="es-CL" sz="1000" b="1" i="0" u="none" strike="noStrike" kern="1200" dirty="0">
                        <a:solidFill>
                          <a:srgbClr val="262626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dirty="0" smtClean="0"/>
                        <a:t>20/2</a:t>
                      </a:r>
                      <a:endParaRPr lang="es-CL" sz="10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28/2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L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4/3</a:t>
                      </a:r>
                      <a:endParaRPr lang="es-CL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Comprobación de Errores C2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814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Certificación Ciclo 2</a:t>
                      </a:r>
                    </a:p>
                    <a:p>
                      <a:pPr algn="l" rtl="0" fontAlgn="ctr"/>
                      <a:endParaRPr lang="es-CL" sz="1100" b="1" i="0" u="none" strike="noStrike" dirty="0" smtClean="0">
                        <a:solidFill>
                          <a:srgbClr val="262626"/>
                        </a:solidFill>
                        <a:effectLst/>
                        <a:latin typeface="+mn-lt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Corrección e instalación C3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Comprobación de Errores C3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Ciclo 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76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+mn-lt"/>
                        </a:rPr>
                        <a:t>UAT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" name="30 Estrella de 4 puntas"/>
          <p:cNvSpPr/>
          <p:nvPr/>
        </p:nvSpPr>
        <p:spPr>
          <a:xfrm>
            <a:off x="5588885" y="4371788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hteck 24"/>
          <p:cNvSpPr/>
          <p:nvPr/>
        </p:nvSpPr>
        <p:spPr bwMode="auto">
          <a:xfrm>
            <a:off x="4736123" y="4477264"/>
            <a:ext cx="896692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35" name="Rechteck 23"/>
          <p:cNvSpPr/>
          <p:nvPr/>
        </p:nvSpPr>
        <p:spPr bwMode="auto">
          <a:xfrm>
            <a:off x="1540042" y="4130192"/>
            <a:ext cx="487615" cy="306382"/>
          </a:xfrm>
          <a:prstGeom prst="rect">
            <a:avLst/>
          </a:prstGeom>
          <a:solidFill>
            <a:srgbClr val="92D05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50" b="1" dirty="0" smtClean="0">
                <a:latin typeface="Arial Narrow" pitchFamily="34" charset="0"/>
              </a:rPr>
              <a:t>100</a:t>
            </a:r>
            <a:endParaRPr lang="es-CL" sz="700" b="1" dirty="0">
              <a:latin typeface="Arial Narrow" pitchFamily="34" charset="0"/>
            </a:endParaRPr>
          </a:p>
        </p:txBody>
      </p:sp>
      <p:sp>
        <p:nvSpPr>
          <p:cNvPr id="46" name="45 Estrella de 4 puntas"/>
          <p:cNvSpPr/>
          <p:nvPr/>
        </p:nvSpPr>
        <p:spPr>
          <a:xfrm>
            <a:off x="1963237" y="4042908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hteck 24"/>
          <p:cNvSpPr/>
          <p:nvPr/>
        </p:nvSpPr>
        <p:spPr bwMode="auto">
          <a:xfrm>
            <a:off x="6600397" y="5231243"/>
            <a:ext cx="308523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49" name="Rechteck 24"/>
          <p:cNvSpPr/>
          <p:nvPr/>
        </p:nvSpPr>
        <p:spPr bwMode="auto">
          <a:xfrm>
            <a:off x="5669917" y="4866267"/>
            <a:ext cx="904503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0" name="Rechteck 24"/>
          <p:cNvSpPr/>
          <p:nvPr/>
        </p:nvSpPr>
        <p:spPr bwMode="auto">
          <a:xfrm>
            <a:off x="6896887" y="5612251"/>
            <a:ext cx="1978740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2" name="Rechteck 24"/>
          <p:cNvSpPr/>
          <p:nvPr/>
        </p:nvSpPr>
        <p:spPr bwMode="auto">
          <a:xfrm>
            <a:off x="7838128" y="5994371"/>
            <a:ext cx="728352" cy="318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L" sz="1100" dirty="0">
              <a:latin typeface="+mn-lt"/>
            </a:endParaRPr>
          </a:p>
        </p:txBody>
      </p:sp>
      <p:sp>
        <p:nvSpPr>
          <p:cNvPr id="53" name="52 Estrella de 4 puntas"/>
          <p:cNvSpPr/>
          <p:nvPr/>
        </p:nvSpPr>
        <p:spPr>
          <a:xfrm>
            <a:off x="6559461" y="475279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54 Estrella de 4 puntas"/>
          <p:cNvSpPr/>
          <p:nvPr/>
        </p:nvSpPr>
        <p:spPr>
          <a:xfrm>
            <a:off x="6884325" y="511375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55 Estrella de 4 puntas"/>
          <p:cNvSpPr/>
          <p:nvPr/>
        </p:nvSpPr>
        <p:spPr>
          <a:xfrm>
            <a:off x="8817461" y="5506796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9" name="58 Estrella de 4 puntas"/>
          <p:cNvSpPr/>
          <p:nvPr/>
        </p:nvSpPr>
        <p:spPr>
          <a:xfrm>
            <a:off x="8548741" y="5887804"/>
            <a:ext cx="128841" cy="129540"/>
          </a:xfrm>
          <a:prstGeom prst="star4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7" name="36 Grupo"/>
          <p:cNvGrpSpPr>
            <a:grpSpLocks/>
          </p:cNvGrpSpPr>
          <p:nvPr/>
        </p:nvGrpSpPr>
        <p:grpSpPr bwMode="auto">
          <a:xfrm>
            <a:off x="6614470" y="2039653"/>
            <a:ext cx="2587625" cy="500062"/>
            <a:chOff x="6132067" y="708182"/>
            <a:chExt cx="2588014" cy="499895"/>
          </a:xfrm>
        </p:grpSpPr>
        <p:sp>
          <p:nvSpPr>
            <p:cNvPr id="45" name="44 Rectángulo"/>
            <p:cNvSpPr/>
            <p:nvPr/>
          </p:nvSpPr>
          <p:spPr bwMode="auto">
            <a:xfrm>
              <a:off x="6278139" y="1017641"/>
              <a:ext cx="2197430" cy="76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s-CL" dirty="0"/>
            </a:p>
          </p:txBody>
        </p:sp>
        <p:cxnSp>
          <p:nvCxnSpPr>
            <p:cNvPr id="47" name="46 Conector recto"/>
            <p:cNvCxnSpPr/>
            <p:nvPr/>
          </p:nvCxnSpPr>
          <p:spPr>
            <a:xfrm>
              <a:off x="6278139" y="916075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/>
            <p:nvPr/>
          </p:nvCxnSpPr>
          <p:spPr>
            <a:xfrm>
              <a:off x="7380030" y="909727"/>
              <a:ext cx="0" cy="2920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8475569" y="912901"/>
              <a:ext cx="0" cy="2904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CuadroTexto"/>
            <p:cNvSpPr txBox="1"/>
            <p:nvPr/>
          </p:nvSpPr>
          <p:spPr>
            <a:xfrm>
              <a:off x="6132067" y="712942"/>
              <a:ext cx="350890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0%</a:t>
              </a:r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7186325" y="708182"/>
              <a:ext cx="415988" cy="23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50%</a:t>
              </a:r>
            </a:p>
          </p:txBody>
        </p:sp>
        <p:sp>
          <p:nvSpPr>
            <p:cNvPr id="62" name="61 CuadroTexto"/>
            <p:cNvSpPr txBox="1"/>
            <p:nvPr/>
          </p:nvSpPr>
          <p:spPr>
            <a:xfrm>
              <a:off x="8240584" y="716116"/>
              <a:ext cx="479497" cy="2316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CL" sz="900" b="1" dirty="0">
                  <a:solidFill>
                    <a:schemeClr val="bg1">
                      <a:lumMod val="50000"/>
                    </a:schemeClr>
                  </a:solidFill>
                </a:rPr>
                <a:t>100%</a:t>
              </a:r>
            </a:p>
          </p:txBody>
        </p:sp>
      </p:grpSp>
      <p:sp>
        <p:nvSpPr>
          <p:cNvPr id="66" name="Rechteck 23"/>
          <p:cNvSpPr/>
          <p:nvPr/>
        </p:nvSpPr>
        <p:spPr bwMode="auto">
          <a:xfrm>
            <a:off x="6768987" y="2241265"/>
            <a:ext cx="648000" cy="180633"/>
          </a:xfrm>
          <a:prstGeom prst="rect">
            <a:avLst/>
          </a:prstGeom>
          <a:solidFill>
            <a:srgbClr val="00CC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00" b="1" dirty="0" smtClean="0">
                <a:latin typeface="Arial Narrow" pitchFamily="34" charset="0"/>
              </a:rPr>
              <a:t>35 </a:t>
            </a:r>
            <a:r>
              <a:rPr lang="es-CL" sz="1000" b="1" dirty="0" smtClean="0">
                <a:latin typeface="Arial Narrow" pitchFamily="34" charset="0"/>
              </a:rPr>
              <a:t>%</a:t>
            </a:r>
            <a:endParaRPr lang="es-CL" sz="800" b="1" dirty="0">
              <a:latin typeface="Arial Narrow" pitchFamily="34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6138274" y="1802778"/>
            <a:ext cx="468000" cy="152400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REAL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6001906" y="2268010"/>
            <a:ext cx="720000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0" tIns="0" rIns="0" bIns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ctr">
              <a:defRPr/>
            </a:pPr>
            <a:r>
              <a:rPr lang="es-CL" dirty="0" smtClean="0">
                <a:solidFill>
                  <a:schemeClr val="tx2">
                    <a:lumMod val="75000"/>
                  </a:schemeClr>
                </a:solidFill>
              </a:rPr>
              <a:t>PLANIFICADO</a:t>
            </a:r>
            <a:endParaRPr lang="es-C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chteck 23"/>
          <p:cNvSpPr/>
          <p:nvPr/>
        </p:nvSpPr>
        <p:spPr bwMode="auto">
          <a:xfrm>
            <a:off x="2027657" y="4489296"/>
            <a:ext cx="2708466" cy="306382"/>
          </a:xfrm>
          <a:prstGeom prst="rect">
            <a:avLst/>
          </a:prstGeom>
          <a:solidFill>
            <a:srgbClr val="FFFF00"/>
          </a:solidFill>
          <a:ln w="12700">
            <a:noFill/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1050" b="1" dirty="0" smtClean="0">
                <a:latin typeface="Arial Narrow" pitchFamily="34" charset="0"/>
              </a:rPr>
              <a:t>71 </a:t>
            </a:r>
            <a:r>
              <a:rPr lang="es-CL" sz="1050" b="1" dirty="0" smtClean="0">
                <a:latin typeface="Arial Narrow" pitchFamily="34" charset="0"/>
              </a:rPr>
              <a:t>%</a:t>
            </a:r>
            <a:endParaRPr lang="es-CL" sz="7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8 CuadroTexto"/>
          <p:cNvSpPr txBox="1">
            <a:spLocks noChangeArrowheads="1"/>
          </p:cNvSpPr>
          <p:nvPr/>
        </p:nvSpPr>
        <p:spPr bwMode="auto">
          <a:xfrm>
            <a:off x="144463" y="74612"/>
            <a:ext cx="7305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Proyecto – Nueva Banca Móvil  - Estado Ciclo 2</a:t>
            </a:r>
            <a:endParaRPr lang="es-CL" sz="2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4463" y="950495"/>
            <a:ext cx="26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Casos de Pruebas</a:t>
            </a:r>
            <a:endParaRPr lang="es-CL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91356" y="3515043"/>
            <a:ext cx="269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Estado de defectos</a:t>
            </a:r>
            <a:endParaRPr lang="es-CL" dirty="0"/>
          </a:p>
        </p:txBody>
      </p:sp>
      <p:sp>
        <p:nvSpPr>
          <p:cNvPr id="6" name="5 Rectángulo"/>
          <p:cNvSpPr/>
          <p:nvPr/>
        </p:nvSpPr>
        <p:spPr>
          <a:xfrm>
            <a:off x="199306" y="561673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sz="1400" dirty="0"/>
              <a:t>En defectos críticos hay algunos asociados a las funcionalidades bloqueadas </a:t>
            </a:r>
            <a:r>
              <a:rPr lang="es-CL" sz="1400" dirty="0" err="1" smtClean="0"/>
              <a:t>RedGiro</a:t>
            </a:r>
            <a:r>
              <a:rPr lang="es-CL" sz="1400" dirty="0" smtClean="0"/>
              <a:t>, PEC, avance en </a:t>
            </a:r>
            <a:r>
              <a:rPr lang="es-CL" sz="1400" dirty="0" smtClean="0"/>
              <a:t>cuotas, </a:t>
            </a:r>
            <a:r>
              <a:rPr lang="es-CL" sz="1400" dirty="0" smtClean="0"/>
              <a:t>comprobantes </a:t>
            </a:r>
            <a:r>
              <a:rPr lang="es-CL" sz="1400" dirty="0" err="1" smtClean="0"/>
              <a:t>via</a:t>
            </a:r>
            <a:r>
              <a:rPr lang="es-CL" sz="1400" dirty="0" smtClean="0"/>
              <a:t> </a:t>
            </a:r>
            <a:r>
              <a:rPr lang="es-CL" sz="1400" dirty="0" smtClean="0"/>
              <a:t>Email, Lumia y BlackBerry</a:t>
            </a:r>
            <a:endParaRPr lang="es-CL" sz="1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7" y="1135161"/>
            <a:ext cx="2875085" cy="239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6" y="1754246"/>
            <a:ext cx="152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27" y="3699709"/>
            <a:ext cx="2618644" cy="2445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6" y="4346249"/>
            <a:ext cx="48101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8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JPGQUALITY" val="95"/>
  <p:tag name="BASENAME" val="Slide"/>
  <p:tag name="SAVETOFOLDER" val="P:\_JOBS ZUM BEARBEITEN\NEUE PRODUKTE\Charts 2007\D2451_Basic_TQM-Toolbox\Bilder\"/>
  <p:tag name="IMAGEWIDTH" val="1440"/>
  <p:tag name="IMAGEHEIGHT" val="1080"/>
  <p:tag name="EXPORTRANGE" val="SlideRange"/>
  <p:tag name="EXPORTSLIDERANGE" val="15,53"/>
  <p:tag name="SIZEBY" val="DPI"/>
  <p:tag name="OUTPUTDPI" val="144"/>
  <p:tag name="EXPORTAS" val="PNG"/>
  <p:tag name="NUMBERFORMAT" val="00"/>
</p:tagLst>
</file>

<file path=ppt/theme/theme1.xml><?xml version="1.0" encoding="utf-8"?>
<a:theme xmlns:a="http://schemas.openxmlformats.org/drawingml/2006/main" name="Larissa-Design">
  <a:themeElements>
    <a:clrScheme name="pre-divot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2456C1"/>
      </a:accent2>
      <a:accent3>
        <a:srgbClr val="002F63"/>
      </a:accent3>
      <a:accent4>
        <a:srgbClr val="5E64A2"/>
      </a:accent4>
      <a:accent5>
        <a:srgbClr val="A5ACC6"/>
      </a:accent5>
      <a:accent6>
        <a:srgbClr val="408DFF"/>
      </a:accent6>
      <a:hlink>
        <a:srgbClr val="041976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23214</TotalTime>
  <Words>222</Words>
  <Application>Microsoft Office PowerPoint</Application>
  <PresentationFormat>Presentación en pantalla (4:3)</PresentationFormat>
  <Paragraphs>155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Larissa-Design</vt:lpstr>
      <vt:lpstr>Diseño personalizado</vt:lpstr>
      <vt:lpstr>1_Tema de Office</vt:lpstr>
      <vt:lpstr>Informe de Avances</vt:lpstr>
      <vt:lpstr>Presentación de PowerPoint</vt:lpstr>
      <vt:lpstr>Presentación de PowerPoint</vt:lpstr>
    </vt:vector>
  </TitlesOfParts>
  <Company>Inscale GmbH</Company>
  <LinksUpToDate>false</LinksUpToDate>
  <SharedDoc>false</SharedDoc>
  <HyperlinkBase>www.presentationload.com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D2441 Premium TQM-Toolbox</dc:title>
  <dc:creator>PresentationLoad</dc:creator>
  <dc:description>Professional PowerPoint templates for download</dc:description>
  <cp:lastModifiedBy>sentrauser3080</cp:lastModifiedBy>
  <cp:revision>1480</cp:revision>
  <cp:lastPrinted>2013-05-02T22:28:16Z</cp:lastPrinted>
  <dcterms:created xsi:type="dcterms:W3CDTF">2010-05-21T10:35:54Z</dcterms:created>
  <dcterms:modified xsi:type="dcterms:W3CDTF">2014-02-17T13:18:28Z</dcterms:modified>
</cp:coreProperties>
</file>