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3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16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0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3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92DD-5139-D345-8DB1-9944861DB5B1}" type="datetimeFigureOut">
              <a:rPr lang="es-ES" smtClean="0"/>
              <a:t>31/5/15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6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144"/>
          <p:cNvCxnSpPr>
            <a:cxnSpLocks noChangeShapeType="1"/>
            <a:stCxn id="16" idx="3"/>
            <a:endCxn id="5" idx="1"/>
          </p:cNvCxnSpPr>
          <p:nvPr/>
        </p:nvCxnSpPr>
        <p:spPr bwMode="auto">
          <a:xfrm>
            <a:off x="1471356" y="1588793"/>
            <a:ext cx="439038" cy="167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07 Llamada de flecha izquierda y derecha"/>
          <p:cNvSpPr/>
          <p:nvPr/>
        </p:nvSpPr>
        <p:spPr bwMode="auto">
          <a:xfrm>
            <a:off x="1910394" y="553232"/>
            <a:ext cx="3615162" cy="207447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414242" y="189077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835907" y="21280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737482" y="211691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 Box 2203"/>
          <p:cNvSpPr txBox="1">
            <a:spLocks noChangeArrowheads="1"/>
          </p:cNvSpPr>
          <p:nvPr/>
        </p:nvSpPr>
        <p:spPr bwMode="auto">
          <a:xfrm>
            <a:off x="1605595" y="14057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Times" charset="0"/>
                <a:ea typeface="Times" charset="0"/>
                <a:cs typeface="Times" charset="0"/>
              </a:rPr>
              <a:t>HTTP</a:t>
            </a:r>
          </a:p>
        </p:txBody>
      </p:sp>
      <p:grpSp>
        <p:nvGrpSpPr>
          <p:cNvPr id="10" name="98 Grupo"/>
          <p:cNvGrpSpPr>
            <a:grpSpLocks/>
          </p:cNvGrpSpPr>
          <p:nvPr/>
        </p:nvGrpSpPr>
        <p:grpSpPr bwMode="auto">
          <a:xfrm>
            <a:off x="279143" y="169462"/>
            <a:ext cx="1323975" cy="2267837"/>
            <a:chOff x="34401" y="2503480"/>
            <a:chExt cx="1365773" cy="1857388"/>
          </a:xfrm>
        </p:grpSpPr>
        <p:sp>
          <p:nvSpPr>
            <p:cNvPr id="11" name="16 Pentágono"/>
            <p:cNvSpPr>
              <a:spLocks noChangeArrowheads="1"/>
            </p:cNvSpPr>
            <p:nvPr/>
          </p:nvSpPr>
          <p:spPr bwMode="auto">
            <a:xfrm rot="10800000">
              <a:off x="34401" y="3046418"/>
              <a:ext cx="1365773" cy="1314450"/>
            </a:xfrm>
            <a:prstGeom prst="homePlate">
              <a:avLst>
                <a:gd name="adj" fmla="val 19511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6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latin typeface="Times" charset="0"/>
                  <a:ea typeface="Times" charset="0"/>
                  <a:cs typeface="Times" charset="0"/>
                </a:rPr>
                <a:t>Banca Móvil</a:t>
              </a:r>
            </a:p>
          </p:txBody>
        </p:sp>
        <p:sp>
          <p:nvSpPr>
            <p:cNvPr id="13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471356" y="161884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55343" y="1267031"/>
            <a:ext cx="1182688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  <a:p>
            <a:pPr defTabSz="895350"/>
            <a:endParaRPr lang="es-CL" sz="7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1543" y="1344318"/>
            <a:ext cx="1039813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1"/>
          <a:lstStyle/>
          <a:p>
            <a:pPr algn="ctr" defTabSz="895350"/>
            <a:endParaRPr lang="es-CL" sz="700" dirty="0">
              <a:latin typeface="Times" charset="0"/>
              <a:ea typeface="Times" charset="0"/>
              <a:cs typeface="Times" charset="0"/>
              <a:hlinkClick r:id="" action="ppaction://hlinkshowjump?jump=nextslide"/>
            </a:endParaRPr>
          </a:p>
          <a:p>
            <a:pPr algn="ctr" defTabSz="895350"/>
            <a:r>
              <a:rPr lang="es-CL" sz="900" dirty="0">
                <a:latin typeface="Times" charset="0"/>
                <a:ea typeface="Times" charset="0"/>
                <a:cs typeface="Times" charset="0"/>
              </a:rPr>
              <a:t>Enrolamiento</a:t>
            </a:r>
          </a:p>
          <a:p>
            <a:pPr algn="ctr" defTabSz="895350"/>
            <a:endParaRPr lang="es-CL" sz="5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92 CuadroTexto"/>
          <p:cNvSpPr txBox="1">
            <a:spLocks noChangeArrowheads="1"/>
          </p:cNvSpPr>
          <p:nvPr/>
        </p:nvSpPr>
        <p:spPr bwMode="auto">
          <a:xfrm>
            <a:off x="234693" y="584094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Times" charset="0"/>
                <a:ea typeface="Times" charset="0"/>
                <a:cs typeface="Times" charset="0"/>
              </a:rPr>
              <a:t>LINUX  </a:t>
            </a: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2680334" y="584094"/>
            <a:ext cx="18970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900" b="1" dirty="0" smtClean="0">
                <a:latin typeface="Times" charset="0"/>
                <a:ea typeface="Times" charset="0"/>
                <a:cs typeface="Times" charset="0"/>
              </a:rPr>
              <a:t>Linux</a:t>
            </a:r>
            <a:r>
              <a:rPr lang="es-CL" sz="900" dirty="0" smtClean="0">
                <a:latin typeface="Times" charset="0"/>
                <a:ea typeface="Times" charset="0"/>
                <a:cs typeface="Times" charset="0"/>
              </a:rPr>
              <a:t>                                         </a:t>
            </a:r>
            <a:r>
              <a:rPr lang="es-CL" sz="900" b="1" dirty="0">
                <a:latin typeface="Times" charset="0"/>
                <a:ea typeface="Times" charset="0"/>
                <a:cs typeface="Times" charset="0"/>
              </a:rPr>
              <a:t>OSB.SB</a:t>
            </a:r>
            <a:endParaRPr lang="es-CL" sz="9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2642234" y="2369286"/>
            <a:ext cx="1935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Times" charset="0"/>
                <a:ea typeface="Times" charset="0"/>
                <a:cs typeface="Times" charset="0"/>
              </a:rPr>
              <a:t>J2EE</a:t>
            </a:r>
            <a:endParaRPr lang="es-ES" sz="1000" b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1" name="86 Grupo"/>
          <p:cNvGrpSpPr>
            <a:grpSpLocks/>
          </p:cNvGrpSpPr>
          <p:nvPr/>
        </p:nvGrpSpPr>
        <p:grpSpPr bwMode="auto">
          <a:xfrm>
            <a:off x="2524545" y="1040000"/>
            <a:ext cx="2452690" cy="441836"/>
            <a:chOff x="1928794" y="2011529"/>
            <a:chExt cx="1495838" cy="285752"/>
          </a:xfrm>
        </p:grpSpPr>
        <p:sp>
          <p:nvSpPr>
            <p:cNvPr id="22" name="74 Rectángulo"/>
            <p:cNvSpPr>
              <a:spLocks noChangeArrowheads="1"/>
            </p:cNvSpPr>
            <p:nvPr/>
          </p:nvSpPr>
          <p:spPr bwMode="auto">
            <a:xfrm>
              <a:off x="2044724" y="2031207"/>
              <a:ext cx="1379908" cy="2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  </a:t>
              </a:r>
              <a:r>
                <a:rPr lang="es-ES" sz="1200" dirty="0">
                  <a:latin typeface="Times" charset="0"/>
                  <a:ea typeface="Times" charset="0"/>
                  <a:cs typeface="Times" charset="0"/>
                </a:rPr>
                <a:t>CS000152 Obtener Datos y Validar Clave</a:t>
              </a:r>
              <a:endParaRPr lang="es-CL" sz="1600" b="1" dirty="0">
                <a:solidFill>
                  <a:srgbClr val="4D4D4D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2606683" y="1162486"/>
            <a:ext cx="215900" cy="2143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524545" y="1625007"/>
            <a:ext cx="2452690" cy="419117"/>
            <a:chOff x="1928794" y="2011529"/>
            <a:chExt cx="1497121" cy="292146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139199" y="2029070"/>
              <a:ext cx="1286716" cy="27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latin typeface="Times" charset="0"/>
                  <a:ea typeface="Times" charset="0"/>
                  <a:cs typeface="Times" charset="0"/>
                </a:rPr>
                <a:t>CS000340 Autenticación Usuario</a:t>
              </a:r>
              <a:endParaRPr lang="es-CL" sz="1400" b="1" dirty="0">
                <a:solidFill>
                  <a:srgbClr val="4D4D4D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617444" y="1738283"/>
            <a:ext cx="215900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Llamada de flecha izquierda y derecha 33"/>
          <p:cNvSpPr/>
          <p:nvPr/>
        </p:nvSpPr>
        <p:spPr>
          <a:xfrm>
            <a:off x="3705069" y="3678089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10551" y="335795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Mostrar 35"/>
          <p:cNvSpPr/>
          <p:nvPr/>
        </p:nvSpPr>
        <p:spPr>
          <a:xfrm>
            <a:off x="1312973" y="3993599"/>
            <a:ext cx="1733283" cy="73102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Enrolamiento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096053" y="401558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665001" y="368738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Conector recto de flecha 42"/>
          <p:cNvCxnSpPr>
            <a:stCxn id="36" idx="3"/>
            <a:endCxn id="34" idx="1"/>
          </p:cNvCxnSpPr>
          <p:nvPr/>
        </p:nvCxnSpPr>
        <p:spPr>
          <a:xfrm flipV="1">
            <a:off x="3046256" y="4358348"/>
            <a:ext cx="658813" cy="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127359" y="3955922"/>
            <a:ext cx="819865" cy="1132736"/>
            <a:chOff x="227567" y="3968448"/>
            <a:chExt cx="819865" cy="1132736"/>
          </a:xfrm>
        </p:grpSpPr>
        <p:sp>
          <p:nvSpPr>
            <p:cNvPr id="32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3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7" name="Conector recto de flecha 36"/>
          <p:cNvCxnSpPr>
            <a:stCxn id="36" idx="1"/>
            <a:endCxn id="33" idx="3"/>
          </p:cNvCxnSpPr>
          <p:nvPr/>
        </p:nvCxnSpPr>
        <p:spPr>
          <a:xfrm flipH="1" flipV="1">
            <a:off x="947224" y="4350111"/>
            <a:ext cx="365749" cy="8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Proceso 45"/>
          <p:cNvSpPr/>
          <p:nvPr/>
        </p:nvSpPr>
        <p:spPr>
          <a:xfrm>
            <a:off x="4296310" y="3787995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CS000152 Obtener Datos y </a:t>
            </a:r>
            <a:r>
              <a:rPr lang="es-ES" sz="1400">
                <a:latin typeface="Times" charset="0"/>
                <a:ea typeface="Times" charset="0"/>
                <a:cs typeface="Times" charset="0"/>
              </a:rPr>
              <a:t>Valida Clave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Proceso 46"/>
          <p:cNvSpPr/>
          <p:nvPr/>
        </p:nvSpPr>
        <p:spPr>
          <a:xfrm>
            <a:off x="4296310" y="442424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Proceso 51"/>
          <p:cNvSpPr/>
          <p:nvPr/>
        </p:nvSpPr>
        <p:spPr>
          <a:xfrm>
            <a:off x="6889750" y="3783363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datos clientes (Siebel)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Proceso 61"/>
          <p:cNvSpPr/>
          <p:nvPr/>
        </p:nvSpPr>
        <p:spPr>
          <a:xfrm>
            <a:off x="6889750" y="4420900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3" name="Conector recto de flecha 62"/>
          <p:cNvCxnSpPr>
            <a:stCxn id="52" idx="1"/>
            <a:endCxn id="46" idx="3"/>
          </p:cNvCxnSpPr>
          <p:nvPr/>
        </p:nvCxnSpPr>
        <p:spPr>
          <a:xfrm flipH="1">
            <a:off x="6097659" y="4053363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7" idx="3"/>
            <a:endCxn id="62" idx="1"/>
          </p:cNvCxnSpPr>
          <p:nvPr/>
        </p:nvCxnSpPr>
        <p:spPr>
          <a:xfrm flipV="1">
            <a:off x="6097659" y="4690900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619672" y="807141"/>
            <a:ext cx="1417282" cy="750846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955385" y="973223"/>
            <a:ext cx="9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951380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 dirty="0"/>
          </a:p>
        </p:txBody>
      </p:sp>
      <p:grpSp>
        <p:nvGrpSpPr>
          <p:cNvPr id="7" name="98 Grupo"/>
          <p:cNvGrpSpPr>
            <a:grpSpLocks/>
          </p:cNvGrpSpPr>
          <p:nvPr/>
        </p:nvGrpSpPr>
        <p:grpSpPr bwMode="auto">
          <a:xfrm>
            <a:off x="66673" y="201505"/>
            <a:ext cx="1192211" cy="2799755"/>
            <a:chOff x="29352" y="2050049"/>
            <a:chExt cx="1370818" cy="2799779"/>
          </a:xfrm>
        </p:grpSpPr>
        <p:sp>
          <p:nvSpPr>
            <p:cNvPr id="8" name="16 Pentágono"/>
            <p:cNvSpPr>
              <a:spLocks noChangeArrowheads="1"/>
            </p:cNvSpPr>
            <p:nvPr/>
          </p:nvSpPr>
          <p:spPr bwMode="auto">
            <a:xfrm rot="10800000">
              <a:off x="29352" y="2805288"/>
              <a:ext cx="1370818" cy="204454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 dirty="0">
                <a:cs typeface="Arial" charset="0"/>
              </a:endParaRPr>
            </a:p>
          </p:txBody>
        </p:sp>
        <p:sp>
          <p:nvSpPr>
            <p:cNvPr id="9" name="224 CuadroTexto"/>
            <p:cNvSpPr txBox="1">
              <a:spLocks noChangeArrowheads="1"/>
            </p:cNvSpPr>
            <p:nvPr/>
          </p:nvSpPr>
          <p:spPr bwMode="auto">
            <a:xfrm>
              <a:off x="116934" y="205004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0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 dirty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1" name="Rectangle 145"/>
          <p:cNvSpPr>
            <a:spLocks noChangeArrowheads="1"/>
          </p:cNvSpPr>
          <p:nvPr/>
        </p:nvSpPr>
        <p:spPr bwMode="auto">
          <a:xfrm>
            <a:off x="1258888" y="1819763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2" name="Oval 606"/>
          <p:cNvSpPr>
            <a:spLocks noChangeArrowheads="1"/>
          </p:cNvSpPr>
          <p:nvPr/>
        </p:nvSpPr>
        <p:spPr bwMode="auto">
          <a:xfrm>
            <a:off x="1691680" y="103971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 dirty="0"/>
          </a:p>
        </p:txBody>
      </p:sp>
      <p:cxnSp>
        <p:nvCxnSpPr>
          <p:cNvPr id="13" name="152 Conector angular"/>
          <p:cNvCxnSpPr>
            <a:cxnSpLocks noChangeShapeType="1"/>
            <a:stCxn id="2" idx="2"/>
          </p:cNvCxnSpPr>
          <p:nvPr/>
        </p:nvCxnSpPr>
        <p:spPr bwMode="auto">
          <a:xfrm rot="5400000">
            <a:off x="1682120" y="2194288"/>
            <a:ext cx="1282494" cy="989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0" y="1390110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253 Pantalla"/>
          <p:cNvSpPr>
            <a:spLocks noChangeArrowheads="1"/>
          </p:cNvSpPr>
          <p:nvPr/>
        </p:nvSpPr>
        <p:spPr bwMode="auto">
          <a:xfrm>
            <a:off x="179512" y="1425642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51520" y="1359388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64158" y="1359388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619672" y="663125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638301" y="1599809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116 Forma"/>
          <p:cNvCxnSpPr>
            <a:cxnSpLocks noChangeShapeType="1"/>
            <a:endCxn id="2" idx="0"/>
          </p:cNvCxnSpPr>
          <p:nvPr/>
        </p:nvCxnSpPr>
        <p:spPr bwMode="auto">
          <a:xfrm rot="5400000" flipH="1" flipV="1">
            <a:off x="1547740" y="38474"/>
            <a:ext cx="11906" cy="1549240"/>
          </a:xfrm>
          <a:prstGeom prst="bentConnector3">
            <a:avLst>
              <a:gd name="adj1" fmla="val 202004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203"/>
          <p:cNvSpPr txBox="1">
            <a:spLocks noChangeArrowheads="1"/>
          </p:cNvSpPr>
          <p:nvPr/>
        </p:nvSpPr>
        <p:spPr bwMode="auto">
          <a:xfrm>
            <a:off x="831578" y="-37455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4" name="95 Rectángulo redondeado"/>
          <p:cNvSpPr>
            <a:spLocks noChangeArrowheads="1"/>
          </p:cNvSpPr>
          <p:nvPr/>
        </p:nvSpPr>
        <p:spPr bwMode="auto">
          <a:xfrm>
            <a:off x="66675" y="72323"/>
            <a:ext cx="1249363" cy="3286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0" name="Text Box 832"/>
          <p:cNvSpPr txBox="1">
            <a:spLocks noChangeArrowheads="1"/>
          </p:cNvSpPr>
          <p:nvPr/>
        </p:nvSpPr>
        <p:spPr bwMode="auto">
          <a:xfrm>
            <a:off x="2065271" y="807141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145"/>
          <p:cNvSpPr>
            <a:spLocks noChangeArrowheads="1"/>
          </p:cNvSpPr>
          <p:nvPr/>
        </p:nvSpPr>
        <p:spPr bwMode="auto">
          <a:xfrm>
            <a:off x="1258888" y="2495195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2" name="253 Pantalla"/>
          <p:cNvSpPr>
            <a:spLocks noChangeArrowheads="1"/>
          </p:cNvSpPr>
          <p:nvPr/>
        </p:nvSpPr>
        <p:spPr bwMode="auto">
          <a:xfrm>
            <a:off x="179512" y="2101074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33" name="253 Pantalla"/>
          <p:cNvSpPr>
            <a:spLocks noChangeArrowheads="1"/>
          </p:cNvSpPr>
          <p:nvPr/>
        </p:nvSpPr>
        <p:spPr bwMode="auto">
          <a:xfrm>
            <a:off x="251520" y="2034820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64158" y="2034820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Línea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116 Forma"/>
          <p:cNvCxnSpPr>
            <a:cxnSpLocks noChangeShapeType="1"/>
          </p:cNvCxnSpPr>
          <p:nvPr/>
        </p:nvCxnSpPr>
        <p:spPr bwMode="auto">
          <a:xfrm rot="5400000" flipH="1" flipV="1">
            <a:off x="476187" y="322420"/>
            <a:ext cx="1413277" cy="1356946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lamada de flecha izquierda y derecha 37"/>
          <p:cNvSpPr/>
          <p:nvPr/>
        </p:nvSpPr>
        <p:spPr>
          <a:xfrm>
            <a:off x="4131739" y="1715385"/>
            <a:ext cx="4391262" cy="1407554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40" name="Mostrar 39"/>
          <p:cNvSpPr/>
          <p:nvPr/>
        </p:nvSpPr>
        <p:spPr>
          <a:xfrm>
            <a:off x="3835756" y="1529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Línea de Crédito y Tarjeta de Crédito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40" idx="3"/>
            <a:endCxn id="38" idx="1"/>
          </p:cNvCxnSpPr>
          <p:nvPr/>
        </p:nvCxnSpPr>
        <p:spPr>
          <a:xfrm flipH="1">
            <a:off x="4131739" y="696056"/>
            <a:ext cx="1906554" cy="17231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lamada de flecha izquierda y derecha 35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Mostrar 43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Pago L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ínea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Crédito y Tarjeta de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9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50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" name="Conector recto de flecha 50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roceso 51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Proceso 52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Proceso 53"/>
          <p:cNvSpPr/>
          <p:nvPr/>
        </p:nvSpPr>
        <p:spPr>
          <a:xfrm>
            <a:off x="6920620" y="495956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. entre productos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Proceso 54"/>
          <p:cNvSpPr/>
          <p:nvPr/>
        </p:nvSpPr>
        <p:spPr>
          <a:xfrm>
            <a:off x="6920620" y="559710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06 Llamada de flecha izquierda y derecha"/>
          <p:cNvSpPr>
            <a:spLocks noChangeArrowheads="1"/>
          </p:cNvSpPr>
          <p:nvPr/>
        </p:nvSpPr>
        <p:spPr bwMode="auto">
          <a:xfrm>
            <a:off x="1619672" y="1094548"/>
            <a:ext cx="1417282" cy="107159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Text Box 832"/>
          <p:cNvSpPr txBox="1">
            <a:spLocks noChangeArrowheads="1"/>
          </p:cNvSpPr>
          <p:nvPr/>
        </p:nvSpPr>
        <p:spPr bwMode="auto">
          <a:xfrm>
            <a:off x="1955384" y="1196752"/>
            <a:ext cx="11764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142843" y="1129205"/>
            <a:ext cx="1116045" cy="1857375"/>
            <a:chOff x="116933" y="2503480"/>
            <a:chExt cx="1283241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116933" y="3046419"/>
              <a:ext cx="1283241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57859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606"/>
          <p:cNvSpPr>
            <a:spLocks noChangeArrowheads="1"/>
          </p:cNvSpPr>
          <p:nvPr/>
        </p:nvSpPr>
        <p:spPr bwMode="auto">
          <a:xfrm>
            <a:off x="1763688" y="126876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cxnSp>
        <p:nvCxnSpPr>
          <p:cNvPr id="15" name="152 Conector angular"/>
          <p:cNvCxnSpPr>
            <a:cxnSpLocks noChangeShapeType="1"/>
          </p:cNvCxnSpPr>
          <p:nvPr/>
        </p:nvCxnSpPr>
        <p:spPr bwMode="auto">
          <a:xfrm rot="5400000">
            <a:off x="1787387" y="1577290"/>
            <a:ext cx="977107" cy="10474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92 CuadroTexto"/>
          <p:cNvSpPr txBox="1">
            <a:spLocks noChangeArrowheads="1"/>
          </p:cNvSpPr>
          <p:nvPr/>
        </p:nvSpPr>
        <p:spPr bwMode="auto">
          <a:xfrm>
            <a:off x="0" y="1468443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109 CuadroTexto"/>
          <p:cNvSpPr txBox="1">
            <a:spLocks noChangeArrowheads="1"/>
          </p:cNvSpPr>
          <p:nvPr/>
        </p:nvSpPr>
        <p:spPr bwMode="auto">
          <a:xfrm>
            <a:off x="0" y="2975467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Alta </a:t>
            </a:r>
            <a:r>
              <a:rPr lang="es-CL" sz="800" dirty="0" err="1">
                <a:latin typeface="Arial Narrow" pitchFamily="34" charset="0"/>
                <a:cs typeface="Arial" charset="0"/>
              </a:rPr>
              <a:t>Dispon</a:t>
            </a:r>
            <a:r>
              <a:rPr lang="es-CL" sz="800" dirty="0">
                <a:latin typeface="Arial Narrow" pitchFamily="34" charset="0"/>
                <a:cs typeface="Arial" charset="0"/>
              </a:rPr>
              <a:t>.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79512" y="2046780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9" name="253 Pantalla"/>
          <p:cNvSpPr>
            <a:spLocks noChangeArrowheads="1"/>
          </p:cNvSpPr>
          <p:nvPr/>
        </p:nvSpPr>
        <p:spPr bwMode="auto">
          <a:xfrm>
            <a:off x="251520" y="2118217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277813" y="2118217"/>
            <a:ext cx="884429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Dólar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76"/>
          <p:cNvSpPr txBox="1">
            <a:spLocks noChangeArrowheads="1"/>
          </p:cNvSpPr>
          <p:nvPr/>
        </p:nvSpPr>
        <p:spPr bwMode="auto">
          <a:xfrm>
            <a:off x="1619672" y="908720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1638301" y="2205444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116 Forma"/>
          <p:cNvCxnSpPr>
            <a:cxnSpLocks noChangeShapeType="1"/>
            <a:endCxn id="3" idx="0"/>
          </p:cNvCxnSpPr>
          <p:nvPr/>
        </p:nvCxnSpPr>
        <p:spPr bwMode="auto">
          <a:xfrm rot="5400000" flipH="1" flipV="1">
            <a:off x="755739" y="1124623"/>
            <a:ext cx="1602649" cy="1542500"/>
          </a:xfrm>
          <a:prstGeom prst="bentConnector3">
            <a:avLst>
              <a:gd name="adj1" fmla="val 114264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203"/>
          <p:cNvSpPr txBox="1">
            <a:spLocks noChangeArrowheads="1"/>
          </p:cNvSpPr>
          <p:nvPr/>
        </p:nvSpPr>
        <p:spPr bwMode="auto">
          <a:xfrm>
            <a:off x="895350" y="134761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33" name="Text Box 832"/>
          <p:cNvSpPr txBox="1">
            <a:spLocks noChangeArrowheads="1"/>
          </p:cNvSpPr>
          <p:nvPr/>
        </p:nvSpPr>
        <p:spPr bwMode="auto">
          <a:xfrm>
            <a:off x="2065271" y="1052736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606"/>
          <p:cNvSpPr>
            <a:spLocks noChangeArrowheads="1"/>
          </p:cNvSpPr>
          <p:nvPr/>
        </p:nvSpPr>
        <p:spPr bwMode="auto">
          <a:xfrm>
            <a:off x="1763688" y="1767434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5" name="Text Box 832"/>
          <p:cNvSpPr txBox="1">
            <a:spLocks noChangeArrowheads="1"/>
          </p:cNvSpPr>
          <p:nvPr/>
        </p:nvSpPr>
        <p:spPr bwMode="auto">
          <a:xfrm>
            <a:off x="1907704" y="1746583"/>
            <a:ext cx="102450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CS000475 </a:t>
            </a:r>
            <a:r>
              <a:rPr lang="es-CL" sz="1000" b="1" dirty="0" err="1" smtClean="0">
                <a:latin typeface="Calibri" pitchFamily="34" charset="0"/>
                <a:cs typeface="Calibri" pitchFamily="34" charset="0"/>
              </a:rPr>
              <a:t>AdmUSDBanch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lamada de flecha izquierda y derecha 35"/>
          <p:cNvSpPr/>
          <p:nvPr/>
        </p:nvSpPr>
        <p:spPr>
          <a:xfrm>
            <a:off x="4931511" y="1501796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CS000475 Consulta Valor Dólar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629729" y="1124164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8" name="Mostrar 37"/>
          <p:cNvSpPr/>
          <p:nvPr/>
        </p:nvSpPr>
        <p:spPr>
          <a:xfrm>
            <a:off x="4116419" y="445501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Tarjeta de Crédito Internacional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211304" y="193187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496974" y="72358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41" name="Conector recto de flecha 40"/>
          <p:cNvCxnSpPr>
            <a:stCxn id="38" idx="3"/>
            <a:endCxn id="36" idx="1"/>
          </p:cNvCxnSpPr>
          <p:nvPr/>
        </p:nvCxnSpPr>
        <p:spPr>
          <a:xfrm flipH="1">
            <a:off x="4931511" y="988635"/>
            <a:ext cx="1387445" cy="1331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lamada de flecha izquierda y derecha 31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3" name="Mostrar 42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Pago de Tarjeta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Internacional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Agrupar 4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0" name="Conector recto de flecha 49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o 50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Proceso 51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CS000475 Consulta Valor del D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Proceso 52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.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ntre productos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Proceso 53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valor del D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ólar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Banchile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Proceso 56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58" name="Proceso 57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206 Llamada de flecha izquierda y derecha"/>
          <p:cNvSpPr>
            <a:spLocks noChangeArrowheads="1"/>
          </p:cNvSpPr>
          <p:nvPr/>
        </p:nvSpPr>
        <p:spPr bwMode="auto">
          <a:xfrm>
            <a:off x="1397978" y="369115"/>
            <a:ext cx="1796560" cy="2590800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40 CuadroTexto"/>
          <p:cNvSpPr txBox="1">
            <a:spLocks noChangeArrowheads="1"/>
          </p:cNvSpPr>
          <p:nvPr/>
        </p:nvSpPr>
        <p:spPr bwMode="auto">
          <a:xfrm>
            <a:off x="1531326" y="153215"/>
            <a:ext cx="16725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832"/>
          <p:cNvSpPr txBox="1">
            <a:spLocks noChangeArrowheads="1"/>
          </p:cNvSpPr>
          <p:nvPr/>
        </p:nvSpPr>
        <p:spPr bwMode="auto">
          <a:xfrm>
            <a:off x="1735015" y="320250"/>
            <a:ext cx="112834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</a:rPr>
              <a:t>ESB</a:t>
            </a:r>
          </a:p>
          <a:p>
            <a:pPr algn="ctr" eaLnBrk="1" hangingPunct="1"/>
            <a:r>
              <a:rPr lang="es-CL" sz="800" b="1" dirty="0">
                <a:latin typeface="Verdana" pitchFamily="34" charset="0"/>
              </a:rPr>
              <a:t>CS000540</a:t>
            </a:r>
            <a:endParaRPr lang="es-ES" sz="800" b="1" dirty="0">
              <a:latin typeface="Verdana" pitchFamily="34" charset="0"/>
            </a:endParaRPr>
          </a:p>
        </p:txBody>
      </p:sp>
      <p:sp>
        <p:nvSpPr>
          <p:cNvPr id="49" name="Rectangle 2375"/>
          <p:cNvSpPr>
            <a:spLocks noChangeArrowheads="1"/>
          </p:cNvSpPr>
          <p:nvPr/>
        </p:nvSpPr>
        <p:spPr bwMode="auto">
          <a:xfrm>
            <a:off x="2051720" y="5850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3.- BS000565</a:t>
            </a:r>
          </a:p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VALIDA CLAVE MOVIL</a:t>
            </a:r>
            <a:endParaRPr lang="es-CL" sz="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Oval 606"/>
          <p:cNvSpPr>
            <a:spLocks noChangeArrowheads="1"/>
          </p:cNvSpPr>
          <p:nvPr/>
        </p:nvSpPr>
        <p:spPr bwMode="auto">
          <a:xfrm>
            <a:off x="1856643" y="6215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51" name="Rectangle 2375"/>
          <p:cNvSpPr>
            <a:spLocks noChangeArrowheads="1"/>
          </p:cNvSpPr>
          <p:nvPr/>
        </p:nvSpPr>
        <p:spPr bwMode="auto">
          <a:xfrm>
            <a:off x="2051720" y="13025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6.- BS000545</a:t>
            </a:r>
          </a:p>
          <a:p>
            <a:r>
              <a:rPr lang="es-CL" sz="600" b="1" dirty="0">
                <a:latin typeface="Arial Narrow" pitchFamily="34" charset="0"/>
              </a:rPr>
              <a:t>SOLICITUD AUTORIZACIÓN</a:t>
            </a:r>
          </a:p>
          <a:p>
            <a:r>
              <a:rPr lang="es-CL" sz="600" b="1" dirty="0">
                <a:latin typeface="Arial Narrow" pitchFamily="34" charset="0"/>
              </a:rPr>
              <a:t>RECARGA 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2" name="Rectangle 2375"/>
          <p:cNvSpPr>
            <a:spLocks noChangeArrowheads="1"/>
          </p:cNvSpPr>
          <p:nvPr/>
        </p:nvSpPr>
        <p:spPr bwMode="auto">
          <a:xfrm>
            <a:off x="2051720" y="15883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7.- BS000550</a:t>
            </a:r>
          </a:p>
          <a:p>
            <a:r>
              <a:rPr lang="es-CL" sz="600" b="1" dirty="0">
                <a:latin typeface="Arial Narrow" pitchFamily="34" charset="0"/>
              </a:rPr>
              <a:t>CARGO EN CTA. CTE. </a:t>
            </a:r>
          </a:p>
          <a:p>
            <a:r>
              <a:rPr lang="es-CL" sz="600" b="1" dirty="0">
                <a:latin typeface="Arial Narrow" pitchFamily="34" charset="0"/>
              </a:rPr>
              <a:t>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5" name="Rectangle 2375"/>
          <p:cNvSpPr>
            <a:spLocks noChangeArrowheads="1"/>
          </p:cNvSpPr>
          <p:nvPr/>
        </p:nvSpPr>
        <p:spPr bwMode="auto">
          <a:xfrm>
            <a:off x="2051720" y="20899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9- BS000545</a:t>
            </a:r>
          </a:p>
          <a:p>
            <a:r>
              <a:rPr lang="es-CL" sz="600" b="1" dirty="0">
                <a:latin typeface="Arial Narrow" pitchFamily="34" charset="0"/>
              </a:rPr>
              <a:t>SOLICITUD RECARGA</a:t>
            </a:r>
          </a:p>
          <a:p>
            <a:r>
              <a:rPr lang="es-CL" sz="600" b="1" dirty="0">
                <a:latin typeface="Arial Narrow" pitchFamily="34" charset="0"/>
              </a:rPr>
              <a:t>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6" name="Rectangle 2375"/>
          <p:cNvSpPr>
            <a:spLocks noChangeArrowheads="1"/>
          </p:cNvSpPr>
          <p:nvPr/>
        </p:nvSpPr>
        <p:spPr bwMode="auto">
          <a:xfrm>
            <a:off x="2051720" y="24011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10.- BS000551</a:t>
            </a:r>
          </a:p>
          <a:p>
            <a:r>
              <a:rPr lang="es-CL" sz="600" b="1" dirty="0">
                <a:latin typeface="Arial Narrow" pitchFamily="34" charset="0"/>
              </a:rPr>
              <a:t>REVERSA CARGO </a:t>
            </a:r>
          </a:p>
          <a:p>
            <a:r>
              <a:rPr lang="es-CL" sz="600" b="1" dirty="0">
                <a:latin typeface="Arial Narrow" pitchFamily="34" charset="0"/>
              </a:rPr>
              <a:t>EN CTA. CTE. 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63" name="Rectangle 2375"/>
          <p:cNvSpPr>
            <a:spLocks noChangeArrowheads="1"/>
          </p:cNvSpPr>
          <p:nvPr/>
        </p:nvSpPr>
        <p:spPr bwMode="auto">
          <a:xfrm>
            <a:off x="2051720" y="773929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4.- BS000501</a:t>
            </a:r>
          </a:p>
          <a:p>
            <a:r>
              <a:rPr lang="es-CL" sz="600" b="1" dirty="0">
                <a:latin typeface="Arial Narrow" pitchFamily="34" charset="0"/>
              </a:rPr>
              <a:t>CONSULTA CUENTA MOVIL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77" name="121 Rectángulo"/>
          <p:cNvSpPr>
            <a:spLocks noChangeArrowheads="1"/>
          </p:cNvSpPr>
          <p:nvPr/>
        </p:nvSpPr>
        <p:spPr bwMode="auto">
          <a:xfrm>
            <a:off x="1827335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79" name="121 Rectángulo"/>
          <p:cNvSpPr>
            <a:spLocks noChangeArrowheads="1"/>
          </p:cNvSpPr>
          <p:nvPr/>
        </p:nvSpPr>
        <p:spPr bwMode="auto">
          <a:xfrm>
            <a:off x="1650023" y="2096315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0" name="121 Rectángulo"/>
          <p:cNvSpPr>
            <a:spLocks noChangeArrowheads="1"/>
          </p:cNvSpPr>
          <p:nvPr/>
        </p:nvSpPr>
        <p:spPr bwMode="auto">
          <a:xfrm>
            <a:off x="697523" y="2030734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1" name="121 Rectángulo"/>
          <p:cNvSpPr>
            <a:spLocks noChangeArrowheads="1"/>
          </p:cNvSpPr>
          <p:nvPr/>
        </p:nvSpPr>
        <p:spPr bwMode="auto">
          <a:xfrm>
            <a:off x="366346" y="2102173"/>
            <a:ext cx="65943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2" name="121 Rectángulo"/>
          <p:cNvSpPr>
            <a:spLocks noChangeArrowheads="1"/>
          </p:cNvSpPr>
          <p:nvPr/>
        </p:nvSpPr>
        <p:spPr bwMode="auto">
          <a:xfrm>
            <a:off x="1827335" y="58501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cxnSp>
        <p:nvCxnSpPr>
          <p:cNvPr id="83" name="AutoShape 200"/>
          <p:cNvCxnSpPr>
            <a:cxnSpLocks noChangeShapeType="1"/>
            <a:stCxn id="81" idx="0"/>
            <a:endCxn id="48" idx="1"/>
          </p:cNvCxnSpPr>
          <p:nvPr/>
        </p:nvCxnSpPr>
        <p:spPr bwMode="auto">
          <a:xfrm rot="5400000" flipH="1" flipV="1">
            <a:off x="260342" y="627501"/>
            <a:ext cx="1613648" cy="13356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2375"/>
          <p:cNvSpPr>
            <a:spLocks noChangeArrowheads="1"/>
          </p:cNvSpPr>
          <p:nvPr/>
        </p:nvSpPr>
        <p:spPr bwMode="auto">
          <a:xfrm>
            <a:off x="2051720" y="10247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5.- CS000527</a:t>
            </a:r>
          </a:p>
          <a:p>
            <a:r>
              <a:rPr lang="es-CL" sz="600" b="1" dirty="0">
                <a:latin typeface="Arial Narrow" pitchFamily="34" charset="0"/>
              </a:rPr>
              <a:t>VALIDA MAXIMO MONTOS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5" name="Oval 606"/>
          <p:cNvSpPr>
            <a:spLocks noChangeArrowheads="1"/>
          </p:cNvSpPr>
          <p:nvPr/>
        </p:nvSpPr>
        <p:spPr bwMode="auto">
          <a:xfrm>
            <a:off x="1856643" y="86917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6" name="Oval 606"/>
          <p:cNvSpPr>
            <a:spLocks noChangeArrowheads="1"/>
          </p:cNvSpPr>
          <p:nvPr/>
        </p:nvSpPr>
        <p:spPr bwMode="auto">
          <a:xfrm>
            <a:off x="1856643" y="1124765"/>
            <a:ext cx="177311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7" name="Rectangle 2375"/>
          <p:cNvSpPr>
            <a:spLocks noChangeArrowheads="1"/>
          </p:cNvSpPr>
          <p:nvPr/>
        </p:nvSpPr>
        <p:spPr bwMode="auto">
          <a:xfrm>
            <a:off x="2051720" y="18375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8.- BS000534</a:t>
            </a:r>
          </a:p>
          <a:p>
            <a:r>
              <a:rPr lang="es-CL" sz="600" b="1" dirty="0">
                <a:latin typeface="Arial Narrow" pitchFamily="34" charset="0"/>
              </a:rPr>
              <a:t>ACTUALIZA DATOS MÓVIL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8" name="Oval 606"/>
          <p:cNvSpPr>
            <a:spLocks noChangeArrowheads="1"/>
          </p:cNvSpPr>
          <p:nvPr/>
        </p:nvSpPr>
        <p:spPr bwMode="auto">
          <a:xfrm>
            <a:off x="1856643" y="19296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9" name="Rectangle 2375"/>
          <p:cNvSpPr>
            <a:spLocks noChangeArrowheads="1"/>
          </p:cNvSpPr>
          <p:nvPr/>
        </p:nvSpPr>
        <p:spPr bwMode="auto">
          <a:xfrm>
            <a:off x="2051720" y="2675754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11.- BS000509</a:t>
            </a:r>
          </a:p>
          <a:p>
            <a:r>
              <a:rPr lang="es-CL" sz="600" b="1" dirty="0">
                <a:latin typeface="Arial Narrow" pitchFamily="34" charset="0"/>
              </a:rPr>
              <a:t>ACTUALIZA MONTO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90" name="Oval 606"/>
          <p:cNvSpPr>
            <a:spLocks noChangeArrowheads="1"/>
          </p:cNvSpPr>
          <p:nvPr/>
        </p:nvSpPr>
        <p:spPr bwMode="auto">
          <a:xfrm>
            <a:off x="1849315" y="272020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1" name="121 Rectángulo"/>
          <p:cNvSpPr>
            <a:spLocks noChangeArrowheads="1"/>
          </p:cNvSpPr>
          <p:nvPr/>
        </p:nvSpPr>
        <p:spPr bwMode="auto">
          <a:xfrm>
            <a:off x="2293328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92" name="Oval 606"/>
          <p:cNvSpPr>
            <a:spLocks noChangeArrowheads="1"/>
          </p:cNvSpPr>
          <p:nvPr/>
        </p:nvSpPr>
        <p:spPr bwMode="auto">
          <a:xfrm>
            <a:off x="1863969" y="22042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3" name="Oval 606"/>
          <p:cNvSpPr>
            <a:spLocks noChangeArrowheads="1"/>
          </p:cNvSpPr>
          <p:nvPr/>
        </p:nvSpPr>
        <p:spPr bwMode="auto">
          <a:xfrm>
            <a:off x="1863969" y="24598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4" name="Oval 606"/>
          <p:cNvSpPr>
            <a:spLocks noChangeArrowheads="1"/>
          </p:cNvSpPr>
          <p:nvPr/>
        </p:nvSpPr>
        <p:spPr bwMode="auto">
          <a:xfrm>
            <a:off x="1858108" y="14041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5" name="Oval 606"/>
          <p:cNvSpPr>
            <a:spLocks noChangeArrowheads="1"/>
          </p:cNvSpPr>
          <p:nvPr/>
        </p:nvSpPr>
        <p:spPr bwMode="auto">
          <a:xfrm>
            <a:off x="1858108" y="16597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grpSp>
        <p:nvGrpSpPr>
          <p:cNvPr id="96" name="98 Grupo"/>
          <p:cNvGrpSpPr>
            <a:grpSpLocks/>
          </p:cNvGrpSpPr>
          <p:nvPr/>
        </p:nvGrpSpPr>
        <p:grpSpPr bwMode="auto">
          <a:xfrm>
            <a:off x="131884" y="1520896"/>
            <a:ext cx="1090247" cy="1703638"/>
            <a:chOff x="-1" y="2341829"/>
            <a:chExt cx="1400176" cy="2019040"/>
          </a:xfrm>
        </p:grpSpPr>
        <p:sp>
          <p:nvSpPr>
            <p:cNvPr id="9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98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99" name="Group 121"/>
            <p:cNvGrpSpPr>
              <a:grpSpLocks/>
            </p:cNvGrpSpPr>
            <p:nvPr/>
          </p:nvGrpSpPr>
          <p:grpSpPr bwMode="auto">
            <a:xfrm>
              <a:off x="88900" y="3489332"/>
              <a:ext cx="1301750" cy="508001"/>
              <a:chOff x="0" y="1028"/>
              <a:chExt cx="820" cy="320"/>
            </a:xfrm>
          </p:grpSpPr>
          <p:sp>
            <p:nvSpPr>
              <p:cNvPr id="101" name="253 Pantalla"/>
              <p:cNvSpPr>
                <a:spLocks noChangeArrowheads="1"/>
              </p:cNvSpPr>
              <p:nvPr/>
            </p:nvSpPr>
            <p:spPr bwMode="auto">
              <a:xfrm>
                <a:off x="0" y="1028"/>
                <a:ext cx="820" cy="320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02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Rectangle 120"/>
            <p:cNvSpPr>
              <a:spLocks noChangeArrowheads="1"/>
            </p:cNvSpPr>
            <p:nvPr/>
          </p:nvSpPr>
          <p:spPr bwMode="auto">
            <a:xfrm>
              <a:off x="200024" y="3489781"/>
              <a:ext cx="1060886" cy="4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Recarga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celular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4" name="92 CuadroTexto"/>
          <p:cNvSpPr txBox="1">
            <a:spLocks noChangeArrowheads="1"/>
          </p:cNvSpPr>
          <p:nvPr/>
        </p:nvSpPr>
        <p:spPr bwMode="auto">
          <a:xfrm>
            <a:off x="131884" y="1893415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5" name="109 CuadroTexto"/>
          <p:cNvSpPr txBox="1">
            <a:spLocks noChangeArrowheads="1"/>
          </p:cNvSpPr>
          <p:nvPr/>
        </p:nvSpPr>
        <p:spPr bwMode="auto">
          <a:xfrm>
            <a:off x="70766" y="3224534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7" name="Llamada de flecha izquierda y derecha 106"/>
          <p:cNvSpPr/>
          <p:nvPr/>
        </p:nvSpPr>
        <p:spPr>
          <a:xfrm>
            <a:off x="4408688" y="154131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CS000540 Recarga Celular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108" name="Mostrar 107"/>
          <p:cNvSpPr/>
          <p:nvPr/>
        </p:nvSpPr>
        <p:spPr>
          <a:xfrm>
            <a:off x="3540885" y="373143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Recarga Celular</a:t>
            </a:r>
            <a:endParaRPr lang="es-E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884112" y="543134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921440" y="0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111" name="Conector recto de flecha 110"/>
          <p:cNvCxnSpPr>
            <a:stCxn id="108" idx="3"/>
          </p:cNvCxnSpPr>
          <p:nvPr/>
        </p:nvCxnSpPr>
        <p:spPr>
          <a:xfrm>
            <a:off x="5743422" y="916277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5106906" y="116368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5" name="Llamada de flecha izquierda y derecha 44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Mostrar 53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4" name="Conector recto de flecha 63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o 64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CS000540 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Proceso 66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Recarga Celular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8" name="Proceso 67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9" name="Conector recto de flecha 68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Proceso 70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72" name="Proceso 71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26"/>
          <p:cNvCxnSpPr>
            <a:cxnSpLocks noChangeShapeType="1"/>
            <a:stCxn id="18" idx="3"/>
          </p:cNvCxnSpPr>
          <p:nvPr/>
        </p:nvCxnSpPr>
        <p:spPr bwMode="auto">
          <a:xfrm flipV="1">
            <a:off x="1228186" y="261102"/>
            <a:ext cx="256531" cy="1185860"/>
          </a:xfrm>
          <a:prstGeom prst="bentConnector3">
            <a:avLst>
              <a:gd name="adj1" fmla="val 600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40 CuadroTexto"/>
          <p:cNvSpPr txBox="1">
            <a:spLocks noChangeArrowheads="1"/>
          </p:cNvSpPr>
          <p:nvPr/>
        </p:nvSpPr>
        <p:spPr bwMode="auto">
          <a:xfrm>
            <a:off x="1622181" y="-9220"/>
            <a:ext cx="12985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307 Llamada de flecha izquierda y derecha"/>
          <p:cNvSpPr/>
          <p:nvPr/>
        </p:nvSpPr>
        <p:spPr bwMode="auto">
          <a:xfrm>
            <a:off x="1471246" y="206224"/>
            <a:ext cx="1732602" cy="1977318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Text Box 832"/>
          <p:cNvSpPr txBox="1">
            <a:spLocks noChangeArrowheads="1"/>
          </p:cNvSpPr>
          <p:nvPr/>
        </p:nvSpPr>
        <p:spPr bwMode="auto">
          <a:xfrm>
            <a:off x="2137997" y="206804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2217"/>
          <p:cNvSpPr>
            <a:spLocks noChangeArrowheads="1"/>
          </p:cNvSpPr>
          <p:nvPr/>
        </p:nvSpPr>
        <p:spPr bwMode="auto">
          <a:xfrm>
            <a:off x="1835696" y="494836"/>
            <a:ext cx="1035658" cy="218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r>
              <a:rPr lang="es-ES" sz="800" dirty="0" smtClean="0">
                <a:latin typeface="Calibri" pitchFamily="34" charset="0"/>
                <a:cs typeface="Calibri" pitchFamily="34" charset="0"/>
              </a:rPr>
              <a:t>CS000526 </a:t>
            </a:r>
            <a:r>
              <a:rPr lang="es-ES" sz="800" dirty="0">
                <a:latin typeface="Calibri" pitchFamily="34" charset="0"/>
                <a:cs typeface="Calibri" pitchFamily="34" charset="0"/>
              </a:rPr>
              <a:t>– Solicitud </a:t>
            </a:r>
          </a:p>
          <a:p>
            <a:r>
              <a:rPr lang="es-ES" sz="800" dirty="0" err="1">
                <a:latin typeface="Calibri" pitchFamily="34" charset="0"/>
                <a:cs typeface="Calibri" pitchFamily="34" charset="0"/>
              </a:rPr>
              <a:t>RedGiro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220"/>
          <p:cNvSpPr>
            <a:spLocks noChangeArrowheads="1"/>
          </p:cNvSpPr>
          <p:nvPr/>
        </p:nvSpPr>
        <p:spPr bwMode="auto">
          <a:xfrm>
            <a:off x="1844796" y="1236298"/>
            <a:ext cx="1032284" cy="22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72000" rIns="72000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 CS000515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Generación 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220"/>
          <p:cNvSpPr>
            <a:spLocks noChangeArrowheads="1"/>
          </p:cNvSpPr>
          <p:nvPr/>
        </p:nvSpPr>
        <p:spPr bwMode="auto">
          <a:xfrm>
            <a:off x="1838722" y="1463083"/>
            <a:ext cx="1032284" cy="240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CS000503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Valida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Saldo Cuenta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220"/>
          <p:cNvSpPr>
            <a:spLocks noChangeArrowheads="1"/>
          </p:cNvSpPr>
          <p:nvPr/>
        </p:nvSpPr>
        <p:spPr bwMode="auto">
          <a:xfrm>
            <a:off x="1843399" y="1703147"/>
            <a:ext cx="1022164" cy="28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CS000512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Genera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98 Grupo"/>
          <p:cNvGrpSpPr>
            <a:grpSpLocks/>
          </p:cNvGrpSpPr>
          <p:nvPr/>
        </p:nvGrpSpPr>
        <p:grpSpPr bwMode="auto">
          <a:xfrm>
            <a:off x="145355" y="281135"/>
            <a:ext cx="1090247" cy="1703638"/>
            <a:chOff x="-1" y="2341829"/>
            <a:chExt cx="1400176" cy="2019040"/>
          </a:xfrm>
        </p:grpSpPr>
        <p:sp>
          <p:nvSpPr>
            <p:cNvPr id="14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15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88900" y="3449646"/>
              <a:ext cx="1301750" cy="547689"/>
              <a:chOff x="0" y="1003"/>
              <a:chExt cx="820" cy="345"/>
            </a:xfrm>
          </p:grpSpPr>
          <p:sp>
            <p:nvSpPr>
              <p:cNvPr id="18" name="253 Pantalla"/>
              <p:cNvSpPr>
                <a:spLocks noChangeArrowheads="1"/>
              </p:cNvSpPr>
              <p:nvPr/>
            </p:nvSpPr>
            <p:spPr bwMode="auto">
              <a:xfrm>
                <a:off x="0" y="1003"/>
                <a:ext cx="820" cy="345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9" name="254 Pantalla"/>
              <p:cNvSpPr>
                <a:spLocks noChangeArrowheads="1"/>
              </p:cNvSpPr>
              <p:nvPr/>
            </p:nvSpPr>
            <p:spPr bwMode="auto">
              <a:xfrm>
                <a:off x="70" y="1058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Rectangle 120"/>
            <p:cNvSpPr>
              <a:spLocks noChangeArrowheads="1"/>
            </p:cNvSpPr>
            <p:nvPr/>
          </p:nvSpPr>
          <p:spPr bwMode="auto">
            <a:xfrm>
              <a:off x="200023" y="3489781"/>
              <a:ext cx="1060886" cy="4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Redgiro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95 Rectángulo redondeado"/>
          <p:cNvSpPr>
            <a:spLocks noChangeArrowheads="1"/>
          </p:cNvSpPr>
          <p:nvPr/>
        </p:nvSpPr>
        <p:spPr bwMode="auto">
          <a:xfrm>
            <a:off x="145356" y="286793"/>
            <a:ext cx="1152974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92 CuadroTexto"/>
          <p:cNvSpPr txBox="1">
            <a:spLocks noChangeArrowheads="1"/>
          </p:cNvSpPr>
          <p:nvPr/>
        </p:nvSpPr>
        <p:spPr bwMode="auto">
          <a:xfrm>
            <a:off x="145355" y="653654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          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2" name="109 CuadroTexto"/>
          <p:cNvSpPr txBox="1">
            <a:spLocks noChangeArrowheads="1"/>
          </p:cNvSpPr>
          <p:nvPr/>
        </p:nvSpPr>
        <p:spPr bwMode="auto">
          <a:xfrm>
            <a:off x="84237" y="1984773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3" name="109 CuadroTexto"/>
          <p:cNvSpPr txBox="1">
            <a:spLocks noChangeArrowheads="1"/>
          </p:cNvSpPr>
          <p:nvPr/>
        </p:nvSpPr>
        <p:spPr bwMode="auto">
          <a:xfrm>
            <a:off x="1581150" y="2149726"/>
            <a:ext cx="1466008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96" tIns="46648" rIns="93296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8825" indent="-292100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6813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1950" indent="-231775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8675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58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30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02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74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Arial" pitchFamily="34" charset="0"/>
              </a:rPr>
              <a:t>AD/Cont.                               J2EE</a:t>
            </a:r>
            <a:endParaRPr lang="es-CL" sz="8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1428518" y="1497222"/>
            <a:ext cx="265234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CL" sz="800" b="1" dirty="0"/>
              <a:t>HTTP</a:t>
            </a:r>
            <a:endParaRPr lang="es-ES" sz="800" b="1" dirty="0"/>
          </a:p>
        </p:txBody>
      </p:sp>
      <p:sp>
        <p:nvSpPr>
          <p:cNvPr id="25" name="Llamada de flecha izquierda y derecha 24"/>
          <p:cNvSpPr/>
          <p:nvPr/>
        </p:nvSpPr>
        <p:spPr>
          <a:xfrm>
            <a:off x="5442941" y="218194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CS000519 Generación de Giro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CS000600 Envío de SMS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141159" y="-15113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7" name="Mostrar 26"/>
          <p:cNvSpPr/>
          <p:nvPr/>
        </p:nvSpPr>
        <p:spPr>
          <a:xfrm>
            <a:off x="3350104" y="325964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Redgiro</a:t>
            </a:r>
            <a:endParaRPr lang="es-ES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693331" y="49595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730659" y="-471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7" idx="3"/>
          </p:cNvCxnSpPr>
          <p:nvPr/>
        </p:nvCxnSpPr>
        <p:spPr>
          <a:xfrm flipV="1">
            <a:off x="5552641" y="865430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lamada de flecha izquierda y derecha 30"/>
          <p:cNvSpPr/>
          <p:nvPr/>
        </p:nvSpPr>
        <p:spPr>
          <a:xfrm>
            <a:off x="3735939" y="3639632"/>
            <a:ext cx="2983830" cy="3312313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441421" y="332068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Mostrar 32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Redgiro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0" name="Conector recto de flecha 39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ceso 40"/>
          <p:cNvSpPr/>
          <p:nvPr/>
        </p:nvSpPr>
        <p:spPr>
          <a:xfrm>
            <a:off x="4327180" y="3740211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Proceso 41"/>
          <p:cNvSpPr/>
          <p:nvPr/>
        </p:nvSpPr>
        <p:spPr>
          <a:xfrm>
            <a:off x="4327180" y="438073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CS000340 Autenticación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3" name="Proceso 42"/>
          <p:cNvSpPr/>
          <p:nvPr/>
        </p:nvSpPr>
        <p:spPr>
          <a:xfrm>
            <a:off x="6781076" y="3740211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Proceso 43"/>
          <p:cNvSpPr/>
          <p:nvPr/>
        </p:nvSpPr>
        <p:spPr>
          <a:xfrm>
            <a:off x="6781076" y="4380730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Autenticación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6128529" y="4010211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128529" y="4650730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Proceso 46"/>
          <p:cNvSpPr/>
          <p:nvPr/>
        </p:nvSpPr>
        <p:spPr>
          <a:xfrm>
            <a:off x="4327180" y="501532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CS000519 Generación de Giro</a:t>
            </a:r>
          </a:p>
        </p:txBody>
      </p:sp>
      <p:sp>
        <p:nvSpPr>
          <p:cNvPr id="48" name="Proceso 47"/>
          <p:cNvSpPr/>
          <p:nvPr/>
        </p:nvSpPr>
        <p:spPr>
          <a:xfrm>
            <a:off x="4327180" y="56505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CS000600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ío de SMS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Proceso 48"/>
          <p:cNvSpPr/>
          <p:nvPr/>
        </p:nvSpPr>
        <p:spPr>
          <a:xfrm>
            <a:off x="4312085" y="628764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CS000177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í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o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Correo Electrónico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0" name="Proceso 49"/>
          <p:cNvSpPr/>
          <p:nvPr/>
        </p:nvSpPr>
        <p:spPr>
          <a:xfrm>
            <a:off x="6781076" y="5021249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Redgiro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transbank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6128529" y="5285327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Proceso 51"/>
          <p:cNvSpPr/>
          <p:nvPr/>
        </p:nvSpPr>
        <p:spPr>
          <a:xfrm>
            <a:off x="6781076" y="56505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Envi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ó de SMS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6128529" y="5920504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Proceso 53"/>
          <p:cNvSpPr/>
          <p:nvPr/>
        </p:nvSpPr>
        <p:spPr>
          <a:xfrm>
            <a:off x="6781076" y="627975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 flipV="1">
            <a:off x="6113434" y="6549758"/>
            <a:ext cx="667642" cy="7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144"/>
          <p:cNvCxnSpPr>
            <a:cxnSpLocks noChangeShapeType="1"/>
            <a:stCxn id="17" idx="3"/>
            <a:endCxn id="3" idx="1"/>
          </p:cNvCxnSpPr>
          <p:nvPr/>
        </p:nvCxnSpPr>
        <p:spPr bwMode="auto">
          <a:xfrm flipV="1">
            <a:off x="1317625" y="1527051"/>
            <a:ext cx="403623" cy="472217"/>
          </a:xfrm>
          <a:prstGeom prst="bentConnector3">
            <a:avLst>
              <a:gd name="adj1" fmla="val 6415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307 Llamada de flecha izquierda y derecha"/>
          <p:cNvSpPr/>
          <p:nvPr/>
        </p:nvSpPr>
        <p:spPr bwMode="auto">
          <a:xfrm>
            <a:off x="1721248" y="582898"/>
            <a:ext cx="1604013" cy="188830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Text Box 2203"/>
          <p:cNvSpPr txBox="1">
            <a:spLocks noChangeArrowheads="1"/>
          </p:cNvSpPr>
          <p:nvPr/>
        </p:nvSpPr>
        <p:spPr bwMode="auto">
          <a:xfrm>
            <a:off x="1467471" y="1960029"/>
            <a:ext cx="4327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519488" y="59477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851025" y="213941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425700" y="243786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327275" y="2426754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34925" y="795943"/>
            <a:ext cx="1292225" cy="1857375"/>
            <a:chOff x="0" y="2503480"/>
            <a:chExt cx="1400175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24533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832"/>
          <p:cNvSpPr txBox="1">
            <a:spLocks noChangeArrowheads="1"/>
          </p:cNvSpPr>
          <p:nvPr/>
        </p:nvSpPr>
        <p:spPr bwMode="auto">
          <a:xfrm>
            <a:off x="2174652" y="852227"/>
            <a:ext cx="9571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CS000154</a:t>
            </a:r>
          </a:p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Ingresar documento Siebel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3321" y="1092657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Linux                     Nueva1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0" y="2642205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AD/Cont.                 J2EE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71438" y="1713518"/>
            <a:ext cx="1246187" cy="571500"/>
          </a:xfrm>
          <a:prstGeom prst="flowChartDisplay">
            <a:avLst/>
          </a:prstGeom>
          <a:solidFill>
            <a:schemeClr val="bg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42875" y="1784955"/>
            <a:ext cx="1071563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Contáctenos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882478" y="348171"/>
            <a:ext cx="12493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751013" y="2436983"/>
            <a:ext cx="11814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1981424" y="1074268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95 Rectángulo redondeado"/>
          <p:cNvSpPr>
            <a:spLocks noChangeArrowheads="1"/>
          </p:cNvSpPr>
          <p:nvPr/>
        </p:nvSpPr>
        <p:spPr bwMode="auto">
          <a:xfrm>
            <a:off x="34926" y="780219"/>
            <a:ext cx="1368722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3" name="Text Box 832"/>
          <p:cNvSpPr txBox="1">
            <a:spLocks noChangeArrowheads="1"/>
          </p:cNvSpPr>
          <p:nvPr/>
        </p:nvSpPr>
        <p:spPr bwMode="auto">
          <a:xfrm>
            <a:off x="2174652" y="1574629"/>
            <a:ext cx="9571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CS000028 Consulta Información Básica Persona</a:t>
            </a:r>
          </a:p>
        </p:txBody>
      </p: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1981424" y="1790042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5" name="79 CuadroTexto"/>
          <p:cNvSpPr txBox="1"/>
          <p:nvPr/>
        </p:nvSpPr>
        <p:spPr>
          <a:xfrm>
            <a:off x="2167590" y="556724"/>
            <a:ext cx="41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CL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lamada de flecha izquierda y derecha 25"/>
          <p:cNvSpPr/>
          <p:nvPr/>
        </p:nvSpPr>
        <p:spPr>
          <a:xfrm>
            <a:off x="5557759" y="478293"/>
            <a:ext cx="4391262" cy="1346356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CS000028 Consulta Información Básica Persona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CS000154 Ingresar Documento Siebel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255977" y="5817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8" name="Mostrar 27"/>
          <p:cNvSpPr/>
          <p:nvPr/>
        </p:nvSpPr>
        <p:spPr>
          <a:xfrm>
            <a:off x="3845477" y="309093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Contacto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37552" y="78597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226032" y="-64050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1" name="Conector recto de flecha 30"/>
          <p:cNvCxnSpPr>
            <a:stCxn id="28" idx="3"/>
            <a:endCxn id="26" idx="1"/>
          </p:cNvCxnSpPr>
          <p:nvPr/>
        </p:nvCxnSpPr>
        <p:spPr>
          <a:xfrm flipH="1">
            <a:off x="5557759" y="852227"/>
            <a:ext cx="490255" cy="299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lamada de flecha izquierda y derecha 33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Mostrar 35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Contacto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3" name="Conector recto de flecha 42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ceso 43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CS000028 Consulta Información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Persona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Proceso 44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CS000154 Ingresar Documento Siebel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Proceso 45"/>
          <p:cNvSpPr/>
          <p:nvPr/>
        </p:nvSpPr>
        <p:spPr>
          <a:xfrm>
            <a:off x="6853390" y="5262707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datos clientes (Siebel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8" name="Conector recto de flecha 47"/>
          <p:cNvCxnSpPr>
            <a:stCxn id="46" idx="1"/>
            <a:endCxn id="44" idx="3"/>
          </p:cNvCxnSpPr>
          <p:nvPr/>
        </p:nvCxnSpPr>
        <p:spPr>
          <a:xfrm flipH="1" flipV="1">
            <a:off x="6128529" y="5234200"/>
            <a:ext cx="724861" cy="298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45" idx="3"/>
            <a:endCxn id="46" idx="1"/>
          </p:cNvCxnSpPr>
          <p:nvPr/>
        </p:nvCxnSpPr>
        <p:spPr>
          <a:xfrm flipV="1">
            <a:off x="6128529" y="5532707"/>
            <a:ext cx="724861" cy="3377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144"/>
          <p:cNvCxnSpPr>
            <a:cxnSpLocks noChangeShapeType="1"/>
            <a:stCxn id="43" idx="3"/>
            <a:endCxn id="33" idx="1"/>
          </p:cNvCxnSpPr>
          <p:nvPr/>
        </p:nvCxnSpPr>
        <p:spPr bwMode="auto">
          <a:xfrm flipV="1">
            <a:off x="1310055" y="2022272"/>
            <a:ext cx="510832" cy="10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40 CuadroTexto"/>
          <p:cNvSpPr txBox="1">
            <a:spLocks noChangeArrowheads="1"/>
          </p:cNvSpPr>
          <p:nvPr/>
        </p:nvSpPr>
        <p:spPr bwMode="auto">
          <a:xfrm>
            <a:off x="1891641" y="879246"/>
            <a:ext cx="1459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Times" charset="0"/>
                <a:ea typeface="Times" charset="0"/>
                <a:cs typeface="Times" charset="0"/>
              </a:rPr>
              <a:t>LINUX                               </a:t>
            </a:r>
            <a:r>
              <a:rPr lang="es-CL" sz="800" dirty="0">
                <a:latin typeface="Times" charset="0"/>
                <a:ea typeface="Times" charset="0"/>
                <a:cs typeface="Times" charset="0"/>
              </a:rPr>
              <a:t>OSB SB</a:t>
            </a:r>
          </a:p>
        </p:txBody>
      </p:sp>
      <p:sp>
        <p:nvSpPr>
          <p:cNvPr id="33" name="307 Llamada de flecha izquierda y derecha"/>
          <p:cNvSpPr/>
          <p:nvPr/>
        </p:nvSpPr>
        <p:spPr bwMode="auto">
          <a:xfrm>
            <a:off x="1820887" y="1073740"/>
            <a:ext cx="1529862" cy="1897063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4" name="Text Box 832"/>
          <p:cNvSpPr txBox="1">
            <a:spLocks noChangeArrowheads="1"/>
          </p:cNvSpPr>
          <p:nvPr/>
        </p:nvSpPr>
        <p:spPr bwMode="auto">
          <a:xfrm>
            <a:off x="2345495" y="1095270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Times" charset="0"/>
                <a:ea typeface="Times" charset="0"/>
                <a:cs typeface="Times" charset="0"/>
              </a:rPr>
              <a:t>ESB</a:t>
            </a:r>
            <a:endParaRPr lang="es-ES" sz="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Text Box 2203"/>
          <p:cNvSpPr txBox="1">
            <a:spLocks noChangeArrowheads="1"/>
          </p:cNvSpPr>
          <p:nvPr/>
        </p:nvSpPr>
        <p:spPr bwMode="auto">
          <a:xfrm>
            <a:off x="1343843" y="1707628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CL" sz="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Rectangle 2219"/>
          <p:cNvSpPr>
            <a:spLocks noChangeArrowheads="1"/>
          </p:cNvSpPr>
          <p:nvPr/>
        </p:nvSpPr>
        <p:spPr bwMode="auto">
          <a:xfrm>
            <a:off x="2087156" y="1486984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Times" charset="0"/>
                <a:ea typeface="Times" charset="0"/>
                <a:cs typeface="Times" charset="0"/>
              </a:rPr>
              <a:t>CS000069 </a:t>
            </a:r>
            <a:r>
              <a:rPr lang="es-ES" sz="900" dirty="0" err="1" smtClean="0">
                <a:latin typeface="Times" charset="0"/>
                <a:ea typeface="Times" charset="0"/>
                <a:cs typeface="Times" charset="0"/>
              </a:rPr>
              <a:t>ConsultaSaldoCuenta</a:t>
            </a:r>
            <a:endParaRPr lang="es-CL" sz="9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Rectangle 2220"/>
          <p:cNvSpPr>
            <a:spLocks noChangeArrowheads="1"/>
          </p:cNvSpPr>
          <p:nvPr/>
        </p:nvSpPr>
        <p:spPr bwMode="auto">
          <a:xfrm>
            <a:off x="2059830" y="1887358"/>
            <a:ext cx="1260560" cy="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Ins="0" anchor="ctr"/>
          <a:lstStyle/>
          <a:p>
            <a:r>
              <a:rPr lang="es-ES" sz="900" dirty="0" smtClean="0">
                <a:latin typeface="Times" charset="0"/>
                <a:ea typeface="Times" charset="0"/>
                <a:cs typeface="Times" charset="0"/>
              </a:rPr>
              <a:t>CS001169 </a:t>
            </a:r>
            <a:r>
              <a:rPr lang="es-ES" sz="900" dirty="0" err="1" smtClean="0">
                <a:latin typeface="Times" charset="0"/>
                <a:ea typeface="Times" charset="0"/>
                <a:cs typeface="Times" charset="0"/>
              </a:rPr>
              <a:t>ConsSaldoTrjCrdMasivo</a:t>
            </a:r>
            <a:endParaRPr lang="es-ES" sz="9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8" name="98 Grupo"/>
          <p:cNvGrpSpPr>
            <a:grpSpLocks/>
          </p:cNvGrpSpPr>
          <p:nvPr/>
        </p:nvGrpSpPr>
        <p:grpSpPr bwMode="auto">
          <a:xfrm>
            <a:off x="26378" y="585956"/>
            <a:ext cx="1292469" cy="2223821"/>
            <a:chOff x="0" y="2540697"/>
            <a:chExt cx="1400175" cy="1820172"/>
          </a:xfrm>
        </p:grpSpPr>
        <p:sp>
          <p:nvSpPr>
            <p:cNvPr id="3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224 CuadroTexto"/>
            <p:cNvSpPr txBox="1">
              <a:spLocks noChangeArrowheads="1"/>
            </p:cNvSpPr>
            <p:nvPr/>
          </p:nvSpPr>
          <p:spPr bwMode="auto">
            <a:xfrm>
              <a:off x="88901" y="2540697"/>
              <a:ext cx="868363" cy="16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latin typeface="Times" charset="0"/>
                  <a:ea typeface="Times" charset="0"/>
                  <a:cs typeface="Times" charset="0"/>
                </a:rPr>
                <a:t>Banca Móvil</a:t>
              </a:r>
            </a:p>
          </p:txBody>
        </p:sp>
        <p:grpSp>
          <p:nvGrpSpPr>
            <p:cNvPr id="41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43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4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42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Saldos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cuentas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y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tarjetas</a:t>
              </a:r>
              <a:r>
                <a:rPr lang="en-US" sz="1000" dirty="0" smtClean="0">
                  <a:latin typeface="Times" charset="0"/>
                  <a:ea typeface="Times" charset="0"/>
                  <a:cs typeface="Times" charset="0"/>
                </a:rPr>
                <a:t> de </a:t>
              </a:r>
              <a:r>
                <a:rPr lang="en-US" sz="1000" dirty="0" err="1" smtClean="0">
                  <a:latin typeface="Times" charset="0"/>
                  <a:ea typeface="Times" charset="0"/>
                  <a:cs typeface="Times" charset="0"/>
                </a:rPr>
                <a:t>crédito</a:t>
              </a:r>
              <a:endParaRPr lang="en-US" sz="10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5" name="Rectangle 111"/>
          <p:cNvSpPr>
            <a:spLocks noChangeArrowheads="1"/>
          </p:cNvSpPr>
          <p:nvPr/>
        </p:nvSpPr>
        <p:spPr bwMode="auto">
          <a:xfrm>
            <a:off x="2239108" y="501172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92 CuadroTexto"/>
          <p:cNvSpPr txBox="1">
            <a:spLocks noChangeArrowheads="1"/>
          </p:cNvSpPr>
          <p:nvPr/>
        </p:nvSpPr>
        <p:spPr bwMode="auto">
          <a:xfrm>
            <a:off x="108440" y="1016147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109 CuadroTexto"/>
          <p:cNvSpPr txBox="1">
            <a:spLocks noChangeArrowheads="1"/>
          </p:cNvSpPr>
          <p:nvPr/>
        </p:nvSpPr>
        <p:spPr bwMode="auto">
          <a:xfrm>
            <a:off x="108440" y="2833761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Java</a:t>
            </a:r>
            <a:endParaRPr lang="es-CL" sz="8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Text Box 177"/>
          <p:cNvSpPr txBox="1">
            <a:spLocks noChangeArrowheads="1"/>
          </p:cNvSpPr>
          <p:nvPr/>
        </p:nvSpPr>
        <p:spPr bwMode="auto">
          <a:xfrm>
            <a:off x="1891640" y="2970802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Times" charset="0"/>
                <a:ea typeface="Times" charset="0"/>
                <a:cs typeface="Times" charset="0"/>
              </a:rPr>
              <a:t>J2EE</a:t>
            </a:r>
            <a:endParaRPr lang="es-ES" sz="800" dirty="0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252 Elipse"/>
          <p:cNvSpPr>
            <a:spLocks noChangeArrowheads="1"/>
          </p:cNvSpPr>
          <p:nvPr/>
        </p:nvSpPr>
        <p:spPr bwMode="auto">
          <a:xfrm>
            <a:off x="2015148" y="1569036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0" name="252 Elipse"/>
          <p:cNvSpPr>
            <a:spLocks noChangeArrowheads="1"/>
          </p:cNvSpPr>
          <p:nvPr/>
        </p:nvSpPr>
        <p:spPr bwMode="auto">
          <a:xfrm>
            <a:off x="1963998" y="200247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6 Rectángulo"/>
          <p:cNvSpPr/>
          <p:nvPr/>
        </p:nvSpPr>
        <p:spPr bwMode="auto">
          <a:xfrm>
            <a:off x="1963998" y="1493689"/>
            <a:ext cx="1224136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107 Rectángulo"/>
          <p:cNvSpPr/>
          <p:nvPr/>
        </p:nvSpPr>
        <p:spPr bwMode="auto">
          <a:xfrm>
            <a:off x="1894487" y="1942102"/>
            <a:ext cx="1344797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Llamada de flecha izquierda y derecha 23"/>
          <p:cNvSpPr/>
          <p:nvPr/>
        </p:nvSpPr>
        <p:spPr>
          <a:xfrm>
            <a:off x="4343633" y="2546115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CS000069 Consulta Saldo Cuenta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CS001169 Consulta Saldo Tarjeta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041851" y="2176783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Mostrar 25"/>
          <p:cNvSpPr/>
          <p:nvPr/>
        </p:nvSpPr>
        <p:spPr>
          <a:xfrm>
            <a:off x="3875357" y="71106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Saldo Cuentas y Tarjetas de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623426" y="279367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255912" y="33792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9" name="Conector recto de flecha 28"/>
          <p:cNvCxnSpPr>
            <a:stCxn id="26" idx="3"/>
            <a:endCxn id="24" idx="1"/>
          </p:cNvCxnSpPr>
          <p:nvPr/>
        </p:nvCxnSpPr>
        <p:spPr>
          <a:xfrm flipH="1">
            <a:off x="4343633" y="1254200"/>
            <a:ext cx="1734261" cy="1911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Llamada de flecha izquierda y derecha 52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Mostrar 54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Saldo Cuentas y Tarjetas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8" name="Conector recto de flecha 57"/>
          <p:cNvCxnSpPr>
            <a:stCxn id="55" idx="3"/>
            <a:endCxn id="53" idx="1"/>
          </p:cNvCxnSpPr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0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1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2" name="Conector recto de flecha 61"/>
          <p:cNvCxnSpPr>
            <a:stCxn id="55" idx="1"/>
            <a:endCxn id="61" idx="3"/>
          </p:cNvCxnSpPr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Proceso 62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CS000069 Consulta Saldo Cuenta</a:t>
            </a:r>
          </a:p>
        </p:txBody>
      </p:sp>
      <p:sp>
        <p:nvSpPr>
          <p:cNvPr id="64" name="Proceso 63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CS001169 Consulta Saldo Tarjeta Crédito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5" name="Proceso 64"/>
          <p:cNvSpPr/>
          <p:nvPr/>
        </p:nvSpPr>
        <p:spPr>
          <a:xfrm>
            <a:off x="6920620" y="495956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6920620" y="559710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Tarjetas de Cr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éditos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Nexus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7" name="Conector recto de flecha 66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AutoShape 2144"/>
          <p:cNvCxnSpPr>
            <a:cxnSpLocks noChangeShapeType="1"/>
            <a:stCxn id="25" idx="3"/>
            <a:endCxn id="16" idx="1"/>
          </p:cNvCxnSpPr>
          <p:nvPr/>
        </p:nvCxnSpPr>
        <p:spPr bwMode="auto">
          <a:xfrm flipV="1">
            <a:off x="1310055" y="2003099"/>
            <a:ext cx="447967" cy="48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40 CuadroTexto"/>
          <p:cNvSpPr txBox="1">
            <a:spLocks noChangeArrowheads="1"/>
          </p:cNvSpPr>
          <p:nvPr/>
        </p:nvSpPr>
        <p:spPr bwMode="auto">
          <a:xfrm>
            <a:off x="1828776" y="1241197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16" name="307 Llamada de flecha izquierda y derecha"/>
          <p:cNvSpPr/>
          <p:nvPr/>
        </p:nvSpPr>
        <p:spPr bwMode="auto">
          <a:xfrm>
            <a:off x="1758022" y="1448267"/>
            <a:ext cx="1529862" cy="1109664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7" name="Text Box 832"/>
          <p:cNvSpPr txBox="1">
            <a:spLocks noChangeArrowheads="1"/>
          </p:cNvSpPr>
          <p:nvPr/>
        </p:nvSpPr>
        <p:spPr bwMode="auto">
          <a:xfrm>
            <a:off x="2282630" y="1532671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 Box 2203"/>
          <p:cNvSpPr txBox="1">
            <a:spLocks noChangeArrowheads="1"/>
          </p:cNvSpPr>
          <p:nvPr/>
        </p:nvSpPr>
        <p:spPr bwMode="auto">
          <a:xfrm>
            <a:off x="1362078" y="1846060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 smtClean="0">
                <a:latin typeface="Arial Narrow" pitchFamily="34" charset="0"/>
                <a:cs typeface="Arial" pitchFamily="34" charset="0"/>
              </a:rPr>
              <a:t>HTTP</a:t>
            </a:r>
            <a:endParaRPr lang="es-CL" sz="8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2219"/>
          <p:cNvSpPr>
            <a:spLocks noChangeArrowheads="1"/>
          </p:cNvSpPr>
          <p:nvPr/>
        </p:nvSpPr>
        <p:spPr bwMode="auto">
          <a:xfrm>
            <a:off x="2035850" y="1897321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CS000072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CartolaCartolaCuenta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98 Grupo"/>
          <p:cNvGrpSpPr>
            <a:grpSpLocks/>
          </p:cNvGrpSpPr>
          <p:nvPr/>
        </p:nvGrpSpPr>
        <p:grpSpPr bwMode="auto">
          <a:xfrm>
            <a:off x="26378" y="482541"/>
            <a:ext cx="1292469" cy="2311939"/>
            <a:chOff x="0" y="2468574"/>
            <a:chExt cx="1400175" cy="1892295"/>
          </a:xfrm>
        </p:grpSpPr>
        <p:sp>
          <p:nvSpPr>
            <p:cNvPr id="21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22" name="224 CuadroTexto"/>
            <p:cNvSpPr txBox="1">
              <a:spLocks noChangeArrowheads="1"/>
            </p:cNvSpPr>
            <p:nvPr/>
          </p:nvSpPr>
          <p:spPr bwMode="auto">
            <a:xfrm>
              <a:off x="138579" y="2468574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25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26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Últimos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movimientos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2239108" y="1353548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92 CuadroTexto"/>
          <p:cNvSpPr txBox="1">
            <a:spLocks noChangeArrowheads="1"/>
          </p:cNvSpPr>
          <p:nvPr/>
        </p:nvSpPr>
        <p:spPr bwMode="auto">
          <a:xfrm>
            <a:off x="108440" y="1000848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109 CuadroTexto"/>
          <p:cNvSpPr txBox="1">
            <a:spLocks noChangeArrowheads="1"/>
          </p:cNvSpPr>
          <p:nvPr/>
        </p:nvSpPr>
        <p:spPr bwMode="auto">
          <a:xfrm>
            <a:off x="108440" y="2818462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" name="Text Box 177"/>
          <p:cNvSpPr txBox="1">
            <a:spLocks noChangeArrowheads="1"/>
          </p:cNvSpPr>
          <p:nvPr/>
        </p:nvSpPr>
        <p:spPr bwMode="auto">
          <a:xfrm>
            <a:off x="1845213" y="2620805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52 Elipse"/>
          <p:cNvSpPr>
            <a:spLocks noChangeArrowheads="1"/>
          </p:cNvSpPr>
          <p:nvPr/>
        </p:nvSpPr>
        <p:spPr bwMode="auto">
          <a:xfrm>
            <a:off x="1880275" y="200643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2" name="Llamada de flecha izquierda y derecha 31"/>
          <p:cNvSpPr/>
          <p:nvPr/>
        </p:nvSpPr>
        <p:spPr>
          <a:xfrm>
            <a:off x="4070779" y="2151368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CS000072 Consulta </a:t>
            </a:r>
            <a:r>
              <a:rPr lang="es-ES" dirty="0" err="1" smtClean="0"/>
              <a:t>Cartola</a:t>
            </a:r>
            <a:r>
              <a:rPr lang="es-ES" dirty="0" smtClean="0"/>
              <a:t> Cuenta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768997" y="17820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4" name="Mostrar 33"/>
          <p:cNvSpPr/>
          <p:nvPr/>
        </p:nvSpPr>
        <p:spPr>
          <a:xfrm>
            <a:off x="4376847" y="457714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Cuenta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720074" y="627705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757402" y="84571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7" name="Conector recto de flecha 36"/>
          <p:cNvCxnSpPr>
            <a:stCxn id="34" idx="3"/>
          </p:cNvCxnSpPr>
          <p:nvPr/>
        </p:nvCxnSpPr>
        <p:spPr>
          <a:xfrm flipV="1">
            <a:off x="6579384" y="999777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Llamada de flecha izquierda y derecha 50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Mostrar 52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Movimientos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59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Conector recto de flecha 59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Proceso 60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CS000072 Consulta 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Cuenta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Proceso 62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5" name="Conector recto de flecha 64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3 Pantalla"/>
          <p:cNvSpPr>
            <a:spLocks noChangeArrowheads="1"/>
          </p:cNvSpPr>
          <p:nvPr/>
        </p:nvSpPr>
        <p:spPr bwMode="auto">
          <a:xfrm>
            <a:off x="34925" y="1768377"/>
            <a:ext cx="1259879" cy="670688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AutoShape 2144"/>
          <p:cNvCxnSpPr>
            <a:cxnSpLocks noChangeShapeType="1"/>
            <a:stCxn id="7" idx="1"/>
            <a:endCxn id="14" idx="1"/>
          </p:cNvCxnSpPr>
          <p:nvPr/>
        </p:nvCxnSpPr>
        <p:spPr bwMode="auto">
          <a:xfrm>
            <a:off x="1327150" y="2176373"/>
            <a:ext cx="449111" cy="1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368284" y="1926775"/>
            <a:ext cx="463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6" name="98 Grupo"/>
          <p:cNvGrpSpPr>
            <a:grpSpLocks/>
          </p:cNvGrpSpPr>
          <p:nvPr/>
        </p:nvGrpSpPr>
        <p:grpSpPr bwMode="auto">
          <a:xfrm>
            <a:off x="34925" y="954833"/>
            <a:ext cx="1292225" cy="1878757"/>
            <a:chOff x="0" y="2482089"/>
            <a:chExt cx="1400175" cy="1878780"/>
          </a:xfrm>
        </p:grpSpPr>
        <p:sp>
          <p:nvSpPr>
            <p:cNvPr id="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8" name="224 CuadroTexto"/>
            <p:cNvSpPr txBox="1">
              <a:spLocks noChangeArrowheads="1"/>
            </p:cNvSpPr>
            <p:nvPr/>
          </p:nvSpPr>
          <p:spPr bwMode="auto">
            <a:xfrm>
              <a:off x="68537" y="248208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</p:grpSp>
      <p:sp>
        <p:nvSpPr>
          <p:cNvPr id="9" name="Rectangle 145"/>
          <p:cNvSpPr>
            <a:spLocks noChangeArrowheads="1"/>
          </p:cNvSpPr>
          <p:nvPr/>
        </p:nvSpPr>
        <p:spPr bwMode="auto">
          <a:xfrm>
            <a:off x="1258888" y="242560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2 CuadroTexto"/>
          <p:cNvSpPr txBox="1">
            <a:spLocks noChangeArrowheads="1"/>
          </p:cNvSpPr>
          <p:nvPr/>
        </p:nvSpPr>
        <p:spPr bwMode="auto">
          <a:xfrm>
            <a:off x="43160" y="1314873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109 CuadroTexto"/>
          <p:cNvSpPr txBox="1">
            <a:spLocks noChangeArrowheads="1"/>
          </p:cNvSpPr>
          <p:nvPr/>
        </p:nvSpPr>
        <p:spPr bwMode="auto">
          <a:xfrm>
            <a:off x="43160" y="283617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Java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2" name="253 Pantalla"/>
          <p:cNvSpPr>
            <a:spLocks noChangeArrowheads="1"/>
          </p:cNvSpPr>
          <p:nvPr/>
        </p:nvSpPr>
        <p:spPr bwMode="auto">
          <a:xfrm>
            <a:off x="98179" y="1822352"/>
            <a:ext cx="1116260" cy="571500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3" name="Rectangle 120"/>
          <p:cNvSpPr>
            <a:spLocks noChangeArrowheads="1"/>
          </p:cNvSpPr>
          <p:nvPr/>
        </p:nvSpPr>
        <p:spPr bwMode="auto">
          <a:xfrm>
            <a:off x="304081" y="1818929"/>
            <a:ext cx="910357" cy="64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Últimos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movimientos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40 Llamada de flecha izquierda y derecha"/>
          <p:cNvSpPr/>
          <p:nvPr/>
        </p:nvSpPr>
        <p:spPr bwMode="auto">
          <a:xfrm>
            <a:off x="1776261" y="1692739"/>
            <a:ext cx="1696342" cy="97050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5" name="80 Rectángulo"/>
          <p:cNvSpPr>
            <a:spLocks noChangeArrowheads="1"/>
          </p:cNvSpPr>
          <p:nvPr/>
        </p:nvSpPr>
        <p:spPr bwMode="auto">
          <a:xfrm>
            <a:off x="2118268" y="2099472"/>
            <a:ext cx="1386185" cy="211075"/>
          </a:xfrm>
          <a:prstGeom prst="rect">
            <a:avLst/>
          </a:prstGeom>
          <a:noFill/>
          <a:ln w="3175" algn="ctr">
            <a:noFill/>
            <a:round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lnSpc>
                <a:spcPct val="80000"/>
              </a:lnSpc>
              <a:defRPr/>
            </a:pPr>
            <a:r>
              <a:rPr lang="es-ES" sz="1000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CS000232 </a:t>
            </a:r>
            <a:r>
              <a:rPr lang="es-ES" sz="1000" dirty="0" err="1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ConsolTRJ</a:t>
            </a:r>
            <a:endParaRPr lang="es-ES" sz="1000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Text Box 176"/>
          <p:cNvSpPr txBox="1">
            <a:spLocks noChangeArrowheads="1"/>
          </p:cNvSpPr>
          <p:nvPr/>
        </p:nvSpPr>
        <p:spPr bwMode="auto">
          <a:xfrm>
            <a:off x="1821523" y="1477295"/>
            <a:ext cx="17281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       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OSB.SB</a:t>
            </a:r>
          </a:p>
        </p:txBody>
      </p:sp>
      <p:sp>
        <p:nvSpPr>
          <p:cNvPr id="17" name="Text Box 177"/>
          <p:cNvSpPr txBox="1">
            <a:spLocks noChangeArrowheads="1"/>
          </p:cNvSpPr>
          <p:nvPr/>
        </p:nvSpPr>
        <p:spPr bwMode="auto">
          <a:xfrm>
            <a:off x="1776261" y="2636667"/>
            <a:ext cx="1641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832"/>
          <p:cNvSpPr txBox="1">
            <a:spLocks noChangeArrowheads="1"/>
          </p:cNvSpPr>
          <p:nvPr/>
        </p:nvSpPr>
        <p:spPr bwMode="auto">
          <a:xfrm>
            <a:off x="2429467" y="1734483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9" name="Oval 606"/>
          <p:cNvSpPr>
            <a:spLocks noChangeArrowheads="1"/>
          </p:cNvSpPr>
          <p:nvPr/>
        </p:nvSpPr>
        <p:spPr bwMode="auto">
          <a:xfrm>
            <a:off x="1896750" y="2094523"/>
            <a:ext cx="192695" cy="173186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 sz="800">
              <a:cs typeface="Arial" charset="0"/>
            </a:endParaRPr>
          </a:p>
        </p:txBody>
      </p:sp>
      <p:sp>
        <p:nvSpPr>
          <p:cNvPr id="20" name="Llamada de flecha izquierda y derecha 19"/>
          <p:cNvSpPr/>
          <p:nvPr/>
        </p:nvSpPr>
        <p:spPr>
          <a:xfrm>
            <a:off x="4403468" y="2176373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CS000232 Consolidado Tarjeta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01686" y="1807041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2" name="Mostrar 21"/>
          <p:cNvSpPr/>
          <p:nvPr/>
        </p:nvSpPr>
        <p:spPr>
          <a:xfrm>
            <a:off x="4403468" y="606960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Tarjeta de Crédito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746695" y="776951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784023" y="233817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22" idx="3"/>
          </p:cNvCxnSpPr>
          <p:nvPr/>
        </p:nvCxnSpPr>
        <p:spPr>
          <a:xfrm flipV="1">
            <a:off x="6606005" y="1149023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lamada de flecha izquierda y derecha 25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Mostrar 27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Movimientos de Tarjetas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3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4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" name="Conector recto de flecha 34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ceso 35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CS000232 Consolidado Tarjeta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Proceso 36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Tarjetas de Créditos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Nexus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5 Elipse"/>
          <p:cNvSpPr>
            <a:spLocks noChangeArrowheads="1"/>
          </p:cNvSpPr>
          <p:nvPr/>
        </p:nvSpPr>
        <p:spPr bwMode="auto">
          <a:xfrm>
            <a:off x="2173881" y="1547240"/>
            <a:ext cx="380656" cy="329574"/>
          </a:xfrm>
          <a:prstGeom prst="ellipse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endParaRPr lang="es-CL">
              <a:solidFill>
                <a:srgbClr val="000000"/>
              </a:solidFill>
            </a:endParaRPr>
          </a:p>
        </p:txBody>
      </p:sp>
      <p:sp>
        <p:nvSpPr>
          <p:cNvPr id="3" name="95 Rectángulo redondeado"/>
          <p:cNvSpPr>
            <a:spLocks noChangeArrowheads="1"/>
          </p:cNvSpPr>
          <p:nvPr/>
        </p:nvSpPr>
        <p:spPr bwMode="auto">
          <a:xfrm>
            <a:off x="107951" y="496674"/>
            <a:ext cx="1654174" cy="1999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4" name="AutoShape 2144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1544414" y="1641423"/>
            <a:ext cx="525686" cy="652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792511" y="1474589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6" name="22 Pantalla"/>
          <p:cNvSpPr>
            <a:spLocks noChangeArrowheads="1"/>
          </p:cNvSpPr>
          <p:nvPr/>
        </p:nvSpPr>
        <p:spPr bwMode="auto">
          <a:xfrm>
            <a:off x="233362" y="1281246"/>
            <a:ext cx="1386310" cy="728289"/>
          </a:xfrm>
          <a:prstGeom prst="flowChartDisplay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solidFill>
                <a:srgbClr val="000000"/>
              </a:solidFill>
            </a:endParaRPr>
          </a:p>
          <a:p>
            <a:pPr defTabSz="895350"/>
            <a:endParaRPr lang="es-CL" sz="700">
              <a:solidFill>
                <a:srgbClr val="000000"/>
              </a:solidFill>
              <a:latin typeface="Calibri" pitchFamily="34" charset="0"/>
            </a:endParaRPr>
          </a:p>
          <a:p>
            <a:pPr defTabSz="895350"/>
            <a:endParaRPr lang="es-CL" sz="700">
              <a:solidFill>
                <a:srgbClr val="000000"/>
              </a:solidFill>
            </a:endParaRPr>
          </a:p>
        </p:txBody>
      </p:sp>
      <p:sp>
        <p:nvSpPr>
          <p:cNvPr id="7" name="22 Pantalla"/>
          <p:cNvSpPr>
            <a:spLocks noChangeArrowheads="1"/>
          </p:cNvSpPr>
          <p:nvPr/>
        </p:nvSpPr>
        <p:spPr bwMode="auto">
          <a:xfrm>
            <a:off x="304799" y="1352685"/>
            <a:ext cx="1239615" cy="577476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</a:rPr>
              <a:t>Transferencias Enviadas y Recibidas</a:t>
            </a:r>
            <a:endParaRPr lang="es-CL" sz="1000" dirty="0"/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259185" y="2181361"/>
            <a:ext cx="136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J2EE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92 CuadroTexto"/>
          <p:cNvSpPr txBox="1">
            <a:spLocks noChangeArrowheads="1"/>
          </p:cNvSpPr>
          <p:nvPr/>
        </p:nvSpPr>
        <p:spPr bwMode="auto">
          <a:xfrm>
            <a:off x="112961" y="534328"/>
            <a:ext cx="82646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Banca móvil</a:t>
            </a:r>
          </a:p>
        </p:txBody>
      </p:sp>
      <p:sp>
        <p:nvSpPr>
          <p:cNvPr id="10" name="Rectangle 153"/>
          <p:cNvSpPr>
            <a:spLocks noChangeArrowheads="1"/>
          </p:cNvSpPr>
          <p:nvPr/>
        </p:nvSpPr>
        <p:spPr bwMode="auto">
          <a:xfrm>
            <a:off x="4198938" y="1770931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1" name="100 Llamada de flecha izquierda y derecha"/>
          <p:cNvSpPr>
            <a:spLocks noChangeArrowheads="1"/>
          </p:cNvSpPr>
          <p:nvPr/>
        </p:nvSpPr>
        <p:spPr bwMode="auto">
          <a:xfrm>
            <a:off x="2070100" y="1218639"/>
            <a:ext cx="1925638" cy="976030"/>
          </a:xfrm>
          <a:prstGeom prst="leftRightArrowCallout">
            <a:avLst>
              <a:gd name="adj1" fmla="val 73676"/>
              <a:gd name="adj2" fmla="val 45477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611" tIns="44806" rIns="89611" bIns="44806" anchor="ctr"/>
          <a:lstStyle/>
          <a:p>
            <a:pPr defTabSz="89535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Text Box 176"/>
          <p:cNvSpPr txBox="1">
            <a:spLocks noChangeArrowheads="1"/>
          </p:cNvSpPr>
          <p:nvPr/>
        </p:nvSpPr>
        <p:spPr bwMode="auto">
          <a:xfrm>
            <a:off x="1940740" y="972418"/>
            <a:ext cx="2054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</a:t>
            </a:r>
            <a:r>
              <a:rPr lang="es-CL" sz="10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         </a:t>
            </a:r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OSB.SB</a:t>
            </a:r>
            <a:endParaRPr lang="es-CL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928218" y="2149452"/>
            <a:ext cx="20491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                      J2EE</a:t>
            </a:r>
            <a:endParaRPr lang="es-ES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271785" y="857294"/>
            <a:ext cx="14919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Nueva1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15" name="16 Grupo"/>
          <p:cNvGrpSpPr>
            <a:grpSpLocks/>
          </p:cNvGrpSpPr>
          <p:nvPr/>
        </p:nvGrpSpPr>
        <p:grpSpPr bwMode="auto">
          <a:xfrm>
            <a:off x="2267743" y="1504786"/>
            <a:ext cx="1698694" cy="400110"/>
            <a:chOff x="1837407" y="2754107"/>
            <a:chExt cx="1950596" cy="400367"/>
          </a:xfrm>
        </p:grpSpPr>
        <p:sp>
          <p:nvSpPr>
            <p:cNvPr id="16" name="185 Elipse"/>
            <p:cNvSpPr>
              <a:spLocks noChangeArrowheads="1"/>
            </p:cNvSpPr>
            <p:nvPr/>
          </p:nvSpPr>
          <p:spPr bwMode="auto">
            <a:xfrm>
              <a:off x="1837407" y="2854325"/>
              <a:ext cx="214313" cy="2143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CL">
                <a:solidFill>
                  <a:srgbClr val="000000"/>
                </a:solidFill>
              </a:endParaRPr>
            </a:p>
          </p:txBody>
        </p:sp>
        <p:sp>
          <p:nvSpPr>
            <p:cNvPr id="17" name="15 CuadroTexto"/>
            <p:cNvSpPr txBox="1">
              <a:spLocks noChangeArrowheads="1"/>
            </p:cNvSpPr>
            <p:nvPr/>
          </p:nvSpPr>
          <p:spPr bwMode="auto">
            <a:xfrm>
              <a:off x="2234761" y="2754107"/>
              <a:ext cx="1553242" cy="40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CS005516 </a:t>
              </a:r>
              <a:r>
                <a:rPr lang="es-CL" sz="1000" dirty="0" err="1" smtClean="0">
                  <a:latin typeface="Calibri" pitchFamily="34" charset="0"/>
                  <a:cs typeface="Calibri" pitchFamily="34" charset="0"/>
                </a:rPr>
                <a:t>Cartola</a:t>
              </a:r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 TEF y Consulta Destinatarios</a:t>
              </a:r>
              <a:endParaRPr lang="es-CL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16 Pentágono"/>
          <p:cNvSpPr>
            <a:spLocks noChangeArrowheads="1"/>
          </p:cNvSpPr>
          <p:nvPr/>
        </p:nvSpPr>
        <p:spPr bwMode="auto">
          <a:xfrm rot="10800000">
            <a:off x="179512" y="1074400"/>
            <a:ext cx="1518708" cy="1150466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3160663" y="2296874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718795" y="1207702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4198938" y="2140263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CS005516 </a:t>
            </a:r>
            <a:r>
              <a:rPr lang="es-ES" dirty="0" err="1" smtClean="0"/>
              <a:t>Cartola</a:t>
            </a:r>
            <a:r>
              <a:rPr lang="es-ES" dirty="0" smtClean="0"/>
              <a:t> TEF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897156" y="1770931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4392037" y="6042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Cartola</a:t>
            </a:r>
            <a:r>
              <a:rPr lang="es-ES" sz="1600" dirty="0" smtClean="0"/>
              <a:t> de Transferencias </a:t>
            </a:r>
            <a:r>
              <a:rPr lang="es-ES" sz="1600" dirty="0"/>
              <a:t>E</a:t>
            </a:r>
            <a:r>
              <a:rPr lang="es-ES" sz="1600" dirty="0" smtClean="0"/>
              <a:t>nviadas y Recibidas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735264" y="774213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772592" y="2310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</p:cNvCxnSpPr>
          <p:nvPr/>
        </p:nvCxnSpPr>
        <p:spPr>
          <a:xfrm flipV="1">
            <a:off x="6594574" y="1146285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Mostrar 30"/>
          <p:cNvSpPr/>
          <p:nvPr/>
        </p:nvSpPr>
        <p:spPr>
          <a:xfrm>
            <a:off x="1284866" y="5001204"/>
            <a:ext cx="196575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 de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Transferencias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Enviadas y Recibidas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240998" y="518002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V="1">
            <a:off x="3250619" y="5534553"/>
            <a:ext cx="485320" cy="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7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Conector recto de flecha 37"/>
          <p:cNvCxnSpPr>
            <a:stCxn id="31" idx="1"/>
            <a:endCxn id="37" idx="3"/>
          </p:cNvCxnSpPr>
          <p:nvPr/>
        </p:nvCxnSpPr>
        <p:spPr>
          <a:xfrm flipH="1" flipV="1">
            <a:off x="978094" y="5526316"/>
            <a:ext cx="306772" cy="8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ceso 38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CS005516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Proceso 39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Cartola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705019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307 Llamada de flecha izquierda y derecha"/>
          <p:cNvSpPr/>
          <p:nvPr/>
        </p:nvSpPr>
        <p:spPr bwMode="auto">
          <a:xfrm>
            <a:off x="1785938" y="633582"/>
            <a:ext cx="1714500" cy="139223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2136775" y="19099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711450" y="220838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025" y="219726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51818" y="18988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8" name="Rectangle 145"/>
          <p:cNvSpPr>
            <a:spLocks noChangeArrowheads="1"/>
          </p:cNvSpPr>
          <p:nvPr/>
        </p:nvSpPr>
        <p:spPr bwMode="auto">
          <a:xfrm>
            <a:off x="1258888" y="216551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3" y="1562269"/>
            <a:ext cx="1071562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0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50" y="1633707"/>
            <a:ext cx="928688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0" anchor="ctr" anchorCtr="0"/>
          <a:lstStyle/>
          <a:p>
            <a:pPr defTabSz="895350"/>
            <a:endParaRPr lang="es-CL" sz="700" dirty="0">
              <a:hlinkClick r:id="" action="ppaction://hlinkshowjump?jump=nextslide"/>
            </a:endParaRPr>
          </a:p>
          <a:p>
            <a:pPr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Consulta de Inversiones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  <a:p>
            <a:pPr defTabSz="895350"/>
            <a:endParaRPr lang="es-CL" sz="700" dirty="0">
              <a:latin typeface="Calibri" pitchFamily="34" charset="0"/>
            </a:endParaRPr>
          </a:p>
          <a:p>
            <a:pPr defTabSz="895350"/>
            <a:endParaRPr lang="es-CL" sz="700" dirty="0"/>
          </a:p>
        </p:txBody>
      </p:sp>
      <p:sp>
        <p:nvSpPr>
          <p:cNvPr id="11" name="92 CuadroTexto"/>
          <p:cNvSpPr txBox="1">
            <a:spLocks noChangeArrowheads="1"/>
          </p:cNvSpPr>
          <p:nvPr/>
        </p:nvSpPr>
        <p:spPr bwMode="auto">
          <a:xfrm>
            <a:off x="1" y="1047431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109 CuadroTexto"/>
          <p:cNvSpPr txBox="1">
            <a:spLocks noChangeArrowheads="1"/>
          </p:cNvSpPr>
          <p:nvPr/>
        </p:nvSpPr>
        <p:spPr bwMode="auto">
          <a:xfrm>
            <a:off x="142875" y="258144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789113" y="2062902"/>
            <a:ext cx="1711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AD/Cont.                            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86 Grupo"/>
          <p:cNvGrpSpPr>
            <a:grpSpLocks/>
          </p:cNvGrpSpPr>
          <p:nvPr/>
        </p:nvGrpSpPr>
        <p:grpSpPr bwMode="auto">
          <a:xfrm>
            <a:off x="2000250" y="990769"/>
            <a:ext cx="1275605" cy="363538"/>
            <a:chOff x="1928794" y="2000240"/>
            <a:chExt cx="1490320" cy="297041"/>
          </a:xfrm>
        </p:grpSpPr>
        <p:sp>
          <p:nvSpPr>
            <p:cNvPr id="15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37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s-ES" sz="800" dirty="0"/>
                <a:t>CS000175 :Consulta Saldos Ahorro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17" name="252 Elipse"/>
          <p:cNvSpPr>
            <a:spLocks noChangeArrowheads="1"/>
          </p:cNvSpPr>
          <p:nvPr/>
        </p:nvSpPr>
        <p:spPr bwMode="auto">
          <a:xfrm>
            <a:off x="2000251" y="1062207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86 Grupo"/>
          <p:cNvGrpSpPr>
            <a:grpSpLocks/>
          </p:cNvGrpSpPr>
          <p:nvPr/>
        </p:nvGrpSpPr>
        <p:grpSpPr bwMode="auto">
          <a:xfrm>
            <a:off x="2000250" y="1351132"/>
            <a:ext cx="1275605" cy="381000"/>
            <a:chOff x="1928794" y="2000240"/>
            <a:chExt cx="1490320" cy="297041"/>
          </a:xfrm>
        </p:grpSpPr>
        <p:sp>
          <p:nvSpPr>
            <p:cNvPr id="19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27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/>
                <a:t>CS000167 : Consulta Captaciones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2000251" y="142256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286000" y="705019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>
                <a:latin typeface="Verdana" pitchFamily="34" charset="0"/>
                <a:cs typeface="Arial" charset="0"/>
              </a:rPr>
              <a:t>ESB</a:t>
            </a:r>
            <a:endParaRPr lang="es-ES" sz="800" b="1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857625" y="1831350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CS000175 Consulta Saldos Ahorro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CS000167 Consulta Captaciones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01423" y="1511382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4151615" y="447635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Saldo de Inversiones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494842" y="617626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532170" y="74492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</p:cNvCxnSpPr>
          <p:nvPr/>
        </p:nvCxnSpPr>
        <p:spPr>
          <a:xfrm flipV="1">
            <a:off x="6354152" y="989698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Mostrar 30"/>
          <p:cNvSpPr/>
          <p:nvPr/>
        </p:nvSpPr>
        <p:spPr>
          <a:xfrm>
            <a:off x="1343843" y="4997146"/>
            <a:ext cx="173328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Consulta Saldo de Inversiones 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3077126" y="5530861"/>
            <a:ext cx="658813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37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8" name="Conector recto de flecha 37"/>
          <p:cNvCxnSpPr/>
          <p:nvPr/>
        </p:nvCxnSpPr>
        <p:spPr>
          <a:xfrm flipH="1" flipV="1">
            <a:off x="978094" y="5526316"/>
            <a:ext cx="365749" cy="4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ceso 38"/>
          <p:cNvSpPr/>
          <p:nvPr/>
        </p:nvSpPr>
        <p:spPr>
          <a:xfrm>
            <a:off x="4327180" y="496420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CS000175 Consulta Saldos Ahorro</a:t>
            </a:r>
          </a:p>
        </p:txBody>
      </p:sp>
      <p:sp>
        <p:nvSpPr>
          <p:cNvPr id="40" name="Proceso 39"/>
          <p:cNvSpPr/>
          <p:nvPr/>
        </p:nvSpPr>
        <p:spPr>
          <a:xfrm>
            <a:off x="4327180" y="5600453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CS000167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Consulta 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Captaciones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Proceso 40"/>
          <p:cNvSpPr/>
          <p:nvPr/>
        </p:nvSpPr>
        <p:spPr>
          <a:xfrm>
            <a:off x="6920620" y="495956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Cuentas de Ahorro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Proceso 41"/>
          <p:cNvSpPr/>
          <p:nvPr/>
        </p:nvSpPr>
        <p:spPr>
          <a:xfrm>
            <a:off x="6920620" y="559710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Captaciones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6128529" y="5229568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128529" y="5867105"/>
            <a:ext cx="792091" cy="3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123657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3" name="AutoShape 2144"/>
          <p:cNvCxnSpPr>
            <a:cxnSpLocks noChangeShapeType="1"/>
            <a:stCxn id="14" idx="3"/>
            <a:endCxn id="4" idx="1"/>
          </p:cNvCxnSpPr>
          <p:nvPr/>
        </p:nvCxnSpPr>
        <p:spPr bwMode="auto">
          <a:xfrm>
            <a:off x="1258888" y="1296820"/>
            <a:ext cx="471362" cy="295557"/>
          </a:xfrm>
          <a:prstGeom prst="bentConnector3">
            <a:avLst>
              <a:gd name="adj1" fmla="val 62124"/>
            </a:avLst>
          </a:prstGeom>
          <a:noFill/>
          <a:ln w="12700">
            <a:solidFill>
              <a:schemeClr val="accent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307 Llamada de flecha izquierda y derecha"/>
          <p:cNvSpPr/>
          <p:nvPr/>
        </p:nvSpPr>
        <p:spPr bwMode="auto">
          <a:xfrm>
            <a:off x="1730250" y="325189"/>
            <a:ext cx="2098799" cy="2534375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855466" y="205715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618" y="233975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80792" y="1307262"/>
            <a:ext cx="4028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34925" y="134770"/>
            <a:ext cx="1292223" cy="1857368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1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1258888" y="158415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7504" y="980907"/>
            <a:ext cx="1178371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4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2844" y="1052345"/>
            <a:ext cx="1116044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Transferencia a terceros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" y="466069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107504" y="200008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1771239" y="113388"/>
            <a:ext cx="1846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86 Grupo"/>
          <p:cNvGrpSpPr>
            <a:grpSpLocks/>
          </p:cNvGrpSpPr>
          <p:nvPr/>
        </p:nvGrpSpPr>
        <p:grpSpPr bwMode="auto">
          <a:xfrm>
            <a:off x="2177333" y="938317"/>
            <a:ext cx="1314546" cy="311671"/>
            <a:chOff x="1883298" y="1981970"/>
            <a:chExt cx="1535816" cy="254661"/>
          </a:xfrm>
        </p:grpSpPr>
        <p:sp>
          <p:nvSpPr>
            <p:cNvPr id="20" name="74 Rectángulo"/>
            <p:cNvSpPr>
              <a:spLocks noChangeArrowheads="1"/>
            </p:cNvSpPr>
            <p:nvPr/>
          </p:nvSpPr>
          <p:spPr bwMode="auto">
            <a:xfrm>
              <a:off x="1928796" y="2000240"/>
              <a:ext cx="1490318" cy="23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CS000508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ES" sz="800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EF Terceros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74257" cy="2546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2" name="252 Elipse"/>
          <p:cNvSpPr>
            <a:spLocks noChangeArrowheads="1"/>
          </p:cNvSpPr>
          <p:nvPr/>
        </p:nvSpPr>
        <p:spPr bwMode="auto">
          <a:xfrm>
            <a:off x="2221907" y="999833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3" name="Text Box 177"/>
          <p:cNvSpPr txBox="1">
            <a:spLocks noChangeArrowheads="1"/>
          </p:cNvSpPr>
          <p:nvPr/>
        </p:nvSpPr>
        <p:spPr bwMode="auto">
          <a:xfrm>
            <a:off x="1832308" y="16935"/>
            <a:ext cx="17364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832"/>
          <p:cNvSpPr txBox="1">
            <a:spLocks noChangeArrowheads="1"/>
          </p:cNvSpPr>
          <p:nvPr/>
        </p:nvSpPr>
        <p:spPr bwMode="auto">
          <a:xfrm>
            <a:off x="2424313" y="288757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182572" y="1263482"/>
            <a:ext cx="1309309" cy="329439"/>
            <a:chOff x="1889417" y="2006816"/>
            <a:chExt cx="1529697" cy="256842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039205" y="2016099"/>
              <a:ext cx="1379909" cy="225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CS000069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Consulta Saldo Cuenta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889417" y="2006816"/>
              <a:ext cx="1474257" cy="256842"/>
            </a:xfrm>
            <a:prstGeom prst="rect">
              <a:avLst/>
            </a:prstGeom>
            <a:noFill/>
            <a:ln w="1270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221907" y="1303193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9" name="86 Grupo"/>
          <p:cNvGrpSpPr>
            <a:grpSpLocks/>
          </p:cNvGrpSpPr>
          <p:nvPr/>
        </p:nvGrpSpPr>
        <p:grpSpPr bwMode="auto">
          <a:xfrm>
            <a:off x="2177333" y="1601128"/>
            <a:ext cx="1314547" cy="414335"/>
            <a:chOff x="1883297" y="1989894"/>
            <a:chExt cx="1535817" cy="323030"/>
          </a:xfrm>
        </p:grpSpPr>
        <p:sp>
          <p:nvSpPr>
            <p:cNvPr id="30" name="74 Rectángulo"/>
            <p:cNvSpPr>
              <a:spLocks noChangeArrowheads="1"/>
            </p:cNvSpPr>
            <p:nvPr/>
          </p:nvSpPr>
          <p:spPr bwMode="auto">
            <a:xfrm>
              <a:off x="2039206" y="1989894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CS000176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Validar Dispositivo Seguridad</a:t>
              </a:r>
            </a:p>
          </p:txBody>
        </p:sp>
        <p:sp>
          <p:nvSpPr>
            <p:cNvPr id="31" name="76 Rectángulo"/>
            <p:cNvSpPr>
              <a:spLocks noChangeArrowheads="1"/>
            </p:cNvSpPr>
            <p:nvPr/>
          </p:nvSpPr>
          <p:spPr bwMode="auto">
            <a:xfrm>
              <a:off x="1883297" y="2011529"/>
              <a:ext cx="1474257" cy="285752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2" name="252 Elipse"/>
          <p:cNvSpPr>
            <a:spLocks noChangeArrowheads="1"/>
          </p:cNvSpPr>
          <p:nvPr/>
        </p:nvSpPr>
        <p:spPr bwMode="auto">
          <a:xfrm>
            <a:off x="2215704" y="170471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3" name="86 Grupo"/>
          <p:cNvGrpSpPr>
            <a:grpSpLocks/>
          </p:cNvGrpSpPr>
          <p:nvPr/>
        </p:nvGrpSpPr>
        <p:grpSpPr bwMode="auto">
          <a:xfrm>
            <a:off x="2174504" y="1958137"/>
            <a:ext cx="1314547" cy="414335"/>
            <a:chOff x="1883297" y="1989893"/>
            <a:chExt cx="1535817" cy="323030"/>
          </a:xfrm>
        </p:grpSpPr>
        <p:sp>
          <p:nvSpPr>
            <p:cNvPr id="34" name="74 Rectángulo"/>
            <p:cNvSpPr>
              <a:spLocks noChangeArrowheads="1"/>
            </p:cNvSpPr>
            <p:nvPr/>
          </p:nvSpPr>
          <p:spPr bwMode="auto">
            <a:xfrm>
              <a:off x="2039206" y="1989893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CS000177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Envio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Correo Externo Interno</a:t>
              </a:r>
            </a:p>
          </p:txBody>
        </p:sp>
        <p:sp>
          <p:nvSpPr>
            <p:cNvPr id="35" name="76 Rectángulo"/>
            <p:cNvSpPr>
              <a:spLocks noChangeArrowheads="1"/>
            </p:cNvSpPr>
            <p:nvPr/>
          </p:nvSpPr>
          <p:spPr bwMode="auto">
            <a:xfrm>
              <a:off x="1883297" y="2034586"/>
              <a:ext cx="1474257" cy="262694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6" name="252 Elipse"/>
          <p:cNvSpPr>
            <a:spLocks noChangeArrowheads="1"/>
          </p:cNvSpPr>
          <p:nvPr/>
        </p:nvSpPr>
        <p:spPr bwMode="auto">
          <a:xfrm>
            <a:off x="2212875" y="206172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7" name="86 Grupo"/>
          <p:cNvGrpSpPr>
            <a:grpSpLocks/>
          </p:cNvGrpSpPr>
          <p:nvPr/>
        </p:nvGrpSpPr>
        <p:grpSpPr bwMode="auto">
          <a:xfrm>
            <a:off x="2177333" y="2361889"/>
            <a:ext cx="1314547" cy="345027"/>
            <a:chOff x="1883297" y="2028286"/>
            <a:chExt cx="1535817" cy="268995"/>
          </a:xfrm>
        </p:grpSpPr>
        <p:sp>
          <p:nvSpPr>
            <p:cNvPr id="38" name="74 Rectángulo"/>
            <p:cNvSpPr>
              <a:spLocks noChangeArrowheads="1"/>
            </p:cNvSpPr>
            <p:nvPr/>
          </p:nvSpPr>
          <p:spPr bwMode="auto">
            <a:xfrm>
              <a:off x="2039206" y="2028286"/>
              <a:ext cx="1379908" cy="24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CS000340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Autenticacion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Usuario</a:t>
              </a:r>
            </a:p>
          </p:txBody>
        </p:sp>
        <p:sp>
          <p:nvSpPr>
            <p:cNvPr id="39" name="76 Rectángulo"/>
            <p:cNvSpPr>
              <a:spLocks noChangeArrowheads="1"/>
            </p:cNvSpPr>
            <p:nvPr/>
          </p:nvSpPr>
          <p:spPr bwMode="auto">
            <a:xfrm>
              <a:off x="1883297" y="2045687"/>
              <a:ext cx="1474257" cy="251594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0" name="252 Elipse"/>
          <p:cNvSpPr>
            <a:spLocks noChangeArrowheads="1"/>
          </p:cNvSpPr>
          <p:nvPr/>
        </p:nvSpPr>
        <p:spPr bwMode="auto">
          <a:xfrm>
            <a:off x="2215704" y="241622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42" name="86 Grupo"/>
          <p:cNvGrpSpPr>
            <a:grpSpLocks/>
          </p:cNvGrpSpPr>
          <p:nvPr/>
        </p:nvGrpSpPr>
        <p:grpSpPr bwMode="auto">
          <a:xfrm>
            <a:off x="2187773" y="591991"/>
            <a:ext cx="1314546" cy="311671"/>
            <a:chOff x="1883298" y="1981970"/>
            <a:chExt cx="1535816" cy="254661"/>
          </a:xfrm>
        </p:grpSpPr>
        <p:sp>
          <p:nvSpPr>
            <p:cNvPr id="43" name="74 Rectángulo"/>
            <p:cNvSpPr>
              <a:spLocks noChangeArrowheads="1"/>
            </p:cNvSpPr>
            <p:nvPr/>
          </p:nvSpPr>
          <p:spPr bwMode="auto">
            <a:xfrm>
              <a:off x="1928796" y="2000241"/>
              <a:ext cx="1490318" cy="23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CS005517 Consulta Destinatarios TEF</a:t>
              </a:r>
            </a:p>
          </p:txBody>
        </p:sp>
        <p:sp>
          <p:nvSpPr>
            <p:cNvPr id="44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25332" cy="254661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5" name="252 Elipse"/>
          <p:cNvSpPr>
            <a:spLocks noChangeArrowheads="1"/>
          </p:cNvSpPr>
          <p:nvPr/>
        </p:nvSpPr>
        <p:spPr bwMode="auto">
          <a:xfrm>
            <a:off x="2226716" y="649264"/>
            <a:ext cx="202406" cy="193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252 Elipse"/>
          <p:cNvSpPr>
            <a:spLocks noChangeArrowheads="1"/>
          </p:cNvSpPr>
          <p:nvPr/>
        </p:nvSpPr>
        <p:spPr bwMode="auto">
          <a:xfrm>
            <a:off x="2257445" y="667688"/>
            <a:ext cx="140947" cy="1568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lamada de flecha izquierda y derecha 46"/>
          <p:cNvSpPr/>
          <p:nvPr/>
        </p:nvSpPr>
        <p:spPr>
          <a:xfrm>
            <a:off x="4724989" y="289351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CS005517 Consulta Destinatarios TEF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CS000508 TEF Terceros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674522" y="572951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9" name="Mostrar 48"/>
          <p:cNvSpPr/>
          <p:nvPr/>
        </p:nvSpPr>
        <p:spPr>
          <a:xfrm>
            <a:off x="4312085" y="547465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Transferencias a Terceros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929236" y="2526181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633148" y="39342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52" name="Conector recto de flecha 51"/>
          <p:cNvCxnSpPr>
            <a:stCxn id="49" idx="3"/>
            <a:endCxn id="47" idx="1"/>
          </p:cNvCxnSpPr>
          <p:nvPr/>
        </p:nvCxnSpPr>
        <p:spPr>
          <a:xfrm flipH="1">
            <a:off x="4724989" y="1090599"/>
            <a:ext cx="1789633" cy="6023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lamada de flecha izquierda y derecha 53"/>
          <p:cNvSpPr/>
          <p:nvPr/>
        </p:nvSpPr>
        <p:spPr>
          <a:xfrm>
            <a:off x="3735939" y="3639632"/>
            <a:ext cx="2983830" cy="3312313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441421" y="332068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6" name="Mostrar 55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smtClean="0">
                <a:latin typeface="Times" charset="0"/>
                <a:ea typeface="Times" charset="0"/>
                <a:cs typeface="Times" charset="0"/>
              </a:rPr>
              <a:t>Transferencias a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Conector recto de flecha 58"/>
          <p:cNvCxnSpPr>
            <a:stCxn id="56" idx="3"/>
          </p:cNvCxnSpPr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61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62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Conector recto de flecha 62"/>
          <p:cNvCxnSpPr>
            <a:stCxn id="56" idx="1"/>
          </p:cNvCxnSpPr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ceso 63"/>
          <p:cNvSpPr/>
          <p:nvPr/>
        </p:nvSpPr>
        <p:spPr>
          <a:xfrm>
            <a:off x="4327180" y="3740211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CS005517 Consulta Destinatarios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5" name="Proceso 64"/>
          <p:cNvSpPr/>
          <p:nvPr/>
        </p:nvSpPr>
        <p:spPr>
          <a:xfrm>
            <a:off x="4327180" y="438073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6781076" y="3740211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Destinatarios TEF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Proceso 66"/>
          <p:cNvSpPr/>
          <p:nvPr/>
        </p:nvSpPr>
        <p:spPr>
          <a:xfrm>
            <a:off x="6781076" y="4380730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8" name="Conector recto de flecha 67"/>
          <p:cNvCxnSpPr>
            <a:stCxn id="66" idx="1"/>
            <a:endCxn id="64" idx="3"/>
          </p:cNvCxnSpPr>
          <p:nvPr/>
        </p:nvCxnSpPr>
        <p:spPr>
          <a:xfrm flipH="1">
            <a:off x="6128529" y="4010211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5" idx="3"/>
            <a:endCxn id="67" idx="1"/>
          </p:cNvCxnSpPr>
          <p:nvPr/>
        </p:nvCxnSpPr>
        <p:spPr>
          <a:xfrm>
            <a:off x="6128529" y="4650730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Proceso 74"/>
          <p:cNvSpPr/>
          <p:nvPr/>
        </p:nvSpPr>
        <p:spPr>
          <a:xfrm>
            <a:off x="4327180" y="501532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CS000508 TEF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6" name="Proceso 75"/>
          <p:cNvSpPr/>
          <p:nvPr/>
        </p:nvSpPr>
        <p:spPr>
          <a:xfrm>
            <a:off x="4327180" y="56505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CS000340 Autenticación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7" name="Proceso 76"/>
          <p:cNvSpPr/>
          <p:nvPr/>
        </p:nvSpPr>
        <p:spPr>
          <a:xfrm>
            <a:off x="4312085" y="628764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CS000177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Env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í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o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de Correo Electrónico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Proceso 83"/>
          <p:cNvSpPr/>
          <p:nvPr/>
        </p:nvSpPr>
        <p:spPr>
          <a:xfrm>
            <a:off x="6781076" y="5021249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Trans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. a Terceros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85" name="Conector recto de flecha 84"/>
          <p:cNvCxnSpPr>
            <a:stCxn id="75" idx="3"/>
            <a:endCxn id="84" idx="1"/>
          </p:cNvCxnSpPr>
          <p:nvPr/>
        </p:nvCxnSpPr>
        <p:spPr>
          <a:xfrm>
            <a:off x="6128529" y="5285327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Proceso 87"/>
          <p:cNvSpPr/>
          <p:nvPr/>
        </p:nvSpPr>
        <p:spPr>
          <a:xfrm>
            <a:off x="6781076" y="56505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Autenticaci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ón Usuario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89" name="Conector recto de flecha 88"/>
          <p:cNvCxnSpPr>
            <a:stCxn id="76" idx="3"/>
            <a:endCxn id="88" idx="1"/>
          </p:cNvCxnSpPr>
          <p:nvPr/>
        </p:nvCxnSpPr>
        <p:spPr>
          <a:xfrm>
            <a:off x="6128529" y="5920504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Proceso 89"/>
          <p:cNvSpPr/>
          <p:nvPr/>
        </p:nvSpPr>
        <p:spPr>
          <a:xfrm>
            <a:off x="6781076" y="6279758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1" name="Conector recto de flecha 90"/>
          <p:cNvCxnSpPr>
            <a:stCxn id="77" idx="3"/>
            <a:endCxn id="90" idx="1"/>
          </p:cNvCxnSpPr>
          <p:nvPr/>
        </p:nvCxnSpPr>
        <p:spPr>
          <a:xfrm flipV="1">
            <a:off x="6113434" y="6549758"/>
            <a:ext cx="667642" cy="78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00"/>
          <p:cNvCxnSpPr>
            <a:cxnSpLocks noChangeShapeType="1"/>
            <a:stCxn id="31" idx="3"/>
            <a:endCxn id="12" idx="2"/>
          </p:cNvCxnSpPr>
          <p:nvPr/>
        </p:nvCxnSpPr>
        <p:spPr bwMode="auto">
          <a:xfrm flipV="1">
            <a:off x="1252553" y="1311494"/>
            <a:ext cx="511135" cy="3508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16 Pentágono"/>
          <p:cNvSpPr>
            <a:spLocks noChangeArrowheads="1"/>
          </p:cNvSpPr>
          <p:nvPr/>
        </p:nvSpPr>
        <p:spPr bwMode="auto">
          <a:xfrm rot="10800000">
            <a:off x="109521" y="983685"/>
            <a:ext cx="1184291" cy="1314440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4" name="224 CuadroTexto"/>
          <p:cNvSpPr txBox="1">
            <a:spLocks noChangeArrowheads="1"/>
          </p:cNvSpPr>
          <p:nvPr/>
        </p:nvSpPr>
        <p:spPr bwMode="auto">
          <a:xfrm>
            <a:off x="142844" y="440750"/>
            <a:ext cx="80141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11" tIns="44806" rIns="89611" bIns="44806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700" b="1">
                <a:cs typeface="Arial" charset="0"/>
              </a:rPr>
              <a:t>Banca Móvil</a:t>
            </a:r>
          </a:p>
        </p:txBody>
      </p:sp>
      <p:sp>
        <p:nvSpPr>
          <p:cNvPr id="5" name="254 Pantalla"/>
          <p:cNvSpPr>
            <a:spLocks noChangeArrowheads="1"/>
          </p:cNvSpPr>
          <p:nvPr/>
        </p:nvSpPr>
        <p:spPr bwMode="auto">
          <a:xfrm>
            <a:off x="219529" y="1469457"/>
            <a:ext cx="1005064" cy="328611"/>
          </a:xfrm>
          <a:prstGeom prst="flowChartDisplay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11" tIns="44806" rIns="89611" bIns="44806"/>
          <a:lstStyle/>
          <a:p>
            <a:pPr algn="ctr" defTabSz="895350"/>
            <a:endParaRPr lang="es-ES" sz="600">
              <a:latin typeface="Calibri" pitchFamily="34" charset="0"/>
              <a:cs typeface="Arial" charset="0"/>
            </a:endParaRP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1258888" y="189013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92 CuadroTexto"/>
          <p:cNvSpPr txBox="1">
            <a:spLocks noChangeArrowheads="1"/>
          </p:cNvSpPr>
          <p:nvPr/>
        </p:nvSpPr>
        <p:spPr bwMode="auto">
          <a:xfrm>
            <a:off x="43160" y="779988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43160" y="228701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177"/>
          <p:cNvSpPr txBox="1">
            <a:spLocks noChangeArrowheads="1"/>
          </p:cNvSpPr>
          <p:nvPr/>
        </p:nvSpPr>
        <p:spPr bwMode="auto">
          <a:xfrm>
            <a:off x="1691680" y="1628696"/>
            <a:ext cx="15944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           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203"/>
          <p:cNvSpPr txBox="1">
            <a:spLocks noChangeArrowheads="1"/>
          </p:cNvSpPr>
          <p:nvPr/>
        </p:nvSpPr>
        <p:spPr bwMode="auto">
          <a:xfrm>
            <a:off x="1357313" y="1715512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11" name="79 Rectángulo"/>
          <p:cNvSpPr>
            <a:spLocks noChangeArrowheads="1"/>
          </p:cNvSpPr>
          <p:nvPr/>
        </p:nvSpPr>
        <p:spPr bwMode="auto">
          <a:xfrm>
            <a:off x="1975645" y="1182783"/>
            <a:ext cx="1225536" cy="31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defTabSz="933450">
              <a:lnSpc>
                <a:spcPct val="80000"/>
              </a:lnSpc>
              <a:defRPr/>
            </a:pPr>
            <a:r>
              <a:rPr lang="es-CL" sz="900" b="1" dirty="0" smtClean="0">
                <a:latin typeface="Calibri" pitchFamily="34" charset="0"/>
                <a:cs typeface="Arial" charset="0"/>
              </a:rPr>
              <a:t>Simulación avance en cuotas</a:t>
            </a:r>
            <a:r>
              <a:rPr lang="es-CL" sz="900" b="1" dirty="0">
                <a:latin typeface="Calibri" pitchFamily="34" charset="0"/>
                <a:cs typeface="Arial" charset="0"/>
              </a:rPr>
              <a:t> </a:t>
            </a:r>
            <a:r>
              <a:rPr lang="es-CL" sz="900" b="1" dirty="0" smtClean="0">
                <a:latin typeface="Calibri" pitchFamily="34" charset="0"/>
                <a:cs typeface="Arial" charset="0"/>
              </a:rPr>
              <a:t>CS000491</a:t>
            </a:r>
            <a:r>
              <a:rPr lang="es-CL" sz="900" b="1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</a:t>
            </a:r>
            <a:endParaRPr lang="es-CL" sz="900" b="1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248 Elipse"/>
          <p:cNvSpPr>
            <a:spLocks noChangeArrowheads="1"/>
          </p:cNvSpPr>
          <p:nvPr/>
        </p:nvSpPr>
        <p:spPr bwMode="auto">
          <a:xfrm>
            <a:off x="1763688" y="1174175"/>
            <a:ext cx="266700" cy="274637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Box 176"/>
          <p:cNvSpPr txBox="1">
            <a:spLocks noChangeArrowheads="1"/>
          </p:cNvSpPr>
          <p:nvPr/>
        </p:nvSpPr>
        <p:spPr bwMode="auto">
          <a:xfrm>
            <a:off x="1547664" y="674112"/>
            <a:ext cx="1500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00 Llamada de flecha izquierda y derecha"/>
          <p:cNvSpPr>
            <a:spLocks noChangeArrowheads="1"/>
          </p:cNvSpPr>
          <p:nvPr/>
        </p:nvSpPr>
        <p:spPr bwMode="auto">
          <a:xfrm>
            <a:off x="1619672" y="888422"/>
            <a:ext cx="1571636" cy="785818"/>
          </a:xfrm>
          <a:prstGeom prst="leftRightArrowCallout">
            <a:avLst>
              <a:gd name="adj1" fmla="val 73676"/>
              <a:gd name="adj2" fmla="val 45477"/>
              <a:gd name="adj3" fmla="val 16643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9611" tIns="44806" rIns="89611" bIns="44806" anchor="ctr"/>
          <a:lstStyle/>
          <a:p>
            <a:pPr defTabSz="895350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15" name="101 Forma libre"/>
          <p:cNvSpPr>
            <a:spLocks noChangeArrowheads="1"/>
          </p:cNvSpPr>
          <p:nvPr/>
        </p:nvSpPr>
        <p:spPr bwMode="auto">
          <a:xfrm>
            <a:off x="1893774" y="994973"/>
            <a:ext cx="1307406" cy="545616"/>
          </a:xfrm>
          <a:custGeom>
            <a:avLst/>
            <a:gdLst>
              <a:gd name="T0" fmla="*/ 66675 w 947737"/>
              <a:gd name="T1" fmla="*/ 109538 h 561975"/>
              <a:gd name="T2" fmla="*/ 223837 w 947737"/>
              <a:gd name="T3" fmla="*/ 109538 h 561975"/>
              <a:gd name="T4" fmla="*/ 223837 w 947737"/>
              <a:gd name="T5" fmla="*/ 0 h 561975"/>
              <a:gd name="T6" fmla="*/ 723900 w 947737"/>
              <a:gd name="T7" fmla="*/ 0 h 561975"/>
              <a:gd name="T8" fmla="*/ 723900 w 947737"/>
              <a:gd name="T9" fmla="*/ 109538 h 561975"/>
              <a:gd name="T10" fmla="*/ 881062 w 947737"/>
              <a:gd name="T11" fmla="*/ 104775 h 561975"/>
              <a:gd name="T12" fmla="*/ 947737 w 947737"/>
              <a:gd name="T13" fmla="*/ 276225 h 561975"/>
              <a:gd name="T14" fmla="*/ 881062 w 947737"/>
              <a:gd name="T15" fmla="*/ 457200 h 561975"/>
              <a:gd name="T16" fmla="*/ 723900 w 947737"/>
              <a:gd name="T17" fmla="*/ 457200 h 561975"/>
              <a:gd name="T18" fmla="*/ 723900 w 947737"/>
              <a:gd name="T19" fmla="*/ 561975 h 561975"/>
              <a:gd name="T20" fmla="*/ 223837 w 947737"/>
              <a:gd name="T21" fmla="*/ 561975 h 561975"/>
              <a:gd name="T22" fmla="*/ 223837 w 947737"/>
              <a:gd name="T23" fmla="*/ 457200 h 561975"/>
              <a:gd name="T24" fmla="*/ 61912 w 947737"/>
              <a:gd name="T25" fmla="*/ 457200 h 561975"/>
              <a:gd name="T26" fmla="*/ 0 w 947737"/>
              <a:gd name="T27" fmla="*/ 285750 h 561975"/>
              <a:gd name="T28" fmla="*/ 66675 w 947737"/>
              <a:gd name="T29" fmla="*/ 109538 h 5619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47737"/>
              <a:gd name="T46" fmla="*/ 0 h 561975"/>
              <a:gd name="T47" fmla="*/ 947737 w 947737"/>
              <a:gd name="T48" fmla="*/ 561975 h 5619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47737" h="561975">
                <a:moveTo>
                  <a:pt x="66675" y="109538"/>
                </a:moveTo>
                <a:lnTo>
                  <a:pt x="223837" y="109538"/>
                </a:lnTo>
                <a:lnTo>
                  <a:pt x="223837" y="0"/>
                </a:lnTo>
                <a:lnTo>
                  <a:pt x="723900" y="0"/>
                </a:lnTo>
                <a:lnTo>
                  <a:pt x="723900" y="109538"/>
                </a:lnTo>
                <a:lnTo>
                  <a:pt x="881062" y="104775"/>
                </a:lnTo>
                <a:lnTo>
                  <a:pt x="947737" y="276225"/>
                </a:lnTo>
                <a:lnTo>
                  <a:pt x="881062" y="457200"/>
                </a:lnTo>
                <a:lnTo>
                  <a:pt x="723900" y="457200"/>
                </a:lnTo>
                <a:lnTo>
                  <a:pt x="723900" y="561975"/>
                </a:lnTo>
                <a:lnTo>
                  <a:pt x="223837" y="561975"/>
                </a:lnTo>
                <a:lnTo>
                  <a:pt x="223837" y="457200"/>
                </a:lnTo>
                <a:lnTo>
                  <a:pt x="61912" y="457200"/>
                </a:lnTo>
                <a:lnTo>
                  <a:pt x="0" y="285750"/>
                </a:lnTo>
                <a:lnTo>
                  <a:pt x="66675" y="109538"/>
                </a:lnTo>
                <a:close/>
              </a:path>
            </a:pathLst>
          </a:custGeom>
          <a:noFill/>
          <a:ln w="15875" algn="ctr">
            <a:noFill/>
            <a:round/>
            <a:headEnd/>
            <a:tailEnd/>
          </a:ln>
          <a:effectLst/>
        </p:spPr>
        <p:txBody>
          <a:bodyPr lIns="89611" tIns="44806" rIns="89611" bIns="44806"/>
          <a:lstStyle/>
          <a:p>
            <a:pPr defTabSz="895350">
              <a:defRPr/>
            </a:pPr>
            <a:endParaRPr lang="es-ES"/>
          </a:p>
        </p:txBody>
      </p:sp>
      <p:sp>
        <p:nvSpPr>
          <p:cNvPr id="16" name="Text Box 832"/>
          <p:cNvSpPr txBox="1">
            <a:spLocks noChangeArrowheads="1"/>
          </p:cNvSpPr>
          <p:nvPr/>
        </p:nvSpPr>
        <p:spPr bwMode="auto">
          <a:xfrm>
            <a:off x="2000250" y="888425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31" name="253 Pantalla"/>
          <p:cNvSpPr>
            <a:spLocks noChangeArrowheads="1"/>
          </p:cNvSpPr>
          <p:nvPr/>
        </p:nvSpPr>
        <p:spPr bwMode="auto">
          <a:xfrm>
            <a:off x="109522" y="1337686"/>
            <a:ext cx="1143031" cy="649289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3" name="95 Rectángulo redondeado"/>
          <p:cNvSpPr>
            <a:spLocks noChangeArrowheads="1"/>
          </p:cNvSpPr>
          <p:nvPr/>
        </p:nvSpPr>
        <p:spPr bwMode="auto">
          <a:xfrm>
            <a:off x="66675" y="429637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57188" y="1391761"/>
            <a:ext cx="857250" cy="54890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Simulación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Cuotas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253 Pantalla"/>
          <p:cNvSpPr>
            <a:spLocks noChangeArrowheads="1"/>
          </p:cNvSpPr>
          <p:nvPr/>
        </p:nvSpPr>
        <p:spPr bwMode="auto">
          <a:xfrm>
            <a:off x="219529" y="1427480"/>
            <a:ext cx="994909" cy="507107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Simulación avance en cuotas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lamada de flecha izquierda y derecha 20"/>
          <p:cNvSpPr/>
          <p:nvPr/>
        </p:nvSpPr>
        <p:spPr>
          <a:xfrm>
            <a:off x="3768049" y="1862050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CS000491 Simulación Avance en Cuotas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66267" y="149271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3" name="Mostrar 22"/>
          <p:cNvSpPr/>
          <p:nvPr/>
        </p:nvSpPr>
        <p:spPr>
          <a:xfrm>
            <a:off x="3952531" y="454322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Simulación Avance de Tarjeta de Crédito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47842" y="2109608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33086" y="81179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23" idx="3"/>
            <a:endCxn id="21" idx="1"/>
          </p:cNvCxnSpPr>
          <p:nvPr/>
        </p:nvCxnSpPr>
        <p:spPr>
          <a:xfrm flipH="1">
            <a:off x="3768049" y="997456"/>
            <a:ext cx="2387019" cy="1484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lamada de flecha izquierda y derecha 28"/>
          <p:cNvSpPr/>
          <p:nvPr/>
        </p:nvSpPr>
        <p:spPr>
          <a:xfrm>
            <a:off x="3735939" y="4854294"/>
            <a:ext cx="2983830" cy="136051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441421" y="4534157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Mostrar 31"/>
          <p:cNvSpPr/>
          <p:nvPr/>
        </p:nvSpPr>
        <p:spPr>
          <a:xfrm>
            <a:off x="1284866" y="5001204"/>
            <a:ext cx="1965753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Simulación Avance de Tarjeta de Crédito</a:t>
            </a:r>
            <a:endParaRPr lang="es-ES" sz="14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40998" y="518002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V="1">
            <a:off x="3250619" y="5534553"/>
            <a:ext cx="485320" cy="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1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2" name="Conector recto de flecha 41"/>
          <p:cNvCxnSpPr/>
          <p:nvPr/>
        </p:nvCxnSpPr>
        <p:spPr>
          <a:xfrm flipH="1" flipV="1">
            <a:off x="978094" y="5526316"/>
            <a:ext cx="306772" cy="86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Proceso 42"/>
          <p:cNvSpPr/>
          <p:nvPr/>
        </p:nvSpPr>
        <p:spPr>
          <a:xfrm>
            <a:off x="4327180" y="5260860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CS000491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Simulaci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ón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 de Avance  de TC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Proceso 43"/>
          <p:cNvSpPr/>
          <p:nvPr/>
        </p:nvSpPr>
        <p:spPr>
          <a:xfrm>
            <a:off x="6920620" y="520665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de s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imulaci</a:t>
            </a:r>
            <a:r>
              <a:rPr lang="es-ES_tradnl" sz="1400" dirty="0" smtClean="0">
                <a:latin typeface="Times" charset="0"/>
                <a:ea typeface="Times" charset="0"/>
                <a:cs typeface="Times" charset="0"/>
              </a:rPr>
              <a:t>ón Avance de TC  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 flipH="1">
            <a:off x="6128529" y="5494936"/>
            <a:ext cx="792091" cy="4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531938" y="1184275"/>
            <a:ext cx="1441450" cy="48707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827213" y="1315269"/>
            <a:ext cx="10366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CS000510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606"/>
          <p:cNvSpPr>
            <a:spLocks noChangeArrowheads="1"/>
          </p:cNvSpPr>
          <p:nvPr/>
        </p:nvSpPr>
        <p:spPr bwMode="auto">
          <a:xfrm>
            <a:off x="1835696" y="1352005"/>
            <a:ext cx="176213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800"/>
          </a:p>
        </p:txBody>
      </p:sp>
      <p:sp>
        <p:nvSpPr>
          <p:cNvPr id="6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cxnSp>
        <p:nvCxnSpPr>
          <p:cNvPr id="7" name="AutoShape 200"/>
          <p:cNvCxnSpPr>
            <a:cxnSpLocks noChangeShapeType="1"/>
            <a:stCxn id="12" idx="0"/>
            <a:endCxn id="2" idx="1"/>
          </p:cNvCxnSpPr>
          <p:nvPr/>
        </p:nvCxnSpPr>
        <p:spPr bwMode="auto">
          <a:xfrm rot="5400000" flipH="1" flipV="1">
            <a:off x="838079" y="1312088"/>
            <a:ext cx="578134" cy="80958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55563" y="1159803"/>
            <a:ext cx="1271587" cy="1857375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88900" y="3349630"/>
              <a:ext cx="1301750" cy="563563"/>
              <a:chOff x="0" y="940"/>
              <a:chExt cx="820" cy="355"/>
            </a:xfrm>
          </p:grpSpPr>
          <p:sp>
            <p:nvSpPr>
              <p:cNvPr id="12" name="253 Pantalla"/>
              <p:cNvSpPr>
                <a:spLocks noChangeArrowheads="1"/>
              </p:cNvSpPr>
              <p:nvPr/>
            </p:nvSpPr>
            <p:spPr bwMode="auto">
              <a:xfrm>
                <a:off x="0" y="940"/>
                <a:ext cx="813" cy="355"/>
              </a:xfrm>
              <a:prstGeom prst="flowChartDisp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>
                  <a:defRPr/>
                </a:pPr>
                <a:endParaRPr lang="es-ES" sz="800">
                  <a:cs typeface="Arial" charset="0"/>
                </a:endParaRPr>
              </a:p>
            </p:txBody>
          </p:sp>
          <p:sp>
            <p:nvSpPr>
              <p:cNvPr id="13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07"/>
              </a:xfrm>
              <a:prstGeom prst="flowChartDisplay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9611" tIns="44806" rIns="89611" bIns="44806"/>
              <a:lstStyle/>
              <a:p>
                <a:pPr algn="ctr" defTabSz="895350"/>
                <a:endParaRPr lang="es-ES" sz="600">
                  <a:latin typeface="Calibri" pitchFamily="34" charset="0"/>
                  <a:cs typeface="Arial" charset="0"/>
                </a:endParaRPr>
              </a:p>
            </p:txBody>
          </p:sp>
        </p:grp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258888" y="260919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55563" y="1500173"/>
            <a:ext cx="1335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55562" y="3006064"/>
            <a:ext cx="1304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Alta Disp.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14313" y="2077378"/>
            <a:ext cx="1016000" cy="428625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57188" y="2077372"/>
            <a:ext cx="730250" cy="42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522438" y="981308"/>
            <a:ext cx="15128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475656" y="1700808"/>
            <a:ext cx="1559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J2EE 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642938" y="1285875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6" name="95 Rectángulo redondeado"/>
          <p:cNvSpPr>
            <a:spLocks noChangeArrowheads="1"/>
          </p:cNvSpPr>
          <p:nvPr/>
        </p:nvSpPr>
        <p:spPr bwMode="auto">
          <a:xfrm>
            <a:off x="66675" y="1148690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Llamada de flecha izquierda y derecha 28"/>
          <p:cNvSpPr/>
          <p:nvPr/>
        </p:nvSpPr>
        <p:spPr>
          <a:xfrm>
            <a:off x="5008321" y="688914"/>
            <a:ext cx="4391262" cy="1811299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CS00176 Validar Dispositivo de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Electrónico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706539" y="30194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1" name="Mostrar 30"/>
          <p:cNvSpPr/>
          <p:nvPr/>
        </p:nvSpPr>
        <p:spPr>
          <a:xfrm>
            <a:off x="3433521" y="265738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Avance de Tarjeta de Crédito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288114" y="1232049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814076" y="-107405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Móvil</a:t>
            </a:r>
            <a:endParaRPr lang="es-ES" dirty="0"/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H="1">
            <a:off x="5008321" y="808872"/>
            <a:ext cx="627737" cy="785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Llamada de flecha izquierda y derecha 34"/>
          <p:cNvSpPr/>
          <p:nvPr/>
        </p:nvSpPr>
        <p:spPr>
          <a:xfrm>
            <a:off x="3735939" y="4486348"/>
            <a:ext cx="2983830" cy="2084482"/>
          </a:xfrm>
          <a:prstGeom prst="leftRightArrowCallout">
            <a:avLst>
              <a:gd name="adj1" fmla="val 22879"/>
              <a:gd name="adj2" fmla="val 21818"/>
              <a:gd name="adj3" fmla="val 11213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441421" y="4225862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Oracle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Service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 Bus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Mostrar 36"/>
          <p:cNvSpPr/>
          <p:nvPr/>
        </p:nvSpPr>
        <p:spPr>
          <a:xfrm>
            <a:off x="1258888" y="4997146"/>
            <a:ext cx="1885811" cy="106742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Avance de Tarjeta de Cr</a:t>
            </a:r>
            <a:r>
              <a:rPr lang="es-ES_tradnl" sz="1400" dirty="0" err="1" smtClean="0">
                <a:latin typeface="Times" charset="0"/>
                <a:ea typeface="Times" charset="0"/>
                <a:cs typeface="Times" charset="0"/>
              </a:rPr>
              <a:t>édito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126923" y="519179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HTTP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93921" y="470040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Banca Móvil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3144699" y="5530861"/>
            <a:ext cx="591240" cy="36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158229" y="5132127"/>
            <a:ext cx="819865" cy="1132736"/>
            <a:chOff x="227567" y="3968448"/>
            <a:chExt cx="819865" cy="1132736"/>
          </a:xfrm>
        </p:grpSpPr>
        <p:sp>
          <p:nvSpPr>
            <p:cNvPr id="42" name="Text Box 87"/>
            <p:cNvSpPr txBox="1">
              <a:spLocks noChangeArrowheads="1"/>
            </p:cNvSpPr>
            <p:nvPr/>
          </p:nvSpPr>
          <p:spPr bwMode="auto">
            <a:xfrm>
              <a:off x="227567" y="4762630"/>
              <a:ext cx="77938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ES" altLang="es-CL" sz="1600" dirty="0" smtClean="0">
                  <a:solidFill>
                    <a:prstClr val="black"/>
                  </a:solidFill>
                  <a:latin typeface="Times" charset="0"/>
                  <a:ea typeface="Times" charset="0"/>
                  <a:cs typeface="Times" charset="0"/>
                </a:rPr>
                <a:t>Cliente</a:t>
              </a:r>
              <a:endParaRPr lang="es-ES" altLang="es-CL" sz="1600" dirty="0">
                <a:solidFill>
                  <a:prstClr val="black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3" name="Picture 95" descr="k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16" y="3968448"/>
              <a:ext cx="788216" cy="788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4" name="Conector recto de flecha 43"/>
          <p:cNvCxnSpPr/>
          <p:nvPr/>
        </p:nvCxnSpPr>
        <p:spPr>
          <a:xfrm flipH="1" flipV="1">
            <a:off x="978096" y="5526317"/>
            <a:ext cx="280792" cy="45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oceso 44"/>
          <p:cNvSpPr/>
          <p:nvPr/>
        </p:nvSpPr>
        <p:spPr>
          <a:xfrm>
            <a:off x="4327180" y="4619988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CS000510 TEF entre cuentas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Proceso 45"/>
          <p:cNvSpPr/>
          <p:nvPr/>
        </p:nvSpPr>
        <p:spPr>
          <a:xfrm>
            <a:off x="4327180" y="5260507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CS000176 Validar Dispositivo Seguridad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Proceso 46"/>
          <p:cNvSpPr/>
          <p:nvPr/>
        </p:nvSpPr>
        <p:spPr>
          <a:xfrm>
            <a:off x="6781076" y="4614066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" sz="1400" dirty="0" err="1" smtClean="0">
                <a:latin typeface="Times" charset="0"/>
                <a:ea typeface="Times" charset="0"/>
                <a:cs typeface="Times" charset="0"/>
              </a:rPr>
              <a:t>transf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.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s-ES" sz="1400" dirty="0" smtClean="0">
                <a:latin typeface="Times" charset="0"/>
                <a:ea typeface="Times" charset="0"/>
                <a:cs typeface="Times" charset="0"/>
              </a:rPr>
              <a:t>ntre productos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Proceso 47"/>
          <p:cNvSpPr/>
          <p:nvPr/>
        </p:nvSpPr>
        <p:spPr>
          <a:xfrm>
            <a:off x="6781076" y="5254585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validación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" sz="1400" dirty="0">
                <a:latin typeface="Times" charset="0"/>
                <a:ea typeface="Times" charset="0"/>
                <a:cs typeface="Times" charset="0"/>
              </a:rPr>
              <a:t>(IDG)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 flipH="1">
            <a:off x="6128529" y="4884066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6128529" y="5524585"/>
            <a:ext cx="65254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Proceso 50"/>
          <p:cNvSpPr/>
          <p:nvPr/>
        </p:nvSpPr>
        <p:spPr>
          <a:xfrm>
            <a:off x="4327180" y="5895104"/>
            <a:ext cx="1801349" cy="54000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CS000177 Envío de Correo Electrónico</a:t>
            </a:r>
          </a:p>
        </p:txBody>
      </p:sp>
      <p:sp>
        <p:nvSpPr>
          <p:cNvPr id="54" name="Proceso 53"/>
          <p:cNvSpPr/>
          <p:nvPr/>
        </p:nvSpPr>
        <p:spPr>
          <a:xfrm>
            <a:off x="6781076" y="5895104"/>
            <a:ext cx="1800000" cy="54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latin typeface="Times" charset="0"/>
                <a:ea typeface="Times" charset="0"/>
                <a:cs typeface="Times" charset="0"/>
              </a:rPr>
              <a:t>Sistema de </a:t>
            </a:r>
            <a:r>
              <a:rPr lang="es-ES_tradnl" sz="1400" dirty="0">
                <a:latin typeface="Times" charset="0"/>
                <a:ea typeface="Times" charset="0"/>
                <a:cs typeface="Times" charset="0"/>
              </a:rPr>
              <a:t>Correo</a:t>
            </a:r>
            <a:endParaRPr lang="es-ES" sz="1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6128529" y="6159182"/>
            <a:ext cx="652547" cy="5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7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1107</Words>
  <Application>Microsoft Macintosh PowerPoint</Application>
  <PresentationFormat>Presentación en pantalla (4:3)</PresentationFormat>
  <Paragraphs>389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 Narrow</vt:lpstr>
      <vt:lpstr>Calibri</vt:lpstr>
      <vt:lpstr>ＭＳ Ｐゴシック</vt:lpstr>
      <vt:lpstr>Times</vt:lpstr>
      <vt:lpstr>Verdana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 Cerda Zúñiga</dc:creator>
  <cp:lastModifiedBy>Sergio Cerda Zúñiga</cp:lastModifiedBy>
  <cp:revision>22</cp:revision>
  <dcterms:created xsi:type="dcterms:W3CDTF">2015-03-15T04:17:18Z</dcterms:created>
  <dcterms:modified xsi:type="dcterms:W3CDTF">2015-05-31T17:55:55Z</dcterms:modified>
</cp:coreProperties>
</file>