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19/03/2015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49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19/03/2015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70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19/03/2015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11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19/03/2015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53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19/03/2015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30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19/03/2015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786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19/03/2015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027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19/03/2015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791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19/03/2015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476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19/03/2015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7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19/03/2015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185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37A2-C89A-4736-A742-247CA2B9C498}" type="datetimeFigureOut">
              <a:rPr lang="es-CL" smtClean="0"/>
              <a:t>19/03/2015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93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993241" y="1879450"/>
            <a:ext cx="5773180" cy="3640141"/>
            <a:chOff x="10148121" y="1826247"/>
            <a:chExt cx="5773180" cy="3640141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1370684" y="2164385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1755281" y="2861297"/>
              <a:ext cx="1905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Diagrama Caso 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de Uso</a:t>
              </a:r>
            </a:p>
          </p:txBody>
        </p:sp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14397301" y="2861297"/>
              <a:ext cx="1524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Diagrama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Dominio</a:t>
              </a:r>
            </a:p>
          </p:txBody>
        </p:sp>
        <p:sp>
          <p:nvSpPr>
            <p:cNvPr id="9" name="AutoShape 102"/>
            <p:cNvSpPr>
              <a:spLocks noChangeArrowheads="1"/>
            </p:cNvSpPr>
            <p:nvPr/>
          </p:nvSpPr>
          <p:spPr bwMode="auto">
            <a:xfrm>
              <a:off x="13944301" y="2164385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endParaRPr lang="es-CL" altLang="es-CL">
                <a:solidFill>
                  <a:prstClr val="black"/>
                </a:solidFill>
              </a:endParaRPr>
            </a:p>
          </p:txBody>
        </p:sp>
        <p:pic>
          <p:nvPicPr>
            <p:cNvPr id="10" name="Picture 106" descr="evolution-tasks(2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9596" y="1935785"/>
              <a:ext cx="8382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249"/>
            <p:cNvGrpSpPr>
              <a:grpSpLocks/>
            </p:cNvGrpSpPr>
            <p:nvPr/>
          </p:nvGrpSpPr>
          <p:grpSpPr bwMode="auto">
            <a:xfrm>
              <a:off x="14632438" y="2002460"/>
              <a:ext cx="990600" cy="704850"/>
              <a:chOff x="4608" y="2688"/>
              <a:chExt cx="624" cy="444"/>
            </a:xfrm>
          </p:grpSpPr>
          <p:sp>
            <p:nvSpPr>
              <p:cNvPr id="51" name="Text Box 246"/>
              <p:cNvSpPr txBox="1">
                <a:spLocks noChangeArrowheads="1"/>
              </p:cNvSpPr>
              <p:nvPr/>
            </p:nvSpPr>
            <p:spPr bwMode="auto">
              <a:xfrm>
                <a:off x="4608" y="2688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 b="1">
                    <a:solidFill>
                      <a:prstClr val="black"/>
                    </a:solidFill>
                  </a:rPr>
                  <a:t>Nombre Clase</a:t>
                </a:r>
              </a:p>
            </p:txBody>
          </p:sp>
          <p:sp>
            <p:nvSpPr>
              <p:cNvPr id="52" name="Text Box 247"/>
              <p:cNvSpPr txBox="1">
                <a:spLocks noChangeArrowheads="1"/>
              </p:cNvSpPr>
              <p:nvPr/>
            </p:nvSpPr>
            <p:spPr bwMode="auto">
              <a:xfrm>
                <a:off x="4608" y="2832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 dirty="0">
                    <a:solidFill>
                      <a:prstClr val="black"/>
                    </a:solidFill>
                  </a:rPr>
                  <a:t>atributos</a:t>
                </a:r>
              </a:p>
            </p:txBody>
          </p:sp>
          <p:sp>
            <p:nvSpPr>
              <p:cNvPr id="53" name="Text Box 248"/>
              <p:cNvSpPr txBox="1">
                <a:spLocks noChangeArrowheads="1"/>
              </p:cNvSpPr>
              <p:nvPr/>
            </p:nvSpPr>
            <p:spPr bwMode="auto">
              <a:xfrm>
                <a:off x="4608" y="2982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>
                    <a:solidFill>
                      <a:prstClr val="black"/>
                    </a:solidFill>
                  </a:rPr>
                  <a:t>m</a:t>
                </a:r>
                <a:r>
                  <a:rPr lang="es-CL" altLang="ja-JP" sz="900">
                    <a:solidFill>
                      <a:prstClr val="black"/>
                    </a:solidFill>
                    <a:latin typeface="Arial" charset="0"/>
                  </a:rPr>
                  <a:t>é</a:t>
                </a:r>
                <a:r>
                  <a:rPr lang="es-CL" altLang="ja-JP" sz="900">
                    <a:solidFill>
                      <a:prstClr val="black"/>
                    </a:solidFill>
                  </a:rPr>
                  <a:t>todos</a:t>
                </a:r>
                <a:endParaRPr lang="es-CL" altLang="es-CL" sz="9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269"/>
            <p:cNvGrpSpPr>
              <a:grpSpLocks/>
            </p:cNvGrpSpPr>
            <p:nvPr/>
          </p:nvGrpSpPr>
          <p:grpSpPr bwMode="auto">
            <a:xfrm>
              <a:off x="12003724" y="1826247"/>
              <a:ext cx="1752600" cy="1057275"/>
              <a:chOff x="240" y="3075"/>
              <a:chExt cx="1104" cy="666"/>
            </a:xfrm>
          </p:grpSpPr>
          <p:sp>
            <p:nvSpPr>
              <p:cNvPr id="41" name="AutoShape 270"/>
              <p:cNvSpPr>
                <a:spLocks noChangeArrowheads="1"/>
              </p:cNvSpPr>
              <p:nvPr/>
            </p:nvSpPr>
            <p:spPr bwMode="auto">
              <a:xfrm>
                <a:off x="838" y="3075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Text Box 271"/>
              <p:cNvSpPr txBox="1">
                <a:spLocks noChangeArrowheads="1"/>
              </p:cNvSpPr>
              <p:nvPr/>
            </p:nvSpPr>
            <p:spPr bwMode="auto">
              <a:xfrm>
                <a:off x="264" y="3453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r>
                  <a:rPr lang="es-ES" altLang="es-CL" sz="800" dirty="0">
                    <a:solidFill>
                      <a:prstClr val="black"/>
                    </a:solidFill>
                  </a:rPr>
                  <a:t>Actor</a:t>
                </a:r>
                <a:endParaRPr lang="es-ES" altLang="es-CL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AutoShape 272"/>
              <p:cNvSpPr>
                <a:spLocks noChangeArrowheads="1"/>
              </p:cNvSpPr>
              <p:nvPr/>
            </p:nvSpPr>
            <p:spPr bwMode="auto">
              <a:xfrm>
                <a:off x="906" y="3139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Text Box 273"/>
              <p:cNvSpPr txBox="1">
                <a:spLocks noChangeArrowheads="1"/>
              </p:cNvSpPr>
              <p:nvPr/>
            </p:nvSpPr>
            <p:spPr bwMode="auto">
              <a:xfrm>
                <a:off x="921" y="3147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Uso 1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AutoShape 274"/>
              <p:cNvSpPr>
                <a:spLocks noChangeArrowheads="1"/>
              </p:cNvSpPr>
              <p:nvPr/>
            </p:nvSpPr>
            <p:spPr bwMode="auto">
              <a:xfrm>
                <a:off x="906" y="3452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Text Box 275"/>
              <p:cNvSpPr txBox="1">
                <a:spLocks noChangeArrowheads="1"/>
              </p:cNvSpPr>
              <p:nvPr/>
            </p:nvSpPr>
            <p:spPr bwMode="auto">
              <a:xfrm>
                <a:off x="921" y="346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AutoShape 276"/>
              <p:cNvCxnSpPr>
                <a:cxnSpLocks noChangeShapeType="1"/>
                <a:stCxn id="49" idx="3"/>
                <a:endCxn id="43" idx="1"/>
              </p:cNvCxnSpPr>
              <p:nvPr/>
            </p:nvCxnSpPr>
            <p:spPr bwMode="auto">
              <a:xfrm flipV="1">
                <a:off x="461" y="3245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277"/>
              <p:cNvCxnSpPr>
                <a:cxnSpLocks noChangeShapeType="1"/>
                <a:stCxn id="49" idx="3"/>
                <a:endCxn id="45" idx="1"/>
              </p:cNvCxnSpPr>
              <p:nvPr/>
            </p:nvCxnSpPr>
            <p:spPr bwMode="auto">
              <a:xfrm>
                <a:off x="461" y="3379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Rectangle 278"/>
              <p:cNvSpPr>
                <a:spLocks noChangeArrowheads="1"/>
              </p:cNvSpPr>
              <p:nvPr/>
            </p:nvSpPr>
            <p:spPr bwMode="auto">
              <a:xfrm>
                <a:off x="400" y="3333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50" name="Picture 279" descr="kus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3121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354"/>
            <p:cNvSpPr txBox="1">
              <a:spLocks noChangeArrowheads="1"/>
            </p:cNvSpPr>
            <p:nvPr/>
          </p:nvSpPr>
          <p:spPr bwMode="auto">
            <a:xfrm>
              <a:off x="10148121" y="2861297"/>
              <a:ext cx="1524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Requisitos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Negocio</a:t>
              </a:r>
            </a:p>
          </p:txBody>
        </p:sp>
        <p:grpSp>
          <p:nvGrpSpPr>
            <p:cNvPr id="14" name="Group 359"/>
            <p:cNvGrpSpPr>
              <a:grpSpLocks/>
            </p:cNvGrpSpPr>
            <p:nvPr/>
          </p:nvGrpSpPr>
          <p:grpSpPr bwMode="auto">
            <a:xfrm>
              <a:off x="11658957" y="3477249"/>
              <a:ext cx="2173288" cy="1989139"/>
              <a:chOff x="2018" y="2384"/>
              <a:chExt cx="1369" cy="1253"/>
            </a:xfrm>
          </p:grpSpPr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 rot="5400000">
                <a:off x="2771" y="2408"/>
                <a:ext cx="288" cy="240"/>
              </a:xfrm>
              <a:prstGeom prst="rightArrow">
                <a:avLst>
                  <a:gd name="adj1" fmla="val 50000"/>
                  <a:gd name="adj2" fmla="val 30000"/>
                </a:avLst>
              </a:prstGeom>
              <a:solidFill>
                <a:srgbClr val="FF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 Box 101"/>
              <p:cNvSpPr txBox="1">
                <a:spLocks noChangeArrowheads="1"/>
              </p:cNvSpPr>
              <p:nvPr/>
            </p:nvSpPr>
            <p:spPr bwMode="auto">
              <a:xfrm>
                <a:off x="2523" y="3311"/>
                <a:ext cx="86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 eaLnBrk="1" hangingPunct="1"/>
                <a:r>
                  <a:rPr lang="es-CL" altLang="es-CL" sz="1400" dirty="0">
                    <a:solidFill>
                      <a:prstClr val="black"/>
                    </a:solidFill>
                  </a:rPr>
                  <a:t>Ranking de</a:t>
                </a:r>
              </a:p>
              <a:p>
                <a:pPr algn="ctr" eaLnBrk="1" hangingPunct="1"/>
                <a:r>
                  <a:rPr lang="es-CL" altLang="es-CL" sz="1400" dirty="0">
                    <a:solidFill>
                      <a:prstClr val="black"/>
                    </a:solidFill>
                  </a:rPr>
                  <a:t>Casos de Uso</a:t>
                </a:r>
              </a:p>
            </p:txBody>
          </p:sp>
          <p:grpSp>
            <p:nvGrpSpPr>
              <p:cNvPr id="17" name="Group 303"/>
              <p:cNvGrpSpPr>
                <a:grpSpLocks/>
              </p:cNvGrpSpPr>
              <p:nvPr/>
            </p:nvGrpSpPr>
            <p:grpSpPr bwMode="auto">
              <a:xfrm>
                <a:off x="2523" y="2857"/>
                <a:ext cx="816" cy="427"/>
                <a:chOff x="4512" y="913"/>
                <a:chExt cx="1008" cy="529"/>
              </a:xfrm>
            </p:grpSpPr>
            <p:sp>
              <p:nvSpPr>
                <p:cNvPr id="19" name="Rectangle 304"/>
                <p:cNvSpPr>
                  <a:spLocks noChangeArrowheads="1"/>
                </p:cNvSpPr>
                <p:nvPr/>
              </p:nvSpPr>
              <p:spPr bwMode="auto">
                <a:xfrm>
                  <a:off x="4512" y="913"/>
                  <a:ext cx="1008" cy="529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9pPr>
                </a:lstStyle>
                <a:p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0" name="Group 305"/>
                <p:cNvGrpSpPr>
                  <a:grpSpLocks/>
                </p:cNvGrpSpPr>
                <p:nvPr/>
              </p:nvGrpSpPr>
              <p:grpSpPr bwMode="auto">
                <a:xfrm>
                  <a:off x="4536" y="936"/>
                  <a:ext cx="960" cy="480"/>
                  <a:chOff x="4464" y="1968"/>
                  <a:chExt cx="960" cy="480"/>
                </a:xfrm>
              </p:grpSpPr>
              <p:sp>
                <p:nvSpPr>
                  <p:cNvPr id="21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064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160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Rectangle 316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Rectangle 317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" name="Rectangle 318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256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" name="Rectangle 319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" name="Rectangle 320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352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" name="Rectangle 32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" name="Rectangle 324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0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pic>
            <p:nvPicPr>
              <p:cNvPr id="18" name="Picture 356" descr="kg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8" y="2886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0891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570769" y="1693535"/>
            <a:ext cx="4955446" cy="4232593"/>
            <a:chOff x="840691" y="1140623"/>
            <a:chExt cx="4955446" cy="4232593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676648" y="3201700"/>
              <a:ext cx="332740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Instalación en ambiente 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Producción del BANCO y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Homologación de Ambiente Bug </a:t>
              </a:r>
              <a:r>
                <a:rPr lang="es-CL" altLang="es-CL" sz="1400" kern="0" dirty="0" err="1" smtClean="0">
                  <a:solidFill>
                    <a:srgbClr val="648A04"/>
                  </a:solidFill>
                </a:rPr>
                <a:t>Fixing</a:t>
              </a:r>
              <a:endParaRPr lang="es-CL" altLang="es-CL" sz="1400" kern="0" dirty="0" smtClean="0">
                <a:solidFill>
                  <a:srgbClr val="648A04"/>
                </a:solidFill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5400000">
              <a:off x="1992894" y="3129868"/>
              <a:ext cx="504036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89971" y="4634552"/>
              <a:ext cx="2302022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 disponibles en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Ambiente de Producción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987849" y="2337611"/>
              <a:ext cx="2808288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 administradas y controladas (SCM)</a:t>
              </a:r>
            </a:p>
          </p:txBody>
        </p: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740298" y="1140623"/>
              <a:ext cx="1447800" cy="1219208"/>
              <a:chOff x="3888" y="2832"/>
              <a:chExt cx="912" cy="768"/>
            </a:xfrm>
          </p:grpSpPr>
          <p:pic>
            <p:nvPicPr>
              <p:cNvPr id="24" name="Picture 20" descr="softwar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2832"/>
                <a:ext cx="723" cy="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4" descr="kg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" y="3120"/>
                <a:ext cx="48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2768780" y="4101152"/>
              <a:ext cx="1014412" cy="533400"/>
              <a:chOff x="1019" y="1210"/>
              <a:chExt cx="639" cy="336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2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1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840691" y="1714508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certificados por QA</a:t>
              </a:r>
            </a:p>
          </p:txBody>
        </p: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1882124" y="1181108"/>
              <a:ext cx="1014412" cy="533400"/>
              <a:chOff x="1019" y="1210"/>
              <a:chExt cx="639" cy="336"/>
            </a:xfrm>
          </p:grpSpPr>
          <p:grpSp>
            <p:nvGrpSpPr>
              <p:cNvPr id="16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18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17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19" descr="documents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811" y="3127562"/>
              <a:ext cx="57606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043608" y="3697287"/>
              <a:ext cx="67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19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806530" y="1571110"/>
            <a:ext cx="5976938" cy="4297833"/>
            <a:chOff x="539750" y="1795463"/>
            <a:chExt cx="5976938" cy="4297833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674936" y="2014395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5400000">
              <a:off x="5510586" y="3355126"/>
              <a:ext cx="376903" cy="381017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10800000">
              <a:off x="2098845" y="3645024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72100" y="2835336"/>
              <a:ext cx="2248003" cy="5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Escenarios Caso de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Uso</a:t>
              </a: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4825922" y="2626751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Especificación Escenarios Caso de Uso (Semántica)</a:t>
              </a:r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539750" y="4426855"/>
              <a:ext cx="1600273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Prototipo Físico</a:t>
              </a:r>
            </a:p>
          </p:txBody>
        </p:sp>
        <p:sp>
          <p:nvSpPr>
            <p:cNvPr id="12" name="AutoShape 35"/>
            <p:cNvSpPr>
              <a:spLocks noChangeArrowheads="1"/>
            </p:cNvSpPr>
            <p:nvPr/>
          </p:nvSpPr>
          <p:spPr bwMode="auto">
            <a:xfrm>
              <a:off x="4500372" y="2014395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762208" y="2813106"/>
              <a:ext cx="1790782" cy="5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 Caso de Uso</a:t>
              </a:r>
            </a:p>
          </p:txBody>
        </p:sp>
        <p:sp>
          <p:nvSpPr>
            <p:cNvPr id="14" name="AutoShape 41"/>
            <p:cNvSpPr>
              <a:spLocks noChangeArrowheads="1"/>
            </p:cNvSpPr>
            <p:nvPr/>
          </p:nvSpPr>
          <p:spPr bwMode="auto">
            <a:xfrm rot="10800000">
              <a:off x="4403207" y="4191400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grpSp>
          <p:nvGrpSpPr>
            <p:cNvPr id="15" name="Group 143"/>
            <p:cNvGrpSpPr>
              <a:grpSpLocks/>
            </p:cNvGrpSpPr>
            <p:nvPr/>
          </p:nvGrpSpPr>
          <p:grpSpPr bwMode="auto">
            <a:xfrm>
              <a:off x="5076462" y="1866720"/>
              <a:ext cx="1295459" cy="678032"/>
              <a:chOff x="4512" y="912"/>
              <a:chExt cx="1008" cy="528"/>
            </a:xfrm>
          </p:grpSpPr>
          <p:sp>
            <p:nvSpPr>
              <p:cNvPr id="97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99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5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</p:grpSp>
        </p:grpSp>
        <p:pic>
          <p:nvPicPr>
            <p:cNvPr id="16" name="Picture 83" descr="prototi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67" y="3284984"/>
              <a:ext cx="1344675" cy="112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47"/>
            <p:cNvGrpSpPr>
              <a:grpSpLocks/>
            </p:cNvGrpSpPr>
            <p:nvPr/>
          </p:nvGrpSpPr>
          <p:grpSpPr bwMode="auto">
            <a:xfrm>
              <a:off x="781259" y="1795463"/>
              <a:ext cx="1752680" cy="1057539"/>
              <a:chOff x="480" y="816"/>
              <a:chExt cx="1104" cy="666"/>
            </a:xfrm>
          </p:grpSpPr>
          <p:sp>
            <p:nvSpPr>
              <p:cNvPr id="87" name="AutoShape 86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Text Box 87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Actor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AutoShape 88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Text Box 89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 dirty="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 dirty="0">
                    <a:solidFill>
                      <a:prstClr val="black"/>
                    </a:solidFill>
                  </a:rPr>
                  <a:t>Uso 1</a:t>
                </a:r>
                <a:endParaRPr lang="es-ES" altLang="es-CL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AutoShape 90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Text Box 91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3" name="AutoShape 92"/>
              <p:cNvCxnSpPr>
                <a:cxnSpLocks noChangeShapeType="1"/>
                <a:stCxn id="95" idx="3"/>
                <a:endCxn id="89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AutoShape 93"/>
              <p:cNvCxnSpPr>
                <a:cxnSpLocks noChangeShapeType="1"/>
                <a:stCxn id="95" idx="3"/>
                <a:endCxn id="91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96" name="Picture 95" descr="kus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15"/>
            <p:cNvGrpSpPr>
              <a:grpSpLocks/>
            </p:cNvGrpSpPr>
            <p:nvPr/>
          </p:nvGrpSpPr>
          <p:grpSpPr bwMode="auto">
            <a:xfrm>
              <a:off x="4916415" y="3962456"/>
              <a:ext cx="1600273" cy="914628"/>
              <a:chOff x="3168" y="1872"/>
              <a:chExt cx="1008" cy="576"/>
            </a:xfrm>
          </p:grpSpPr>
          <p:sp>
            <p:nvSpPr>
              <p:cNvPr id="77" name="Text Box 116"/>
              <p:cNvSpPr txBox="1">
                <a:spLocks noChangeArrowheads="1"/>
              </p:cNvSpPr>
              <p:nvPr/>
            </p:nvSpPr>
            <p:spPr bwMode="auto">
              <a:xfrm>
                <a:off x="3192" y="2227"/>
                <a:ext cx="9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Diagrama Actividad</a:t>
                </a:r>
              </a:p>
            </p:txBody>
          </p:sp>
          <p:grpSp>
            <p:nvGrpSpPr>
              <p:cNvPr id="78" name="Group 117"/>
              <p:cNvGrpSpPr>
                <a:grpSpLocks/>
              </p:cNvGrpSpPr>
              <p:nvPr/>
            </p:nvGrpSpPr>
            <p:grpSpPr bwMode="auto">
              <a:xfrm>
                <a:off x="3216" y="2077"/>
                <a:ext cx="912" cy="144"/>
                <a:chOff x="3936" y="2976"/>
                <a:chExt cx="912" cy="144"/>
              </a:xfrm>
            </p:grpSpPr>
            <p:sp>
              <p:nvSpPr>
                <p:cNvPr id="80" name="AutoShape 118"/>
                <p:cNvSpPr>
                  <a:spLocks noChangeArrowheads="1"/>
                </p:cNvSpPr>
                <p:nvPr/>
              </p:nvSpPr>
              <p:spPr bwMode="auto">
                <a:xfrm>
                  <a:off x="4176" y="2976"/>
                  <a:ext cx="192" cy="144"/>
                </a:xfrm>
                <a:prstGeom prst="diamond">
                  <a:avLst/>
                </a:prstGeom>
                <a:solidFill>
                  <a:srgbClr val="FFB74C"/>
                </a:solidFill>
                <a:ln w="9525">
                  <a:solidFill>
                    <a:srgbClr val="FF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AutoShape 119"/>
                <p:cNvSpPr>
                  <a:spLocks noChangeArrowheads="1"/>
                </p:cNvSpPr>
                <p:nvPr/>
              </p:nvSpPr>
              <p:spPr bwMode="auto">
                <a:xfrm>
                  <a:off x="4416" y="2976"/>
                  <a:ext cx="192" cy="144"/>
                </a:xfrm>
                <a:prstGeom prst="diamond">
                  <a:avLst/>
                </a:prstGeom>
                <a:solidFill>
                  <a:srgbClr val="FFB74C"/>
                </a:solidFill>
                <a:ln w="9525">
                  <a:solidFill>
                    <a:srgbClr val="FF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Oval 120"/>
                <p:cNvSpPr>
                  <a:spLocks noChangeArrowheads="1"/>
                </p:cNvSpPr>
                <p:nvPr/>
              </p:nvSpPr>
              <p:spPr bwMode="auto">
                <a:xfrm>
                  <a:off x="3936" y="2976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Oval 121"/>
                <p:cNvSpPr>
                  <a:spLocks noChangeArrowheads="1"/>
                </p:cNvSpPr>
                <p:nvPr/>
              </p:nvSpPr>
              <p:spPr bwMode="auto">
                <a:xfrm>
                  <a:off x="3960" y="30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Oval 122"/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85" name="AutoShape 123"/>
                <p:cNvCxnSpPr>
                  <a:cxnSpLocks noChangeShapeType="1"/>
                  <a:stCxn id="80" idx="1"/>
                  <a:endCxn id="83" idx="6"/>
                </p:cNvCxnSpPr>
                <p:nvPr/>
              </p:nvCxnSpPr>
              <p:spPr bwMode="auto">
                <a:xfrm flipH="1">
                  <a:off x="4056" y="3048"/>
                  <a:ext cx="12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66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AutoShape 124"/>
                <p:cNvCxnSpPr>
                  <a:cxnSpLocks noChangeShapeType="1"/>
                  <a:stCxn id="84" idx="2"/>
                  <a:endCxn id="81" idx="3"/>
                </p:cNvCxnSpPr>
                <p:nvPr/>
              </p:nvCxnSpPr>
              <p:spPr bwMode="auto">
                <a:xfrm flipH="1">
                  <a:off x="4608" y="3048"/>
                  <a:ext cx="9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66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9" name="AutoShape 125"/>
              <p:cNvSpPr>
                <a:spLocks noChangeArrowheads="1"/>
              </p:cNvSpPr>
              <p:nvPr/>
            </p:nvSpPr>
            <p:spPr bwMode="auto">
              <a:xfrm>
                <a:off x="3168" y="1872"/>
                <a:ext cx="1008" cy="5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Rectangle 126"/>
            <p:cNvSpPr>
              <a:spLocks noChangeArrowheads="1"/>
            </p:cNvSpPr>
            <p:nvPr/>
          </p:nvSpPr>
          <p:spPr bwMode="auto">
            <a:xfrm>
              <a:off x="5300929" y="4924324"/>
              <a:ext cx="855702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srgbClr val="4F81BD"/>
                  </a:solidFill>
                </a:rPr>
                <a:t>opcional</a:t>
              </a:r>
              <a:endParaRPr lang="en-US" altLang="es-CL" sz="1400">
                <a:solidFill>
                  <a:srgbClr val="4F81BD"/>
                </a:solidFill>
              </a:endParaRPr>
            </a:p>
          </p:txBody>
        </p:sp>
        <p:grpSp>
          <p:nvGrpSpPr>
            <p:cNvPr id="20" name="Group 139"/>
            <p:cNvGrpSpPr>
              <a:grpSpLocks/>
            </p:cNvGrpSpPr>
            <p:nvPr/>
          </p:nvGrpSpPr>
          <p:grpSpPr bwMode="auto">
            <a:xfrm>
              <a:off x="2603669" y="3429210"/>
              <a:ext cx="1752680" cy="1448161"/>
              <a:chOff x="2400" y="2592"/>
              <a:chExt cx="1104" cy="912"/>
            </a:xfrm>
          </p:grpSpPr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2472" y="3312"/>
                <a:ext cx="9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Prototipo Lógico</a:t>
                </a:r>
                <a:endParaRPr lang="es-CL" altLang="es-CL" sz="16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0" name="Group 114"/>
              <p:cNvGrpSpPr>
                <a:grpSpLocks/>
              </p:cNvGrpSpPr>
              <p:nvPr/>
            </p:nvGrpSpPr>
            <p:grpSpPr bwMode="auto">
              <a:xfrm>
                <a:off x="2568" y="2688"/>
                <a:ext cx="768" cy="576"/>
                <a:chOff x="2832" y="2016"/>
                <a:chExt cx="768" cy="576"/>
              </a:xfrm>
            </p:grpSpPr>
            <p:sp>
              <p:nvSpPr>
                <p:cNvPr id="62" name="Rectangle 96"/>
                <p:cNvSpPr>
                  <a:spLocks noChangeArrowheads="1"/>
                </p:cNvSpPr>
                <p:nvPr/>
              </p:nvSpPr>
              <p:spPr bwMode="auto">
                <a:xfrm>
                  <a:off x="2832" y="2016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Rectangle 97"/>
                <p:cNvSpPr>
                  <a:spLocks noChangeArrowheads="1"/>
                </p:cNvSpPr>
                <p:nvPr/>
              </p:nvSpPr>
              <p:spPr bwMode="auto">
                <a:xfrm>
                  <a:off x="2832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Rectangle 98"/>
                <p:cNvSpPr>
                  <a:spLocks noChangeArrowheads="1"/>
                </p:cNvSpPr>
                <p:nvPr/>
              </p:nvSpPr>
              <p:spPr bwMode="auto">
                <a:xfrm>
                  <a:off x="3120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Rectangle 99"/>
                <p:cNvSpPr>
                  <a:spLocks noChangeArrowheads="1"/>
                </p:cNvSpPr>
                <p:nvPr/>
              </p:nvSpPr>
              <p:spPr bwMode="auto">
                <a:xfrm>
                  <a:off x="3408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Rectangle 100"/>
                <p:cNvSpPr>
                  <a:spLocks noChangeArrowheads="1"/>
                </p:cNvSpPr>
                <p:nvPr/>
              </p:nvSpPr>
              <p:spPr bwMode="auto">
                <a:xfrm>
                  <a:off x="3120" y="2352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Rectangle 101"/>
                <p:cNvSpPr>
                  <a:spLocks noChangeArrowheads="1"/>
                </p:cNvSpPr>
                <p:nvPr/>
              </p:nvSpPr>
              <p:spPr bwMode="auto">
                <a:xfrm>
                  <a:off x="3120" y="2496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Rectangle 102"/>
                <p:cNvSpPr>
                  <a:spLocks noChangeArrowheads="1"/>
                </p:cNvSpPr>
                <p:nvPr/>
              </p:nvSpPr>
              <p:spPr bwMode="auto">
                <a:xfrm>
                  <a:off x="3408" y="2352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9" name="AutoShape 104"/>
                <p:cNvCxnSpPr>
                  <a:cxnSpLocks noChangeShapeType="1"/>
                  <a:stCxn id="62" idx="2"/>
                  <a:endCxn id="63" idx="0"/>
                </p:cNvCxnSpPr>
                <p:nvPr/>
              </p:nvCxnSpPr>
              <p:spPr bwMode="auto">
                <a:xfrm>
                  <a:off x="2928" y="2112"/>
                  <a:ext cx="0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70" name="Line 105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1" name="Line 106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624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2" name="Line 107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3" name="Line 108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624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4" name="Line 109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288" cy="384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5" name="Rectangle 112"/>
                <p:cNvSpPr>
                  <a:spLocks noChangeArrowheads="1"/>
                </p:cNvSpPr>
                <p:nvPr/>
              </p:nvSpPr>
              <p:spPr bwMode="auto">
                <a:xfrm>
                  <a:off x="2832" y="2400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6" name="AutoShape 113"/>
                <p:cNvCxnSpPr>
                  <a:cxnSpLocks noChangeShapeType="1"/>
                </p:cNvCxnSpPr>
                <p:nvPr/>
              </p:nvCxnSpPr>
              <p:spPr bwMode="auto">
                <a:xfrm>
                  <a:off x="2928" y="2304"/>
                  <a:ext cx="0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1" name="AutoShape 138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1104" cy="912"/>
              </a:xfrm>
              <a:prstGeom prst="roundRect">
                <a:avLst>
                  <a:gd name="adj" fmla="val 13926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Rectangle 140"/>
            <p:cNvSpPr>
              <a:spLocks noChangeArrowheads="1"/>
            </p:cNvSpPr>
            <p:nvPr/>
          </p:nvSpPr>
          <p:spPr bwMode="auto">
            <a:xfrm>
              <a:off x="2988134" y="4924983"/>
              <a:ext cx="855702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srgbClr val="4F81BD"/>
                  </a:solidFill>
                </a:rPr>
                <a:t>opcional</a:t>
              </a:r>
              <a:endParaRPr lang="en-US" altLang="es-CL" sz="1400">
                <a:solidFill>
                  <a:srgbClr val="4F81BD"/>
                </a:solidFill>
              </a:endParaRPr>
            </a:p>
          </p:txBody>
        </p:sp>
        <p:grpSp>
          <p:nvGrpSpPr>
            <p:cNvPr id="22" name="Group 166"/>
            <p:cNvGrpSpPr>
              <a:grpSpLocks/>
            </p:cNvGrpSpPr>
            <p:nvPr/>
          </p:nvGrpSpPr>
          <p:grpSpPr bwMode="auto">
            <a:xfrm>
              <a:off x="3060146" y="1923512"/>
              <a:ext cx="1371663" cy="857464"/>
              <a:chOff x="1872" y="1812"/>
              <a:chExt cx="864" cy="540"/>
            </a:xfrm>
          </p:grpSpPr>
          <p:grpSp>
            <p:nvGrpSpPr>
              <p:cNvPr id="48" name="Group 146"/>
              <p:cNvGrpSpPr>
                <a:grpSpLocks/>
              </p:cNvGrpSpPr>
              <p:nvPr/>
            </p:nvGrpSpPr>
            <p:grpSpPr bwMode="auto">
              <a:xfrm>
                <a:off x="2112" y="1812"/>
                <a:ext cx="364" cy="220"/>
                <a:chOff x="2241" y="880"/>
                <a:chExt cx="364" cy="220"/>
              </a:xfrm>
            </p:grpSpPr>
            <p:sp>
              <p:nvSpPr>
                <p:cNvPr id="57" name="AutoShape 144"/>
                <p:cNvSpPr>
                  <a:spLocks noChangeArrowheads="1"/>
                </p:cNvSpPr>
                <p:nvPr/>
              </p:nvSpPr>
              <p:spPr bwMode="auto">
                <a:xfrm>
                  <a:off x="2241" y="88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2256" y="88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ES" altLang="es-CL" sz="800">
                      <a:solidFill>
                        <a:prstClr val="black"/>
                      </a:solidFill>
                    </a:rPr>
                    <a:t>Caso de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ES" altLang="es-CL" sz="800">
                      <a:solidFill>
                        <a:prstClr val="black"/>
                      </a:solidFill>
                    </a:rPr>
                    <a:t>Uso 1</a:t>
                  </a:r>
                  <a:endParaRPr lang="es-ES" altLang="es-CL" sz="12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9" name="Rectangle 152" descr="Light horizontal"/>
              <p:cNvSpPr>
                <a:spLocks noChangeArrowheads="1"/>
              </p:cNvSpPr>
              <p:nvPr/>
            </p:nvSpPr>
            <p:spPr bwMode="auto">
              <a:xfrm>
                <a:off x="187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154" descr="Light horizontal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155" descr="Light horizontal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156" descr="Light horizontal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3" name="AutoShape 157"/>
              <p:cNvCxnSpPr>
                <a:cxnSpLocks noChangeShapeType="1"/>
                <a:stCxn id="49" idx="0"/>
                <a:endCxn id="52" idx="0"/>
              </p:cNvCxnSpPr>
              <p:nvPr/>
            </p:nvCxnSpPr>
            <p:spPr bwMode="auto">
              <a:xfrm rot="5400000" flipV="1">
                <a:off x="2303" y="1849"/>
                <a:ext cx="1" cy="720"/>
              </a:xfrm>
              <a:prstGeom prst="bentConnector3">
                <a:avLst>
                  <a:gd name="adj1" fmla="val -9400005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Line 159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5" name="Line 161"/>
              <p:cNvSpPr>
                <a:spLocks noChangeShapeType="1"/>
              </p:cNvSpPr>
              <p:nvPr/>
            </p:nvSpPr>
            <p:spPr bwMode="auto">
              <a:xfrm>
                <a:off x="2184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6" name="Line 165"/>
              <p:cNvSpPr>
                <a:spLocks noChangeShapeType="1"/>
              </p:cNvSpPr>
              <p:nvPr/>
            </p:nvSpPr>
            <p:spPr bwMode="auto">
              <a:xfrm>
                <a:off x="2424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sp>
          <p:nvSpPr>
            <p:cNvPr id="23" name="AutoShape 168"/>
            <p:cNvSpPr>
              <a:spLocks noChangeArrowheads="1"/>
            </p:cNvSpPr>
            <p:nvPr/>
          </p:nvSpPr>
          <p:spPr bwMode="auto">
            <a:xfrm rot="16200000" flipH="1" flipV="1">
              <a:off x="680322" y="4805037"/>
              <a:ext cx="533533" cy="458809"/>
            </a:xfrm>
            <a:custGeom>
              <a:avLst/>
              <a:gdLst>
                <a:gd name="T0" fmla="*/ 3614378 w 21600"/>
                <a:gd name="T1" fmla="*/ 0 h 21600"/>
                <a:gd name="T2" fmla="*/ 2168493 w 21600"/>
                <a:gd name="T3" fmla="*/ 919891 h 21600"/>
                <a:gd name="T4" fmla="*/ 0 w 21600"/>
                <a:gd name="T5" fmla="*/ 2309424 h 21600"/>
                <a:gd name="T6" fmla="*/ 2168493 w 21600"/>
                <a:gd name="T7" fmla="*/ 2769125 h 21600"/>
                <a:gd name="T8" fmla="*/ 4337011 w 21600"/>
                <a:gd name="T9" fmla="*/ 1925933 h 21600"/>
                <a:gd name="T10" fmla="*/ 5059645 w 21600"/>
                <a:gd name="T11" fmla="*/ 919891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25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L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1009026" y="5354448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Especificación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de Casos </a:t>
              </a:r>
              <a:r>
                <a:rPr lang="es-CL" altLang="es-CL" sz="1400" dirty="0">
                  <a:solidFill>
                    <a:prstClr val="black"/>
                  </a:solidFill>
                </a:rPr>
                <a:t>de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Prueba (Test Cases)</a:t>
              </a:r>
              <a:endParaRPr lang="es-CL" altLang="es-CL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25" name="Group 143"/>
            <p:cNvGrpSpPr>
              <a:grpSpLocks/>
            </p:cNvGrpSpPr>
            <p:nvPr/>
          </p:nvGrpSpPr>
          <p:grpSpPr bwMode="auto">
            <a:xfrm>
              <a:off x="1204502" y="4709921"/>
              <a:ext cx="1295459" cy="678032"/>
              <a:chOff x="4512" y="912"/>
              <a:chExt cx="1008" cy="528"/>
            </a:xfrm>
          </p:grpSpPr>
          <p:sp>
            <p:nvSpPr>
              <p:cNvPr id="26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28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531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068280" y="2111219"/>
            <a:ext cx="5995568" cy="3794670"/>
            <a:chOff x="971550" y="1506538"/>
            <a:chExt cx="5995568" cy="3794670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771659" y="1911291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71550" y="2610010"/>
              <a:ext cx="19811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 smtClean="0">
                  <a:solidFill>
                    <a:prstClr val="black"/>
                  </a:solidFill>
                </a:rPr>
                <a:t>Diagrama y Semántica de </a:t>
              </a:r>
              <a:r>
                <a:rPr lang="es-CL" altLang="es-CL" sz="1400" dirty="0">
                  <a:solidFill>
                    <a:prstClr val="black"/>
                  </a:solidFill>
                </a:rPr>
                <a:t>Caso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de </a:t>
              </a:r>
              <a:r>
                <a:rPr lang="es-CL" altLang="es-CL" sz="1400" dirty="0">
                  <a:solidFill>
                    <a:prstClr val="black"/>
                  </a:solidFill>
                </a:rPr>
                <a:t>Uso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428826" y="2682008"/>
              <a:ext cx="1676315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Clases Diseño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174765" y="4639765"/>
              <a:ext cx="1600119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Componentes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001265" y="4783759"/>
              <a:ext cx="1523923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Despliegue</a:t>
              </a: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0800000">
              <a:off x="2434084" y="4084742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12" name="AutoShape 19"/>
            <p:cNvSpPr>
              <a:spLocks noChangeArrowheads="1"/>
            </p:cNvSpPr>
            <p:nvPr/>
          </p:nvSpPr>
          <p:spPr bwMode="auto">
            <a:xfrm rot="10800000">
              <a:off x="4847706" y="3983157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1066745" y="1573203"/>
              <a:ext cx="1752512" cy="1057119"/>
              <a:chOff x="480" y="816"/>
              <a:chExt cx="1104" cy="666"/>
            </a:xfrm>
          </p:grpSpPr>
          <p:sp>
            <p:nvSpPr>
              <p:cNvPr id="83" name="AutoShape 22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Text Box 23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Actor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AutoShape 24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Text Box 25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1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AutoShape 26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Text Box 27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9" name="AutoShape 28"/>
              <p:cNvCxnSpPr>
                <a:cxnSpLocks noChangeShapeType="1"/>
                <a:stCxn id="91" idx="3"/>
                <a:endCxn id="85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AutoShape 29"/>
              <p:cNvCxnSpPr>
                <a:cxnSpLocks noChangeShapeType="1"/>
                <a:stCxn id="91" idx="3"/>
                <a:endCxn id="87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" name="Rectangle 30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92" name="Picture 31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3242899" y="1506538"/>
              <a:ext cx="1904904" cy="1188863"/>
              <a:chOff x="4272" y="1008"/>
              <a:chExt cx="1200" cy="749"/>
            </a:xfrm>
          </p:grpSpPr>
          <p:grpSp>
            <p:nvGrpSpPr>
              <p:cNvPr id="64" name="Group 32"/>
              <p:cNvGrpSpPr>
                <a:grpSpLocks/>
              </p:cNvGrpSpPr>
              <p:nvPr/>
            </p:nvGrpSpPr>
            <p:grpSpPr bwMode="auto">
              <a:xfrm>
                <a:off x="4272" y="1008"/>
                <a:ext cx="336" cy="317"/>
                <a:chOff x="4608" y="2688"/>
                <a:chExt cx="624" cy="431"/>
              </a:xfrm>
            </p:grpSpPr>
            <p:sp>
              <p:nvSpPr>
                <p:cNvPr id="8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8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8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5" name="Group 36"/>
              <p:cNvGrpSpPr>
                <a:grpSpLocks/>
              </p:cNvGrpSpPr>
              <p:nvPr/>
            </p:nvGrpSpPr>
            <p:grpSpPr bwMode="auto">
              <a:xfrm>
                <a:off x="4272" y="1440"/>
                <a:ext cx="336" cy="317"/>
                <a:chOff x="4608" y="2688"/>
                <a:chExt cx="624" cy="431"/>
              </a:xfrm>
            </p:grpSpPr>
            <p:sp>
              <p:nvSpPr>
                <p:cNvPr id="7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4704" y="1440"/>
                <a:ext cx="336" cy="317"/>
                <a:chOff x="4608" y="2688"/>
                <a:chExt cx="624" cy="431"/>
              </a:xfrm>
            </p:grpSpPr>
            <p:sp>
              <p:nvSpPr>
                <p:cNvPr id="7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7" name="Group 44"/>
              <p:cNvGrpSpPr>
                <a:grpSpLocks/>
              </p:cNvGrpSpPr>
              <p:nvPr/>
            </p:nvGrpSpPr>
            <p:grpSpPr bwMode="auto">
              <a:xfrm>
                <a:off x="5136" y="1440"/>
                <a:ext cx="336" cy="317"/>
                <a:chOff x="4608" y="2688"/>
                <a:chExt cx="624" cy="431"/>
              </a:xfrm>
            </p:grpSpPr>
            <p:sp>
              <p:nvSpPr>
                <p:cNvPr id="7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8" name="Line 48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69" name="Line 49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70" name="Line 5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720" cy="28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5" name="Group 127"/>
            <p:cNvGrpSpPr>
              <a:grpSpLocks/>
            </p:cNvGrpSpPr>
            <p:nvPr/>
          </p:nvGrpSpPr>
          <p:grpSpPr bwMode="auto">
            <a:xfrm>
              <a:off x="5292080" y="3358746"/>
              <a:ext cx="1675038" cy="1582719"/>
              <a:chOff x="4080" y="2592"/>
              <a:chExt cx="1344" cy="1200"/>
            </a:xfrm>
          </p:grpSpPr>
          <p:sp>
            <p:nvSpPr>
              <p:cNvPr id="40" name="Text Box 5"/>
              <p:cNvSpPr txBox="1">
                <a:spLocks noChangeArrowheads="1"/>
              </p:cNvSpPr>
              <p:nvPr/>
            </p:nvSpPr>
            <p:spPr bwMode="auto">
              <a:xfrm>
                <a:off x="4080" y="3504"/>
                <a:ext cx="1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Diagrama Secuencia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Diseño</a:t>
                </a:r>
              </a:p>
            </p:txBody>
          </p:sp>
          <p:grpSp>
            <p:nvGrpSpPr>
              <p:cNvPr id="41" name="Group 86"/>
              <p:cNvGrpSpPr>
                <a:grpSpLocks/>
              </p:cNvGrpSpPr>
              <p:nvPr/>
            </p:nvGrpSpPr>
            <p:grpSpPr bwMode="auto">
              <a:xfrm>
                <a:off x="4296" y="2652"/>
                <a:ext cx="864" cy="864"/>
                <a:chOff x="4320" y="2688"/>
                <a:chExt cx="864" cy="864"/>
              </a:xfrm>
            </p:grpSpPr>
            <p:sp>
              <p:nvSpPr>
                <p:cNvPr id="43" name="Rectangle 55"/>
                <p:cNvSpPr>
                  <a:spLocks noChangeArrowheads="1"/>
                </p:cNvSpPr>
                <p:nvPr/>
              </p:nvSpPr>
              <p:spPr bwMode="auto">
                <a:xfrm>
                  <a:off x="451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57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58"/>
                <p:cNvSpPr>
                  <a:spLocks noChangeArrowheads="1"/>
                </p:cNvSpPr>
                <p:nvPr/>
              </p:nvSpPr>
              <p:spPr bwMode="auto">
                <a:xfrm>
                  <a:off x="499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Line 59"/>
                <p:cNvSpPr>
                  <a:spLocks noChangeShapeType="1"/>
                </p:cNvSpPr>
                <p:nvPr/>
              </p:nvSpPr>
              <p:spPr bwMode="auto">
                <a:xfrm>
                  <a:off x="508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7" name="Line 62"/>
                <p:cNvSpPr>
                  <a:spLocks noChangeShapeType="1"/>
                </p:cNvSpPr>
                <p:nvPr/>
              </p:nvSpPr>
              <p:spPr bwMode="auto">
                <a:xfrm>
                  <a:off x="484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8" name="Line 63"/>
                <p:cNvSpPr>
                  <a:spLocks noChangeShapeType="1"/>
                </p:cNvSpPr>
                <p:nvPr/>
              </p:nvSpPr>
              <p:spPr bwMode="auto">
                <a:xfrm>
                  <a:off x="460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9" name="AutoShape 64"/>
                <p:cNvSpPr>
                  <a:spLocks noChangeArrowheads="1"/>
                </p:cNvSpPr>
                <p:nvPr/>
              </p:nvSpPr>
              <p:spPr bwMode="auto">
                <a:xfrm>
                  <a:off x="4584" y="2928"/>
                  <a:ext cx="48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AutoShape 65"/>
                <p:cNvSpPr>
                  <a:spLocks noChangeArrowheads="1"/>
                </p:cNvSpPr>
                <p:nvPr/>
              </p:nvSpPr>
              <p:spPr bwMode="auto">
                <a:xfrm>
                  <a:off x="4590" y="3168"/>
                  <a:ext cx="48" cy="38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AutoShape 66"/>
                <p:cNvSpPr>
                  <a:spLocks noChangeArrowheads="1"/>
                </p:cNvSpPr>
                <p:nvPr/>
              </p:nvSpPr>
              <p:spPr bwMode="auto">
                <a:xfrm>
                  <a:off x="4824" y="3456"/>
                  <a:ext cx="48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AutoShape 67"/>
                <p:cNvSpPr>
                  <a:spLocks noChangeArrowheads="1"/>
                </p:cNvSpPr>
                <p:nvPr/>
              </p:nvSpPr>
              <p:spPr bwMode="auto">
                <a:xfrm>
                  <a:off x="4824" y="2976"/>
                  <a:ext cx="48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AutoShape 68"/>
                <p:cNvSpPr>
                  <a:spLocks noChangeArrowheads="1"/>
                </p:cNvSpPr>
                <p:nvPr/>
              </p:nvSpPr>
              <p:spPr bwMode="auto">
                <a:xfrm>
                  <a:off x="5058" y="3174"/>
                  <a:ext cx="48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Line 69"/>
                <p:cNvSpPr>
                  <a:spLocks noChangeShapeType="1"/>
                </p:cNvSpPr>
                <p:nvPr/>
              </p:nvSpPr>
              <p:spPr bwMode="auto">
                <a:xfrm>
                  <a:off x="4368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5" name="Line 70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6" name="Line 71"/>
                <p:cNvSpPr>
                  <a:spLocks noChangeShapeType="1"/>
                </p:cNvSpPr>
                <p:nvPr/>
              </p:nvSpPr>
              <p:spPr bwMode="auto">
                <a:xfrm>
                  <a:off x="4608" y="32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7" name="Line 72"/>
                <p:cNvSpPr>
                  <a:spLocks noChangeShapeType="1"/>
                </p:cNvSpPr>
                <p:nvPr/>
              </p:nvSpPr>
              <p:spPr bwMode="auto">
                <a:xfrm>
                  <a:off x="4608" y="35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58" name="Group 83"/>
                <p:cNvGrpSpPr>
                  <a:grpSpLocks/>
                </p:cNvGrpSpPr>
                <p:nvPr/>
              </p:nvGrpSpPr>
              <p:grpSpPr bwMode="auto">
                <a:xfrm>
                  <a:off x="4320" y="2688"/>
                  <a:ext cx="114" cy="192"/>
                  <a:chOff x="4320" y="2718"/>
                  <a:chExt cx="96" cy="162"/>
                </a:xfrm>
              </p:grpSpPr>
              <p:sp>
                <p:nvSpPr>
                  <p:cNvPr id="59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0" name="Line 7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283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83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2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78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3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4344" y="271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074D8D"/>
                      </a:buClr>
                      <a:buChar char="•"/>
                      <a:defRPr sz="2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74D8D"/>
                      </a:buClr>
                      <a:buChar char="–"/>
                      <a:defRPr sz="20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•"/>
                      <a:defRPr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–"/>
                      <a:defRPr sz="16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42" name="AutoShape 84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1104" cy="1200"/>
              </a:xfrm>
              <a:prstGeom prst="roundRect">
                <a:avLst>
                  <a:gd name="adj" fmla="val 851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Rectangle 87"/>
            <p:cNvSpPr>
              <a:spLocks noChangeArrowheads="1"/>
            </p:cNvSpPr>
            <p:nvPr/>
          </p:nvSpPr>
          <p:spPr bwMode="auto">
            <a:xfrm>
              <a:off x="5692286" y="4963116"/>
              <a:ext cx="855620" cy="304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srgbClr val="4F81BD"/>
                  </a:solidFill>
                </a:rPr>
                <a:t>opcional</a:t>
              </a:r>
              <a:endParaRPr lang="en-US" altLang="es-CL" sz="1400" dirty="0">
                <a:solidFill>
                  <a:srgbClr val="4F81BD"/>
                </a:solidFill>
              </a:endParaRPr>
            </a:p>
          </p:txBody>
        </p:sp>
        <p:grpSp>
          <p:nvGrpSpPr>
            <p:cNvPr id="17" name="Group 106"/>
            <p:cNvGrpSpPr>
              <a:grpSpLocks/>
            </p:cNvGrpSpPr>
            <p:nvPr/>
          </p:nvGrpSpPr>
          <p:grpSpPr bwMode="auto">
            <a:xfrm>
              <a:off x="3059677" y="4008554"/>
              <a:ext cx="1295335" cy="533321"/>
              <a:chOff x="2256" y="2352"/>
              <a:chExt cx="816" cy="336"/>
            </a:xfrm>
          </p:grpSpPr>
          <p:sp>
            <p:nvSpPr>
              <p:cNvPr id="30" name="AutoShape 8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AutoShape 90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2" name="AutoShape 93"/>
              <p:cNvCxnSpPr>
                <a:cxnSpLocks noChangeShapeType="1"/>
                <a:stCxn id="30" idx="0"/>
                <a:endCxn id="31" idx="2"/>
              </p:cNvCxnSpPr>
              <p:nvPr/>
            </p:nvCxnSpPr>
            <p:spPr bwMode="auto">
              <a:xfrm rot="5400000" flipV="1">
                <a:off x="2449" y="2567"/>
                <a:ext cx="240" cy="1"/>
              </a:xfrm>
              <a:prstGeom prst="bentConnector5">
                <a:avLst>
                  <a:gd name="adj1" fmla="val -19583"/>
                  <a:gd name="adj2" fmla="val 27899995"/>
                  <a:gd name="adj3" fmla="val 114583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AutoShape 98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AutoShape 99"/>
              <p:cNvSpPr>
                <a:spLocks noChangeArrowheads="1"/>
              </p:cNvSpPr>
              <p:nvPr/>
            </p:nvSpPr>
            <p:spPr bwMode="auto">
              <a:xfrm>
                <a:off x="2928" y="2496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AutoShape 100"/>
              <p:cNvCxnSpPr>
                <a:cxnSpLocks noChangeShapeType="1"/>
                <a:stCxn id="33" idx="0"/>
                <a:endCxn id="34" idx="2"/>
              </p:cNvCxnSpPr>
              <p:nvPr/>
            </p:nvCxnSpPr>
            <p:spPr bwMode="auto">
              <a:xfrm rot="5400000" flipV="1">
                <a:off x="2881" y="2471"/>
                <a:ext cx="240" cy="1"/>
              </a:xfrm>
              <a:prstGeom prst="bentConnector5">
                <a:avLst>
                  <a:gd name="adj1" fmla="val -19583"/>
                  <a:gd name="adj2" fmla="val 25399995"/>
                  <a:gd name="adj3" fmla="val 149583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AutoShape 101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AutoShape 102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" name="AutoShape 103"/>
              <p:cNvCxnSpPr>
                <a:cxnSpLocks noChangeShapeType="1"/>
                <a:stCxn id="36" idx="0"/>
                <a:endCxn id="37" idx="2"/>
              </p:cNvCxnSpPr>
              <p:nvPr/>
            </p:nvCxnSpPr>
            <p:spPr bwMode="auto">
              <a:xfrm rot="5400000" flipV="1">
                <a:off x="2209" y="2567"/>
                <a:ext cx="240" cy="1"/>
              </a:xfrm>
              <a:prstGeom prst="bentConnector5">
                <a:avLst>
                  <a:gd name="adj1" fmla="val -85417"/>
                  <a:gd name="adj2" fmla="val 97699995"/>
                  <a:gd name="adj3" fmla="val 139167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" name="Line 104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8" name="Group 126"/>
            <p:cNvGrpSpPr>
              <a:grpSpLocks/>
            </p:cNvGrpSpPr>
            <p:nvPr/>
          </p:nvGrpSpPr>
          <p:grpSpPr bwMode="auto">
            <a:xfrm>
              <a:off x="1115559" y="3703799"/>
              <a:ext cx="1295335" cy="1142831"/>
              <a:chOff x="1968" y="2160"/>
              <a:chExt cx="816" cy="720"/>
            </a:xfrm>
          </p:grpSpPr>
          <p:sp>
            <p:nvSpPr>
              <p:cNvPr id="23" name="AutoShape 124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816" cy="720"/>
              </a:xfrm>
              <a:prstGeom prst="roundRect">
                <a:avLst>
                  <a:gd name="adj" fmla="val 7778"/>
                </a:avLst>
              </a:prstGeom>
              <a:solidFill>
                <a:srgbClr val="D4EC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3"/>
              <p:cNvGrpSpPr>
                <a:grpSpLocks/>
              </p:cNvGrpSpPr>
              <p:nvPr/>
            </p:nvGrpSpPr>
            <p:grpSpPr bwMode="auto">
              <a:xfrm>
                <a:off x="2064" y="2232"/>
                <a:ext cx="624" cy="576"/>
                <a:chOff x="2112" y="2256"/>
                <a:chExt cx="624" cy="576"/>
              </a:xfrm>
            </p:grpSpPr>
            <p:sp>
              <p:nvSpPr>
                <p:cNvPr id="25" name="AutoShape 112"/>
                <p:cNvSpPr>
                  <a:spLocks noChangeArrowheads="1"/>
                </p:cNvSpPr>
                <p:nvPr/>
              </p:nvSpPr>
              <p:spPr bwMode="auto">
                <a:xfrm>
                  <a:off x="2112" y="2640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AutoShape 116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544" y="2256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208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29" name="Line 120"/>
                <p:cNvSpPr>
                  <a:spLocks noChangeShapeType="1"/>
                </p:cNvSpPr>
                <p:nvPr/>
              </p:nvSpPr>
              <p:spPr bwMode="auto">
                <a:xfrm>
                  <a:off x="2304" y="235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5400000">
              <a:off x="5799838" y="2931732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5228291" y="2633586"/>
              <a:ext cx="1600273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Prototipo Físico</a:t>
              </a:r>
            </a:p>
          </p:txBody>
        </p:sp>
        <p:pic>
          <p:nvPicPr>
            <p:cNvPr id="21" name="Picture 83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4883" y="1542542"/>
              <a:ext cx="1344675" cy="112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AutoShape 3"/>
            <p:cNvSpPr>
              <a:spLocks noChangeArrowheads="1"/>
            </p:cNvSpPr>
            <p:nvPr/>
          </p:nvSpPr>
          <p:spPr bwMode="auto">
            <a:xfrm rot="2807983">
              <a:off x="4887810" y="2892573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49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/>
          <p:cNvGrpSpPr>
            <a:grpSpLocks/>
          </p:cNvGrpSpPr>
          <p:nvPr/>
        </p:nvGrpSpPr>
        <p:grpSpPr bwMode="auto">
          <a:xfrm>
            <a:off x="2856728" y="2024595"/>
            <a:ext cx="6264087" cy="3857625"/>
            <a:chOff x="612963" y="1587500"/>
            <a:chExt cx="6263881" cy="3857724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724708" y="3285028"/>
              <a:ext cx="1686993" cy="954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Construcción, Integración y Corrección de los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Componentes</a:t>
              </a:r>
              <a:endParaRPr lang="es-CL" altLang="es-CL" sz="1400" kern="0" dirty="0" smtClean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90600" y="4221088"/>
              <a:ext cx="2390775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listos para ser Certificados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en ambiente QA y UAT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5400000">
              <a:off x="2447545" y="3465561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12963" y="2708949"/>
              <a:ext cx="2590800" cy="523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Diagrama y Semántica de Caso de Uso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500563" y="2806700"/>
              <a:ext cx="22098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Diagrama Clases Implementación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844800" y="28067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4576763" y="1587500"/>
              <a:ext cx="1905000" cy="1189038"/>
              <a:chOff x="4272" y="1008"/>
              <a:chExt cx="1200" cy="749"/>
            </a:xfrm>
          </p:grpSpPr>
          <p:grpSp>
            <p:nvGrpSpPr>
              <p:cNvPr id="35" name="Group 13"/>
              <p:cNvGrpSpPr>
                <a:grpSpLocks/>
              </p:cNvGrpSpPr>
              <p:nvPr/>
            </p:nvGrpSpPr>
            <p:grpSpPr bwMode="auto">
              <a:xfrm>
                <a:off x="4272" y="1008"/>
                <a:ext cx="336" cy="317"/>
                <a:chOff x="4608" y="2688"/>
                <a:chExt cx="624" cy="431"/>
              </a:xfrm>
            </p:grpSpPr>
            <p:sp>
              <p:nvSpPr>
                <p:cNvPr id="5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5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5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6" name="Group 17"/>
              <p:cNvGrpSpPr>
                <a:grpSpLocks/>
              </p:cNvGrpSpPr>
              <p:nvPr/>
            </p:nvGrpSpPr>
            <p:grpSpPr bwMode="auto">
              <a:xfrm>
                <a:off x="4272" y="1440"/>
                <a:ext cx="336" cy="317"/>
                <a:chOff x="4608" y="2688"/>
                <a:chExt cx="624" cy="431"/>
              </a:xfrm>
            </p:grpSpPr>
            <p:sp>
              <p:nvSpPr>
                <p:cNvPr id="4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5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7" name="Group 21"/>
              <p:cNvGrpSpPr>
                <a:grpSpLocks/>
              </p:cNvGrpSpPr>
              <p:nvPr/>
            </p:nvGrpSpPr>
            <p:grpSpPr bwMode="auto">
              <a:xfrm>
                <a:off x="4704" y="1440"/>
                <a:ext cx="336" cy="317"/>
                <a:chOff x="4608" y="2688"/>
                <a:chExt cx="624" cy="431"/>
              </a:xfrm>
            </p:grpSpPr>
            <p:sp>
              <p:nvSpPr>
                <p:cNvPr id="4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4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8" name="Group 25"/>
              <p:cNvGrpSpPr>
                <a:grpSpLocks/>
              </p:cNvGrpSpPr>
              <p:nvPr/>
            </p:nvGrpSpPr>
            <p:grpSpPr bwMode="auto">
              <a:xfrm>
                <a:off x="5136" y="1440"/>
                <a:ext cx="336" cy="317"/>
                <a:chOff x="4608" y="2688"/>
                <a:chExt cx="624" cy="431"/>
              </a:xfrm>
            </p:grpSpPr>
            <p:sp>
              <p:nvSpPr>
                <p:cNvPr id="4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4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720" cy="288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990600" y="1700808"/>
              <a:ext cx="1752600" cy="1057275"/>
              <a:chOff x="480" y="816"/>
              <a:chExt cx="1104" cy="666"/>
            </a:xfrm>
          </p:grpSpPr>
          <p:sp>
            <p:nvSpPr>
              <p:cNvPr id="25" name="AutoShape 33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Actor</a:t>
                </a:r>
                <a:endParaRPr lang="es-ES" altLang="es-CL" sz="1200" kern="0" smtClean="0"/>
              </a:p>
            </p:txBody>
          </p:sp>
          <p:sp>
            <p:nvSpPr>
              <p:cNvPr id="27" name="AutoShape 35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8" name="Text Box 36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  <p:sp>
            <p:nvSpPr>
              <p:cNvPr id="29" name="AutoShape 37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0" name="Text Box 38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2</a:t>
                </a:r>
                <a:endParaRPr lang="es-ES" altLang="es-CL" sz="1200" kern="0" smtClean="0"/>
              </a:p>
            </p:txBody>
          </p:sp>
          <p:cxnSp>
            <p:nvCxnSpPr>
              <p:cNvPr id="31" name="AutoShape 39"/>
              <p:cNvCxnSpPr>
                <a:cxnSpLocks noChangeShapeType="1"/>
                <a:stCxn id="33" idx="3"/>
                <a:endCxn id="27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40"/>
              <p:cNvCxnSpPr>
                <a:cxnSpLocks noChangeShapeType="1"/>
                <a:stCxn id="33" idx="3"/>
                <a:endCxn id="29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Rectangle 41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pic>
            <p:nvPicPr>
              <p:cNvPr id="34" name="Picture 42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43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1617663"/>
              <a:ext cx="1344613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1887537" y="4911824"/>
              <a:ext cx="1014413" cy="533400"/>
              <a:chOff x="2400" y="3504"/>
              <a:chExt cx="639" cy="336"/>
            </a:xfrm>
          </p:grpSpPr>
          <p:grpSp>
            <p:nvGrpSpPr>
              <p:cNvPr id="21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23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Uso 1</a:t>
                  </a:r>
                  <a:endParaRPr lang="es-ES" altLang="es-CL" sz="1200" kern="0" smtClean="0"/>
                </a:p>
              </p:txBody>
            </p:sp>
          </p:grpSp>
          <p:pic>
            <p:nvPicPr>
              <p:cNvPr id="22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5220072" y="3537360"/>
              <a:ext cx="1656772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Evidencias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Pruebas Unitarias,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Peer Review,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IDC,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System Test,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Integration Test</a:t>
              </a:r>
            </a:p>
          </p:txBody>
        </p:sp>
        <p:pic>
          <p:nvPicPr>
            <p:cNvPr id="17" name="Picture 19" descr="documents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3651539"/>
              <a:ext cx="990508" cy="99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3596751" y="4318145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 rot="10800000">
              <a:off x="3554945" y="3284537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347864" y="3841884"/>
              <a:ext cx="117050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648A04"/>
                  </a:solidFill>
                </a:rPr>
                <a:t>Pruebas 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648A04"/>
                  </a:solidFill>
                </a:rPr>
                <a:t>Fábrica </a:t>
              </a:r>
              <a:endParaRPr lang="es-CL" altLang="es-CL" sz="1400" kern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975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140463" y="2061043"/>
            <a:ext cx="5795222" cy="3552825"/>
            <a:chOff x="1331640" y="1604963"/>
            <a:chExt cx="5795222" cy="3552825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 rot="5400000">
              <a:off x="4088607" y="3248819"/>
              <a:ext cx="1008062" cy="647700"/>
            </a:xfrm>
            <a:prstGeom prst="rightArrow">
              <a:avLst>
                <a:gd name="adj1" fmla="val 50000"/>
                <a:gd name="adj2" fmla="val 38895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186113" y="3140968"/>
              <a:ext cx="111760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Confecci</a:t>
              </a:r>
              <a:r>
                <a:rPr lang="es-CL" altLang="ja-JP" sz="1400" kern="0" dirty="0" smtClean="0">
                  <a:solidFill>
                    <a:srgbClr val="648A04"/>
                  </a:solidFill>
                  <a:latin typeface="Arial" charset="0"/>
                </a:rPr>
                <a:t>ó</a:t>
              </a:r>
              <a:r>
                <a:rPr lang="es-CL" altLang="ja-JP" sz="1400" kern="0" dirty="0" smtClean="0">
                  <a:solidFill>
                    <a:srgbClr val="648A04"/>
                  </a:solidFill>
                </a:rPr>
                <a:t>n de Casos de Prueba</a:t>
              </a:r>
              <a:endParaRPr lang="es-CL" altLang="es-CL" sz="1400" kern="0" dirty="0" smtClean="0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331640" y="2794000"/>
              <a:ext cx="2590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Diagrama y Semántica de Caso de Uso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771628" y="27940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1712640" y="1641475"/>
              <a:ext cx="1752600" cy="1057275"/>
              <a:chOff x="480" y="816"/>
              <a:chExt cx="1104" cy="666"/>
            </a:xfrm>
          </p:grpSpPr>
          <p:sp>
            <p:nvSpPr>
              <p:cNvPr id="39" name="AutoShape 15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Actor</a:t>
                </a:r>
                <a:endParaRPr lang="es-ES" altLang="es-CL" sz="1200" kern="0" smtClean="0"/>
              </a:p>
            </p:txBody>
          </p:sp>
          <p:sp>
            <p:nvSpPr>
              <p:cNvPr id="41" name="AutoShape 17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  <p:sp>
            <p:nvSpPr>
              <p:cNvPr id="43" name="AutoShape 19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4" name="Text Box 20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2</a:t>
                </a:r>
                <a:endParaRPr lang="es-ES" altLang="es-CL" sz="1200" kern="0" smtClean="0"/>
              </a:p>
            </p:txBody>
          </p:sp>
          <p:cxnSp>
            <p:nvCxnSpPr>
              <p:cNvPr id="45" name="AutoShape 21"/>
              <p:cNvCxnSpPr>
                <a:cxnSpLocks noChangeShapeType="1"/>
                <a:stCxn id="47" idx="3"/>
                <a:endCxn id="41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22"/>
              <p:cNvCxnSpPr>
                <a:cxnSpLocks noChangeShapeType="1"/>
                <a:stCxn id="47" idx="3"/>
                <a:endCxn id="43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pic>
            <p:nvPicPr>
              <p:cNvPr id="48" name="Picture 24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25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8628" y="1604963"/>
              <a:ext cx="1344612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847975" y="3906838"/>
              <a:ext cx="3163888" cy="1250950"/>
              <a:chOff x="1584" y="2880"/>
              <a:chExt cx="1993" cy="788"/>
            </a:xfrm>
          </p:grpSpPr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2352" y="3014"/>
                <a:ext cx="1225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smtClean="0"/>
                  <a:t> Plan de Prueba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smtClean="0"/>
                  <a:t> Casos de Prueba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smtClean="0"/>
                  <a:t> Datos de Prueba</a:t>
                </a:r>
              </a:p>
            </p:txBody>
          </p:sp>
          <p:pic>
            <p:nvPicPr>
              <p:cNvPr id="38" name="Picture 27" descr="mantenimient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4" y="2880"/>
                <a:ext cx="735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5436096" y="2330112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Especificación de Casos de Prueba (Test Cases)</a:t>
              </a:r>
            </a:p>
          </p:txBody>
        </p:sp>
        <p:grpSp>
          <p:nvGrpSpPr>
            <p:cNvPr id="14" name="Group 143"/>
            <p:cNvGrpSpPr>
              <a:grpSpLocks/>
            </p:cNvGrpSpPr>
            <p:nvPr/>
          </p:nvGrpSpPr>
          <p:grpSpPr bwMode="auto">
            <a:xfrm>
              <a:off x="5631572" y="1685585"/>
              <a:ext cx="1295459" cy="678032"/>
              <a:chOff x="4512" y="912"/>
              <a:chExt cx="1008" cy="528"/>
            </a:xfrm>
          </p:grpSpPr>
          <p:sp>
            <p:nvSpPr>
              <p:cNvPr id="15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grpSp>
            <p:nvGrpSpPr>
              <p:cNvPr id="16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17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8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9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0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1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2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4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5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6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7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8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9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0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1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2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3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4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5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6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0409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417934" y="1814902"/>
            <a:ext cx="5218687" cy="3919537"/>
            <a:chOff x="1908175" y="1579563"/>
            <a:chExt cx="5218687" cy="3919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4082257" y="3356769"/>
              <a:ext cx="792162" cy="647700"/>
            </a:xfrm>
            <a:prstGeom prst="rightArrow">
              <a:avLst>
                <a:gd name="adj1" fmla="val 50000"/>
                <a:gd name="adj2" fmla="val 38939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10556" y="3284538"/>
              <a:ext cx="2286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Elaboración de Casos de Prueba Automatizados</a:t>
              </a:r>
              <a:endParaRPr lang="es-CL" altLang="es-CL" sz="1600" kern="0" dirty="0" smtClean="0">
                <a:latin typeface="Verdana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074194" y="2317412"/>
              <a:ext cx="2808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listos para ser probados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073400" y="4076700"/>
              <a:ext cx="2808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Scripts para las pruebas automatizadas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908175" y="27432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pic>
          <p:nvPicPr>
            <p:cNvPr id="11" name="Picture 11" descr="prototi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0" y="1579563"/>
              <a:ext cx="1344613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3970338" y="1908175"/>
              <a:ext cx="577850" cy="349250"/>
              <a:chOff x="2913" y="3640"/>
              <a:chExt cx="364" cy="220"/>
            </a:xfrm>
          </p:grpSpPr>
          <p:sp>
            <p:nvSpPr>
              <p:cNvPr id="38" name="AutoShape 13"/>
              <p:cNvSpPr>
                <a:spLocks noChangeArrowheads="1"/>
              </p:cNvSpPr>
              <p:nvPr/>
            </p:nvSpPr>
            <p:spPr bwMode="auto">
              <a:xfrm>
                <a:off x="2913" y="364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</p:grpSp>
        <p:pic>
          <p:nvPicPr>
            <p:cNvPr id="13" name="Picture 15" descr="button_o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350" y="1844675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9" descr="shellscrip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450" y="4508500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5436096" y="2330112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Especificación de Casos de Prueba (Test Cases)</a:t>
              </a:r>
            </a:p>
          </p:txBody>
        </p:sp>
        <p:sp>
          <p:nvSpPr>
            <p:cNvPr id="16" name="Rectangle 141"/>
            <p:cNvSpPr>
              <a:spLocks noChangeArrowheads="1"/>
            </p:cNvSpPr>
            <p:nvPr/>
          </p:nvSpPr>
          <p:spPr bwMode="auto">
            <a:xfrm>
              <a:off x="5631572" y="1685585"/>
              <a:ext cx="1295459" cy="678032"/>
            </a:xfrm>
            <a:prstGeom prst="rect">
              <a:avLst/>
            </a:prstGeom>
            <a:solidFill>
              <a:srgbClr val="336699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grpSp>
          <p:nvGrpSpPr>
            <p:cNvPr id="17" name="Group 54"/>
            <p:cNvGrpSpPr>
              <a:grpSpLocks/>
            </p:cNvGrpSpPr>
            <p:nvPr/>
          </p:nvGrpSpPr>
          <p:grpSpPr bwMode="auto">
            <a:xfrm>
              <a:off x="5662416" y="1716405"/>
              <a:ext cx="1233770" cy="616393"/>
              <a:chOff x="4464" y="1968"/>
              <a:chExt cx="960" cy="480"/>
            </a:xfrm>
          </p:grpSpPr>
          <p:sp>
            <p:nvSpPr>
              <p:cNvPr id="18" name="Rectangle 55"/>
              <p:cNvSpPr>
                <a:spLocks noChangeArrowheads="1"/>
              </p:cNvSpPr>
              <p:nvPr/>
            </p:nvSpPr>
            <p:spPr bwMode="auto">
              <a:xfrm>
                <a:off x="446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19" name="Rectangle 56"/>
              <p:cNvSpPr>
                <a:spLocks noChangeArrowheads="1"/>
              </p:cNvSpPr>
              <p:nvPr/>
            </p:nvSpPr>
            <p:spPr bwMode="auto">
              <a:xfrm>
                <a:off x="470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0" name="Rectangle 57"/>
              <p:cNvSpPr>
                <a:spLocks noChangeArrowheads="1"/>
              </p:cNvSpPr>
              <p:nvPr/>
            </p:nvSpPr>
            <p:spPr bwMode="auto">
              <a:xfrm>
                <a:off x="494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18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3" name="Rectangle 60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4" name="Rectangle 61"/>
              <p:cNvSpPr>
                <a:spLocks noChangeArrowheads="1"/>
              </p:cNvSpPr>
              <p:nvPr/>
            </p:nvSpPr>
            <p:spPr bwMode="auto">
              <a:xfrm>
                <a:off x="494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5" name="Rectangle 62"/>
              <p:cNvSpPr>
                <a:spLocks noChangeArrowheads="1"/>
              </p:cNvSpPr>
              <p:nvPr/>
            </p:nvSpPr>
            <p:spPr bwMode="auto">
              <a:xfrm>
                <a:off x="518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6" name="Rectangle 63"/>
              <p:cNvSpPr>
                <a:spLocks noChangeArrowheads="1"/>
              </p:cNvSpPr>
              <p:nvPr/>
            </p:nvSpPr>
            <p:spPr bwMode="auto">
              <a:xfrm>
                <a:off x="4464" y="2160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7" name="Rectangle 64"/>
              <p:cNvSpPr>
                <a:spLocks noChangeArrowheads="1"/>
              </p:cNvSpPr>
              <p:nvPr/>
            </p:nvSpPr>
            <p:spPr bwMode="auto">
              <a:xfrm>
                <a:off x="470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8" name="Rectangle 65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9" name="Rectangle 66"/>
              <p:cNvSpPr>
                <a:spLocks noChangeArrowheads="1"/>
              </p:cNvSpPr>
              <p:nvPr/>
            </p:nvSpPr>
            <p:spPr bwMode="auto">
              <a:xfrm>
                <a:off x="518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0" name="Rectangle 67"/>
              <p:cNvSpPr>
                <a:spLocks noChangeArrowheads="1"/>
              </p:cNvSpPr>
              <p:nvPr/>
            </p:nvSpPr>
            <p:spPr bwMode="auto">
              <a:xfrm>
                <a:off x="4464" y="2256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1" name="Rectangle 68"/>
              <p:cNvSpPr>
                <a:spLocks noChangeArrowheads="1"/>
              </p:cNvSpPr>
              <p:nvPr/>
            </p:nvSpPr>
            <p:spPr bwMode="auto">
              <a:xfrm>
                <a:off x="470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2" name="Rectangle 69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3" name="Rectangle 70"/>
              <p:cNvSpPr>
                <a:spLocks noChangeArrowheads="1"/>
              </p:cNvSpPr>
              <p:nvPr/>
            </p:nvSpPr>
            <p:spPr bwMode="auto">
              <a:xfrm>
                <a:off x="518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4" name="Rectangle 71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5" name="Rectangle 72"/>
              <p:cNvSpPr>
                <a:spLocks noChangeArrowheads="1"/>
              </p:cNvSpPr>
              <p:nvPr/>
            </p:nvSpPr>
            <p:spPr bwMode="auto">
              <a:xfrm>
                <a:off x="470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>
                <a:off x="494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7" name="Rectangle 74"/>
              <p:cNvSpPr>
                <a:spLocks noChangeArrowheads="1"/>
              </p:cNvSpPr>
              <p:nvPr/>
            </p:nvSpPr>
            <p:spPr bwMode="auto">
              <a:xfrm>
                <a:off x="518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88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3032402" y="1654013"/>
            <a:ext cx="5977136" cy="4305626"/>
            <a:chOff x="412353" y="1143398"/>
            <a:chExt cx="5977136" cy="4305626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699792" y="3612218"/>
              <a:ext cx="1581324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Instalación en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Ambiente de QA 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del BANCO</a:t>
              </a: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3090069" y="4372819"/>
              <a:ext cx="1095376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906639" y="4399766"/>
              <a:ext cx="248285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Software disponibles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Para Certificación</a:t>
              </a:r>
            </a:p>
          </p:txBody>
        </p: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827584" y="3472656"/>
              <a:ext cx="1447800" cy="1219200"/>
              <a:chOff x="3888" y="2832"/>
              <a:chExt cx="912" cy="768"/>
            </a:xfrm>
          </p:grpSpPr>
          <p:pic>
            <p:nvPicPr>
              <p:cNvPr id="32" name="Picture 20" descr="softwar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2832"/>
                <a:ext cx="723" cy="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4" descr="kg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" y="3120"/>
                <a:ext cx="48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2864" y="1700808"/>
              <a:ext cx="1766888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Software listos para ser certificados</a:t>
              </a:r>
            </a:p>
          </p:txBody>
        </p:sp>
        <p:grpSp>
          <p:nvGrpSpPr>
            <p:cNvPr id="12" name="Group 63"/>
            <p:cNvGrpSpPr>
              <a:grpSpLocks/>
            </p:cNvGrpSpPr>
            <p:nvPr/>
          </p:nvGrpSpPr>
          <p:grpSpPr bwMode="auto">
            <a:xfrm>
              <a:off x="1182688" y="1341438"/>
              <a:ext cx="1014412" cy="533400"/>
              <a:chOff x="2400" y="3504"/>
              <a:chExt cx="639" cy="336"/>
            </a:xfrm>
          </p:grpSpPr>
          <p:grpSp>
            <p:nvGrpSpPr>
              <p:cNvPr id="28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30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9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275385" y="1291407"/>
              <a:ext cx="1944687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600" kern="0" dirty="0" smtClean="0"/>
                <a:t> </a:t>
              </a:r>
              <a:r>
                <a:rPr lang="es-CL" altLang="es-CL" sz="1400" kern="0" dirty="0" smtClean="0"/>
                <a:t>Plan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Casos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Datos de Prueba</a:t>
              </a:r>
            </a:p>
          </p:txBody>
        </p:sp>
        <p:pic>
          <p:nvPicPr>
            <p:cNvPr id="14" name="Picture 27" descr="mantenimient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010" y="1874838"/>
              <a:ext cx="1166812" cy="125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4572000" y="2145428"/>
              <a:ext cx="1751013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Scripts para las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pruebas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automatizadas</a:t>
              </a:r>
            </a:p>
          </p:txBody>
        </p:sp>
        <p:pic>
          <p:nvPicPr>
            <p:cNvPr id="16" name="Picture 19" descr="shellscrip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291" y="114339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859484" y="2204864"/>
              <a:ext cx="1776412" cy="116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Evidencias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Pruebas Unitarias,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IDC,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err="1" smtClean="0"/>
                <a:t>System</a:t>
              </a:r>
              <a:r>
                <a:rPr lang="es-CL" altLang="es-CL" sz="1400" kern="0" dirty="0" smtClean="0"/>
                <a:t> Test,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err="1" smtClean="0"/>
                <a:t>Integration</a:t>
              </a:r>
              <a:r>
                <a:rPr lang="es-CL" altLang="es-CL" sz="1400" kern="0" dirty="0" smtClean="0"/>
                <a:t> Test</a:t>
              </a:r>
            </a:p>
          </p:txBody>
        </p:sp>
        <p:pic>
          <p:nvPicPr>
            <p:cNvPr id="18" name="Picture 19" descr="documents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384" y="125888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5400000">
              <a:off x="659743" y="2680494"/>
              <a:ext cx="835744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412353" y="4710360"/>
              <a:ext cx="2502694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Administradas y controladas (SCM)</a:t>
              </a:r>
            </a:p>
          </p:txBody>
        </p:sp>
        <p:grpSp>
          <p:nvGrpSpPr>
            <p:cNvPr id="21" name="Group 63"/>
            <p:cNvGrpSpPr>
              <a:grpSpLocks/>
            </p:cNvGrpSpPr>
            <p:nvPr/>
          </p:nvGrpSpPr>
          <p:grpSpPr bwMode="auto">
            <a:xfrm>
              <a:off x="4707880" y="3817482"/>
              <a:ext cx="1014412" cy="533400"/>
              <a:chOff x="2400" y="3504"/>
              <a:chExt cx="639" cy="336"/>
            </a:xfrm>
          </p:grpSpPr>
          <p:grpSp>
            <p:nvGrpSpPr>
              <p:cNvPr id="24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26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5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2" name="Picture 19" descr="documents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465" y="2595154"/>
              <a:ext cx="57606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1357262" y="3164879"/>
              <a:ext cx="67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71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85350" y="1829641"/>
            <a:ext cx="6380163" cy="4090988"/>
            <a:chOff x="352425" y="1412875"/>
            <a:chExt cx="6380163" cy="40909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3539332" y="3528219"/>
              <a:ext cx="373062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03350" y="3657600"/>
              <a:ext cx="21145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648A04"/>
                  </a:solidFill>
                </a:rPr>
                <a:t>Ejecución</a:t>
              </a:r>
              <a:endParaRPr lang="es-CL" altLang="es-CL" sz="1400" kern="0" smtClean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374900" y="4038600"/>
              <a:ext cx="28082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Informe con el resultado de las pruebas en ALM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739775" y="1412875"/>
              <a:ext cx="33289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E86800"/>
                  </a:solidFill>
                </a:rPr>
                <a:t>PRUEBAS MANUALES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446588" y="2851150"/>
              <a:ext cx="22860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Scripts para las pruebas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automatizadas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Datos de Prueba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068763" y="1412875"/>
              <a:ext cx="235902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E86800"/>
                  </a:solidFill>
                </a:rPr>
                <a:t>PRUEBAS AUTOMATIZADAS</a:t>
              </a:r>
              <a:endParaRPr lang="es-CL" altLang="es-CL" sz="1200" kern="0" smtClean="0">
                <a:solidFill>
                  <a:srgbClr val="336699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74950" y="2819400"/>
              <a:ext cx="18288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Plan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Casos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Datos de Prueba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2425" y="2349500"/>
              <a:ext cx="2808288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listos para ser probados</a:t>
              </a:r>
            </a:p>
          </p:txBody>
        </p: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1360488" y="1920875"/>
              <a:ext cx="1014412" cy="533400"/>
              <a:chOff x="1019" y="1210"/>
              <a:chExt cx="639" cy="336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2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Uso 1</a:t>
                  </a:r>
                  <a:endParaRPr lang="es-ES" altLang="es-CL" sz="1200" kern="0" smtClean="0"/>
                </a:p>
              </p:txBody>
            </p:sp>
          </p:grpSp>
          <p:pic>
            <p:nvPicPr>
              <p:cNvPr id="21" name="Picture 17" descr="button_ok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" name="Picture 18" descr="mantenimient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350" y="1600200"/>
              <a:ext cx="1095375" cy="117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9" descr="documents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050" y="4513263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1" descr="shellscrip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975" y="1825625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609600" y="1689100"/>
              <a:ext cx="3413125" cy="11113"/>
            </a:xfrm>
            <a:prstGeom prst="line">
              <a:avLst/>
            </a:prstGeom>
            <a:noFill/>
            <a:ln w="9525">
              <a:solidFill>
                <a:srgbClr val="F87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s-CL" sz="2400" kern="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4197350" y="1689100"/>
              <a:ext cx="2103438" cy="11113"/>
            </a:xfrm>
            <a:prstGeom prst="line">
              <a:avLst/>
            </a:prstGeom>
            <a:noFill/>
            <a:ln w="9525">
              <a:solidFill>
                <a:srgbClr val="F87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s-CL" sz="2400" kern="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7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132426" y="1984116"/>
            <a:ext cx="5838750" cy="3733498"/>
            <a:chOff x="1547813" y="1455738"/>
            <a:chExt cx="5838750" cy="3733498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547813" y="2994682"/>
              <a:ext cx="1499551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smtClean="0">
                  <a:solidFill>
                    <a:srgbClr val="648A04"/>
                  </a:solidFill>
                </a:rPr>
                <a:t>Corrección 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smtClean="0">
                  <a:solidFill>
                    <a:srgbClr val="648A04"/>
                  </a:solidFill>
                </a:rPr>
                <a:t>defectos</a:t>
              </a:r>
              <a:endParaRPr lang="es-CL" altLang="es-CL" sz="1600" kern="0" smtClean="0">
                <a:solidFill>
                  <a:srgbClr val="759F03"/>
                </a:solidFill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5400000">
              <a:off x="2944599" y="2963252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701958" y="2361711"/>
              <a:ext cx="2808442" cy="581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Informe con el resultado de las pruebas (ALM)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701958" y="3778525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por probar</a:t>
              </a:r>
            </a:p>
          </p:txBody>
        </p:sp>
        <p:pic>
          <p:nvPicPr>
            <p:cNvPr id="10" name="Picture 7" descr="documents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646" y="1455738"/>
              <a:ext cx="990655" cy="990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8" descr="mantenimient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6133" y="2627188"/>
              <a:ext cx="1095436" cy="1174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 rot="18842010">
              <a:off x="4282897" y="3799372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 rot="13348171">
              <a:off x="4186130" y="1948193"/>
              <a:ext cx="667590" cy="64781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5478134" y="1856529"/>
              <a:ext cx="1244864" cy="83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Ejecución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Pruebas</a:t>
              </a:r>
              <a:endParaRPr lang="es-CL" altLang="es-CL" sz="1600" kern="0" dirty="0" smtClean="0">
                <a:solidFill>
                  <a:srgbClr val="759F03"/>
                </a:solidFill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578121" y="4604362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certificados por QA</a:t>
              </a: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 rot="2761522">
              <a:off x="5717968" y="3144464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2989507" y="4491011"/>
              <a:ext cx="577850" cy="349250"/>
              <a:chOff x="2913" y="3640"/>
              <a:chExt cx="364" cy="220"/>
            </a:xfrm>
          </p:grpSpPr>
          <p:sp>
            <p:nvSpPr>
              <p:cNvPr id="23" name="AutoShape 15"/>
              <p:cNvSpPr>
                <a:spLocks noChangeArrowheads="1"/>
              </p:cNvSpPr>
              <p:nvPr/>
            </p:nvSpPr>
            <p:spPr bwMode="auto">
              <a:xfrm>
                <a:off x="2913" y="364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4" name="Text Box 16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Uso 1</a:t>
                </a:r>
                <a:endParaRPr lang="es-ES" altLang="es-CL" sz="1200" kern="0" dirty="0" smtClean="0"/>
              </a:p>
            </p:txBody>
          </p:sp>
        </p:grp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5619554" y="4070962"/>
              <a:ext cx="1014412" cy="533400"/>
              <a:chOff x="1019" y="1210"/>
              <a:chExt cx="639" cy="336"/>
            </a:xfrm>
          </p:grpSpPr>
          <p:grpSp>
            <p:nvGrpSpPr>
              <p:cNvPr id="19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1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0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82185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467</Words>
  <Application>Microsoft Office PowerPoint</Application>
  <PresentationFormat>Presentación en pantalla (4:3)</PresentationFormat>
  <Paragraphs>180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Banco de Chile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Alejandro Cerda Zuñiga</dc:creator>
  <cp:lastModifiedBy>Sergio Alejandro Cerda Zuñiga</cp:lastModifiedBy>
  <cp:revision>2</cp:revision>
  <dcterms:created xsi:type="dcterms:W3CDTF">2015-03-19T16:10:00Z</dcterms:created>
  <dcterms:modified xsi:type="dcterms:W3CDTF">2015-03-19T16:24:51Z</dcterms:modified>
</cp:coreProperties>
</file>