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3"/>
    <p:restoredTop sz="94681"/>
  </p:normalViewPr>
  <p:slideViewPr>
    <p:cSldViewPr>
      <p:cViewPr>
        <p:scale>
          <a:sx n="95" d="100"/>
          <a:sy n="95" d="100"/>
        </p:scale>
        <p:origin x="1592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Relationship Id="rId2" Type="http://schemas.openxmlformats.org/officeDocument/2006/relationships/image" Target="../media/image1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37A2-C89A-4736-A742-247CA2B9C498}" type="datetimeFigureOut">
              <a:rPr lang="es-CL" smtClean="0"/>
              <a:t>26-04-15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14EA0-5799-4AC4-9DF2-F6B2FC01BD7C}" type="slidenum">
              <a:rPr lang="es-CL" smtClean="0"/>
              <a:t>‹Nr.›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14938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37A2-C89A-4736-A742-247CA2B9C498}" type="datetimeFigureOut">
              <a:rPr lang="es-CL" smtClean="0"/>
              <a:t>26-04-15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14EA0-5799-4AC4-9DF2-F6B2FC01BD7C}" type="slidenum">
              <a:rPr lang="es-CL" smtClean="0"/>
              <a:t>‹Nr.›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88706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37A2-C89A-4736-A742-247CA2B9C498}" type="datetimeFigureOut">
              <a:rPr lang="es-CL" smtClean="0"/>
              <a:t>26-04-15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14EA0-5799-4AC4-9DF2-F6B2FC01BD7C}" type="slidenum">
              <a:rPr lang="es-CL" smtClean="0"/>
              <a:t>‹Nr.›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2111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37A2-C89A-4736-A742-247CA2B9C498}" type="datetimeFigureOut">
              <a:rPr lang="es-CL" smtClean="0"/>
              <a:t>26-04-15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14EA0-5799-4AC4-9DF2-F6B2FC01BD7C}" type="slidenum">
              <a:rPr lang="es-CL" smtClean="0"/>
              <a:t>‹Nr.›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55382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37A2-C89A-4736-A742-247CA2B9C498}" type="datetimeFigureOut">
              <a:rPr lang="es-CL" smtClean="0"/>
              <a:t>26-04-15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14EA0-5799-4AC4-9DF2-F6B2FC01BD7C}" type="slidenum">
              <a:rPr lang="es-CL" smtClean="0"/>
              <a:t>‹Nr.›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23063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37A2-C89A-4736-A742-247CA2B9C498}" type="datetimeFigureOut">
              <a:rPr lang="es-CL" smtClean="0"/>
              <a:t>26-04-15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14EA0-5799-4AC4-9DF2-F6B2FC01BD7C}" type="slidenum">
              <a:rPr lang="es-CL" smtClean="0"/>
              <a:t>‹Nr.›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37867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37A2-C89A-4736-A742-247CA2B9C498}" type="datetimeFigureOut">
              <a:rPr lang="es-CL" smtClean="0"/>
              <a:t>26-04-15</a:t>
            </a:fld>
            <a:endParaRPr lang="es-C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14EA0-5799-4AC4-9DF2-F6B2FC01BD7C}" type="slidenum">
              <a:rPr lang="es-CL" smtClean="0"/>
              <a:t>‹Nr.›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30274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37A2-C89A-4736-A742-247CA2B9C498}" type="datetimeFigureOut">
              <a:rPr lang="es-CL" smtClean="0"/>
              <a:t>26-04-15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14EA0-5799-4AC4-9DF2-F6B2FC01BD7C}" type="slidenum">
              <a:rPr lang="es-CL" smtClean="0"/>
              <a:t>‹Nr.›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67917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37A2-C89A-4736-A742-247CA2B9C498}" type="datetimeFigureOut">
              <a:rPr lang="es-CL" smtClean="0"/>
              <a:t>26-04-15</a:t>
            </a:fld>
            <a:endParaRPr lang="es-C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14EA0-5799-4AC4-9DF2-F6B2FC01BD7C}" type="slidenum">
              <a:rPr lang="es-CL" smtClean="0"/>
              <a:t>‹Nr.›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54768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37A2-C89A-4736-A742-247CA2B9C498}" type="datetimeFigureOut">
              <a:rPr lang="es-CL" smtClean="0"/>
              <a:t>26-04-15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14EA0-5799-4AC4-9DF2-F6B2FC01BD7C}" type="slidenum">
              <a:rPr lang="es-CL" smtClean="0"/>
              <a:t>‹Nr.›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7731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37A2-C89A-4736-A742-247CA2B9C498}" type="datetimeFigureOut">
              <a:rPr lang="es-CL" smtClean="0"/>
              <a:t>26-04-15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14EA0-5799-4AC4-9DF2-F6B2FC01BD7C}" type="slidenum">
              <a:rPr lang="es-CL" smtClean="0"/>
              <a:t>‹Nr.›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71850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137A2-C89A-4736-A742-247CA2B9C498}" type="datetimeFigureOut">
              <a:rPr lang="es-CL" smtClean="0"/>
              <a:t>26-04-15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14EA0-5799-4AC4-9DF2-F6B2FC01BD7C}" type="slidenum">
              <a:rPr lang="es-CL" smtClean="0"/>
              <a:t>‹Nr.›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29329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0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1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11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3 Grupo"/>
          <p:cNvGrpSpPr/>
          <p:nvPr/>
        </p:nvGrpSpPr>
        <p:grpSpPr>
          <a:xfrm>
            <a:off x="993241" y="1879450"/>
            <a:ext cx="5773180" cy="3640141"/>
            <a:chOff x="10148121" y="1826247"/>
            <a:chExt cx="5773180" cy="3640141"/>
          </a:xfrm>
        </p:grpSpPr>
        <p:sp>
          <p:nvSpPr>
            <p:cNvPr id="6" name="AutoShape 5"/>
            <p:cNvSpPr>
              <a:spLocks noChangeArrowheads="1"/>
            </p:cNvSpPr>
            <p:nvPr/>
          </p:nvSpPr>
          <p:spPr bwMode="auto">
            <a:xfrm>
              <a:off x="11370684" y="2164385"/>
              <a:ext cx="457200" cy="381000"/>
            </a:xfrm>
            <a:prstGeom prst="rightArrow">
              <a:avLst>
                <a:gd name="adj1" fmla="val 50000"/>
                <a:gd name="adj2" fmla="val 30000"/>
              </a:avLst>
            </a:prstGeom>
            <a:solidFill>
              <a:srgbClr val="FF66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9pPr>
            </a:lstStyle>
            <a:p>
              <a:endParaRPr lang="es-CL" altLang="es-CL">
                <a:solidFill>
                  <a:prstClr val="black"/>
                </a:solidFill>
              </a:endParaRPr>
            </a:p>
          </p:txBody>
        </p:sp>
        <p:sp>
          <p:nvSpPr>
            <p:cNvPr id="7" name="Text Box 9"/>
            <p:cNvSpPr txBox="1">
              <a:spLocks noChangeArrowheads="1"/>
            </p:cNvSpPr>
            <p:nvPr/>
          </p:nvSpPr>
          <p:spPr bwMode="auto">
            <a:xfrm>
              <a:off x="11755281" y="2861297"/>
              <a:ext cx="1905000" cy="517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9pPr>
            </a:lstStyle>
            <a:p>
              <a:pPr algn="ctr" eaLnBrk="1" hangingPunct="1"/>
              <a:r>
                <a:rPr lang="es-CL" altLang="es-CL" sz="1400" dirty="0">
                  <a:solidFill>
                    <a:prstClr val="black"/>
                  </a:solidFill>
                </a:rPr>
                <a:t>Diagrama Caso </a:t>
              </a:r>
            </a:p>
            <a:p>
              <a:pPr algn="ctr" eaLnBrk="1" hangingPunct="1"/>
              <a:r>
                <a:rPr lang="es-CL" altLang="es-CL" sz="1400" dirty="0">
                  <a:solidFill>
                    <a:prstClr val="black"/>
                  </a:solidFill>
                </a:rPr>
                <a:t>de Uso</a:t>
              </a:r>
            </a:p>
          </p:txBody>
        </p:sp>
        <p:sp>
          <p:nvSpPr>
            <p:cNvPr id="8" name="Text Box 41"/>
            <p:cNvSpPr txBox="1">
              <a:spLocks noChangeArrowheads="1"/>
            </p:cNvSpPr>
            <p:nvPr/>
          </p:nvSpPr>
          <p:spPr bwMode="auto">
            <a:xfrm>
              <a:off x="14397301" y="2861297"/>
              <a:ext cx="1524000" cy="517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9pPr>
            </a:lstStyle>
            <a:p>
              <a:pPr algn="ctr" eaLnBrk="1" hangingPunct="1"/>
              <a:r>
                <a:rPr lang="es-CL" altLang="es-CL" sz="1400" dirty="0">
                  <a:solidFill>
                    <a:prstClr val="black"/>
                  </a:solidFill>
                </a:rPr>
                <a:t>Diagrama</a:t>
              </a:r>
            </a:p>
            <a:p>
              <a:pPr algn="ctr" eaLnBrk="1" hangingPunct="1"/>
              <a:r>
                <a:rPr lang="es-CL" altLang="es-CL" sz="1400" dirty="0">
                  <a:solidFill>
                    <a:prstClr val="black"/>
                  </a:solidFill>
                </a:rPr>
                <a:t>Dominio</a:t>
              </a:r>
            </a:p>
          </p:txBody>
        </p:sp>
        <p:sp>
          <p:nvSpPr>
            <p:cNvPr id="9" name="AutoShape 102"/>
            <p:cNvSpPr>
              <a:spLocks noChangeArrowheads="1"/>
            </p:cNvSpPr>
            <p:nvPr/>
          </p:nvSpPr>
          <p:spPr bwMode="auto">
            <a:xfrm>
              <a:off x="13944301" y="2164385"/>
              <a:ext cx="457200" cy="381000"/>
            </a:xfrm>
            <a:prstGeom prst="rightArrow">
              <a:avLst>
                <a:gd name="adj1" fmla="val 50000"/>
                <a:gd name="adj2" fmla="val 30000"/>
              </a:avLst>
            </a:prstGeom>
            <a:solidFill>
              <a:srgbClr val="FF66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9pPr>
            </a:lstStyle>
            <a:p>
              <a:endParaRPr lang="es-CL" altLang="es-CL">
                <a:solidFill>
                  <a:prstClr val="black"/>
                </a:solidFill>
              </a:endParaRPr>
            </a:p>
          </p:txBody>
        </p:sp>
        <p:pic>
          <p:nvPicPr>
            <p:cNvPr id="10" name="Picture 106" descr="evolution-tasks(2)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19596" y="1935785"/>
              <a:ext cx="838200" cy="838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1" name="Group 249"/>
            <p:cNvGrpSpPr>
              <a:grpSpLocks/>
            </p:cNvGrpSpPr>
            <p:nvPr/>
          </p:nvGrpSpPr>
          <p:grpSpPr bwMode="auto">
            <a:xfrm>
              <a:off x="14632438" y="2002460"/>
              <a:ext cx="990600" cy="704850"/>
              <a:chOff x="4608" y="2688"/>
              <a:chExt cx="624" cy="444"/>
            </a:xfrm>
          </p:grpSpPr>
          <p:sp>
            <p:nvSpPr>
              <p:cNvPr id="51" name="Text Box 246"/>
              <p:cNvSpPr txBox="1">
                <a:spLocks noChangeArrowheads="1"/>
              </p:cNvSpPr>
              <p:nvPr/>
            </p:nvSpPr>
            <p:spPr bwMode="auto">
              <a:xfrm>
                <a:off x="4608" y="2688"/>
                <a:ext cx="624" cy="150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9pPr>
              </a:lstStyle>
              <a:p>
                <a:pPr eaLnBrk="1" hangingPunct="1"/>
                <a:r>
                  <a:rPr lang="es-CL" altLang="es-CL" sz="900" b="1">
                    <a:solidFill>
                      <a:prstClr val="black"/>
                    </a:solidFill>
                  </a:rPr>
                  <a:t>Nombre Clase</a:t>
                </a:r>
              </a:p>
            </p:txBody>
          </p:sp>
          <p:sp>
            <p:nvSpPr>
              <p:cNvPr id="52" name="Text Box 247"/>
              <p:cNvSpPr txBox="1">
                <a:spLocks noChangeArrowheads="1"/>
              </p:cNvSpPr>
              <p:nvPr/>
            </p:nvSpPr>
            <p:spPr bwMode="auto">
              <a:xfrm>
                <a:off x="4608" y="2832"/>
                <a:ext cx="624" cy="150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9pPr>
              </a:lstStyle>
              <a:p>
                <a:pPr eaLnBrk="1" hangingPunct="1"/>
                <a:r>
                  <a:rPr lang="es-CL" altLang="es-CL" sz="900" dirty="0">
                    <a:solidFill>
                      <a:prstClr val="black"/>
                    </a:solidFill>
                  </a:rPr>
                  <a:t>atributos</a:t>
                </a:r>
              </a:p>
            </p:txBody>
          </p:sp>
          <p:sp>
            <p:nvSpPr>
              <p:cNvPr id="53" name="Text Box 248"/>
              <p:cNvSpPr txBox="1">
                <a:spLocks noChangeArrowheads="1"/>
              </p:cNvSpPr>
              <p:nvPr/>
            </p:nvSpPr>
            <p:spPr bwMode="auto">
              <a:xfrm>
                <a:off x="4608" y="2982"/>
                <a:ext cx="624" cy="150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9pPr>
              </a:lstStyle>
              <a:p>
                <a:pPr eaLnBrk="1" hangingPunct="1"/>
                <a:r>
                  <a:rPr lang="es-CL" altLang="es-CL" sz="900">
                    <a:solidFill>
                      <a:prstClr val="black"/>
                    </a:solidFill>
                  </a:rPr>
                  <a:t>m</a:t>
                </a:r>
                <a:r>
                  <a:rPr lang="es-CL" altLang="ja-JP" sz="900">
                    <a:solidFill>
                      <a:prstClr val="black"/>
                    </a:solidFill>
                    <a:latin typeface="Arial" charset="0"/>
                  </a:rPr>
                  <a:t>é</a:t>
                </a:r>
                <a:r>
                  <a:rPr lang="es-CL" altLang="ja-JP" sz="900">
                    <a:solidFill>
                      <a:prstClr val="black"/>
                    </a:solidFill>
                  </a:rPr>
                  <a:t>todos</a:t>
                </a:r>
                <a:endParaRPr lang="es-CL" altLang="es-CL" sz="9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2" name="Group 269"/>
            <p:cNvGrpSpPr>
              <a:grpSpLocks/>
            </p:cNvGrpSpPr>
            <p:nvPr/>
          </p:nvGrpSpPr>
          <p:grpSpPr bwMode="auto">
            <a:xfrm>
              <a:off x="12003724" y="1826247"/>
              <a:ext cx="1752600" cy="1057275"/>
              <a:chOff x="240" y="3075"/>
              <a:chExt cx="1104" cy="666"/>
            </a:xfrm>
          </p:grpSpPr>
          <p:sp>
            <p:nvSpPr>
              <p:cNvPr id="41" name="AutoShape 270"/>
              <p:cNvSpPr>
                <a:spLocks noChangeArrowheads="1"/>
              </p:cNvSpPr>
              <p:nvPr/>
            </p:nvSpPr>
            <p:spPr bwMode="auto">
              <a:xfrm>
                <a:off x="838" y="3075"/>
                <a:ext cx="506" cy="666"/>
              </a:xfrm>
              <a:prstGeom prst="roundRect">
                <a:avLst>
                  <a:gd name="adj" fmla="val 7574"/>
                </a:avLst>
              </a:prstGeom>
              <a:noFill/>
              <a:ln w="9525">
                <a:solidFill>
                  <a:srgbClr val="929DB7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9pPr>
              </a:lstStyle>
              <a:p>
                <a:endParaRPr lang="es-CL" altLang="es-CL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Text Box 271"/>
              <p:cNvSpPr txBox="1">
                <a:spLocks noChangeArrowheads="1"/>
              </p:cNvSpPr>
              <p:nvPr/>
            </p:nvSpPr>
            <p:spPr bwMode="auto">
              <a:xfrm>
                <a:off x="264" y="3453"/>
                <a:ext cx="270" cy="1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9pPr>
              </a:lstStyle>
              <a:p>
                <a:r>
                  <a:rPr lang="es-ES" altLang="es-CL" sz="800" dirty="0">
                    <a:solidFill>
                      <a:prstClr val="black"/>
                    </a:solidFill>
                  </a:rPr>
                  <a:t>Actor</a:t>
                </a:r>
                <a:endParaRPr lang="es-ES" altLang="es-CL" sz="12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AutoShape 272"/>
              <p:cNvSpPr>
                <a:spLocks noChangeArrowheads="1"/>
              </p:cNvSpPr>
              <p:nvPr/>
            </p:nvSpPr>
            <p:spPr bwMode="auto">
              <a:xfrm>
                <a:off x="906" y="3139"/>
                <a:ext cx="364" cy="212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929DB7"/>
                  </a:gs>
                  <a:gs pos="100000">
                    <a:srgbClr val="CCD6E0"/>
                  </a:gs>
                </a:gsLst>
                <a:lin ang="5400000" scaled="1"/>
              </a:gradFill>
              <a:ln w="9525">
                <a:solidFill>
                  <a:srgbClr val="929DB7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9pPr>
              </a:lstStyle>
              <a:p>
                <a:endParaRPr lang="es-CL" altLang="es-CL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Text Box 273"/>
              <p:cNvSpPr txBox="1">
                <a:spLocks noChangeArrowheads="1"/>
              </p:cNvSpPr>
              <p:nvPr/>
            </p:nvSpPr>
            <p:spPr bwMode="auto">
              <a:xfrm>
                <a:off x="921" y="3147"/>
                <a:ext cx="33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9pPr>
              </a:lstStyle>
              <a:p>
                <a:pPr algn="ctr"/>
                <a:r>
                  <a:rPr lang="es-ES" altLang="es-CL" sz="800">
                    <a:solidFill>
                      <a:prstClr val="black"/>
                    </a:solidFill>
                  </a:rPr>
                  <a:t>Caso de</a:t>
                </a:r>
              </a:p>
              <a:p>
                <a:pPr algn="ctr"/>
                <a:r>
                  <a:rPr lang="es-ES" altLang="es-CL" sz="800">
                    <a:solidFill>
                      <a:prstClr val="black"/>
                    </a:solidFill>
                  </a:rPr>
                  <a:t>Uso 1</a:t>
                </a:r>
                <a:endParaRPr lang="es-ES" altLang="es-CL" sz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AutoShape 274"/>
              <p:cNvSpPr>
                <a:spLocks noChangeArrowheads="1"/>
              </p:cNvSpPr>
              <p:nvPr/>
            </p:nvSpPr>
            <p:spPr bwMode="auto">
              <a:xfrm>
                <a:off x="906" y="3452"/>
                <a:ext cx="364" cy="212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929DB7"/>
                  </a:gs>
                  <a:gs pos="100000">
                    <a:srgbClr val="CCD6E0"/>
                  </a:gs>
                </a:gsLst>
                <a:lin ang="5400000" scaled="1"/>
              </a:gradFill>
              <a:ln w="9525">
                <a:solidFill>
                  <a:srgbClr val="929DB7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9pPr>
              </a:lstStyle>
              <a:p>
                <a:endParaRPr lang="es-CL" altLang="es-CL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Text Box 275"/>
              <p:cNvSpPr txBox="1">
                <a:spLocks noChangeArrowheads="1"/>
              </p:cNvSpPr>
              <p:nvPr/>
            </p:nvSpPr>
            <p:spPr bwMode="auto">
              <a:xfrm>
                <a:off x="921" y="3460"/>
                <a:ext cx="33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9pPr>
              </a:lstStyle>
              <a:p>
                <a:pPr algn="ctr"/>
                <a:r>
                  <a:rPr lang="es-ES" altLang="es-CL" sz="800">
                    <a:solidFill>
                      <a:prstClr val="black"/>
                    </a:solidFill>
                  </a:rPr>
                  <a:t>Caso de</a:t>
                </a:r>
              </a:p>
              <a:p>
                <a:pPr algn="ctr"/>
                <a:r>
                  <a:rPr lang="es-ES" altLang="es-CL" sz="800">
                    <a:solidFill>
                      <a:prstClr val="black"/>
                    </a:solidFill>
                  </a:rPr>
                  <a:t>Uso 2</a:t>
                </a:r>
                <a:endParaRPr lang="es-ES" altLang="es-CL" sz="12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47" name="AutoShape 276"/>
              <p:cNvCxnSpPr>
                <a:cxnSpLocks noChangeShapeType="1"/>
                <a:stCxn id="49" idx="3"/>
                <a:endCxn id="43" idx="1"/>
              </p:cNvCxnSpPr>
              <p:nvPr/>
            </p:nvCxnSpPr>
            <p:spPr bwMode="auto">
              <a:xfrm flipV="1">
                <a:off x="461" y="3245"/>
                <a:ext cx="445" cy="134"/>
              </a:xfrm>
              <a:prstGeom prst="bentConnector3">
                <a:avLst>
                  <a:gd name="adj1" fmla="val 49889"/>
                </a:avLst>
              </a:prstGeom>
              <a:noFill/>
              <a:ln w="9525">
                <a:solidFill>
                  <a:srgbClr val="929DB7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8" name="AutoShape 277"/>
              <p:cNvCxnSpPr>
                <a:cxnSpLocks noChangeShapeType="1"/>
                <a:stCxn id="49" idx="3"/>
                <a:endCxn id="45" idx="1"/>
              </p:cNvCxnSpPr>
              <p:nvPr/>
            </p:nvCxnSpPr>
            <p:spPr bwMode="auto">
              <a:xfrm>
                <a:off x="461" y="3379"/>
                <a:ext cx="445" cy="179"/>
              </a:xfrm>
              <a:prstGeom prst="bentConnector3">
                <a:avLst>
                  <a:gd name="adj1" fmla="val 49889"/>
                </a:avLst>
              </a:prstGeom>
              <a:noFill/>
              <a:ln w="9525">
                <a:solidFill>
                  <a:srgbClr val="929DB7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49" name="Rectangle 278"/>
              <p:cNvSpPr>
                <a:spLocks noChangeArrowheads="1"/>
              </p:cNvSpPr>
              <p:nvPr/>
            </p:nvSpPr>
            <p:spPr bwMode="auto">
              <a:xfrm>
                <a:off x="400" y="3333"/>
                <a:ext cx="61" cy="9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9pPr>
              </a:lstStyle>
              <a:p>
                <a:endParaRPr lang="es-CL" altLang="es-CL">
                  <a:solidFill>
                    <a:prstClr val="black"/>
                  </a:solidFill>
                </a:endParaRPr>
              </a:p>
            </p:txBody>
          </p:sp>
          <p:pic>
            <p:nvPicPr>
              <p:cNvPr id="50" name="Picture 279" descr="kuser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0" y="3121"/>
                <a:ext cx="349" cy="3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3" name="Text Box 354"/>
            <p:cNvSpPr txBox="1">
              <a:spLocks noChangeArrowheads="1"/>
            </p:cNvSpPr>
            <p:nvPr/>
          </p:nvSpPr>
          <p:spPr bwMode="auto">
            <a:xfrm>
              <a:off x="10148121" y="2861297"/>
              <a:ext cx="1524000" cy="517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9pPr>
            </a:lstStyle>
            <a:p>
              <a:pPr algn="ctr" eaLnBrk="1" hangingPunct="1"/>
              <a:r>
                <a:rPr lang="es-CL" altLang="es-CL" sz="1400" dirty="0">
                  <a:solidFill>
                    <a:prstClr val="black"/>
                  </a:solidFill>
                </a:rPr>
                <a:t>Requisitos</a:t>
              </a:r>
            </a:p>
            <a:p>
              <a:pPr algn="ctr" eaLnBrk="1" hangingPunct="1"/>
              <a:r>
                <a:rPr lang="es-CL" altLang="es-CL" sz="1400" dirty="0">
                  <a:solidFill>
                    <a:prstClr val="black"/>
                  </a:solidFill>
                </a:rPr>
                <a:t>Negocio</a:t>
              </a:r>
            </a:p>
          </p:txBody>
        </p:sp>
        <p:grpSp>
          <p:nvGrpSpPr>
            <p:cNvPr id="14" name="Group 359"/>
            <p:cNvGrpSpPr>
              <a:grpSpLocks/>
            </p:cNvGrpSpPr>
            <p:nvPr/>
          </p:nvGrpSpPr>
          <p:grpSpPr bwMode="auto">
            <a:xfrm>
              <a:off x="11658957" y="3477249"/>
              <a:ext cx="2173288" cy="1989139"/>
              <a:chOff x="2018" y="2384"/>
              <a:chExt cx="1369" cy="1253"/>
            </a:xfrm>
          </p:grpSpPr>
          <p:sp>
            <p:nvSpPr>
              <p:cNvPr id="15" name="AutoShape 7"/>
              <p:cNvSpPr>
                <a:spLocks noChangeArrowheads="1"/>
              </p:cNvSpPr>
              <p:nvPr/>
            </p:nvSpPr>
            <p:spPr bwMode="auto">
              <a:xfrm rot="5400000">
                <a:off x="2771" y="2408"/>
                <a:ext cx="288" cy="240"/>
              </a:xfrm>
              <a:prstGeom prst="rightArrow">
                <a:avLst>
                  <a:gd name="adj1" fmla="val 50000"/>
                  <a:gd name="adj2" fmla="val 30000"/>
                </a:avLst>
              </a:prstGeom>
              <a:solidFill>
                <a:srgbClr val="FF66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9pPr>
              </a:lstStyle>
              <a:p>
                <a:endParaRPr lang="es-CL" altLang="es-CL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Text Box 101"/>
              <p:cNvSpPr txBox="1">
                <a:spLocks noChangeArrowheads="1"/>
              </p:cNvSpPr>
              <p:nvPr/>
            </p:nvSpPr>
            <p:spPr bwMode="auto">
              <a:xfrm>
                <a:off x="2523" y="3311"/>
                <a:ext cx="864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9pPr>
              </a:lstStyle>
              <a:p>
                <a:pPr algn="ctr" eaLnBrk="1" hangingPunct="1"/>
                <a:r>
                  <a:rPr lang="es-CL" altLang="es-CL" sz="1400" dirty="0">
                    <a:solidFill>
                      <a:prstClr val="black"/>
                    </a:solidFill>
                  </a:rPr>
                  <a:t>Ranking de</a:t>
                </a:r>
              </a:p>
              <a:p>
                <a:pPr algn="ctr" eaLnBrk="1" hangingPunct="1"/>
                <a:r>
                  <a:rPr lang="es-CL" altLang="es-CL" sz="1400" dirty="0">
                    <a:solidFill>
                      <a:prstClr val="black"/>
                    </a:solidFill>
                  </a:rPr>
                  <a:t>Casos de Uso</a:t>
                </a:r>
              </a:p>
            </p:txBody>
          </p:sp>
          <p:grpSp>
            <p:nvGrpSpPr>
              <p:cNvPr id="17" name="Group 303"/>
              <p:cNvGrpSpPr>
                <a:grpSpLocks/>
              </p:cNvGrpSpPr>
              <p:nvPr/>
            </p:nvGrpSpPr>
            <p:grpSpPr bwMode="auto">
              <a:xfrm>
                <a:off x="2523" y="2857"/>
                <a:ext cx="816" cy="427"/>
                <a:chOff x="4512" y="913"/>
                <a:chExt cx="1008" cy="529"/>
              </a:xfrm>
            </p:grpSpPr>
            <p:sp>
              <p:nvSpPr>
                <p:cNvPr id="19" name="Rectangle 304"/>
                <p:cNvSpPr>
                  <a:spLocks noChangeArrowheads="1"/>
                </p:cNvSpPr>
                <p:nvPr/>
              </p:nvSpPr>
              <p:spPr bwMode="auto">
                <a:xfrm>
                  <a:off x="4512" y="913"/>
                  <a:ext cx="1008" cy="529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rebuchet MS" pitchFamily="34" charset="0"/>
                      <a:ea typeface="ＭＳ Ｐゴシック" pitchFamily="1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rebuchet MS" pitchFamily="34" charset="0"/>
                      <a:ea typeface="ＭＳ Ｐゴシック" pitchFamily="1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rebuchet MS" pitchFamily="34" charset="0"/>
                      <a:ea typeface="ＭＳ Ｐゴシック" pitchFamily="1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rebuchet MS" pitchFamily="34" charset="0"/>
                      <a:ea typeface="ＭＳ Ｐゴシック" pitchFamily="1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rebuchet MS" pitchFamily="34" charset="0"/>
                      <a:ea typeface="ＭＳ Ｐゴシック" pitchFamily="1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rebuchet MS" pitchFamily="34" charset="0"/>
                      <a:ea typeface="ＭＳ Ｐゴシック" pitchFamily="1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rebuchet MS" pitchFamily="34" charset="0"/>
                      <a:ea typeface="ＭＳ Ｐゴシック" pitchFamily="1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rebuchet MS" pitchFamily="34" charset="0"/>
                      <a:ea typeface="ＭＳ Ｐゴシック" pitchFamily="1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rebuchet MS" pitchFamily="34" charset="0"/>
                      <a:ea typeface="ＭＳ Ｐゴシック" pitchFamily="1" charset="-128"/>
                      <a:cs typeface="+mn-cs"/>
                    </a:defRPr>
                  </a:lvl9pPr>
                </a:lstStyle>
                <a:p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grpSp>
              <p:nvGrpSpPr>
                <p:cNvPr id="20" name="Group 305"/>
                <p:cNvGrpSpPr>
                  <a:grpSpLocks/>
                </p:cNvGrpSpPr>
                <p:nvPr/>
              </p:nvGrpSpPr>
              <p:grpSpPr bwMode="auto">
                <a:xfrm>
                  <a:off x="4536" y="936"/>
                  <a:ext cx="960" cy="480"/>
                  <a:chOff x="4464" y="1968"/>
                  <a:chExt cx="960" cy="480"/>
                </a:xfrm>
              </p:grpSpPr>
              <p:sp>
                <p:nvSpPr>
                  <p:cNvPr id="21" name="Rectangle 306"/>
                  <p:cNvSpPr>
                    <a:spLocks noChangeArrowheads="1"/>
                  </p:cNvSpPr>
                  <p:nvPr/>
                </p:nvSpPr>
                <p:spPr bwMode="auto">
                  <a:xfrm>
                    <a:off x="4464" y="1968"/>
                    <a:ext cx="240" cy="96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9pPr>
                  </a:lstStyle>
                  <a:p>
                    <a:endParaRPr lang="es-CL" altLang="es-CL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2" name="Rectangle 307"/>
                  <p:cNvSpPr>
                    <a:spLocks noChangeArrowheads="1"/>
                  </p:cNvSpPr>
                  <p:nvPr/>
                </p:nvSpPr>
                <p:spPr bwMode="auto">
                  <a:xfrm>
                    <a:off x="4704" y="1968"/>
                    <a:ext cx="240" cy="96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9pPr>
                  </a:lstStyle>
                  <a:p>
                    <a:endParaRPr lang="es-CL" altLang="es-CL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3" name="Rectangle 308"/>
                  <p:cNvSpPr>
                    <a:spLocks noChangeArrowheads="1"/>
                  </p:cNvSpPr>
                  <p:nvPr/>
                </p:nvSpPr>
                <p:spPr bwMode="auto">
                  <a:xfrm>
                    <a:off x="4944" y="1968"/>
                    <a:ext cx="240" cy="96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9pPr>
                  </a:lstStyle>
                  <a:p>
                    <a:endParaRPr lang="es-CL" altLang="es-CL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4" name="Rectangle 309"/>
                  <p:cNvSpPr>
                    <a:spLocks noChangeArrowheads="1"/>
                  </p:cNvSpPr>
                  <p:nvPr/>
                </p:nvSpPr>
                <p:spPr bwMode="auto">
                  <a:xfrm>
                    <a:off x="5184" y="1968"/>
                    <a:ext cx="240" cy="96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9pPr>
                  </a:lstStyle>
                  <a:p>
                    <a:endParaRPr lang="es-CL" altLang="es-CL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5" name="Rectangle 310"/>
                  <p:cNvSpPr>
                    <a:spLocks noChangeArrowheads="1"/>
                  </p:cNvSpPr>
                  <p:nvPr/>
                </p:nvSpPr>
                <p:spPr bwMode="auto">
                  <a:xfrm>
                    <a:off x="4464" y="2064"/>
                    <a:ext cx="240" cy="96"/>
                  </a:xfrm>
                  <a:prstGeom prst="rect">
                    <a:avLst/>
                  </a:prstGeom>
                  <a:solidFill>
                    <a:srgbClr val="FFEB61"/>
                  </a:solidFill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9pPr>
                  </a:lstStyle>
                  <a:p>
                    <a:endParaRPr lang="es-CL" altLang="es-CL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6" name="Rectangle 311"/>
                  <p:cNvSpPr>
                    <a:spLocks noChangeArrowheads="1"/>
                  </p:cNvSpPr>
                  <p:nvPr/>
                </p:nvSpPr>
                <p:spPr bwMode="auto">
                  <a:xfrm>
                    <a:off x="4704" y="2064"/>
                    <a:ext cx="240" cy="96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9pPr>
                  </a:lstStyle>
                  <a:p>
                    <a:endParaRPr lang="es-CL" altLang="es-CL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7" name="Rectangle 312"/>
                  <p:cNvSpPr>
                    <a:spLocks noChangeArrowheads="1"/>
                  </p:cNvSpPr>
                  <p:nvPr/>
                </p:nvSpPr>
                <p:spPr bwMode="auto">
                  <a:xfrm>
                    <a:off x="4944" y="2064"/>
                    <a:ext cx="240" cy="96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9pPr>
                  </a:lstStyle>
                  <a:p>
                    <a:endParaRPr lang="es-CL" altLang="es-CL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8" name="Rectangle 313"/>
                  <p:cNvSpPr>
                    <a:spLocks noChangeArrowheads="1"/>
                  </p:cNvSpPr>
                  <p:nvPr/>
                </p:nvSpPr>
                <p:spPr bwMode="auto">
                  <a:xfrm>
                    <a:off x="5184" y="2064"/>
                    <a:ext cx="240" cy="96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9pPr>
                  </a:lstStyle>
                  <a:p>
                    <a:endParaRPr lang="es-CL" altLang="es-CL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9" name="Rectangle 314"/>
                  <p:cNvSpPr>
                    <a:spLocks noChangeArrowheads="1"/>
                  </p:cNvSpPr>
                  <p:nvPr/>
                </p:nvSpPr>
                <p:spPr bwMode="auto">
                  <a:xfrm>
                    <a:off x="4464" y="2160"/>
                    <a:ext cx="240" cy="96"/>
                  </a:xfrm>
                  <a:prstGeom prst="rect">
                    <a:avLst/>
                  </a:prstGeom>
                  <a:solidFill>
                    <a:srgbClr val="FFEB61"/>
                  </a:solidFill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9pPr>
                  </a:lstStyle>
                  <a:p>
                    <a:endParaRPr lang="es-CL" altLang="es-CL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0" name="Rectangle 315"/>
                  <p:cNvSpPr>
                    <a:spLocks noChangeArrowheads="1"/>
                  </p:cNvSpPr>
                  <p:nvPr/>
                </p:nvSpPr>
                <p:spPr bwMode="auto">
                  <a:xfrm>
                    <a:off x="4704" y="2160"/>
                    <a:ext cx="240" cy="96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9pPr>
                  </a:lstStyle>
                  <a:p>
                    <a:endParaRPr lang="es-CL" altLang="es-CL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1" name="Rectangle 316"/>
                  <p:cNvSpPr>
                    <a:spLocks noChangeArrowheads="1"/>
                  </p:cNvSpPr>
                  <p:nvPr/>
                </p:nvSpPr>
                <p:spPr bwMode="auto">
                  <a:xfrm>
                    <a:off x="4944" y="2160"/>
                    <a:ext cx="240" cy="96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9pPr>
                  </a:lstStyle>
                  <a:p>
                    <a:endParaRPr lang="es-CL" altLang="es-CL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2" name="Rectangle 317"/>
                  <p:cNvSpPr>
                    <a:spLocks noChangeArrowheads="1"/>
                  </p:cNvSpPr>
                  <p:nvPr/>
                </p:nvSpPr>
                <p:spPr bwMode="auto">
                  <a:xfrm>
                    <a:off x="5184" y="2160"/>
                    <a:ext cx="240" cy="96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9pPr>
                  </a:lstStyle>
                  <a:p>
                    <a:endParaRPr lang="es-CL" altLang="es-CL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3" name="Rectangle 318"/>
                  <p:cNvSpPr>
                    <a:spLocks noChangeArrowheads="1"/>
                  </p:cNvSpPr>
                  <p:nvPr/>
                </p:nvSpPr>
                <p:spPr bwMode="auto">
                  <a:xfrm>
                    <a:off x="4464" y="2256"/>
                    <a:ext cx="240" cy="96"/>
                  </a:xfrm>
                  <a:prstGeom prst="rect">
                    <a:avLst/>
                  </a:prstGeom>
                  <a:solidFill>
                    <a:srgbClr val="FFEB61"/>
                  </a:solidFill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9pPr>
                  </a:lstStyle>
                  <a:p>
                    <a:endParaRPr lang="es-CL" altLang="es-CL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4" name="Rectangle 319"/>
                  <p:cNvSpPr>
                    <a:spLocks noChangeArrowheads="1"/>
                  </p:cNvSpPr>
                  <p:nvPr/>
                </p:nvSpPr>
                <p:spPr bwMode="auto">
                  <a:xfrm>
                    <a:off x="4704" y="2256"/>
                    <a:ext cx="240" cy="96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9pPr>
                  </a:lstStyle>
                  <a:p>
                    <a:endParaRPr lang="es-CL" altLang="es-CL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5" name="Rectangle 320"/>
                  <p:cNvSpPr>
                    <a:spLocks noChangeArrowheads="1"/>
                  </p:cNvSpPr>
                  <p:nvPr/>
                </p:nvSpPr>
                <p:spPr bwMode="auto">
                  <a:xfrm>
                    <a:off x="4944" y="2256"/>
                    <a:ext cx="240" cy="96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9pPr>
                  </a:lstStyle>
                  <a:p>
                    <a:endParaRPr lang="es-CL" altLang="es-CL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6" name="Rectangle 321"/>
                  <p:cNvSpPr>
                    <a:spLocks noChangeArrowheads="1"/>
                  </p:cNvSpPr>
                  <p:nvPr/>
                </p:nvSpPr>
                <p:spPr bwMode="auto">
                  <a:xfrm>
                    <a:off x="5184" y="2256"/>
                    <a:ext cx="240" cy="96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9pPr>
                  </a:lstStyle>
                  <a:p>
                    <a:endParaRPr lang="es-CL" altLang="es-CL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7" name="Rectangle 322"/>
                  <p:cNvSpPr>
                    <a:spLocks noChangeArrowheads="1"/>
                  </p:cNvSpPr>
                  <p:nvPr/>
                </p:nvSpPr>
                <p:spPr bwMode="auto">
                  <a:xfrm>
                    <a:off x="4464" y="2352"/>
                    <a:ext cx="240" cy="96"/>
                  </a:xfrm>
                  <a:prstGeom prst="rect">
                    <a:avLst/>
                  </a:prstGeom>
                  <a:solidFill>
                    <a:srgbClr val="FFEB61"/>
                  </a:solidFill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9pPr>
                  </a:lstStyle>
                  <a:p>
                    <a:endParaRPr lang="es-CL" altLang="es-CL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8" name="Rectangle 323"/>
                  <p:cNvSpPr>
                    <a:spLocks noChangeArrowheads="1"/>
                  </p:cNvSpPr>
                  <p:nvPr/>
                </p:nvSpPr>
                <p:spPr bwMode="auto">
                  <a:xfrm>
                    <a:off x="4704" y="2352"/>
                    <a:ext cx="240" cy="96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9pPr>
                  </a:lstStyle>
                  <a:p>
                    <a:endParaRPr lang="es-CL" altLang="es-CL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9" name="Rectangle 324"/>
                  <p:cNvSpPr>
                    <a:spLocks noChangeArrowheads="1"/>
                  </p:cNvSpPr>
                  <p:nvPr/>
                </p:nvSpPr>
                <p:spPr bwMode="auto">
                  <a:xfrm>
                    <a:off x="4944" y="2352"/>
                    <a:ext cx="240" cy="96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9pPr>
                  </a:lstStyle>
                  <a:p>
                    <a:endParaRPr lang="es-CL" altLang="es-CL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40" name="Rectangle 325"/>
                  <p:cNvSpPr>
                    <a:spLocks noChangeArrowheads="1"/>
                  </p:cNvSpPr>
                  <p:nvPr/>
                </p:nvSpPr>
                <p:spPr bwMode="auto">
                  <a:xfrm>
                    <a:off x="5184" y="2352"/>
                    <a:ext cx="240" cy="96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9pPr>
                  </a:lstStyle>
                  <a:p>
                    <a:endParaRPr lang="es-CL" altLang="es-CL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pic>
            <p:nvPicPr>
              <p:cNvPr id="18" name="Picture 356" descr="kgp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18" y="2886"/>
                <a:ext cx="384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3808918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4 Grupo"/>
          <p:cNvGrpSpPr/>
          <p:nvPr/>
        </p:nvGrpSpPr>
        <p:grpSpPr>
          <a:xfrm>
            <a:off x="3132426" y="1984116"/>
            <a:ext cx="5838750" cy="3733498"/>
            <a:chOff x="1547813" y="1455738"/>
            <a:chExt cx="5838750" cy="3733498"/>
          </a:xfrm>
        </p:grpSpPr>
        <p:sp>
          <p:nvSpPr>
            <p:cNvPr id="6" name="Text Box 4"/>
            <p:cNvSpPr txBox="1">
              <a:spLocks noChangeArrowheads="1"/>
            </p:cNvSpPr>
            <p:nvPr/>
          </p:nvSpPr>
          <p:spPr bwMode="auto">
            <a:xfrm>
              <a:off x="1547813" y="2994682"/>
              <a:ext cx="1499551" cy="5848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600" kern="0" dirty="0" smtClean="0">
                  <a:solidFill>
                    <a:srgbClr val="648A04"/>
                  </a:solidFill>
                </a:rPr>
                <a:t>Corrección de </a:t>
              </a:r>
            </a:p>
            <a:p>
              <a:pPr algn="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600" kern="0" dirty="0" smtClean="0">
                  <a:solidFill>
                    <a:srgbClr val="648A04"/>
                  </a:solidFill>
                </a:rPr>
                <a:t>defectos</a:t>
              </a:r>
              <a:endParaRPr lang="es-CL" altLang="es-CL" sz="1600" kern="0" dirty="0" smtClean="0">
                <a:solidFill>
                  <a:srgbClr val="759F03"/>
                </a:solidFill>
              </a:endParaRPr>
            </a:p>
          </p:txBody>
        </p:sp>
        <p:sp>
          <p:nvSpPr>
            <p:cNvPr id="7" name="AutoShape 3"/>
            <p:cNvSpPr>
              <a:spLocks noChangeArrowheads="1"/>
            </p:cNvSpPr>
            <p:nvPr/>
          </p:nvSpPr>
          <p:spPr bwMode="auto">
            <a:xfrm rot="5400000">
              <a:off x="2944599" y="2963252"/>
              <a:ext cx="667666" cy="647736"/>
            </a:xfrm>
            <a:prstGeom prst="rightArrow">
              <a:avLst>
                <a:gd name="adj1" fmla="val 50000"/>
                <a:gd name="adj2" fmla="val 38907"/>
              </a:avLst>
            </a:prstGeom>
            <a:solidFill>
              <a:srgbClr val="99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endParaRPr lang="es-CL" altLang="es-CL" kern="0" smtClean="0"/>
            </a:p>
          </p:txBody>
        </p:sp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1701958" y="2361711"/>
              <a:ext cx="2808442" cy="5811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600" kern="0" dirty="0" smtClean="0"/>
                <a:t>Informe con el resultado de las pruebas (ALM)</a:t>
              </a:r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1701958" y="3778525"/>
              <a:ext cx="2808442" cy="5848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600" kern="0" dirty="0" smtClean="0"/>
                <a:t>Componentes de software por probar</a:t>
              </a:r>
            </a:p>
          </p:txBody>
        </p:sp>
        <p:pic>
          <p:nvPicPr>
            <p:cNvPr id="10" name="Picture 7" descr="documents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1646" y="1455738"/>
              <a:ext cx="938249" cy="9907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18" descr="mantenimient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86133" y="2627188"/>
              <a:ext cx="1095436" cy="11749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AutoShape 3"/>
            <p:cNvSpPr>
              <a:spLocks noChangeArrowheads="1"/>
            </p:cNvSpPr>
            <p:nvPr/>
          </p:nvSpPr>
          <p:spPr bwMode="auto">
            <a:xfrm rot="18842010">
              <a:off x="4282897" y="3799372"/>
              <a:ext cx="667666" cy="647736"/>
            </a:xfrm>
            <a:prstGeom prst="rightArrow">
              <a:avLst>
                <a:gd name="adj1" fmla="val 50000"/>
                <a:gd name="adj2" fmla="val 38907"/>
              </a:avLst>
            </a:prstGeom>
            <a:solidFill>
              <a:srgbClr val="99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endParaRPr lang="es-CL" altLang="es-CL" kern="0" smtClean="0"/>
            </a:p>
          </p:txBody>
        </p:sp>
        <p:sp>
          <p:nvSpPr>
            <p:cNvPr id="13" name="AutoShape 3"/>
            <p:cNvSpPr>
              <a:spLocks noChangeArrowheads="1"/>
            </p:cNvSpPr>
            <p:nvPr/>
          </p:nvSpPr>
          <p:spPr bwMode="auto">
            <a:xfrm rot="13348171">
              <a:off x="4186130" y="1948193"/>
              <a:ext cx="667590" cy="647810"/>
            </a:xfrm>
            <a:prstGeom prst="rightArrow">
              <a:avLst>
                <a:gd name="adj1" fmla="val 50000"/>
                <a:gd name="adj2" fmla="val 38907"/>
              </a:avLst>
            </a:prstGeom>
            <a:solidFill>
              <a:srgbClr val="99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endParaRPr lang="es-CL" altLang="es-CL" kern="0" smtClean="0"/>
            </a:p>
          </p:txBody>
        </p:sp>
        <p:sp>
          <p:nvSpPr>
            <p:cNvPr id="14" name="Text Box 4"/>
            <p:cNvSpPr txBox="1">
              <a:spLocks noChangeArrowheads="1"/>
            </p:cNvSpPr>
            <p:nvPr/>
          </p:nvSpPr>
          <p:spPr bwMode="auto">
            <a:xfrm>
              <a:off x="5478134" y="1856529"/>
              <a:ext cx="1244864" cy="831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600" kern="0" dirty="0" smtClean="0">
                  <a:solidFill>
                    <a:srgbClr val="648A04"/>
                  </a:solidFill>
                </a:rPr>
                <a:t>Ejecución </a:t>
              </a:r>
            </a:p>
            <a:p>
              <a:pPr algn="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600" kern="0" dirty="0" smtClean="0">
                  <a:solidFill>
                    <a:srgbClr val="648A04"/>
                  </a:solidFill>
                </a:rPr>
                <a:t>de </a:t>
              </a:r>
            </a:p>
            <a:p>
              <a:pPr algn="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600" kern="0" dirty="0" smtClean="0">
                  <a:solidFill>
                    <a:srgbClr val="648A04"/>
                  </a:solidFill>
                </a:rPr>
                <a:t>Pruebas</a:t>
              </a:r>
              <a:endParaRPr lang="es-CL" altLang="es-CL" sz="1600" kern="0" dirty="0" smtClean="0">
                <a:solidFill>
                  <a:srgbClr val="759F03"/>
                </a:solidFill>
              </a:endParaRPr>
            </a:p>
          </p:txBody>
        </p:sp>
        <p:sp>
          <p:nvSpPr>
            <p:cNvPr id="15" name="Text Box 6"/>
            <p:cNvSpPr txBox="1">
              <a:spLocks noChangeArrowheads="1"/>
            </p:cNvSpPr>
            <p:nvPr/>
          </p:nvSpPr>
          <p:spPr bwMode="auto">
            <a:xfrm>
              <a:off x="4578121" y="4604362"/>
              <a:ext cx="2808442" cy="5848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600" kern="0" dirty="0" smtClean="0"/>
                <a:t>Componentes de software certificados por QA</a:t>
              </a:r>
            </a:p>
          </p:txBody>
        </p:sp>
        <p:sp>
          <p:nvSpPr>
            <p:cNvPr id="16" name="AutoShape 3"/>
            <p:cNvSpPr>
              <a:spLocks noChangeArrowheads="1"/>
            </p:cNvSpPr>
            <p:nvPr/>
          </p:nvSpPr>
          <p:spPr bwMode="auto">
            <a:xfrm rot="2761522">
              <a:off x="5717968" y="3144464"/>
              <a:ext cx="667666" cy="647736"/>
            </a:xfrm>
            <a:prstGeom prst="rightArrow">
              <a:avLst>
                <a:gd name="adj1" fmla="val 50000"/>
                <a:gd name="adj2" fmla="val 38907"/>
              </a:avLst>
            </a:prstGeom>
            <a:solidFill>
              <a:srgbClr val="99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endParaRPr lang="es-CL" altLang="es-CL" kern="0" smtClean="0"/>
            </a:p>
          </p:txBody>
        </p:sp>
        <p:grpSp>
          <p:nvGrpSpPr>
            <p:cNvPr id="17" name="Group 14"/>
            <p:cNvGrpSpPr>
              <a:grpSpLocks/>
            </p:cNvGrpSpPr>
            <p:nvPr/>
          </p:nvGrpSpPr>
          <p:grpSpPr bwMode="auto">
            <a:xfrm>
              <a:off x="2989507" y="4491011"/>
              <a:ext cx="577850" cy="349250"/>
              <a:chOff x="2913" y="3640"/>
              <a:chExt cx="364" cy="220"/>
            </a:xfrm>
          </p:grpSpPr>
          <p:sp>
            <p:nvSpPr>
              <p:cNvPr id="23" name="AutoShape 15"/>
              <p:cNvSpPr>
                <a:spLocks noChangeArrowheads="1"/>
              </p:cNvSpPr>
              <p:nvPr/>
            </p:nvSpPr>
            <p:spPr bwMode="auto">
              <a:xfrm>
                <a:off x="2913" y="3640"/>
                <a:ext cx="364" cy="212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929DB7"/>
                  </a:gs>
                  <a:gs pos="100000">
                    <a:srgbClr val="CCD6E0"/>
                  </a:gs>
                </a:gsLst>
                <a:lin ang="5400000" scaled="1"/>
              </a:gradFill>
              <a:ln w="9525">
                <a:solidFill>
                  <a:srgbClr val="929DB7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s-CL" altLang="es-CL" kern="0" smtClean="0"/>
              </a:p>
            </p:txBody>
          </p:sp>
          <p:sp>
            <p:nvSpPr>
              <p:cNvPr id="24" name="Text Box 16"/>
              <p:cNvSpPr txBox="1">
                <a:spLocks noChangeArrowheads="1"/>
              </p:cNvSpPr>
              <p:nvPr/>
            </p:nvSpPr>
            <p:spPr bwMode="auto">
              <a:xfrm>
                <a:off x="2928" y="3648"/>
                <a:ext cx="33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algn="ctr"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es-ES" altLang="es-CL" sz="800" kern="0" dirty="0" smtClean="0"/>
                  <a:t>Caso de</a:t>
                </a:r>
              </a:p>
              <a:p>
                <a:pPr algn="ctr"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es-ES" altLang="es-CL" sz="800" kern="0" dirty="0" smtClean="0"/>
                  <a:t>Uso 1</a:t>
                </a:r>
                <a:endParaRPr lang="es-ES" altLang="es-CL" sz="1200" kern="0" dirty="0" smtClean="0"/>
              </a:p>
            </p:txBody>
          </p:sp>
        </p:grpSp>
        <p:grpSp>
          <p:nvGrpSpPr>
            <p:cNvPr id="18" name="Group 20"/>
            <p:cNvGrpSpPr>
              <a:grpSpLocks/>
            </p:cNvGrpSpPr>
            <p:nvPr/>
          </p:nvGrpSpPr>
          <p:grpSpPr bwMode="auto">
            <a:xfrm>
              <a:off x="5619554" y="4070962"/>
              <a:ext cx="1014412" cy="533400"/>
              <a:chOff x="1019" y="1210"/>
              <a:chExt cx="639" cy="336"/>
            </a:xfrm>
          </p:grpSpPr>
          <p:grpSp>
            <p:nvGrpSpPr>
              <p:cNvPr id="19" name="Group 14"/>
              <p:cNvGrpSpPr>
                <a:grpSpLocks/>
              </p:cNvGrpSpPr>
              <p:nvPr/>
            </p:nvGrpSpPr>
            <p:grpSpPr bwMode="auto">
              <a:xfrm>
                <a:off x="1019" y="1250"/>
                <a:ext cx="364" cy="220"/>
                <a:chOff x="2913" y="3640"/>
                <a:chExt cx="364" cy="220"/>
              </a:xfrm>
            </p:grpSpPr>
            <p:sp>
              <p:nvSpPr>
                <p:cNvPr id="21" name="AutoShape 15"/>
                <p:cNvSpPr>
                  <a:spLocks noChangeArrowheads="1"/>
                </p:cNvSpPr>
                <p:nvPr/>
              </p:nvSpPr>
              <p:spPr bwMode="auto">
                <a:xfrm>
                  <a:off x="2913" y="3640"/>
                  <a:ext cx="364" cy="212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929DB7"/>
                    </a:gs>
                    <a:gs pos="100000">
                      <a:srgbClr val="CCD6E0"/>
                    </a:gs>
                  </a:gsLst>
                  <a:lin ang="5400000" scaled="1"/>
                </a:gradFill>
                <a:ln w="9525">
                  <a:solidFill>
                    <a:srgbClr val="929DB7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es-CL" altLang="es-CL" kern="0" smtClean="0"/>
                </a:p>
              </p:txBody>
            </p:sp>
            <p:sp>
              <p:nvSpPr>
                <p:cNvPr id="22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2928" y="3648"/>
                  <a:ext cx="338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algn="ctr"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s-ES" altLang="es-CL" sz="800" kern="0" dirty="0" smtClean="0"/>
                    <a:t>Caso de</a:t>
                  </a:r>
                </a:p>
                <a:p>
                  <a:pPr algn="ctr"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s-ES" altLang="es-CL" sz="800" kern="0" dirty="0" smtClean="0"/>
                    <a:t>Uso 1</a:t>
                  </a:r>
                  <a:endParaRPr lang="es-ES" altLang="es-CL" sz="1200" kern="0" dirty="0" smtClean="0"/>
                </a:p>
              </p:txBody>
            </p:sp>
          </p:grpSp>
          <p:pic>
            <p:nvPicPr>
              <p:cNvPr id="20" name="Picture 17" descr="button_ok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22" y="1210"/>
                <a:ext cx="336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2782185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4 Grupo"/>
          <p:cNvGrpSpPr/>
          <p:nvPr/>
        </p:nvGrpSpPr>
        <p:grpSpPr>
          <a:xfrm>
            <a:off x="3937010" y="1484786"/>
            <a:ext cx="4019366" cy="3480482"/>
            <a:chOff x="1213813" y="1140625"/>
            <a:chExt cx="4019366" cy="3480482"/>
          </a:xfrm>
        </p:grpSpPr>
        <p:sp>
          <p:nvSpPr>
            <p:cNvPr id="6" name="Text Box 4"/>
            <p:cNvSpPr txBox="1">
              <a:spLocks noChangeArrowheads="1"/>
            </p:cNvSpPr>
            <p:nvPr/>
          </p:nvSpPr>
          <p:spPr bwMode="auto">
            <a:xfrm>
              <a:off x="3059712" y="2562199"/>
              <a:ext cx="2173467" cy="6001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100" kern="0" dirty="0" smtClean="0">
                  <a:solidFill>
                    <a:srgbClr val="648A04"/>
                  </a:solidFill>
                </a:rPr>
                <a:t>Solicitud de intalaci</a:t>
              </a:r>
              <a:r>
                <a:rPr lang="es-ES_tradnl" altLang="es-CL" sz="1100" kern="0" dirty="0" smtClean="0">
                  <a:solidFill>
                    <a:srgbClr val="648A04"/>
                  </a:solidFill>
                </a:rPr>
                <a:t>ón (RFC) e </a:t>
              </a:r>
              <a:r>
                <a:rPr lang="es-CL" altLang="es-CL" sz="1100" kern="0" dirty="0">
                  <a:solidFill>
                    <a:srgbClr val="648A04"/>
                  </a:solidFill>
                </a:rPr>
                <a:t>i</a:t>
              </a:r>
              <a:r>
                <a:rPr lang="es-CL" altLang="es-CL" sz="1100" kern="0" dirty="0" smtClean="0">
                  <a:solidFill>
                    <a:srgbClr val="648A04"/>
                  </a:solidFill>
                </a:rPr>
                <a:t>nstalación en ambiente de Producción del BANCO</a:t>
              </a:r>
            </a:p>
          </p:txBody>
        </p:sp>
        <p:sp>
          <p:nvSpPr>
            <p:cNvPr id="7" name="AutoShape 3"/>
            <p:cNvSpPr>
              <a:spLocks noChangeArrowheads="1"/>
            </p:cNvSpPr>
            <p:nvPr/>
          </p:nvSpPr>
          <p:spPr bwMode="auto">
            <a:xfrm rot="5400000">
              <a:off x="2713095" y="2580959"/>
              <a:ext cx="504036" cy="647700"/>
            </a:xfrm>
            <a:prstGeom prst="rightArrow">
              <a:avLst>
                <a:gd name="adj1" fmla="val 50000"/>
                <a:gd name="adj2" fmla="val 38907"/>
              </a:avLst>
            </a:prstGeom>
            <a:solidFill>
              <a:srgbClr val="99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endParaRPr lang="es-CL" altLang="es-CL" kern="0" smtClean="0"/>
            </a:p>
          </p:txBody>
        </p:sp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2161979" y="4020943"/>
              <a:ext cx="1847064" cy="6001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100" kern="0" dirty="0" smtClean="0"/>
                <a:t>Componentes de software disponibles en 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100" kern="0" dirty="0" smtClean="0"/>
                <a:t>Ambiente de Producción</a:t>
              </a:r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3144947" y="1860703"/>
              <a:ext cx="2088232" cy="4308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100" kern="0" dirty="0" smtClean="0"/>
                <a:t>Componentes de software administradas y controladas</a:t>
              </a:r>
            </a:p>
          </p:txBody>
        </p:sp>
        <p:grpSp>
          <p:nvGrpSpPr>
            <p:cNvPr id="10" name="Group 25"/>
            <p:cNvGrpSpPr>
              <a:grpSpLocks/>
            </p:cNvGrpSpPr>
            <p:nvPr/>
          </p:nvGrpSpPr>
          <p:grpSpPr bwMode="auto">
            <a:xfrm>
              <a:off x="3740305" y="1140625"/>
              <a:ext cx="844551" cy="792168"/>
              <a:chOff x="3888" y="2832"/>
              <a:chExt cx="532" cy="499"/>
            </a:xfrm>
          </p:grpSpPr>
          <p:pic>
            <p:nvPicPr>
              <p:cNvPr id="24" name="Picture 20" descr="software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88" y="2832"/>
                <a:ext cx="432" cy="4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5" name="Picture 24" descr="kgp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00" y="3011"/>
                <a:ext cx="320" cy="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1" name="Group 20"/>
            <p:cNvGrpSpPr>
              <a:grpSpLocks/>
            </p:cNvGrpSpPr>
            <p:nvPr/>
          </p:nvGrpSpPr>
          <p:grpSpPr bwMode="auto">
            <a:xfrm>
              <a:off x="2713217" y="3415352"/>
              <a:ext cx="990599" cy="533400"/>
              <a:chOff x="984" y="778"/>
              <a:chExt cx="624" cy="336"/>
            </a:xfrm>
          </p:grpSpPr>
          <p:grpSp>
            <p:nvGrpSpPr>
              <p:cNvPr id="20" name="Group 14"/>
              <p:cNvGrpSpPr>
                <a:grpSpLocks/>
              </p:cNvGrpSpPr>
              <p:nvPr/>
            </p:nvGrpSpPr>
            <p:grpSpPr bwMode="auto">
              <a:xfrm>
                <a:off x="984" y="826"/>
                <a:ext cx="364" cy="228"/>
                <a:chOff x="2878" y="3216"/>
                <a:chExt cx="364" cy="228"/>
              </a:xfrm>
            </p:grpSpPr>
            <p:sp>
              <p:nvSpPr>
                <p:cNvPr id="22" name="AutoShape 15"/>
                <p:cNvSpPr>
                  <a:spLocks noChangeArrowheads="1"/>
                </p:cNvSpPr>
                <p:nvPr/>
              </p:nvSpPr>
              <p:spPr bwMode="auto">
                <a:xfrm>
                  <a:off x="2878" y="3232"/>
                  <a:ext cx="364" cy="212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929DB7"/>
                    </a:gs>
                    <a:gs pos="100000">
                      <a:srgbClr val="CCD6E0"/>
                    </a:gs>
                  </a:gsLst>
                  <a:lin ang="5400000" scaled="1"/>
                </a:gradFill>
                <a:ln w="9525">
                  <a:solidFill>
                    <a:srgbClr val="929DB7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es-CL" altLang="es-CL" kern="0" smtClean="0"/>
                </a:p>
              </p:txBody>
            </p:sp>
            <p:sp>
              <p:nvSpPr>
                <p:cNvPr id="23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2878" y="3216"/>
                  <a:ext cx="338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algn="ctr"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s-ES" altLang="es-CL" sz="800" kern="0" dirty="0" smtClean="0"/>
                    <a:t>Caso de</a:t>
                  </a:r>
                </a:p>
                <a:p>
                  <a:pPr algn="ctr"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s-ES" altLang="es-CL" sz="800" kern="0" dirty="0" smtClean="0"/>
                    <a:t>Uso 1</a:t>
                  </a:r>
                  <a:endParaRPr lang="es-ES" altLang="es-CL" sz="1200" kern="0" dirty="0" smtClean="0"/>
                </a:p>
              </p:txBody>
            </p:sp>
          </p:grpSp>
          <p:pic>
            <p:nvPicPr>
              <p:cNvPr id="21" name="Picture 17" descr="button_ok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72" y="778"/>
                <a:ext cx="336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1213813" y="1714508"/>
              <a:ext cx="214715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200" kern="0" dirty="0" smtClean="0"/>
                <a:t>Componentes de software certificados por QA</a:t>
              </a:r>
            </a:p>
          </p:txBody>
        </p:sp>
        <p:grpSp>
          <p:nvGrpSpPr>
            <p:cNvPr id="13" name="Group 20"/>
            <p:cNvGrpSpPr>
              <a:grpSpLocks/>
            </p:cNvGrpSpPr>
            <p:nvPr/>
          </p:nvGrpSpPr>
          <p:grpSpPr bwMode="auto">
            <a:xfrm>
              <a:off x="1882124" y="1181108"/>
              <a:ext cx="1014412" cy="533400"/>
              <a:chOff x="1019" y="1210"/>
              <a:chExt cx="639" cy="336"/>
            </a:xfrm>
          </p:grpSpPr>
          <p:grpSp>
            <p:nvGrpSpPr>
              <p:cNvPr id="16" name="Group 14"/>
              <p:cNvGrpSpPr>
                <a:grpSpLocks/>
              </p:cNvGrpSpPr>
              <p:nvPr/>
            </p:nvGrpSpPr>
            <p:grpSpPr bwMode="auto">
              <a:xfrm>
                <a:off x="1019" y="1250"/>
                <a:ext cx="364" cy="220"/>
                <a:chOff x="2913" y="3640"/>
                <a:chExt cx="364" cy="220"/>
              </a:xfrm>
            </p:grpSpPr>
            <p:sp>
              <p:nvSpPr>
                <p:cNvPr id="18" name="AutoShape 15"/>
                <p:cNvSpPr>
                  <a:spLocks noChangeArrowheads="1"/>
                </p:cNvSpPr>
                <p:nvPr/>
              </p:nvSpPr>
              <p:spPr bwMode="auto">
                <a:xfrm>
                  <a:off x="2913" y="3640"/>
                  <a:ext cx="364" cy="212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929DB7"/>
                    </a:gs>
                    <a:gs pos="100000">
                      <a:srgbClr val="CCD6E0"/>
                    </a:gs>
                  </a:gsLst>
                  <a:lin ang="5400000" scaled="1"/>
                </a:gradFill>
                <a:ln w="9525">
                  <a:solidFill>
                    <a:srgbClr val="929DB7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es-CL" altLang="es-CL" kern="0" smtClean="0"/>
                </a:p>
              </p:txBody>
            </p:sp>
            <p:sp>
              <p:nvSpPr>
                <p:cNvPr id="19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2928" y="3648"/>
                  <a:ext cx="338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algn="ctr"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s-ES" altLang="es-CL" sz="800" kern="0" dirty="0" smtClean="0"/>
                    <a:t>Caso de</a:t>
                  </a:r>
                </a:p>
                <a:p>
                  <a:pPr algn="ctr"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s-ES" altLang="es-CL" sz="800" kern="0" dirty="0" smtClean="0"/>
                    <a:t>Uso 1</a:t>
                  </a:r>
                  <a:endParaRPr lang="es-ES" altLang="es-CL" sz="1200" kern="0" dirty="0" smtClean="0"/>
                </a:p>
              </p:txBody>
            </p:sp>
          </p:grpSp>
          <p:pic>
            <p:nvPicPr>
              <p:cNvPr id="17" name="Picture 17" descr="button_ok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22" y="1210"/>
                <a:ext cx="336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4" name="Picture 19" descr="documents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2819" y="2436767"/>
              <a:ext cx="576064" cy="5760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 Box 5"/>
            <p:cNvSpPr txBox="1">
              <a:spLocks noChangeArrowheads="1"/>
            </p:cNvSpPr>
            <p:nvPr/>
          </p:nvSpPr>
          <p:spPr bwMode="auto">
            <a:xfrm>
              <a:off x="1920811" y="2993086"/>
              <a:ext cx="675035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dirty="0" smtClean="0"/>
                <a:t>RFC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31971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38 Rectángulo"/>
          <p:cNvSpPr/>
          <p:nvPr/>
        </p:nvSpPr>
        <p:spPr>
          <a:xfrm>
            <a:off x="4053840" y="4516987"/>
            <a:ext cx="2270328" cy="128827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5" name="34 Rectángulo"/>
          <p:cNvSpPr/>
          <p:nvPr/>
        </p:nvSpPr>
        <p:spPr>
          <a:xfrm>
            <a:off x="1600632" y="4516987"/>
            <a:ext cx="2270328" cy="128827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3" name="32 Rectángulo"/>
          <p:cNvSpPr/>
          <p:nvPr/>
        </p:nvSpPr>
        <p:spPr>
          <a:xfrm>
            <a:off x="1619672" y="1354551"/>
            <a:ext cx="4704496" cy="1426377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4" name="33 Rectángulo"/>
          <p:cNvSpPr/>
          <p:nvPr/>
        </p:nvSpPr>
        <p:spPr>
          <a:xfrm>
            <a:off x="1610152" y="2908246"/>
            <a:ext cx="4714016" cy="143050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44" name="43 Conector angular"/>
          <p:cNvCxnSpPr>
            <a:stCxn id="24" idx="2"/>
            <a:endCxn id="25" idx="1"/>
          </p:cNvCxnSpPr>
          <p:nvPr/>
        </p:nvCxnSpPr>
        <p:spPr>
          <a:xfrm rot="5400000">
            <a:off x="2474072" y="3870744"/>
            <a:ext cx="525368" cy="1226056"/>
          </a:xfrm>
          <a:prstGeom prst="bentConnector3">
            <a:avLst>
              <a:gd name="adj1" fmla="val 41298"/>
            </a:avLst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2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576777"/>
              </p:ext>
            </p:extLst>
          </p:nvPr>
        </p:nvGraphicFramePr>
        <p:xfrm>
          <a:off x="2982352" y="1555945"/>
          <a:ext cx="734864" cy="9369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" name="Visio" r:id="rId3" imgW="738530" imgH="941222" progId="Visio.Drawing.11">
                  <p:embed/>
                </p:oleObj>
              </mc:Choice>
              <mc:Fallback>
                <p:oleObj name="Visio" r:id="rId3" imgW="738530" imgH="941222" progId="Visio.Drawing.11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2352" y="1555945"/>
                        <a:ext cx="734864" cy="9369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6" name="45 Conector angular"/>
          <p:cNvCxnSpPr>
            <a:stCxn id="24" idx="2"/>
            <a:endCxn id="49" idx="1"/>
          </p:cNvCxnSpPr>
          <p:nvPr/>
        </p:nvCxnSpPr>
        <p:spPr>
          <a:xfrm rot="16200000" flipH="1">
            <a:off x="3740666" y="3830205"/>
            <a:ext cx="432048" cy="1213813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23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2671140"/>
              </p:ext>
            </p:extLst>
          </p:nvPr>
        </p:nvGraphicFramePr>
        <p:xfrm>
          <a:off x="2969516" y="3121304"/>
          <a:ext cx="760536" cy="10997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" r:id="rId5" imgW="657360" imgH="948600" progId="Visio.Drawing.11">
                  <p:embed/>
                </p:oleObj>
              </mc:Choice>
              <mc:Fallback>
                <p:oleObj r:id="rId5" imgW="657360" imgH="948600" progId="Visio.Drawing.11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9516" y="3121304"/>
                        <a:ext cx="760536" cy="10997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24 Disco magnético"/>
          <p:cNvSpPr/>
          <p:nvPr/>
        </p:nvSpPr>
        <p:spPr>
          <a:xfrm>
            <a:off x="1835696" y="4746456"/>
            <a:ext cx="576064" cy="86409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27" name="26 Conector recto de flecha"/>
          <p:cNvCxnSpPr>
            <a:stCxn id="23" idx="2"/>
            <a:endCxn id="24" idx="0"/>
          </p:cNvCxnSpPr>
          <p:nvPr/>
        </p:nvCxnSpPr>
        <p:spPr>
          <a:xfrm>
            <a:off x="3349784" y="2492896"/>
            <a:ext cx="0" cy="62840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35 CuadroTexto"/>
          <p:cNvSpPr txBox="1"/>
          <p:nvPr/>
        </p:nvSpPr>
        <p:spPr>
          <a:xfrm>
            <a:off x="5157605" y="1354551"/>
            <a:ext cx="1138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Capa Web</a:t>
            </a:r>
            <a:endParaRPr lang="es-CL" dirty="0"/>
          </a:p>
        </p:txBody>
      </p:sp>
      <p:sp>
        <p:nvSpPr>
          <p:cNvPr id="37" name="36 CuadroTexto"/>
          <p:cNvSpPr txBox="1"/>
          <p:nvPr/>
        </p:nvSpPr>
        <p:spPr>
          <a:xfrm>
            <a:off x="4698510" y="2908246"/>
            <a:ext cx="1610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Capa Aplicativa</a:t>
            </a:r>
            <a:endParaRPr lang="es-CL" dirty="0"/>
          </a:p>
        </p:txBody>
      </p:sp>
      <p:sp>
        <p:nvSpPr>
          <p:cNvPr id="38" name="37 CuadroTexto"/>
          <p:cNvSpPr txBox="1"/>
          <p:nvPr/>
        </p:nvSpPr>
        <p:spPr>
          <a:xfrm>
            <a:off x="2411760" y="4532173"/>
            <a:ext cx="1505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CL" dirty="0" smtClean="0"/>
              <a:t>Capa </a:t>
            </a:r>
          </a:p>
          <a:p>
            <a:pPr algn="r"/>
            <a:r>
              <a:rPr lang="es-CL" dirty="0" smtClean="0"/>
              <a:t>Base de Datos</a:t>
            </a:r>
            <a:endParaRPr lang="es-CL" dirty="0"/>
          </a:p>
        </p:txBody>
      </p:sp>
      <p:sp>
        <p:nvSpPr>
          <p:cNvPr id="40" name="39 CuadroTexto"/>
          <p:cNvSpPr txBox="1"/>
          <p:nvPr/>
        </p:nvSpPr>
        <p:spPr>
          <a:xfrm>
            <a:off x="4889095" y="4514795"/>
            <a:ext cx="14350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CL" dirty="0" smtClean="0"/>
              <a:t>Capa </a:t>
            </a:r>
          </a:p>
          <a:p>
            <a:pPr algn="r"/>
            <a:r>
              <a:rPr lang="es-CL" dirty="0" smtClean="0"/>
              <a:t>Web </a:t>
            </a:r>
            <a:r>
              <a:rPr lang="es-CL" dirty="0" err="1" smtClean="0"/>
              <a:t>Services</a:t>
            </a:r>
            <a:endParaRPr lang="es-CL" dirty="0"/>
          </a:p>
        </p:txBody>
      </p:sp>
      <p:sp>
        <p:nvSpPr>
          <p:cNvPr id="49" name="48 Llamada de flecha izquierda y derecha"/>
          <p:cNvSpPr/>
          <p:nvPr/>
        </p:nvSpPr>
        <p:spPr>
          <a:xfrm rot="5400000">
            <a:off x="4052841" y="4939466"/>
            <a:ext cx="1021513" cy="448853"/>
          </a:xfrm>
          <a:prstGeom prst="left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74420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32 Rectángulo"/>
          <p:cNvSpPr/>
          <p:nvPr/>
        </p:nvSpPr>
        <p:spPr>
          <a:xfrm>
            <a:off x="1619672" y="1763524"/>
            <a:ext cx="4704496" cy="224154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6" name="35 CuadroTexto"/>
          <p:cNvSpPr txBox="1"/>
          <p:nvPr/>
        </p:nvSpPr>
        <p:spPr>
          <a:xfrm>
            <a:off x="5157605" y="1763524"/>
            <a:ext cx="1138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Capa Web</a:t>
            </a:r>
            <a:endParaRPr lang="es-CL" dirty="0"/>
          </a:p>
        </p:txBody>
      </p:sp>
      <p:pic>
        <p:nvPicPr>
          <p:cNvPr id="2050" name="Picture 2" descr="http://ww3.bancochile.cl/wps/wcm/connect/c028a080456670e6b069b98395200d6a/1/iphone_mini-banco.png?MOD=AJPERES&amp;CACHEID=c028a080456670e6b069b98395200d6a/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581" y="2132856"/>
            <a:ext cx="692515" cy="1304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3.bancochile.cl/wps/wcm/connect/c028a080456670e6b069b98395200d6a/2/android_mini-ban.png?MOD=AJPERES&amp;CACHEID=c028a080456670e6b069b98395200d6a/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3126" y="2132856"/>
            <a:ext cx="693050" cy="1350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276872"/>
            <a:ext cx="799689" cy="14216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20 Rectángulo"/>
          <p:cNvSpPr/>
          <p:nvPr/>
        </p:nvSpPr>
        <p:spPr>
          <a:xfrm>
            <a:off x="1772072" y="2132856"/>
            <a:ext cx="2693018" cy="172819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2" name="21 CuadroTexto"/>
          <p:cNvSpPr txBox="1"/>
          <p:nvPr/>
        </p:nvSpPr>
        <p:spPr>
          <a:xfrm>
            <a:off x="3546759" y="2145880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Apache</a:t>
            </a:r>
            <a:endParaRPr lang="es-CL" dirty="0"/>
          </a:p>
        </p:txBody>
      </p:sp>
      <p:sp>
        <p:nvSpPr>
          <p:cNvPr id="26" name="25 Rectángulo"/>
          <p:cNvSpPr/>
          <p:nvPr/>
        </p:nvSpPr>
        <p:spPr>
          <a:xfrm>
            <a:off x="3203848" y="3284984"/>
            <a:ext cx="1253733" cy="576064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8" name="27 CuadroTexto"/>
          <p:cNvSpPr txBox="1"/>
          <p:nvPr/>
        </p:nvSpPr>
        <p:spPr>
          <a:xfrm>
            <a:off x="3274408" y="3388350"/>
            <a:ext cx="1112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err="1" smtClean="0"/>
              <a:t>Proxypass</a:t>
            </a:r>
            <a:endParaRPr lang="es-CL" dirty="0"/>
          </a:p>
        </p:txBody>
      </p:sp>
      <p:cxnSp>
        <p:nvCxnSpPr>
          <p:cNvPr id="29" name="28 Conector angular"/>
          <p:cNvCxnSpPr>
            <a:stCxn id="2053" idx="3"/>
            <a:endCxn id="28" idx="1"/>
          </p:cNvCxnSpPr>
          <p:nvPr/>
        </p:nvCxnSpPr>
        <p:spPr>
          <a:xfrm>
            <a:off x="2779401" y="2987706"/>
            <a:ext cx="495007" cy="58531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29 Conector angular"/>
          <p:cNvCxnSpPr>
            <a:stCxn id="2050" idx="2"/>
            <a:endCxn id="28" idx="3"/>
          </p:cNvCxnSpPr>
          <p:nvPr/>
        </p:nvCxnSpPr>
        <p:spPr>
          <a:xfrm rot="5400000">
            <a:off x="4670655" y="3153831"/>
            <a:ext cx="135551" cy="702819"/>
          </a:xfrm>
          <a:prstGeom prst="bentConnector2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40 Conector angular"/>
          <p:cNvCxnSpPr>
            <a:stCxn id="2052" idx="2"/>
            <a:endCxn id="28" idx="3"/>
          </p:cNvCxnSpPr>
          <p:nvPr/>
        </p:nvCxnSpPr>
        <p:spPr>
          <a:xfrm rot="5400000">
            <a:off x="5053421" y="2816786"/>
            <a:ext cx="89830" cy="1422631"/>
          </a:xfrm>
          <a:prstGeom prst="bentConnector2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41 Conector recto de flecha"/>
          <p:cNvCxnSpPr>
            <a:stCxn id="28" idx="2"/>
            <a:endCxn id="45" idx="0"/>
          </p:cNvCxnSpPr>
          <p:nvPr/>
        </p:nvCxnSpPr>
        <p:spPr>
          <a:xfrm>
            <a:off x="3830714" y="3757682"/>
            <a:ext cx="0" cy="391399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42 Rectángulo"/>
          <p:cNvSpPr/>
          <p:nvPr/>
        </p:nvSpPr>
        <p:spPr>
          <a:xfrm>
            <a:off x="1619672" y="4149081"/>
            <a:ext cx="4704495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5" name="44 CuadroTexto"/>
          <p:cNvSpPr txBox="1"/>
          <p:nvPr/>
        </p:nvSpPr>
        <p:spPr>
          <a:xfrm>
            <a:off x="3025557" y="4149081"/>
            <a:ext cx="1610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Capa Aplicativa</a:t>
            </a:r>
            <a:endParaRPr lang="es-CL" dirty="0"/>
          </a:p>
        </p:txBody>
      </p:sp>
      <p:sp>
        <p:nvSpPr>
          <p:cNvPr id="48" name="47 Llamada rectangular"/>
          <p:cNvSpPr/>
          <p:nvPr/>
        </p:nvSpPr>
        <p:spPr>
          <a:xfrm>
            <a:off x="4939182" y="3757682"/>
            <a:ext cx="1574849" cy="625321"/>
          </a:xfrm>
          <a:prstGeom prst="wedgeRectCallout">
            <a:avLst>
              <a:gd name="adj1" fmla="val -117637"/>
              <a:gd name="adj2" fmla="val -19429"/>
            </a:avLst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 smtClean="0">
                <a:solidFill>
                  <a:schemeClr val="tx1"/>
                </a:solidFill>
              </a:rPr>
              <a:t>Consume Servicios REST expuestos por la Capa Aplicativa</a:t>
            </a:r>
            <a:endParaRPr lang="es-CL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24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Rectángulo"/>
          <p:cNvSpPr/>
          <p:nvPr/>
        </p:nvSpPr>
        <p:spPr>
          <a:xfrm>
            <a:off x="1610152" y="2908246"/>
            <a:ext cx="4714016" cy="143050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8" name="17 CuadroTexto"/>
          <p:cNvSpPr txBox="1"/>
          <p:nvPr/>
        </p:nvSpPr>
        <p:spPr>
          <a:xfrm>
            <a:off x="4698510" y="2908246"/>
            <a:ext cx="1610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Capa Aplicativa</a:t>
            </a:r>
            <a:endParaRPr lang="es-CL" dirty="0"/>
          </a:p>
        </p:txBody>
      </p:sp>
      <p:sp>
        <p:nvSpPr>
          <p:cNvPr id="19" name="18 Rectángulo"/>
          <p:cNvSpPr/>
          <p:nvPr/>
        </p:nvSpPr>
        <p:spPr>
          <a:xfrm>
            <a:off x="1610153" y="2276872"/>
            <a:ext cx="4714015" cy="36933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ln>
                <a:solidFill>
                  <a:schemeClr val="accent3"/>
                </a:solidFill>
              </a:ln>
              <a:solidFill>
                <a:schemeClr val="accent3"/>
              </a:solidFill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3398158" y="2276872"/>
            <a:ext cx="1138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Capa Web</a:t>
            </a:r>
            <a:endParaRPr lang="es-CL" dirty="0"/>
          </a:p>
        </p:txBody>
      </p:sp>
      <p:graphicFrame>
        <p:nvGraphicFramePr>
          <p:cNvPr id="2" name="1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4034872"/>
              </p:ext>
            </p:extLst>
          </p:nvPr>
        </p:nvGraphicFramePr>
        <p:xfrm>
          <a:off x="3727991" y="3277578"/>
          <a:ext cx="478337" cy="6920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r:id="rId3" imgW="657360" imgH="948600" progId="Visio.Drawing.11">
                  <p:embed/>
                </p:oleObj>
              </mc:Choice>
              <mc:Fallback>
                <p:oleObj r:id="rId3" imgW="657360" imgH="948600" progId="Visio.Drawing.11">
                  <p:embed/>
                  <p:pic>
                    <p:nvPicPr>
                      <p:cNvPr id="0" name="23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7991" y="3277578"/>
                        <a:ext cx="478337" cy="6920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22 Rectángulo"/>
          <p:cNvSpPr/>
          <p:nvPr/>
        </p:nvSpPr>
        <p:spPr>
          <a:xfrm>
            <a:off x="4053840" y="4516988"/>
            <a:ext cx="2270328" cy="36714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4" name="23 Rectángulo"/>
          <p:cNvSpPr/>
          <p:nvPr/>
        </p:nvSpPr>
        <p:spPr>
          <a:xfrm>
            <a:off x="1600632" y="4516987"/>
            <a:ext cx="2270328" cy="36714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5" name="24 CuadroTexto"/>
          <p:cNvSpPr txBox="1"/>
          <p:nvPr/>
        </p:nvSpPr>
        <p:spPr>
          <a:xfrm>
            <a:off x="1727684" y="4532173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L" dirty="0" smtClean="0"/>
              <a:t>Capa Base de Datos</a:t>
            </a:r>
            <a:endParaRPr lang="es-CL" dirty="0"/>
          </a:p>
        </p:txBody>
      </p:sp>
      <p:sp>
        <p:nvSpPr>
          <p:cNvPr id="27" name="26 CuadroTexto"/>
          <p:cNvSpPr txBox="1"/>
          <p:nvPr/>
        </p:nvSpPr>
        <p:spPr>
          <a:xfrm>
            <a:off x="4204907" y="4532173"/>
            <a:ext cx="1968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L" dirty="0" smtClean="0"/>
              <a:t>Capa Web </a:t>
            </a:r>
            <a:r>
              <a:rPr lang="es-CL" dirty="0" err="1" smtClean="0"/>
              <a:t>Services</a:t>
            </a:r>
            <a:endParaRPr lang="es-CL" dirty="0"/>
          </a:p>
        </p:txBody>
      </p:sp>
      <p:cxnSp>
        <p:nvCxnSpPr>
          <p:cNvPr id="31" name="30 Conector recto de flecha"/>
          <p:cNvCxnSpPr>
            <a:endCxn id="2" idx="0"/>
          </p:cNvCxnSpPr>
          <p:nvPr/>
        </p:nvCxnSpPr>
        <p:spPr>
          <a:xfrm flipH="1">
            <a:off x="3967159" y="2617812"/>
            <a:ext cx="3081" cy="65976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4 Llamada rectangular"/>
          <p:cNvSpPr/>
          <p:nvPr/>
        </p:nvSpPr>
        <p:spPr>
          <a:xfrm>
            <a:off x="1727684" y="2947695"/>
            <a:ext cx="1332148" cy="625321"/>
          </a:xfrm>
          <a:prstGeom prst="wedgeRectCallout">
            <a:avLst>
              <a:gd name="adj1" fmla="val 111302"/>
              <a:gd name="adj2" fmla="val -9193"/>
            </a:avLst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 smtClean="0">
                <a:solidFill>
                  <a:schemeClr val="tx1"/>
                </a:solidFill>
              </a:rPr>
              <a:t>Expone Servicios REST consumidos por la Capa Web</a:t>
            </a:r>
            <a:endParaRPr lang="es-CL" sz="1200" dirty="0">
              <a:solidFill>
                <a:schemeClr val="tx1"/>
              </a:solidFill>
            </a:endParaRPr>
          </a:p>
        </p:txBody>
      </p:sp>
      <p:sp>
        <p:nvSpPr>
          <p:cNvPr id="32" name="31 Llamada rectangular"/>
          <p:cNvSpPr/>
          <p:nvPr/>
        </p:nvSpPr>
        <p:spPr>
          <a:xfrm>
            <a:off x="4733973" y="3573016"/>
            <a:ext cx="1574849" cy="625321"/>
          </a:xfrm>
          <a:prstGeom prst="wedgeRectCallout">
            <a:avLst>
              <a:gd name="adj1" fmla="val 11843"/>
              <a:gd name="adj2" fmla="val 88781"/>
            </a:avLst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 smtClean="0">
                <a:solidFill>
                  <a:schemeClr val="tx1"/>
                </a:solidFill>
              </a:rPr>
              <a:t>Consume Servicios SOAP expuestos por el Bus Oracle</a:t>
            </a:r>
            <a:endParaRPr lang="es-CL" sz="1200" dirty="0">
              <a:solidFill>
                <a:schemeClr val="tx1"/>
              </a:solidFill>
            </a:endParaRPr>
          </a:p>
        </p:txBody>
      </p:sp>
      <p:cxnSp>
        <p:nvCxnSpPr>
          <p:cNvPr id="35" name="34 Conector angular"/>
          <p:cNvCxnSpPr>
            <a:stCxn id="2" idx="2"/>
            <a:endCxn id="25" idx="0"/>
          </p:cNvCxnSpPr>
          <p:nvPr/>
        </p:nvCxnSpPr>
        <p:spPr>
          <a:xfrm rot="5400000">
            <a:off x="3070202" y="3635215"/>
            <a:ext cx="562553" cy="1231363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36 Conector angular"/>
          <p:cNvCxnSpPr>
            <a:stCxn id="2" idx="2"/>
            <a:endCxn id="27" idx="0"/>
          </p:cNvCxnSpPr>
          <p:nvPr/>
        </p:nvCxnSpPr>
        <p:spPr>
          <a:xfrm rot="16200000" flipH="1">
            <a:off x="4296805" y="3639973"/>
            <a:ext cx="562553" cy="122184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37 Llamada rectangular"/>
          <p:cNvSpPr/>
          <p:nvPr/>
        </p:nvSpPr>
        <p:spPr>
          <a:xfrm>
            <a:off x="1794941" y="3830101"/>
            <a:ext cx="1574849" cy="281278"/>
          </a:xfrm>
          <a:prstGeom prst="wedgeRectCallout">
            <a:avLst>
              <a:gd name="adj1" fmla="val -29381"/>
              <a:gd name="adj2" fmla="val 176555"/>
            </a:avLst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 smtClean="0">
                <a:solidFill>
                  <a:schemeClr val="tx1"/>
                </a:solidFill>
              </a:rPr>
              <a:t>Persistencia de Datos</a:t>
            </a:r>
            <a:endParaRPr lang="es-CL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44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Rectángulo"/>
          <p:cNvSpPr/>
          <p:nvPr/>
        </p:nvSpPr>
        <p:spPr>
          <a:xfrm>
            <a:off x="1610152" y="2908247"/>
            <a:ext cx="4714016" cy="40079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8" name="17 CuadroTexto"/>
          <p:cNvSpPr txBox="1"/>
          <p:nvPr/>
        </p:nvSpPr>
        <p:spPr>
          <a:xfrm>
            <a:off x="3162003" y="2923976"/>
            <a:ext cx="1610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Capa Aplicativa</a:t>
            </a:r>
            <a:endParaRPr lang="es-CL" dirty="0"/>
          </a:p>
        </p:txBody>
      </p:sp>
      <p:sp>
        <p:nvSpPr>
          <p:cNvPr id="23" name="22 Rectángulo"/>
          <p:cNvSpPr/>
          <p:nvPr/>
        </p:nvSpPr>
        <p:spPr>
          <a:xfrm>
            <a:off x="4053840" y="3476530"/>
            <a:ext cx="2270328" cy="117660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4" name="23 Rectángulo"/>
          <p:cNvSpPr/>
          <p:nvPr/>
        </p:nvSpPr>
        <p:spPr>
          <a:xfrm>
            <a:off x="1600632" y="3476530"/>
            <a:ext cx="2270328" cy="117660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5" name="24 CuadroTexto"/>
          <p:cNvSpPr txBox="1"/>
          <p:nvPr/>
        </p:nvSpPr>
        <p:spPr>
          <a:xfrm>
            <a:off x="1727684" y="3491716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L" dirty="0" smtClean="0"/>
              <a:t>Capa Base de Datos</a:t>
            </a:r>
            <a:endParaRPr lang="es-CL" dirty="0"/>
          </a:p>
        </p:txBody>
      </p:sp>
      <p:sp>
        <p:nvSpPr>
          <p:cNvPr id="27" name="26 CuadroTexto"/>
          <p:cNvSpPr txBox="1"/>
          <p:nvPr/>
        </p:nvSpPr>
        <p:spPr>
          <a:xfrm>
            <a:off x="4204907" y="3491716"/>
            <a:ext cx="1968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L" dirty="0" smtClean="0"/>
              <a:t>Capa Web </a:t>
            </a:r>
            <a:r>
              <a:rPr lang="es-CL" dirty="0" err="1" smtClean="0"/>
              <a:t>Services</a:t>
            </a:r>
            <a:endParaRPr lang="es-CL" dirty="0"/>
          </a:p>
        </p:txBody>
      </p:sp>
      <p:cxnSp>
        <p:nvCxnSpPr>
          <p:cNvPr id="35" name="34 Conector angular"/>
          <p:cNvCxnSpPr>
            <a:stCxn id="18" idx="2"/>
            <a:endCxn id="25" idx="0"/>
          </p:cNvCxnSpPr>
          <p:nvPr/>
        </p:nvCxnSpPr>
        <p:spPr>
          <a:xfrm rot="5400000">
            <a:off x="3252274" y="2776830"/>
            <a:ext cx="198408" cy="123136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36 Conector angular"/>
          <p:cNvCxnSpPr>
            <a:stCxn id="18" idx="2"/>
            <a:endCxn id="27" idx="0"/>
          </p:cNvCxnSpPr>
          <p:nvPr/>
        </p:nvCxnSpPr>
        <p:spPr>
          <a:xfrm rot="16200000" flipH="1">
            <a:off x="4478878" y="2781590"/>
            <a:ext cx="198408" cy="122184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21 Disco magnético"/>
          <p:cNvSpPr/>
          <p:nvPr/>
        </p:nvSpPr>
        <p:spPr>
          <a:xfrm>
            <a:off x="2273716" y="3910983"/>
            <a:ext cx="924160" cy="5482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6" name="25 Llamada de flecha izquierda y derecha"/>
          <p:cNvSpPr/>
          <p:nvPr/>
        </p:nvSpPr>
        <p:spPr>
          <a:xfrm rot="5400000">
            <a:off x="4864967" y="3825045"/>
            <a:ext cx="648074" cy="720080"/>
          </a:xfrm>
          <a:prstGeom prst="leftRightArrowCallout">
            <a:avLst>
              <a:gd name="adj1" fmla="val 10890"/>
              <a:gd name="adj2" fmla="val 15123"/>
              <a:gd name="adj3" fmla="val 17945"/>
              <a:gd name="adj4" fmla="val 481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29" name="28 Llamada rectangular"/>
          <p:cNvSpPr/>
          <p:nvPr/>
        </p:nvSpPr>
        <p:spPr>
          <a:xfrm>
            <a:off x="4053840" y="4797152"/>
            <a:ext cx="1883253" cy="625321"/>
          </a:xfrm>
          <a:prstGeom prst="wedgeRectCallout">
            <a:avLst>
              <a:gd name="adj1" fmla="val -12845"/>
              <a:gd name="adj2" fmla="val -123251"/>
            </a:avLst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 smtClean="0">
                <a:solidFill>
                  <a:schemeClr val="tx1"/>
                </a:solidFill>
              </a:rPr>
              <a:t>Responde las solicitudes a los Servicios SOAP expuestos</a:t>
            </a:r>
            <a:endParaRPr lang="es-CL" sz="1200" dirty="0">
              <a:solidFill>
                <a:schemeClr val="tx1"/>
              </a:solidFill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4889281" y="4000419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 smtClean="0">
                <a:solidFill>
                  <a:schemeClr val="bg1"/>
                </a:solidFill>
              </a:rPr>
              <a:t>BUS</a:t>
            </a:r>
            <a:endParaRPr lang="es-CL" b="1" dirty="0">
              <a:solidFill>
                <a:schemeClr val="bg1"/>
              </a:solidFill>
            </a:endParaRPr>
          </a:p>
        </p:txBody>
      </p:sp>
      <p:sp>
        <p:nvSpPr>
          <p:cNvPr id="33" name="32 Llamada rectangular"/>
          <p:cNvSpPr/>
          <p:nvPr/>
        </p:nvSpPr>
        <p:spPr>
          <a:xfrm>
            <a:off x="1987707" y="4790656"/>
            <a:ext cx="1883253" cy="625321"/>
          </a:xfrm>
          <a:prstGeom prst="wedgeRectCallout">
            <a:avLst>
              <a:gd name="adj1" fmla="val 17259"/>
              <a:gd name="adj2" fmla="val -123251"/>
            </a:avLst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 smtClean="0">
                <a:solidFill>
                  <a:schemeClr val="tx1"/>
                </a:solidFill>
              </a:rPr>
              <a:t>Guarda distinto tipos de datos que usa la Capa Aplicativa</a:t>
            </a:r>
            <a:endParaRPr lang="es-CL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774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redondeado 7"/>
          <p:cNvSpPr/>
          <p:nvPr/>
        </p:nvSpPr>
        <p:spPr>
          <a:xfrm>
            <a:off x="1751388" y="1854116"/>
            <a:ext cx="4431544" cy="2943036"/>
          </a:xfrm>
          <a:prstGeom prst="roundRect">
            <a:avLst>
              <a:gd name="adj" fmla="val 713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s-ES" dirty="0" smtClean="0">
                <a:solidFill>
                  <a:schemeClr val="tx1"/>
                </a:solidFill>
              </a:rPr>
              <a:t>SAP </a:t>
            </a:r>
          </a:p>
          <a:p>
            <a:pPr algn="r"/>
            <a:r>
              <a:rPr lang="es-ES" dirty="0" smtClean="0">
                <a:solidFill>
                  <a:schemeClr val="tx1"/>
                </a:solidFill>
              </a:rPr>
              <a:t>Mobiliser </a:t>
            </a:r>
          </a:p>
          <a:p>
            <a:pPr algn="r"/>
            <a:r>
              <a:rPr lang="es-ES" dirty="0" smtClean="0">
                <a:solidFill>
                  <a:schemeClr val="tx1"/>
                </a:solidFill>
              </a:rPr>
              <a:t>Core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" name="16 Rectángulo"/>
          <p:cNvSpPr/>
          <p:nvPr/>
        </p:nvSpPr>
        <p:spPr>
          <a:xfrm>
            <a:off x="1610152" y="1484784"/>
            <a:ext cx="4712593" cy="345638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" name="17 CuadroTexto"/>
          <p:cNvSpPr txBox="1"/>
          <p:nvPr/>
        </p:nvSpPr>
        <p:spPr>
          <a:xfrm>
            <a:off x="4713855" y="1484784"/>
            <a:ext cx="1610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Capa Aplicativa</a:t>
            </a:r>
            <a:endParaRPr lang="es-CL" dirty="0"/>
          </a:p>
        </p:txBody>
      </p:sp>
      <p:sp>
        <p:nvSpPr>
          <p:cNvPr id="4" name="Rectángulo redondeado 3"/>
          <p:cNvSpPr/>
          <p:nvPr/>
        </p:nvSpPr>
        <p:spPr>
          <a:xfrm>
            <a:off x="1832822" y="2712824"/>
            <a:ext cx="2376264" cy="3507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SmartPhone Endpoint</a:t>
            </a:r>
            <a:endParaRPr lang="es-ES" dirty="0"/>
          </a:p>
        </p:txBody>
      </p:sp>
      <p:sp>
        <p:nvSpPr>
          <p:cNvPr id="5" name="Rectángulo redondeado 4"/>
          <p:cNvSpPr/>
          <p:nvPr/>
        </p:nvSpPr>
        <p:spPr>
          <a:xfrm>
            <a:off x="1832822" y="3243625"/>
            <a:ext cx="2376264" cy="3507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Business Logic</a:t>
            </a:r>
            <a:endParaRPr lang="es-ES" dirty="0"/>
          </a:p>
        </p:txBody>
      </p:sp>
      <p:sp>
        <p:nvSpPr>
          <p:cNvPr id="6" name="Rectángulo redondeado 5"/>
          <p:cNvSpPr/>
          <p:nvPr/>
        </p:nvSpPr>
        <p:spPr>
          <a:xfrm>
            <a:off x="1832822" y="3774426"/>
            <a:ext cx="2376264" cy="3507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Client</a:t>
            </a:r>
            <a:endParaRPr lang="es-ES" dirty="0"/>
          </a:p>
        </p:txBody>
      </p:sp>
      <p:sp>
        <p:nvSpPr>
          <p:cNvPr id="7" name="Rectángulo redondeado 6"/>
          <p:cNvSpPr/>
          <p:nvPr/>
        </p:nvSpPr>
        <p:spPr>
          <a:xfrm>
            <a:off x="1832822" y="2008906"/>
            <a:ext cx="2376264" cy="5238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Contract SmartPhone Endpoint</a:t>
            </a:r>
            <a:endParaRPr lang="es-ES" dirty="0"/>
          </a:p>
        </p:txBody>
      </p:sp>
      <p:sp>
        <p:nvSpPr>
          <p:cNvPr id="9" name="Rectángulo redondeado 8"/>
          <p:cNvSpPr/>
          <p:nvPr/>
        </p:nvSpPr>
        <p:spPr>
          <a:xfrm>
            <a:off x="1832822" y="4305227"/>
            <a:ext cx="2376264" cy="3507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Contract Client</a:t>
            </a:r>
            <a:endParaRPr lang="es-ES" dirty="0"/>
          </a:p>
        </p:txBody>
      </p:sp>
      <p:sp>
        <p:nvSpPr>
          <p:cNvPr id="10" name="22 Rectángulo"/>
          <p:cNvSpPr/>
          <p:nvPr/>
        </p:nvSpPr>
        <p:spPr>
          <a:xfrm>
            <a:off x="1608976" y="5085356"/>
            <a:ext cx="2270328" cy="36714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" name="23 Rectángulo"/>
          <p:cNvSpPr/>
          <p:nvPr/>
        </p:nvSpPr>
        <p:spPr>
          <a:xfrm>
            <a:off x="4052417" y="5079157"/>
            <a:ext cx="2270328" cy="36714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" name="24 CuadroTexto"/>
          <p:cNvSpPr txBox="1"/>
          <p:nvPr/>
        </p:nvSpPr>
        <p:spPr>
          <a:xfrm>
            <a:off x="4604603" y="5071345"/>
            <a:ext cx="1620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L" dirty="0" smtClean="0"/>
              <a:t>Base de Datos</a:t>
            </a:r>
            <a:endParaRPr lang="es-CL" dirty="0"/>
          </a:p>
        </p:txBody>
      </p:sp>
      <p:sp>
        <p:nvSpPr>
          <p:cNvPr id="13" name="26 CuadroTexto"/>
          <p:cNvSpPr txBox="1"/>
          <p:nvPr/>
        </p:nvSpPr>
        <p:spPr>
          <a:xfrm>
            <a:off x="2251143" y="5084161"/>
            <a:ext cx="1459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L" dirty="0" smtClean="0"/>
              <a:t>Web Services</a:t>
            </a:r>
            <a:endParaRPr lang="es-CL" dirty="0"/>
          </a:p>
        </p:txBody>
      </p:sp>
      <p:sp>
        <p:nvSpPr>
          <p:cNvPr id="14" name="18 Rectángulo"/>
          <p:cNvSpPr/>
          <p:nvPr/>
        </p:nvSpPr>
        <p:spPr>
          <a:xfrm>
            <a:off x="1610153" y="980728"/>
            <a:ext cx="4714015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ln>
                <a:solidFill>
                  <a:schemeClr val="accent3"/>
                </a:solidFill>
              </a:ln>
              <a:solidFill>
                <a:schemeClr val="accent3"/>
              </a:solidFill>
            </a:endParaRPr>
          </a:p>
        </p:txBody>
      </p:sp>
      <p:sp>
        <p:nvSpPr>
          <p:cNvPr id="15" name="19 CuadroTexto"/>
          <p:cNvSpPr txBox="1"/>
          <p:nvPr/>
        </p:nvSpPr>
        <p:spPr>
          <a:xfrm>
            <a:off x="3398158" y="980728"/>
            <a:ext cx="1138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Capa Web</a:t>
            </a:r>
            <a:endParaRPr lang="es-CL" dirty="0"/>
          </a:p>
        </p:txBody>
      </p:sp>
      <p:sp>
        <p:nvSpPr>
          <p:cNvPr id="38" name="26 CuadroTexto"/>
          <p:cNvSpPr txBox="1"/>
          <p:nvPr/>
        </p:nvSpPr>
        <p:spPr>
          <a:xfrm>
            <a:off x="1664958" y="5083164"/>
            <a:ext cx="671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L" dirty="0" smtClean="0"/>
              <a:t>Capa</a:t>
            </a:r>
            <a:endParaRPr lang="es-CL" dirty="0"/>
          </a:p>
        </p:txBody>
      </p:sp>
      <p:sp>
        <p:nvSpPr>
          <p:cNvPr id="43" name="26 CuadroTexto"/>
          <p:cNvSpPr txBox="1"/>
          <p:nvPr/>
        </p:nvSpPr>
        <p:spPr>
          <a:xfrm>
            <a:off x="4057097" y="5076966"/>
            <a:ext cx="671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L" dirty="0" smtClean="0"/>
              <a:t>Capa</a:t>
            </a:r>
            <a:endParaRPr lang="es-CL" dirty="0"/>
          </a:p>
        </p:txBody>
      </p:sp>
      <p:cxnSp>
        <p:nvCxnSpPr>
          <p:cNvPr id="52" name="30 Conector recto de flecha"/>
          <p:cNvCxnSpPr>
            <a:stCxn id="7" idx="2"/>
            <a:endCxn id="4" idx="0"/>
          </p:cNvCxnSpPr>
          <p:nvPr/>
        </p:nvCxnSpPr>
        <p:spPr>
          <a:xfrm>
            <a:off x="3020954" y="2532771"/>
            <a:ext cx="0" cy="180053"/>
          </a:xfrm>
          <a:prstGeom prst="straightConnector1">
            <a:avLst/>
          </a:prstGeom>
          <a:ln w="3810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30 Conector recto de flecha"/>
          <p:cNvCxnSpPr>
            <a:stCxn id="4" idx="2"/>
            <a:endCxn id="5" idx="0"/>
          </p:cNvCxnSpPr>
          <p:nvPr/>
        </p:nvCxnSpPr>
        <p:spPr>
          <a:xfrm>
            <a:off x="3020954" y="3063572"/>
            <a:ext cx="0" cy="180053"/>
          </a:xfrm>
          <a:prstGeom prst="straightConnector1">
            <a:avLst/>
          </a:prstGeom>
          <a:ln w="3810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30 Conector recto de flecha"/>
          <p:cNvCxnSpPr>
            <a:stCxn id="5" idx="2"/>
            <a:endCxn id="6" idx="0"/>
          </p:cNvCxnSpPr>
          <p:nvPr/>
        </p:nvCxnSpPr>
        <p:spPr>
          <a:xfrm>
            <a:off x="3020954" y="3594373"/>
            <a:ext cx="0" cy="180053"/>
          </a:xfrm>
          <a:prstGeom prst="straightConnector1">
            <a:avLst/>
          </a:prstGeom>
          <a:ln w="3810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30 Conector recto de flecha"/>
          <p:cNvCxnSpPr>
            <a:stCxn id="6" idx="2"/>
            <a:endCxn id="9" idx="0"/>
          </p:cNvCxnSpPr>
          <p:nvPr/>
        </p:nvCxnSpPr>
        <p:spPr>
          <a:xfrm>
            <a:off x="3020954" y="4125174"/>
            <a:ext cx="0" cy="180053"/>
          </a:xfrm>
          <a:prstGeom prst="straightConnector1">
            <a:avLst/>
          </a:prstGeom>
          <a:ln w="3810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ángulo redondeado 76"/>
          <p:cNvSpPr/>
          <p:nvPr/>
        </p:nvSpPr>
        <p:spPr>
          <a:xfrm>
            <a:off x="4456757" y="3227788"/>
            <a:ext cx="1656184" cy="3665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Persistence</a:t>
            </a:r>
            <a:endParaRPr lang="es-ES" dirty="0"/>
          </a:p>
        </p:txBody>
      </p:sp>
      <p:cxnSp>
        <p:nvCxnSpPr>
          <p:cNvPr id="78" name="30 Conector recto de flecha"/>
          <p:cNvCxnSpPr/>
          <p:nvPr/>
        </p:nvCxnSpPr>
        <p:spPr>
          <a:xfrm flipV="1">
            <a:off x="4209086" y="3459665"/>
            <a:ext cx="247671" cy="7918"/>
          </a:xfrm>
          <a:prstGeom prst="straightConnector1">
            <a:avLst/>
          </a:prstGeom>
          <a:ln w="38100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30 Conector recto de flecha"/>
          <p:cNvCxnSpPr>
            <a:endCxn id="7" idx="0"/>
          </p:cNvCxnSpPr>
          <p:nvPr/>
        </p:nvCxnSpPr>
        <p:spPr>
          <a:xfrm>
            <a:off x="3020954" y="1350060"/>
            <a:ext cx="0" cy="658846"/>
          </a:xfrm>
          <a:prstGeom prst="straightConnector1">
            <a:avLst/>
          </a:prstGeom>
          <a:ln w="3810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30 Conector recto de flecha"/>
          <p:cNvCxnSpPr/>
          <p:nvPr/>
        </p:nvCxnSpPr>
        <p:spPr>
          <a:xfrm flipV="1">
            <a:off x="3398158" y="4655974"/>
            <a:ext cx="0" cy="415371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30 Conector recto de flecha"/>
          <p:cNvCxnSpPr/>
          <p:nvPr/>
        </p:nvCxnSpPr>
        <p:spPr>
          <a:xfrm flipV="1">
            <a:off x="3398158" y="4125175"/>
            <a:ext cx="0" cy="180052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30 Conector recto de flecha"/>
          <p:cNvCxnSpPr/>
          <p:nvPr/>
        </p:nvCxnSpPr>
        <p:spPr>
          <a:xfrm flipV="1">
            <a:off x="3398158" y="3594375"/>
            <a:ext cx="0" cy="179054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30 Conector recto de flecha"/>
          <p:cNvCxnSpPr/>
          <p:nvPr/>
        </p:nvCxnSpPr>
        <p:spPr>
          <a:xfrm flipV="1">
            <a:off x="3398158" y="3064571"/>
            <a:ext cx="0" cy="179054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30 Conector recto de flecha"/>
          <p:cNvCxnSpPr/>
          <p:nvPr/>
        </p:nvCxnSpPr>
        <p:spPr>
          <a:xfrm flipV="1">
            <a:off x="3398158" y="2539126"/>
            <a:ext cx="0" cy="179054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30 Conector recto de flecha"/>
          <p:cNvCxnSpPr/>
          <p:nvPr/>
        </p:nvCxnSpPr>
        <p:spPr>
          <a:xfrm flipV="1">
            <a:off x="3396735" y="1350060"/>
            <a:ext cx="1423" cy="646030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30 Conector recto de flecha"/>
          <p:cNvCxnSpPr/>
          <p:nvPr/>
        </p:nvCxnSpPr>
        <p:spPr>
          <a:xfrm flipH="1">
            <a:off x="4201788" y="3339768"/>
            <a:ext cx="247671" cy="7918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30 Conector recto de flecha"/>
          <p:cNvCxnSpPr/>
          <p:nvPr/>
        </p:nvCxnSpPr>
        <p:spPr>
          <a:xfrm flipH="1">
            <a:off x="3020954" y="4669727"/>
            <a:ext cx="0" cy="415371"/>
          </a:xfrm>
          <a:prstGeom prst="straightConnector1">
            <a:avLst/>
          </a:prstGeom>
          <a:ln w="3810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30 Conector recto de flecha"/>
          <p:cNvCxnSpPr/>
          <p:nvPr/>
        </p:nvCxnSpPr>
        <p:spPr>
          <a:xfrm>
            <a:off x="5220072" y="3594373"/>
            <a:ext cx="0" cy="1476972"/>
          </a:xfrm>
          <a:prstGeom prst="straightConnector1">
            <a:avLst/>
          </a:prstGeom>
          <a:ln w="3810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30 Conector recto de flecha"/>
          <p:cNvCxnSpPr/>
          <p:nvPr/>
        </p:nvCxnSpPr>
        <p:spPr>
          <a:xfrm flipH="1" flipV="1">
            <a:off x="5364088" y="3602185"/>
            <a:ext cx="0" cy="147697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30 Conector recto de flecha"/>
          <p:cNvCxnSpPr/>
          <p:nvPr/>
        </p:nvCxnSpPr>
        <p:spPr>
          <a:xfrm>
            <a:off x="4604603" y="4797152"/>
            <a:ext cx="0" cy="282005"/>
          </a:xfrm>
          <a:prstGeom prst="straightConnector1">
            <a:avLst/>
          </a:prstGeom>
          <a:ln w="3810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30 Conector recto de flecha"/>
          <p:cNvCxnSpPr/>
          <p:nvPr/>
        </p:nvCxnSpPr>
        <p:spPr>
          <a:xfrm flipV="1">
            <a:off x="4788024" y="4797152"/>
            <a:ext cx="0" cy="282005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00488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ector 1"/>
          <p:cNvSpPr/>
          <p:nvPr/>
        </p:nvSpPr>
        <p:spPr>
          <a:xfrm flipH="1">
            <a:off x="1763688" y="1556792"/>
            <a:ext cx="288033" cy="288032"/>
          </a:xfrm>
          <a:prstGeom prst="flowChartConnector">
            <a:avLst/>
          </a:prstGeom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Proceso alternativo 2"/>
          <p:cNvSpPr/>
          <p:nvPr/>
        </p:nvSpPr>
        <p:spPr>
          <a:xfrm>
            <a:off x="2339752" y="1304764"/>
            <a:ext cx="1634356" cy="792088"/>
          </a:xfrm>
          <a:prstGeom prst="flowChartAlternateProcess">
            <a:avLst/>
          </a:prstGeom>
          <a:ln w="285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Preparar plan de pruebas</a:t>
            </a:r>
            <a:endParaRPr lang="es-ES" dirty="0"/>
          </a:p>
        </p:txBody>
      </p:sp>
      <p:sp>
        <p:nvSpPr>
          <p:cNvPr id="4" name="Proceso alternativo 3"/>
          <p:cNvSpPr/>
          <p:nvPr/>
        </p:nvSpPr>
        <p:spPr>
          <a:xfrm>
            <a:off x="4237050" y="296653"/>
            <a:ext cx="1440160" cy="792088"/>
          </a:xfrm>
          <a:prstGeom prst="flowChartAlternateProcess">
            <a:avLst/>
          </a:prstGeom>
          <a:ln w="285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Corregir</a:t>
            </a:r>
            <a:endParaRPr lang="es-ES" dirty="0"/>
          </a:p>
        </p:txBody>
      </p:sp>
      <p:sp>
        <p:nvSpPr>
          <p:cNvPr id="5" name="Decisión 4"/>
          <p:cNvSpPr/>
          <p:nvPr/>
        </p:nvSpPr>
        <p:spPr>
          <a:xfrm>
            <a:off x="4309058" y="1484784"/>
            <a:ext cx="1296144" cy="432048"/>
          </a:xfrm>
          <a:prstGeom prst="flowChartDecision">
            <a:avLst/>
          </a:prstGeom>
          <a:ln w="285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Ok?</a:t>
            </a:r>
            <a:endParaRPr lang="es-ES" dirty="0"/>
          </a:p>
        </p:txBody>
      </p:sp>
      <p:cxnSp>
        <p:nvCxnSpPr>
          <p:cNvPr id="27" name="Conector recto de flecha 26"/>
          <p:cNvCxnSpPr>
            <a:stCxn id="2" idx="2"/>
            <a:endCxn id="3" idx="1"/>
          </p:cNvCxnSpPr>
          <p:nvPr/>
        </p:nvCxnSpPr>
        <p:spPr>
          <a:xfrm>
            <a:off x="2051721" y="1700808"/>
            <a:ext cx="288031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37" name="Conector recto de flecha 36"/>
          <p:cNvCxnSpPr>
            <a:stCxn id="3" idx="3"/>
            <a:endCxn id="5" idx="1"/>
          </p:cNvCxnSpPr>
          <p:nvPr/>
        </p:nvCxnSpPr>
        <p:spPr>
          <a:xfrm>
            <a:off x="3974108" y="1700808"/>
            <a:ext cx="334950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39" name="Conector recto de flecha 38"/>
          <p:cNvCxnSpPr/>
          <p:nvPr/>
        </p:nvCxnSpPr>
        <p:spPr>
          <a:xfrm flipV="1">
            <a:off x="4957130" y="1088741"/>
            <a:ext cx="0" cy="39604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51" name="Conector angular 50"/>
          <p:cNvCxnSpPr>
            <a:stCxn id="4" idx="1"/>
            <a:endCxn id="3" idx="0"/>
          </p:cNvCxnSpPr>
          <p:nvPr/>
        </p:nvCxnSpPr>
        <p:spPr>
          <a:xfrm rot="10800000" flipV="1">
            <a:off x="3156930" y="692696"/>
            <a:ext cx="1080120" cy="612067"/>
          </a:xfrm>
          <a:prstGeom prst="bentConnector2">
            <a:avLst/>
          </a:prstGeom>
          <a:ln w="38100">
            <a:tailEnd type="triangle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52" name="CuadroTexto 51"/>
          <p:cNvSpPr txBox="1"/>
          <p:nvPr/>
        </p:nvSpPr>
        <p:spPr>
          <a:xfrm>
            <a:off x="5004048" y="1088741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No</a:t>
            </a:r>
            <a:endParaRPr lang="es-ES" dirty="0"/>
          </a:p>
        </p:txBody>
      </p:sp>
      <p:sp>
        <p:nvSpPr>
          <p:cNvPr id="53" name="CuadroTexto 52"/>
          <p:cNvSpPr txBox="1"/>
          <p:nvPr/>
        </p:nvSpPr>
        <p:spPr>
          <a:xfrm>
            <a:off x="5004048" y="188082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Si</a:t>
            </a:r>
            <a:endParaRPr lang="es-ES" dirty="0"/>
          </a:p>
        </p:txBody>
      </p:sp>
      <p:pic>
        <p:nvPicPr>
          <p:cNvPr id="57" name="Picture 7" descr="documents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7805" y="2250161"/>
            <a:ext cx="938249" cy="990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" name="CuadroTexto 57"/>
          <p:cNvSpPr txBox="1"/>
          <p:nvPr/>
        </p:nvSpPr>
        <p:spPr>
          <a:xfrm>
            <a:off x="1763688" y="2422366"/>
            <a:ext cx="9428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Plan de</a:t>
            </a:r>
          </a:p>
          <a:p>
            <a:r>
              <a:rPr lang="es-ES" dirty="0" smtClean="0"/>
              <a:t>Pruebas</a:t>
            </a:r>
            <a:endParaRPr lang="es-ES" dirty="0"/>
          </a:p>
        </p:txBody>
      </p:sp>
      <p:sp>
        <p:nvSpPr>
          <p:cNvPr id="59" name="Proceso alternativo 58"/>
          <p:cNvSpPr/>
          <p:nvPr/>
        </p:nvSpPr>
        <p:spPr>
          <a:xfrm>
            <a:off x="4237050" y="2564904"/>
            <a:ext cx="1440160" cy="792088"/>
          </a:xfrm>
          <a:prstGeom prst="flowChartAlternateProcess">
            <a:avLst/>
          </a:prstGeom>
          <a:ln w="285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Pruebas de aceptación</a:t>
            </a:r>
            <a:endParaRPr lang="es-ES" dirty="0"/>
          </a:p>
        </p:txBody>
      </p:sp>
      <p:cxnSp>
        <p:nvCxnSpPr>
          <p:cNvPr id="61" name="Conector recto de flecha 60"/>
          <p:cNvCxnSpPr>
            <a:endCxn id="59" idx="0"/>
          </p:cNvCxnSpPr>
          <p:nvPr/>
        </p:nvCxnSpPr>
        <p:spPr>
          <a:xfrm>
            <a:off x="4957130" y="1916832"/>
            <a:ext cx="0" cy="648072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62" name="Proceso alternativo 61"/>
          <p:cNvSpPr/>
          <p:nvPr/>
        </p:nvSpPr>
        <p:spPr>
          <a:xfrm>
            <a:off x="3974108" y="3771037"/>
            <a:ext cx="1966044" cy="792088"/>
          </a:xfrm>
          <a:prstGeom prst="flowChartAlternateProcess">
            <a:avLst/>
          </a:prstGeom>
          <a:ln w="285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Evaluar resultados de las pruebas</a:t>
            </a:r>
            <a:endParaRPr lang="es-ES" dirty="0"/>
          </a:p>
        </p:txBody>
      </p:sp>
      <p:cxnSp>
        <p:nvCxnSpPr>
          <p:cNvPr id="63" name="Conector recto de flecha 62"/>
          <p:cNvCxnSpPr>
            <a:stCxn id="59" idx="2"/>
            <a:endCxn id="62" idx="0"/>
          </p:cNvCxnSpPr>
          <p:nvPr/>
        </p:nvCxnSpPr>
        <p:spPr>
          <a:xfrm>
            <a:off x="4957130" y="3356992"/>
            <a:ext cx="0" cy="41404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75" name="Decisión 74"/>
          <p:cNvSpPr/>
          <p:nvPr/>
        </p:nvSpPr>
        <p:spPr>
          <a:xfrm>
            <a:off x="4309058" y="4972525"/>
            <a:ext cx="1296144" cy="432048"/>
          </a:xfrm>
          <a:prstGeom prst="flowChartDecision">
            <a:avLst/>
          </a:prstGeom>
          <a:ln w="285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Ok?</a:t>
            </a:r>
            <a:endParaRPr lang="es-ES" dirty="0"/>
          </a:p>
        </p:txBody>
      </p:sp>
      <p:cxnSp>
        <p:nvCxnSpPr>
          <p:cNvPr id="76" name="Conector recto de flecha 75"/>
          <p:cNvCxnSpPr>
            <a:stCxn id="75" idx="3"/>
            <a:endCxn id="79" idx="1"/>
          </p:cNvCxnSpPr>
          <p:nvPr/>
        </p:nvCxnSpPr>
        <p:spPr>
          <a:xfrm>
            <a:off x="5605202" y="5188549"/>
            <a:ext cx="965188" cy="464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77" name="CuadroTexto 76"/>
          <p:cNvSpPr txBox="1"/>
          <p:nvPr/>
        </p:nvSpPr>
        <p:spPr>
          <a:xfrm>
            <a:off x="5761117" y="5237910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No</a:t>
            </a:r>
            <a:endParaRPr lang="es-ES" dirty="0"/>
          </a:p>
        </p:txBody>
      </p:sp>
      <p:sp>
        <p:nvSpPr>
          <p:cNvPr id="78" name="CuadroTexto 77"/>
          <p:cNvSpPr txBox="1"/>
          <p:nvPr/>
        </p:nvSpPr>
        <p:spPr>
          <a:xfrm>
            <a:off x="4475266" y="544464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Si</a:t>
            </a:r>
            <a:endParaRPr lang="es-ES" dirty="0"/>
          </a:p>
        </p:txBody>
      </p:sp>
      <p:sp>
        <p:nvSpPr>
          <p:cNvPr id="79" name="Proceso alternativo 78"/>
          <p:cNvSpPr/>
          <p:nvPr/>
        </p:nvSpPr>
        <p:spPr>
          <a:xfrm>
            <a:off x="6570390" y="4797151"/>
            <a:ext cx="1440160" cy="792088"/>
          </a:xfrm>
          <a:prstGeom prst="flowChartAlternateProcess">
            <a:avLst/>
          </a:prstGeom>
          <a:ln w="285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Corregir</a:t>
            </a:r>
            <a:endParaRPr lang="es-ES" dirty="0"/>
          </a:p>
        </p:txBody>
      </p:sp>
      <p:cxnSp>
        <p:nvCxnSpPr>
          <p:cNvPr id="84" name="Conector angular 83"/>
          <p:cNvCxnSpPr>
            <a:stCxn id="79" idx="0"/>
            <a:endCxn id="59" idx="3"/>
          </p:cNvCxnSpPr>
          <p:nvPr/>
        </p:nvCxnSpPr>
        <p:spPr>
          <a:xfrm rot="16200000" flipV="1">
            <a:off x="5565739" y="3072420"/>
            <a:ext cx="1836203" cy="1613260"/>
          </a:xfrm>
          <a:prstGeom prst="bentConnector2">
            <a:avLst/>
          </a:prstGeom>
          <a:ln w="38100">
            <a:tailEnd type="triangle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86" name="Conector recto de flecha 85"/>
          <p:cNvCxnSpPr>
            <a:stCxn id="62" idx="2"/>
            <a:endCxn id="75" idx="0"/>
          </p:cNvCxnSpPr>
          <p:nvPr/>
        </p:nvCxnSpPr>
        <p:spPr>
          <a:xfrm>
            <a:off x="4957130" y="4563125"/>
            <a:ext cx="0" cy="40940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93" name="Proceso alternativo 92"/>
          <p:cNvSpPr/>
          <p:nvPr/>
        </p:nvSpPr>
        <p:spPr>
          <a:xfrm>
            <a:off x="4238200" y="5854041"/>
            <a:ext cx="1440160" cy="792088"/>
          </a:xfrm>
          <a:prstGeom prst="flowChartAlternateProcess">
            <a:avLst/>
          </a:prstGeom>
          <a:ln w="285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Generar informe</a:t>
            </a:r>
            <a:endParaRPr lang="es-ES" dirty="0"/>
          </a:p>
        </p:txBody>
      </p:sp>
      <p:cxnSp>
        <p:nvCxnSpPr>
          <p:cNvPr id="95" name="Conector recto de flecha 94"/>
          <p:cNvCxnSpPr>
            <a:stCxn id="75" idx="2"/>
            <a:endCxn id="93" idx="0"/>
          </p:cNvCxnSpPr>
          <p:nvPr/>
        </p:nvCxnSpPr>
        <p:spPr>
          <a:xfrm>
            <a:off x="4957130" y="5404573"/>
            <a:ext cx="1150" cy="449468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pic>
        <p:nvPicPr>
          <p:cNvPr id="96" name="Picture 7" descr="documents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9695" y="5754713"/>
            <a:ext cx="938249" cy="990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7" name="Conector recto de flecha 96"/>
          <p:cNvCxnSpPr>
            <a:stCxn id="3" idx="2"/>
            <a:endCxn id="57" idx="0"/>
          </p:cNvCxnSpPr>
          <p:nvPr/>
        </p:nvCxnSpPr>
        <p:spPr>
          <a:xfrm>
            <a:off x="3156930" y="2096852"/>
            <a:ext cx="0" cy="153309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100" name="Conector recto de flecha 99"/>
          <p:cNvCxnSpPr>
            <a:stCxn id="93" idx="1"/>
            <a:endCxn id="96" idx="3"/>
          </p:cNvCxnSpPr>
          <p:nvPr/>
        </p:nvCxnSpPr>
        <p:spPr>
          <a:xfrm flipH="1">
            <a:off x="4067944" y="6250085"/>
            <a:ext cx="170256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103" name="CuadroTexto 102"/>
          <p:cNvSpPr txBox="1"/>
          <p:nvPr/>
        </p:nvSpPr>
        <p:spPr>
          <a:xfrm>
            <a:off x="1253338" y="5791842"/>
            <a:ext cx="20117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Informe resultados </a:t>
            </a:r>
          </a:p>
          <a:p>
            <a:r>
              <a:rPr lang="es-ES" dirty="0"/>
              <a:t>d</a:t>
            </a:r>
            <a:r>
              <a:rPr lang="es-ES" dirty="0" smtClean="0"/>
              <a:t>e pruebas </a:t>
            </a:r>
          </a:p>
          <a:p>
            <a:r>
              <a:rPr lang="es-ES" dirty="0" smtClean="0"/>
              <a:t>de aceptación</a:t>
            </a:r>
            <a:endParaRPr lang="es-ES" dirty="0"/>
          </a:p>
        </p:txBody>
      </p:sp>
      <p:sp>
        <p:nvSpPr>
          <p:cNvPr id="104" name="Conector 103"/>
          <p:cNvSpPr/>
          <p:nvPr/>
        </p:nvSpPr>
        <p:spPr>
          <a:xfrm flipH="1">
            <a:off x="6087796" y="6106068"/>
            <a:ext cx="288033" cy="288032"/>
          </a:xfrm>
          <a:prstGeom prst="flowChartConnector">
            <a:avLst/>
          </a:prstGeom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5" name="Conector recto de flecha 104"/>
          <p:cNvCxnSpPr>
            <a:stCxn id="93" idx="3"/>
            <a:endCxn id="104" idx="6"/>
          </p:cNvCxnSpPr>
          <p:nvPr/>
        </p:nvCxnSpPr>
        <p:spPr>
          <a:xfrm flipV="1">
            <a:off x="5678360" y="6250084"/>
            <a:ext cx="409436" cy="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365180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4 Grupo"/>
          <p:cNvGrpSpPr/>
          <p:nvPr/>
        </p:nvGrpSpPr>
        <p:grpSpPr>
          <a:xfrm>
            <a:off x="806530" y="1571110"/>
            <a:ext cx="5976938" cy="4297833"/>
            <a:chOff x="539750" y="1795463"/>
            <a:chExt cx="5976938" cy="4297833"/>
          </a:xfrm>
        </p:grpSpPr>
        <p:sp>
          <p:nvSpPr>
            <p:cNvPr id="6" name="AutoShape 3"/>
            <p:cNvSpPr>
              <a:spLocks noChangeArrowheads="1"/>
            </p:cNvSpPr>
            <p:nvPr/>
          </p:nvSpPr>
          <p:spPr bwMode="auto">
            <a:xfrm>
              <a:off x="2674936" y="2014395"/>
              <a:ext cx="457221" cy="381095"/>
            </a:xfrm>
            <a:prstGeom prst="rightArrow">
              <a:avLst>
                <a:gd name="adj1" fmla="val 50000"/>
                <a:gd name="adj2" fmla="val 30000"/>
              </a:avLst>
            </a:prstGeom>
            <a:solidFill>
              <a:srgbClr val="FF66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es-CL" altLang="es-CL">
                <a:solidFill>
                  <a:prstClr val="black"/>
                </a:solidFill>
              </a:endParaRPr>
            </a:p>
          </p:txBody>
        </p:sp>
        <p:sp>
          <p:nvSpPr>
            <p:cNvPr id="7" name="AutoShape 4"/>
            <p:cNvSpPr>
              <a:spLocks noChangeArrowheads="1"/>
            </p:cNvSpPr>
            <p:nvPr/>
          </p:nvSpPr>
          <p:spPr bwMode="auto">
            <a:xfrm rot="5400000">
              <a:off x="5510586" y="3355126"/>
              <a:ext cx="376903" cy="381017"/>
            </a:xfrm>
            <a:prstGeom prst="rightArrow">
              <a:avLst>
                <a:gd name="adj1" fmla="val 50000"/>
                <a:gd name="adj2" fmla="val 30000"/>
              </a:avLst>
            </a:prstGeom>
            <a:solidFill>
              <a:srgbClr val="FF66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es-CL" altLang="es-CL">
                <a:solidFill>
                  <a:prstClr val="black"/>
                </a:solidFill>
              </a:endParaRPr>
            </a:p>
          </p:txBody>
        </p:sp>
        <p:sp>
          <p:nvSpPr>
            <p:cNvPr id="8" name="AutoShape 5"/>
            <p:cNvSpPr>
              <a:spLocks noChangeArrowheads="1"/>
            </p:cNvSpPr>
            <p:nvPr/>
          </p:nvSpPr>
          <p:spPr bwMode="auto">
            <a:xfrm rot="10800000">
              <a:off x="2098845" y="3645024"/>
              <a:ext cx="457221" cy="381095"/>
            </a:xfrm>
            <a:prstGeom prst="rightArrow">
              <a:avLst>
                <a:gd name="adj1" fmla="val 50000"/>
                <a:gd name="adj2" fmla="val 30000"/>
              </a:avLst>
            </a:prstGeom>
            <a:solidFill>
              <a:srgbClr val="FF66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es-CL" altLang="es-CL">
                <a:solidFill>
                  <a:prstClr val="black"/>
                </a:solidFill>
              </a:endParaRPr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2772100" y="2835336"/>
              <a:ext cx="2248003" cy="51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s-CL" altLang="es-CL" sz="1400">
                  <a:solidFill>
                    <a:prstClr val="black"/>
                  </a:solidFill>
                </a:rPr>
                <a:t>Escenarios Caso de 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s-CL" altLang="es-CL" sz="1400">
                  <a:solidFill>
                    <a:prstClr val="black"/>
                  </a:solidFill>
                </a:rPr>
                <a:t>Uso</a:t>
              </a:r>
            </a:p>
          </p:txBody>
        </p:sp>
        <p:sp>
          <p:nvSpPr>
            <p:cNvPr id="10" name="Text Box 31"/>
            <p:cNvSpPr txBox="1">
              <a:spLocks noChangeArrowheads="1"/>
            </p:cNvSpPr>
            <p:nvPr/>
          </p:nvSpPr>
          <p:spPr bwMode="auto">
            <a:xfrm>
              <a:off x="4825922" y="2626751"/>
              <a:ext cx="1690766" cy="7388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s-CL" altLang="es-CL" sz="1400" dirty="0">
                  <a:solidFill>
                    <a:prstClr val="black"/>
                  </a:solidFill>
                </a:rPr>
                <a:t>Especificación Escenarios Caso de Uso (Semántica)</a:t>
              </a:r>
            </a:p>
          </p:txBody>
        </p:sp>
        <p:sp>
          <p:nvSpPr>
            <p:cNvPr id="11" name="Text Box 34"/>
            <p:cNvSpPr txBox="1">
              <a:spLocks noChangeArrowheads="1"/>
            </p:cNvSpPr>
            <p:nvPr/>
          </p:nvSpPr>
          <p:spPr bwMode="auto">
            <a:xfrm>
              <a:off x="539750" y="4426855"/>
              <a:ext cx="1600273" cy="3048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s-CL" altLang="es-CL" sz="1400">
                  <a:solidFill>
                    <a:prstClr val="black"/>
                  </a:solidFill>
                </a:rPr>
                <a:t>Prototipo Físico</a:t>
              </a:r>
            </a:p>
          </p:txBody>
        </p:sp>
        <p:sp>
          <p:nvSpPr>
            <p:cNvPr id="12" name="AutoShape 35"/>
            <p:cNvSpPr>
              <a:spLocks noChangeArrowheads="1"/>
            </p:cNvSpPr>
            <p:nvPr/>
          </p:nvSpPr>
          <p:spPr bwMode="auto">
            <a:xfrm>
              <a:off x="4500372" y="2014395"/>
              <a:ext cx="457221" cy="381095"/>
            </a:xfrm>
            <a:prstGeom prst="rightArrow">
              <a:avLst>
                <a:gd name="adj1" fmla="val 50000"/>
                <a:gd name="adj2" fmla="val 30000"/>
              </a:avLst>
            </a:prstGeom>
            <a:solidFill>
              <a:srgbClr val="FF66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es-CL" altLang="es-CL">
                <a:solidFill>
                  <a:prstClr val="black"/>
                </a:solidFill>
              </a:endParaRPr>
            </a:p>
          </p:txBody>
        </p:sp>
        <p:sp>
          <p:nvSpPr>
            <p:cNvPr id="13" name="Text Box 37"/>
            <p:cNvSpPr txBox="1">
              <a:spLocks noChangeArrowheads="1"/>
            </p:cNvSpPr>
            <p:nvPr/>
          </p:nvSpPr>
          <p:spPr bwMode="auto">
            <a:xfrm>
              <a:off x="762208" y="2813106"/>
              <a:ext cx="1790782" cy="51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s-CL" altLang="es-CL" sz="1400">
                  <a:solidFill>
                    <a:prstClr val="black"/>
                  </a:solidFill>
                </a:rPr>
                <a:t>Diagrama Caso de Uso</a:t>
              </a:r>
            </a:p>
          </p:txBody>
        </p:sp>
        <p:sp>
          <p:nvSpPr>
            <p:cNvPr id="14" name="AutoShape 41"/>
            <p:cNvSpPr>
              <a:spLocks noChangeArrowheads="1"/>
            </p:cNvSpPr>
            <p:nvPr/>
          </p:nvSpPr>
          <p:spPr bwMode="auto">
            <a:xfrm rot="10800000">
              <a:off x="4403207" y="4191400"/>
              <a:ext cx="457221" cy="381095"/>
            </a:xfrm>
            <a:prstGeom prst="rightArrow">
              <a:avLst>
                <a:gd name="adj1" fmla="val 50000"/>
                <a:gd name="adj2" fmla="val 30000"/>
              </a:avLst>
            </a:prstGeom>
            <a:solidFill>
              <a:srgbClr val="FF66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es-CL" altLang="es-CL">
                <a:solidFill>
                  <a:prstClr val="black"/>
                </a:solidFill>
              </a:endParaRPr>
            </a:p>
          </p:txBody>
        </p:sp>
        <p:grpSp>
          <p:nvGrpSpPr>
            <p:cNvPr id="15" name="Group 143"/>
            <p:cNvGrpSpPr>
              <a:grpSpLocks/>
            </p:cNvGrpSpPr>
            <p:nvPr/>
          </p:nvGrpSpPr>
          <p:grpSpPr bwMode="auto">
            <a:xfrm>
              <a:off x="5076462" y="1866720"/>
              <a:ext cx="1295459" cy="678032"/>
              <a:chOff x="4512" y="912"/>
              <a:chExt cx="1008" cy="528"/>
            </a:xfrm>
          </p:grpSpPr>
          <p:sp>
            <p:nvSpPr>
              <p:cNvPr id="97" name="Rectangle 141"/>
              <p:cNvSpPr>
                <a:spLocks noChangeArrowheads="1"/>
              </p:cNvSpPr>
              <p:nvPr/>
            </p:nvSpPr>
            <p:spPr bwMode="auto">
              <a:xfrm>
                <a:off x="4512" y="912"/>
                <a:ext cx="1008" cy="52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es-CL" altLang="es-CL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98" name="Group 54"/>
              <p:cNvGrpSpPr>
                <a:grpSpLocks/>
              </p:cNvGrpSpPr>
              <p:nvPr/>
            </p:nvGrpSpPr>
            <p:grpSpPr bwMode="auto">
              <a:xfrm>
                <a:off x="4536" y="936"/>
                <a:ext cx="960" cy="480"/>
                <a:chOff x="4464" y="1968"/>
                <a:chExt cx="960" cy="480"/>
              </a:xfrm>
            </p:grpSpPr>
            <p:sp>
              <p:nvSpPr>
                <p:cNvPr id="99" name="Rectangle 55"/>
                <p:cNvSpPr>
                  <a:spLocks noChangeArrowheads="1"/>
                </p:cNvSpPr>
                <p:nvPr/>
              </p:nvSpPr>
              <p:spPr bwMode="auto">
                <a:xfrm>
                  <a:off x="4464" y="1968"/>
                  <a:ext cx="240" cy="9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0" name="Rectangle 56"/>
                <p:cNvSpPr>
                  <a:spLocks noChangeArrowheads="1"/>
                </p:cNvSpPr>
                <p:nvPr/>
              </p:nvSpPr>
              <p:spPr bwMode="auto">
                <a:xfrm>
                  <a:off x="4704" y="1968"/>
                  <a:ext cx="240" cy="9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1" name="Rectangle 57"/>
                <p:cNvSpPr>
                  <a:spLocks noChangeArrowheads="1"/>
                </p:cNvSpPr>
                <p:nvPr/>
              </p:nvSpPr>
              <p:spPr bwMode="auto">
                <a:xfrm>
                  <a:off x="4944" y="1968"/>
                  <a:ext cx="240" cy="9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2" name="Rectangle 58"/>
                <p:cNvSpPr>
                  <a:spLocks noChangeArrowheads="1"/>
                </p:cNvSpPr>
                <p:nvPr/>
              </p:nvSpPr>
              <p:spPr bwMode="auto">
                <a:xfrm>
                  <a:off x="5184" y="1968"/>
                  <a:ext cx="240" cy="9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3" name="Rectangle 59"/>
                <p:cNvSpPr>
                  <a:spLocks noChangeArrowheads="1"/>
                </p:cNvSpPr>
                <p:nvPr/>
              </p:nvSpPr>
              <p:spPr bwMode="auto">
                <a:xfrm>
                  <a:off x="4464" y="2064"/>
                  <a:ext cx="240" cy="96"/>
                </a:xfrm>
                <a:prstGeom prst="rect">
                  <a:avLst/>
                </a:prstGeom>
                <a:solidFill>
                  <a:srgbClr val="FFEB61"/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4" name="Rectangle 60"/>
                <p:cNvSpPr>
                  <a:spLocks noChangeArrowheads="1"/>
                </p:cNvSpPr>
                <p:nvPr/>
              </p:nvSpPr>
              <p:spPr bwMode="auto">
                <a:xfrm>
                  <a:off x="4704" y="2064"/>
                  <a:ext cx="240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5" name="Rectangle 61"/>
                <p:cNvSpPr>
                  <a:spLocks noChangeArrowheads="1"/>
                </p:cNvSpPr>
                <p:nvPr/>
              </p:nvSpPr>
              <p:spPr bwMode="auto">
                <a:xfrm>
                  <a:off x="4944" y="2064"/>
                  <a:ext cx="240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6" name="Rectangle 62"/>
                <p:cNvSpPr>
                  <a:spLocks noChangeArrowheads="1"/>
                </p:cNvSpPr>
                <p:nvPr/>
              </p:nvSpPr>
              <p:spPr bwMode="auto">
                <a:xfrm>
                  <a:off x="5184" y="2064"/>
                  <a:ext cx="240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7" name="Rectangle 63"/>
                <p:cNvSpPr>
                  <a:spLocks noChangeArrowheads="1"/>
                </p:cNvSpPr>
                <p:nvPr/>
              </p:nvSpPr>
              <p:spPr bwMode="auto">
                <a:xfrm>
                  <a:off x="4464" y="2160"/>
                  <a:ext cx="240" cy="96"/>
                </a:xfrm>
                <a:prstGeom prst="rect">
                  <a:avLst/>
                </a:prstGeom>
                <a:solidFill>
                  <a:srgbClr val="FFEB61"/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8" name="Rectangle 64"/>
                <p:cNvSpPr>
                  <a:spLocks noChangeArrowheads="1"/>
                </p:cNvSpPr>
                <p:nvPr/>
              </p:nvSpPr>
              <p:spPr bwMode="auto">
                <a:xfrm>
                  <a:off x="4704" y="2160"/>
                  <a:ext cx="240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9" name="Rectangle 65"/>
                <p:cNvSpPr>
                  <a:spLocks noChangeArrowheads="1"/>
                </p:cNvSpPr>
                <p:nvPr/>
              </p:nvSpPr>
              <p:spPr bwMode="auto">
                <a:xfrm>
                  <a:off x="4944" y="2160"/>
                  <a:ext cx="240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10" name="Rectangle 66"/>
                <p:cNvSpPr>
                  <a:spLocks noChangeArrowheads="1"/>
                </p:cNvSpPr>
                <p:nvPr/>
              </p:nvSpPr>
              <p:spPr bwMode="auto">
                <a:xfrm>
                  <a:off x="5184" y="2160"/>
                  <a:ext cx="240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11" name="Rectangle 67"/>
                <p:cNvSpPr>
                  <a:spLocks noChangeArrowheads="1"/>
                </p:cNvSpPr>
                <p:nvPr/>
              </p:nvSpPr>
              <p:spPr bwMode="auto">
                <a:xfrm>
                  <a:off x="4464" y="2256"/>
                  <a:ext cx="240" cy="96"/>
                </a:xfrm>
                <a:prstGeom prst="rect">
                  <a:avLst/>
                </a:prstGeom>
                <a:solidFill>
                  <a:srgbClr val="FFEB61"/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12" name="Rectangle 68"/>
                <p:cNvSpPr>
                  <a:spLocks noChangeArrowheads="1"/>
                </p:cNvSpPr>
                <p:nvPr/>
              </p:nvSpPr>
              <p:spPr bwMode="auto">
                <a:xfrm>
                  <a:off x="4704" y="2256"/>
                  <a:ext cx="240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13" name="Rectangle 69"/>
                <p:cNvSpPr>
                  <a:spLocks noChangeArrowheads="1"/>
                </p:cNvSpPr>
                <p:nvPr/>
              </p:nvSpPr>
              <p:spPr bwMode="auto">
                <a:xfrm>
                  <a:off x="4944" y="2256"/>
                  <a:ext cx="240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14" name="Rectangle 70"/>
                <p:cNvSpPr>
                  <a:spLocks noChangeArrowheads="1"/>
                </p:cNvSpPr>
                <p:nvPr/>
              </p:nvSpPr>
              <p:spPr bwMode="auto">
                <a:xfrm>
                  <a:off x="5184" y="2256"/>
                  <a:ext cx="240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15" name="Rectangle 71"/>
                <p:cNvSpPr>
                  <a:spLocks noChangeArrowheads="1"/>
                </p:cNvSpPr>
                <p:nvPr/>
              </p:nvSpPr>
              <p:spPr bwMode="auto">
                <a:xfrm>
                  <a:off x="4464" y="2352"/>
                  <a:ext cx="240" cy="96"/>
                </a:xfrm>
                <a:prstGeom prst="rect">
                  <a:avLst/>
                </a:prstGeom>
                <a:solidFill>
                  <a:srgbClr val="FFEB61"/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16" name="Rectangle 72"/>
                <p:cNvSpPr>
                  <a:spLocks noChangeArrowheads="1"/>
                </p:cNvSpPr>
                <p:nvPr/>
              </p:nvSpPr>
              <p:spPr bwMode="auto">
                <a:xfrm>
                  <a:off x="4704" y="2352"/>
                  <a:ext cx="240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17" name="Rectangle 73"/>
                <p:cNvSpPr>
                  <a:spLocks noChangeArrowheads="1"/>
                </p:cNvSpPr>
                <p:nvPr/>
              </p:nvSpPr>
              <p:spPr bwMode="auto">
                <a:xfrm>
                  <a:off x="4944" y="2352"/>
                  <a:ext cx="240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18" name="Rectangle 74"/>
                <p:cNvSpPr>
                  <a:spLocks noChangeArrowheads="1"/>
                </p:cNvSpPr>
                <p:nvPr/>
              </p:nvSpPr>
              <p:spPr bwMode="auto">
                <a:xfrm>
                  <a:off x="5184" y="2352"/>
                  <a:ext cx="240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</p:grpSp>
        </p:grpSp>
        <p:pic>
          <p:nvPicPr>
            <p:cNvPr id="16" name="Picture 83" descr="prototipo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767" y="3284984"/>
              <a:ext cx="1344675" cy="1128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7" name="Group 147"/>
            <p:cNvGrpSpPr>
              <a:grpSpLocks/>
            </p:cNvGrpSpPr>
            <p:nvPr/>
          </p:nvGrpSpPr>
          <p:grpSpPr bwMode="auto">
            <a:xfrm>
              <a:off x="781259" y="1795463"/>
              <a:ext cx="1752680" cy="1057539"/>
              <a:chOff x="480" y="816"/>
              <a:chExt cx="1104" cy="666"/>
            </a:xfrm>
          </p:grpSpPr>
          <p:sp>
            <p:nvSpPr>
              <p:cNvPr id="87" name="AutoShape 86"/>
              <p:cNvSpPr>
                <a:spLocks noChangeArrowheads="1"/>
              </p:cNvSpPr>
              <p:nvPr/>
            </p:nvSpPr>
            <p:spPr bwMode="auto">
              <a:xfrm>
                <a:off x="1078" y="816"/>
                <a:ext cx="506" cy="666"/>
              </a:xfrm>
              <a:prstGeom prst="roundRect">
                <a:avLst>
                  <a:gd name="adj" fmla="val 7574"/>
                </a:avLst>
              </a:prstGeom>
              <a:noFill/>
              <a:ln w="9525">
                <a:solidFill>
                  <a:srgbClr val="929DB7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es-CL" altLang="es-CL">
                  <a:solidFill>
                    <a:prstClr val="black"/>
                  </a:solidFill>
                </a:endParaRPr>
              </a:p>
            </p:txBody>
          </p:sp>
          <p:sp>
            <p:nvSpPr>
              <p:cNvPr id="88" name="Text Box 87"/>
              <p:cNvSpPr txBox="1">
                <a:spLocks noChangeArrowheads="1"/>
              </p:cNvSpPr>
              <p:nvPr/>
            </p:nvSpPr>
            <p:spPr bwMode="auto">
              <a:xfrm>
                <a:off x="504" y="1194"/>
                <a:ext cx="270" cy="1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s-ES" altLang="es-CL" sz="800">
                    <a:solidFill>
                      <a:prstClr val="black"/>
                    </a:solidFill>
                  </a:rPr>
                  <a:t>Actor</a:t>
                </a:r>
                <a:endParaRPr lang="es-ES" altLang="es-CL" sz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89" name="AutoShape 88"/>
              <p:cNvSpPr>
                <a:spLocks noChangeArrowheads="1"/>
              </p:cNvSpPr>
              <p:nvPr/>
            </p:nvSpPr>
            <p:spPr bwMode="auto">
              <a:xfrm>
                <a:off x="1146" y="880"/>
                <a:ext cx="364" cy="212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929DB7"/>
                  </a:gs>
                  <a:gs pos="100000">
                    <a:srgbClr val="CCD6E0"/>
                  </a:gs>
                </a:gsLst>
                <a:lin ang="5400000" scaled="1"/>
              </a:gradFill>
              <a:ln w="9525">
                <a:solidFill>
                  <a:srgbClr val="929DB7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es-CL" altLang="es-CL">
                  <a:solidFill>
                    <a:prstClr val="black"/>
                  </a:solidFill>
                </a:endParaRPr>
              </a:p>
            </p:txBody>
          </p:sp>
          <p:sp>
            <p:nvSpPr>
              <p:cNvPr id="90" name="Text Box 89"/>
              <p:cNvSpPr txBox="1">
                <a:spLocks noChangeArrowheads="1"/>
              </p:cNvSpPr>
              <p:nvPr/>
            </p:nvSpPr>
            <p:spPr bwMode="auto">
              <a:xfrm>
                <a:off x="1161" y="888"/>
                <a:ext cx="33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s-ES" altLang="es-CL" sz="800" dirty="0">
                    <a:solidFill>
                      <a:prstClr val="black"/>
                    </a:solidFill>
                  </a:rPr>
                  <a:t>Caso de</a:t>
                </a: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s-ES" altLang="es-CL" sz="800" dirty="0">
                    <a:solidFill>
                      <a:prstClr val="black"/>
                    </a:solidFill>
                  </a:rPr>
                  <a:t>Uso 1</a:t>
                </a:r>
                <a:endParaRPr lang="es-ES" altLang="es-CL" sz="12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91" name="AutoShape 90"/>
              <p:cNvSpPr>
                <a:spLocks noChangeArrowheads="1"/>
              </p:cNvSpPr>
              <p:nvPr/>
            </p:nvSpPr>
            <p:spPr bwMode="auto">
              <a:xfrm>
                <a:off x="1146" y="1193"/>
                <a:ext cx="364" cy="212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929DB7"/>
                  </a:gs>
                  <a:gs pos="100000">
                    <a:srgbClr val="CCD6E0"/>
                  </a:gs>
                </a:gsLst>
                <a:lin ang="5400000" scaled="1"/>
              </a:gradFill>
              <a:ln w="9525">
                <a:solidFill>
                  <a:srgbClr val="929DB7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es-CL" altLang="es-CL">
                  <a:solidFill>
                    <a:prstClr val="black"/>
                  </a:solidFill>
                </a:endParaRPr>
              </a:p>
            </p:txBody>
          </p:sp>
          <p:sp>
            <p:nvSpPr>
              <p:cNvPr id="92" name="Text Box 91"/>
              <p:cNvSpPr txBox="1">
                <a:spLocks noChangeArrowheads="1"/>
              </p:cNvSpPr>
              <p:nvPr/>
            </p:nvSpPr>
            <p:spPr bwMode="auto">
              <a:xfrm>
                <a:off x="1161" y="1201"/>
                <a:ext cx="33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s-ES" altLang="es-CL" sz="800">
                    <a:solidFill>
                      <a:prstClr val="black"/>
                    </a:solidFill>
                  </a:rPr>
                  <a:t>Caso de</a:t>
                </a: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s-ES" altLang="es-CL" sz="800">
                    <a:solidFill>
                      <a:prstClr val="black"/>
                    </a:solidFill>
                  </a:rPr>
                  <a:t>Uso 2</a:t>
                </a:r>
                <a:endParaRPr lang="es-ES" altLang="es-CL" sz="12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93" name="AutoShape 92"/>
              <p:cNvCxnSpPr>
                <a:cxnSpLocks noChangeShapeType="1"/>
                <a:stCxn id="95" idx="3"/>
                <a:endCxn id="89" idx="1"/>
              </p:cNvCxnSpPr>
              <p:nvPr/>
            </p:nvCxnSpPr>
            <p:spPr bwMode="auto">
              <a:xfrm flipV="1">
                <a:off x="701" y="986"/>
                <a:ext cx="445" cy="134"/>
              </a:xfrm>
              <a:prstGeom prst="bentConnector3">
                <a:avLst>
                  <a:gd name="adj1" fmla="val 49889"/>
                </a:avLst>
              </a:prstGeom>
              <a:noFill/>
              <a:ln w="9525">
                <a:solidFill>
                  <a:srgbClr val="929DB7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4" name="AutoShape 93"/>
              <p:cNvCxnSpPr>
                <a:cxnSpLocks noChangeShapeType="1"/>
                <a:stCxn id="95" idx="3"/>
                <a:endCxn id="91" idx="1"/>
              </p:cNvCxnSpPr>
              <p:nvPr/>
            </p:nvCxnSpPr>
            <p:spPr bwMode="auto">
              <a:xfrm>
                <a:off x="701" y="1120"/>
                <a:ext cx="445" cy="179"/>
              </a:xfrm>
              <a:prstGeom prst="bentConnector3">
                <a:avLst>
                  <a:gd name="adj1" fmla="val 49889"/>
                </a:avLst>
              </a:prstGeom>
              <a:noFill/>
              <a:ln w="9525">
                <a:solidFill>
                  <a:srgbClr val="929DB7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95" name="Rectangle 94"/>
              <p:cNvSpPr>
                <a:spLocks noChangeArrowheads="1"/>
              </p:cNvSpPr>
              <p:nvPr/>
            </p:nvSpPr>
            <p:spPr bwMode="auto">
              <a:xfrm>
                <a:off x="640" y="1074"/>
                <a:ext cx="61" cy="9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es-CL" altLang="es-CL">
                  <a:solidFill>
                    <a:prstClr val="black"/>
                  </a:solidFill>
                </a:endParaRPr>
              </a:p>
            </p:txBody>
          </p:sp>
          <p:pic>
            <p:nvPicPr>
              <p:cNvPr id="96" name="Picture 95" descr="kuser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0" y="862"/>
                <a:ext cx="349" cy="3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8" name="Group 115"/>
            <p:cNvGrpSpPr>
              <a:grpSpLocks/>
            </p:cNvGrpSpPr>
            <p:nvPr/>
          </p:nvGrpSpPr>
          <p:grpSpPr bwMode="auto">
            <a:xfrm>
              <a:off x="4916415" y="3962456"/>
              <a:ext cx="1600273" cy="914628"/>
              <a:chOff x="3168" y="1872"/>
              <a:chExt cx="1008" cy="576"/>
            </a:xfrm>
          </p:grpSpPr>
          <p:sp>
            <p:nvSpPr>
              <p:cNvPr id="77" name="Text Box 116"/>
              <p:cNvSpPr txBox="1">
                <a:spLocks noChangeArrowheads="1"/>
              </p:cNvSpPr>
              <p:nvPr/>
            </p:nvSpPr>
            <p:spPr bwMode="auto">
              <a:xfrm>
                <a:off x="3192" y="2227"/>
                <a:ext cx="960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s-CL" altLang="es-CL" sz="1200">
                    <a:solidFill>
                      <a:prstClr val="black"/>
                    </a:solidFill>
                  </a:rPr>
                  <a:t>Diagrama Actividad</a:t>
                </a:r>
              </a:p>
            </p:txBody>
          </p:sp>
          <p:grpSp>
            <p:nvGrpSpPr>
              <p:cNvPr id="78" name="Group 117"/>
              <p:cNvGrpSpPr>
                <a:grpSpLocks/>
              </p:cNvGrpSpPr>
              <p:nvPr/>
            </p:nvGrpSpPr>
            <p:grpSpPr bwMode="auto">
              <a:xfrm>
                <a:off x="3216" y="2077"/>
                <a:ext cx="912" cy="144"/>
                <a:chOff x="3936" y="2976"/>
                <a:chExt cx="912" cy="144"/>
              </a:xfrm>
            </p:grpSpPr>
            <p:sp>
              <p:nvSpPr>
                <p:cNvPr id="80" name="AutoShape 118"/>
                <p:cNvSpPr>
                  <a:spLocks noChangeArrowheads="1"/>
                </p:cNvSpPr>
                <p:nvPr/>
              </p:nvSpPr>
              <p:spPr bwMode="auto">
                <a:xfrm>
                  <a:off x="4176" y="2976"/>
                  <a:ext cx="192" cy="144"/>
                </a:xfrm>
                <a:prstGeom prst="diamond">
                  <a:avLst/>
                </a:prstGeom>
                <a:solidFill>
                  <a:srgbClr val="FFB74C"/>
                </a:solidFill>
                <a:ln w="9525">
                  <a:solidFill>
                    <a:srgbClr val="FF6633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1" name="AutoShape 119"/>
                <p:cNvSpPr>
                  <a:spLocks noChangeArrowheads="1"/>
                </p:cNvSpPr>
                <p:nvPr/>
              </p:nvSpPr>
              <p:spPr bwMode="auto">
                <a:xfrm>
                  <a:off x="4416" y="2976"/>
                  <a:ext cx="192" cy="144"/>
                </a:xfrm>
                <a:prstGeom prst="diamond">
                  <a:avLst/>
                </a:prstGeom>
                <a:solidFill>
                  <a:srgbClr val="FFB74C"/>
                </a:solidFill>
                <a:ln w="9525">
                  <a:solidFill>
                    <a:srgbClr val="FF6633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2" name="Oval 120"/>
                <p:cNvSpPr>
                  <a:spLocks noChangeArrowheads="1"/>
                </p:cNvSpPr>
                <p:nvPr/>
              </p:nvSpPr>
              <p:spPr bwMode="auto">
                <a:xfrm>
                  <a:off x="3936" y="2976"/>
                  <a:ext cx="144" cy="1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3" name="Oval 121"/>
                <p:cNvSpPr>
                  <a:spLocks noChangeArrowheads="1"/>
                </p:cNvSpPr>
                <p:nvPr/>
              </p:nvSpPr>
              <p:spPr bwMode="auto">
                <a:xfrm>
                  <a:off x="3960" y="3000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4" name="Oval 122"/>
                <p:cNvSpPr>
                  <a:spLocks noChangeArrowheads="1"/>
                </p:cNvSpPr>
                <p:nvPr/>
              </p:nvSpPr>
              <p:spPr bwMode="auto">
                <a:xfrm>
                  <a:off x="4704" y="2976"/>
                  <a:ext cx="144" cy="144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85" name="AutoShape 123"/>
                <p:cNvCxnSpPr>
                  <a:cxnSpLocks noChangeShapeType="1"/>
                  <a:stCxn id="80" idx="1"/>
                  <a:endCxn id="83" idx="6"/>
                </p:cNvCxnSpPr>
                <p:nvPr/>
              </p:nvCxnSpPr>
              <p:spPr bwMode="auto">
                <a:xfrm flipH="1">
                  <a:off x="4056" y="3048"/>
                  <a:ext cx="120" cy="0"/>
                </a:xfrm>
                <a:prstGeom prst="straightConnector1">
                  <a:avLst/>
                </a:prstGeom>
                <a:noFill/>
                <a:ln w="9525">
                  <a:solidFill>
                    <a:srgbClr val="FF6633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86" name="AutoShape 124"/>
                <p:cNvCxnSpPr>
                  <a:cxnSpLocks noChangeShapeType="1"/>
                  <a:stCxn id="84" idx="2"/>
                  <a:endCxn id="81" idx="3"/>
                </p:cNvCxnSpPr>
                <p:nvPr/>
              </p:nvCxnSpPr>
              <p:spPr bwMode="auto">
                <a:xfrm flipH="1">
                  <a:off x="4608" y="3048"/>
                  <a:ext cx="96" cy="0"/>
                </a:xfrm>
                <a:prstGeom prst="straightConnector1">
                  <a:avLst/>
                </a:prstGeom>
                <a:noFill/>
                <a:ln w="9525">
                  <a:solidFill>
                    <a:srgbClr val="FF6633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79" name="AutoShape 125"/>
              <p:cNvSpPr>
                <a:spLocks noChangeArrowheads="1"/>
              </p:cNvSpPr>
              <p:nvPr/>
            </p:nvSpPr>
            <p:spPr bwMode="auto">
              <a:xfrm>
                <a:off x="3168" y="1872"/>
                <a:ext cx="1008" cy="576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rgbClr val="929DB7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es-CL" altLang="es-CL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9" name="Rectangle 126"/>
            <p:cNvSpPr>
              <a:spLocks noChangeArrowheads="1"/>
            </p:cNvSpPr>
            <p:nvPr/>
          </p:nvSpPr>
          <p:spPr bwMode="auto">
            <a:xfrm>
              <a:off x="5300929" y="4924324"/>
              <a:ext cx="855702" cy="3048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s-CL" altLang="es-CL" sz="1400">
                  <a:solidFill>
                    <a:srgbClr val="4F81BD"/>
                  </a:solidFill>
                </a:rPr>
                <a:t>opcional</a:t>
              </a:r>
              <a:endParaRPr lang="en-US" altLang="es-CL" sz="1400">
                <a:solidFill>
                  <a:srgbClr val="4F81BD"/>
                </a:solidFill>
              </a:endParaRPr>
            </a:p>
          </p:txBody>
        </p:sp>
        <p:grpSp>
          <p:nvGrpSpPr>
            <p:cNvPr id="20" name="Group 139"/>
            <p:cNvGrpSpPr>
              <a:grpSpLocks/>
            </p:cNvGrpSpPr>
            <p:nvPr/>
          </p:nvGrpSpPr>
          <p:grpSpPr bwMode="auto">
            <a:xfrm>
              <a:off x="2603669" y="3429210"/>
              <a:ext cx="1752680" cy="1448161"/>
              <a:chOff x="2400" y="2592"/>
              <a:chExt cx="1104" cy="912"/>
            </a:xfrm>
          </p:grpSpPr>
          <p:sp>
            <p:nvSpPr>
              <p:cNvPr id="59" name="Text Box 39"/>
              <p:cNvSpPr txBox="1">
                <a:spLocks noChangeArrowheads="1"/>
              </p:cNvSpPr>
              <p:nvPr/>
            </p:nvSpPr>
            <p:spPr bwMode="auto">
              <a:xfrm>
                <a:off x="2472" y="3312"/>
                <a:ext cx="960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s-CL" altLang="es-CL" sz="1200">
                    <a:solidFill>
                      <a:prstClr val="black"/>
                    </a:solidFill>
                  </a:rPr>
                  <a:t>Prototipo Lógico</a:t>
                </a:r>
                <a:endParaRPr lang="es-CL" altLang="es-CL" sz="1600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60" name="Group 114"/>
              <p:cNvGrpSpPr>
                <a:grpSpLocks/>
              </p:cNvGrpSpPr>
              <p:nvPr/>
            </p:nvGrpSpPr>
            <p:grpSpPr bwMode="auto">
              <a:xfrm>
                <a:off x="2568" y="2688"/>
                <a:ext cx="768" cy="576"/>
                <a:chOff x="2832" y="2016"/>
                <a:chExt cx="768" cy="576"/>
              </a:xfrm>
            </p:grpSpPr>
            <p:sp>
              <p:nvSpPr>
                <p:cNvPr id="62" name="Rectangle 96"/>
                <p:cNvSpPr>
                  <a:spLocks noChangeArrowheads="1"/>
                </p:cNvSpPr>
                <p:nvPr/>
              </p:nvSpPr>
              <p:spPr bwMode="auto">
                <a:xfrm>
                  <a:off x="2832" y="2016"/>
                  <a:ext cx="192" cy="96"/>
                </a:xfrm>
                <a:prstGeom prst="rect">
                  <a:avLst/>
                </a:prstGeom>
                <a:solidFill>
                  <a:srgbClr val="929DB7"/>
                </a:solidFill>
                <a:ln w="9525">
                  <a:solidFill>
                    <a:srgbClr val="929DB7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3" name="Rectangle 97"/>
                <p:cNvSpPr>
                  <a:spLocks noChangeArrowheads="1"/>
                </p:cNvSpPr>
                <p:nvPr/>
              </p:nvSpPr>
              <p:spPr bwMode="auto">
                <a:xfrm>
                  <a:off x="2832" y="2208"/>
                  <a:ext cx="192" cy="96"/>
                </a:xfrm>
                <a:prstGeom prst="rect">
                  <a:avLst/>
                </a:prstGeom>
                <a:solidFill>
                  <a:srgbClr val="929DB7"/>
                </a:solidFill>
                <a:ln w="9525">
                  <a:solidFill>
                    <a:srgbClr val="929DB7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4" name="Rectangle 98"/>
                <p:cNvSpPr>
                  <a:spLocks noChangeArrowheads="1"/>
                </p:cNvSpPr>
                <p:nvPr/>
              </p:nvSpPr>
              <p:spPr bwMode="auto">
                <a:xfrm>
                  <a:off x="3120" y="2208"/>
                  <a:ext cx="192" cy="96"/>
                </a:xfrm>
                <a:prstGeom prst="rect">
                  <a:avLst/>
                </a:prstGeom>
                <a:solidFill>
                  <a:srgbClr val="929DB7"/>
                </a:solidFill>
                <a:ln w="9525">
                  <a:solidFill>
                    <a:srgbClr val="929DB7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5" name="Rectangle 99"/>
                <p:cNvSpPr>
                  <a:spLocks noChangeArrowheads="1"/>
                </p:cNvSpPr>
                <p:nvPr/>
              </p:nvSpPr>
              <p:spPr bwMode="auto">
                <a:xfrm>
                  <a:off x="3408" y="2208"/>
                  <a:ext cx="192" cy="96"/>
                </a:xfrm>
                <a:prstGeom prst="rect">
                  <a:avLst/>
                </a:prstGeom>
                <a:solidFill>
                  <a:srgbClr val="929DB7"/>
                </a:solidFill>
                <a:ln w="9525">
                  <a:solidFill>
                    <a:srgbClr val="929DB7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6" name="Rectangle 100"/>
                <p:cNvSpPr>
                  <a:spLocks noChangeArrowheads="1"/>
                </p:cNvSpPr>
                <p:nvPr/>
              </p:nvSpPr>
              <p:spPr bwMode="auto">
                <a:xfrm>
                  <a:off x="3120" y="2352"/>
                  <a:ext cx="192" cy="96"/>
                </a:xfrm>
                <a:prstGeom prst="rect">
                  <a:avLst/>
                </a:prstGeom>
                <a:solidFill>
                  <a:srgbClr val="929DB7"/>
                </a:solidFill>
                <a:ln w="9525">
                  <a:solidFill>
                    <a:srgbClr val="929DB7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7" name="Rectangle 101"/>
                <p:cNvSpPr>
                  <a:spLocks noChangeArrowheads="1"/>
                </p:cNvSpPr>
                <p:nvPr/>
              </p:nvSpPr>
              <p:spPr bwMode="auto">
                <a:xfrm>
                  <a:off x="3120" y="2496"/>
                  <a:ext cx="192" cy="96"/>
                </a:xfrm>
                <a:prstGeom prst="rect">
                  <a:avLst/>
                </a:prstGeom>
                <a:solidFill>
                  <a:srgbClr val="929DB7"/>
                </a:solidFill>
                <a:ln w="9525">
                  <a:solidFill>
                    <a:srgbClr val="929DB7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8" name="Rectangle 102"/>
                <p:cNvSpPr>
                  <a:spLocks noChangeArrowheads="1"/>
                </p:cNvSpPr>
                <p:nvPr/>
              </p:nvSpPr>
              <p:spPr bwMode="auto">
                <a:xfrm>
                  <a:off x="3408" y="2352"/>
                  <a:ext cx="192" cy="96"/>
                </a:xfrm>
                <a:prstGeom prst="rect">
                  <a:avLst/>
                </a:prstGeom>
                <a:solidFill>
                  <a:srgbClr val="929DB7"/>
                </a:solidFill>
                <a:ln w="9525">
                  <a:solidFill>
                    <a:srgbClr val="929DB7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69" name="AutoShape 104"/>
                <p:cNvCxnSpPr>
                  <a:cxnSpLocks noChangeShapeType="1"/>
                  <a:stCxn id="62" idx="2"/>
                  <a:endCxn id="63" idx="0"/>
                </p:cNvCxnSpPr>
                <p:nvPr/>
              </p:nvCxnSpPr>
              <p:spPr bwMode="auto">
                <a:xfrm>
                  <a:off x="2928" y="2112"/>
                  <a:ext cx="0" cy="96"/>
                </a:xfrm>
                <a:prstGeom prst="straightConnector1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70" name="Line 105"/>
                <p:cNvSpPr>
                  <a:spLocks noChangeShapeType="1"/>
                </p:cNvSpPr>
                <p:nvPr/>
              </p:nvSpPr>
              <p:spPr bwMode="auto">
                <a:xfrm>
                  <a:off x="2928" y="2112"/>
                  <a:ext cx="336" cy="96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s-CL">
                    <a:solidFill>
                      <a:prstClr val="black"/>
                    </a:solidFill>
                    <a:latin typeface="Arial" charset="0"/>
                  </a:endParaRPr>
                </a:p>
              </p:txBody>
            </p:sp>
            <p:sp>
              <p:nvSpPr>
                <p:cNvPr id="71" name="Line 106"/>
                <p:cNvSpPr>
                  <a:spLocks noChangeShapeType="1"/>
                </p:cNvSpPr>
                <p:nvPr/>
              </p:nvSpPr>
              <p:spPr bwMode="auto">
                <a:xfrm>
                  <a:off x="2928" y="2112"/>
                  <a:ext cx="624" cy="96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s-CL">
                    <a:solidFill>
                      <a:prstClr val="black"/>
                    </a:solidFill>
                    <a:latin typeface="Arial" charset="0"/>
                  </a:endParaRPr>
                </a:p>
              </p:txBody>
            </p:sp>
            <p:sp>
              <p:nvSpPr>
                <p:cNvPr id="72" name="Line 107"/>
                <p:cNvSpPr>
                  <a:spLocks noChangeShapeType="1"/>
                </p:cNvSpPr>
                <p:nvPr/>
              </p:nvSpPr>
              <p:spPr bwMode="auto">
                <a:xfrm>
                  <a:off x="2928" y="2112"/>
                  <a:ext cx="288" cy="24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s-CL">
                    <a:solidFill>
                      <a:prstClr val="black"/>
                    </a:solidFill>
                    <a:latin typeface="Arial" charset="0"/>
                  </a:endParaRPr>
                </a:p>
              </p:txBody>
            </p:sp>
            <p:sp>
              <p:nvSpPr>
                <p:cNvPr id="73" name="Line 108"/>
                <p:cNvSpPr>
                  <a:spLocks noChangeShapeType="1"/>
                </p:cNvSpPr>
                <p:nvPr/>
              </p:nvSpPr>
              <p:spPr bwMode="auto">
                <a:xfrm>
                  <a:off x="2928" y="2112"/>
                  <a:ext cx="624" cy="24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s-CL">
                    <a:solidFill>
                      <a:prstClr val="black"/>
                    </a:solidFill>
                    <a:latin typeface="Arial" charset="0"/>
                  </a:endParaRPr>
                </a:p>
              </p:txBody>
            </p:sp>
            <p:sp>
              <p:nvSpPr>
                <p:cNvPr id="74" name="Line 109"/>
                <p:cNvSpPr>
                  <a:spLocks noChangeShapeType="1"/>
                </p:cNvSpPr>
                <p:nvPr/>
              </p:nvSpPr>
              <p:spPr bwMode="auto">
                <a:xfrm>
                  <a:off x="2928" y="2112"/>
                  <a:ext cx="288" cy="384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s-CL">
                    <a:solidFill>
                      <a:prstClr val="black"/>
                    </a:solidFill>
                    <a:latin typeface="Arial" charset="0"/>
                  </a:endParaRPr>
                </a:p>
              </p:txBody>
            </p:sp>
            <p:sp>
              <p:nvSpPr>
                <p:cNvPr id="75" name="Rectangle 112"/>
                <p:cNvSpPr>
                  <a:spLocks noChangeArrowheads="1"/>
                </p:cNvSpPr>
                <p:nvPr/>
              </p:nvSpPr>
              <p:spPr bwMode="auto">
                <a:xfrm>
                  <a:off x="2832" y="2400"/>
                  <a:ext cx="192" cy="96"/>
                </a:xfrm>
                <a:prstGeom prst="rect">
                  <a:avLst/>
                </a:prstGeom>
                <a:solidFill>
                  <a:srgbClr val="929DB7"/>
                </a:solidFill>
                <a:ln w="9525">
                  <a:solidFill>
                    <a:srgbClr val="929DB7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76" name="AutoShape 113"/>
                <p:cNvCxnSpPr>
                  <a:cxnSpLocks noChangeShapeType="1"/>
                </p:cNvCxnSpPr>
                <p:nvPr/>
              </p:nvCxnSpPr>
              <p:spPr bwMode="auto">
                <a:xfrm>
                  <a:off x="2928" y="2304"/>
                  <a:ext cx="0" cy="96"/>
                </a:xfrm>
                <a:prstGeom prst="straightConnector1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61" name="AutoShape 138"/>
              <p:cNvSpPr>
                <a:spLocks noChangeArrowheads="1"/>
              </p:cNvSpPr>
              <p:nvPr/>
            </p:nvSpPr>
            <p:spPr bwMode="auto">
              <a:xfrm>
                <a:off x="2400" y="2592"/>
                <a:ext cx="1104" cy="912"/>
              </a:xfrm>
              <a:prstGeom prst="roundRect">
                <a:avLst>
                  <a:gd name="adj" fmla="val 13926"/>
                </a:avLst>
              </a:prstGeom>
              <a:noFill/>
              <a:ln w="9525">
                <a:solidFill>
                  <a:srgbClr val="929DB7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es-CL" altLang="es-CL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1" name="Rectangle 140"/>
            <p:cNvSpPr>
              <a:spLocks noChangeArrowheads="1"/>
            </p:cNvSpPr>
            <p:nvPr/>
          </p:nvSpPr>
          <p:spPr bwMode="auto">
            <a:xfrm>
              <a:off x="2988134" y="4924983"/>
              <a:ext cx="855702" cy="3048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s-CL" altLang="es-CL" sz="1400">
                  <a:solidFill>
                    <a:srgbClr val="4F81BD"/>
                  </a:solidFill>
                </a:rPr>
                <a:t>opcional</a:t>
              </a:r>
              <a:endParaRPr lang="en-US" altLang="es-CL" sz="1400">
                <a:solidFill>
                  <a:srgbClr val="4F81BD"/>
                </a:solidFill>
              </a:endParaRPr>
            </a:p>
          </p:txBody>
        </p:sp>
        <p:grpSp>
          <p:nvGrpSpPr>
            <p:cNvPr id="22" name="Group 166"/>
            <p:cNvGrpSpPr>
              <a:grpSpLocks/>
            </p:cNvGrpSpPr>
            <p:nvPr/>
          </p:nvGrpSpPr>
          <p:grpSpPr bwMode="auto">
            <a:xfrm>
              <a:off x="3060146" y="1923512"/>
              <a:ext cx="1371663" cy="857464"/>
              <a:chOff x="1872" y="1812"/>
              <a:chExt cx="864" cy="540"/>
            </a:xfrm>
          </p:grpSpPr>
          <p:grpSp>
            <p:nvGrpSpPr>
              <p:cNvPr id="48" name="Group 146"/>
              <p:cNvGrpSpPr>
                <a:grpSpLocks/>
              </p:cNvGrpSpPr>
              <p:nvPr/>
            </p:nvGrpSpPr>
            <p:grpSpPr bwMode="auto">
              <a:xfrm>
                <a:off x="2112" y="1812"/>
                <a:ext cx="364" cy="220"/>
                <a:chOff x="2241" y="880"/>
                <a:chExt cx="364" cy="220"/>
              </a:xfrm>
            </p:grpSpPr>
            <p:sp>
              <p:nvSpPr>
                <p:cNvPr id="57" name="AutoShape 144"/>
                <p:cNvSpPr>
                  <a:spLocks noChangeArrowheads="1"/>
                </p:cNvSpPr>
                <p:nvPr/>
              </p:nvSpPr>
              <p:spPr bwMode="auto">
                <a:xfrm>
                  <a:off x="2241" y="880"/>
                  <a:ext cx="364" cy="212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929DB7"/>
                    </a:gs>
                    <a:gs pos="100000">
                      <a:srgbClr val="CCD6E0"/>
                    </a:gs>
                  </a:gsLst>
                  <a:lin ang="5400000" scaled="1"/>
                </a:gradFill>
                <a:ln w="9525">
                  <a:solidFill>
                    <a:srgbClr val="929DB7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8" name="Text Box 145"/>
                <p:cNvSpPr txBox="1">
                  <a:spLocks noChangeArrowheads="1"/>
                </p:cNvSpPr>
                <p:nvPr/>
              </p:nvSpPr>
              <p:spPr bwMode="auto">
                <a:xfrm>
                  <a:off x="2256" y="888"/>
                  <a:ext cx="338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r>
                    <a:rPr lang="es-ES" altLang="es-CL" sz="800">
                      <a:solidFill>
                        <a:prstClr val="black"/>
                      </a:solidFill>
                    </a:rPr>
                    <a:t>Caso de</a:t>
                  </a: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r>
                    <a:rPr lang="es-ES" altLang="es-CL" sz="800">
                      <a:solidFill>
                        <a:prstClr val="black"/>
                      </a:solidFill>
                    </a:rPr>
                    <a:t>Uso 1</a:t>
                  </a:r>
                  <a:endParaRPr lang="es-ES" altLang="es-CL" sz="1200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49" name="Rectangle 152" descr="Light horizontal"/>
              <p:cNvSpPr>
                <a:spLocks noChangeArrowheads="1"/>
              </p:cNvSpPr>
              <p:nvPr/>
            </p:nvSpPr>
            <p:spPr bwMode="auto">
              <a:xfrm>
                <a:off x="1872" y="2208"/>
                <a:ext cx="144" cy="144"/>
              </a:xfrm>
              <a:prstGeom prst="rect">
                <a:avLst/>
              </a:prstGeom>
              <a:pattFill prst="ltHorz">
                <a:fgClr>
                  <a:schemeClr val="accent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es-CL" altLang="es-CL">
                  <a:solidFill>
                    <a:prstClr val="black"/>
                  </a:solidFill>
                </a:endParaRPr>
              </a:p>
            </p:txBody>
          </p:sp>
          <p:sp>
            <p:nvSpPr>
              <p:cNvPr id="50" name="Rectangle 154" descr="Light horizontal"/>
              <p:cNvSpPr>
                <a:spLocks noChangeArrowheads="1"/>
              </p:cNvSpPr>
              <p:nvPr/>
            </p:nvSpPr>
            <p:spPr bwMode="auto">
              <a:xfrm>
                <a:off x="2112" y="2208"/>
                <a:ext cx="144" cy="144"/>
              </a:xfrm>
              <a:prstGeom prst="rect">
                <a:avLst/>
              </a:prstGeom>
              <a:pattFill prst="ltHorz">
                <a:fgClr>
                  <a:schemeClr val="accent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es-CL" altLang="es-CL">
                  <a:solidFill>
                    <a:prstClr val="black"/>
                  </a:solidFill>
                </a:endParaRPr>
              </a:p>
            </p:txBody>
          </p:sp>
          <p:sp>
            <p:nvSpPr>
              <p:cNvPr id="51" name="Rectangle 155" descr="Light horizontal"/>
              <p:cNvSpPr>
                <a:spLocks noChangeArrowheads="1"/>
              </p:cNvSpPr>
              <p:nvPr/>
            </p:nvSpPr>
            <p:spPr bwMode="auto">
              <a:xfrm>
                <a:off x="2352" y="2208"/>
                <a:ext cx="144" cy="144"/>
              </a:xfrm>
              <a:prstGeom prst="rect">
                <a:avLst/>
              </a:prstGeom>
              <a:pattFill prst="ltHorz">
                <a:fgClr>
                  <a:schemeClr val="accent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es-CL" altLang="es-CL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Rectangle 156" descr="Light horizontal"/>
              <p:cNvSpPr>
                <a:spLocks noChangeArrowheads="1"/>
              </p:cNvSpPr>
              <p:nvPr/>
            </p:nvSpPr>
            <p:spPr bwMode="auto">
              <a:xfrm>
                <a:off x="2592" y="2208"/>
                <a:ext cx="144" cy="144"/>
              </a:xfrm>
              <a:prstGeom prst="rect">
                <a:avLst/>
              </a:prstGeom>
              <a:pattFill prst="ltHorz">
                <a:fgClr>
                  <a:schemeClr val="accent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es-CL" altLang="es-CL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53" name="AutoShape 157"/>
              <p:cNvCxnSpPr>
                <a:cxnSpLocks noChangeShapeType="1"/>
                <a:stCxn id="49" idx="0"/>
                <a:endCxn id="52" idx="0"/>
              </p:cNvCxnSpPr>
              <p:nvPr/>
            </p:nvCxnSpPr>
            <p:spPr bwMode="auto">
              <a:xfrm rot="5400000" flipV="1">
                <a:off x="2303" y="1849"/>
                <a:ext cx="1" cy="720"/>
              </a:xfrm>
              <a:prstGeom prst="bentConnector3">
                <a:avLst>
                  <a:gd name="adj1" fmla="val -9400005"/>
                </a:avLst>
              </a:prstGeom>
              <a:noFill/>
              <a:ln w="9525">
                <a:solidFill>
                  <a:schemeClr val="accent1"/>
                </a:solidFill>
                <a:miter lim="800000"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54" name="Line 159"/>
              <p:cNvSpPr>
                <a:spLocks noChangeShapeType="1"/>
              </p:cNvSpPr>
              <p:nvPr/>
            </p:nvSpPr>
            <p:spPr bwMode="auto">
              <a:xfrm>
                <a:off x="2304" y="20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s-CL">
                  <a:solidFill>
                    <a:prstClr val="black"/>
                  </a:solidFill>
                  <a:latin typeface="Arial" charset="0"/>
                </a:endParaRPr>
              </a:p>
            </p:txBody>
          </p:sp>
          <p:sp>
            <p:nvSpPr>
              <p:cNvPr id="55" name="Line 161"/>
              <p:cNvSpPr>
                <a:spLocks noChangeShapeType="1"/>
              </p:cNvSpPr>
              <p:nvPr/>
            </p:nvSpPr>
            <p:spPr bwMode="auto">
              <a:xfrm>
                <a:off x="2184" y="211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s-CL">
                  <a:solidFill>
                    <a:prstClr val="black"/>
                  </a:solidFill>
                  <a:latin typeface="Arial" charset="0"/>
                </a:endParaRPr>
              </a:p>
            </p:txBody>
          </p:sp>
          <p:sp>
            <p:nvSpPr>
              <p:cNvPr id="56" name="Line 165"/>
              <p:cNvSpPr>
                <a:spLocks noChangeShapeType="1"/>
              </p:cNvSpPr>
              <p:nvPr/>
            </p:nvSpPr>
            <p:spPr bwMode="auto">
              <a:xfrm>
                <a:off x="2424" y="211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s-CL">
                  <a:solidFill>
                    <a:prstClr val="black"/>
                  </a:solidFill>
                  <a:latin typeface="Arial" charset="0"/>
                </a:endParaRPr>
              </a:p>
            </p:txBody>
          </p:sp>
        </p:grpSp>
        <p:sp>
          <p:nvSpPr>
            <p:cNvPr id="23" name="AutoShape 168"/>
            <p:cNvSpPr>
              <a:spLocks noChangeArrowheads="1"/>
            </p:cNvSpPr>
            <p:nvPr/>
          </p:nvSpPr>
          <p:spPr bwMode="auto">
            <a:xfrm rot="16200000" flipH="1" flipV="1">
              <a:off x="680322" y="4805037"/>
              <a:ext cx="533533" cy="458809"/>
            </a:xfrm>
            <a:custGeom>
              <a:avLst/>
              <a:gdLst>
                <a:gd name="T0" fmla="*/ 3614378 w 21600"/>
                <a:gd name="T1" fmla="*/ 0 h 21600"/>
                <a:gd name="T2" fmla="*/ 2168493 w 21600"/>
                <a:gd name="T3" fmla="*/ 919891 h 21600"/>
                <a:gd name="T4" fmla="*/ 0 w 21600"/>
                <a:gd name="T5" fmla="*/ 2309424 h 21600"/>
                <a:gd name="T6" fmla="*/ 2168493 w 21600"/>
                <a:gd name="T7" fmla="*/ 2769125 h 21600"/>
                <a:gd name="T8" fmla="*/ 4337011 w 21600"/>
                <a:gd name="T9" fmla="*/ 1925933 h 21600"/>
                <a:gd name="T10" fmla="*/ 5059645 w 21600"/>
                <a:gd name="T11" fmla="*/ 919891 h 21600"/>
                <a:gd name="T12" fmla="*/ 17694720 60000 65536"/>
                <a:gd name="T13" fmla="*/ 11796480 60000 65536"/>
                <a:gd name="T14" fmla="*/ 11796480 60000 65536"/>
                <a:gd name="T15" fmla="*/ 5898240 60000 65536"/>
                <a:gd name="T16" fmla="*/ 0 60000 65536"/>
                <a:gd name="T17" fmla="*/ 0 60000 65536"/>
                <a:gd name="T18" fmla="*/ 0 w 21600"/>
                <a:gd name="T19" fmla="*/ 14425 h 21600"/>
                <a:gd name="T20" fmla="*/ 18514 w 21600"/>
                <a:gd name="T21" fmla="*/ 2160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5429" y="0"/>
                  </a:moveTo>
                  <a:lnTo>
                    <a:pt x="9257" y="7200"/>
                  </a:lnTo>
                  <a:lnTo>
                    <a:pt x="12343" y="7200"/>
                  </a:lnTo>
                  <a:lnTo>
                    <a:pt x="12343" y="14400"/>
                  </a:lnTo>
                  <a:lnTo>
                    <a:pt x="0" y="14400"/>
                  </a:lnTo>
                  <a:lnTo>
                    <a:pt x="0" y="21600"/>
                  </a:lnTo>
                  <a:lnTo>
                    <a:pt x="18514" y="21600"/>
                  </a:lnTo>
                  <a:lnTo>
                    <a:pt x="18514" y="7200"/>
                  </a:lnTo>
                  <a:lnTo>
                    <a:pt x="21600" y="7200"/>
                  </a:lnTo>
                  <a:lnTo>
                    <a:pt x="15429" y="0"/>
                  </a:lnTo>
                  <a:close/>
                </a:path>
              </a:pathLst>
            </a:custGeom>
            <a:solidFill>
              <a:srgbClr val="FF66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CL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24" name="Text Box 31"/>
            <p:cNvSpPr txBox="1">
              <a:spLocks noChangeArrowheads="1"/>
            </p:cNvSpPr>
            <p:nvPr/>
          </p:nvSpPr>
          <p:spPr bwMode="auto">
            <a:xfrm>
              <a:off x="1009026" y="5354448"/>
              <a:ext cx="1690766" cy="7388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s-CL" altLang="es-CL" sz="1400" dirty="0">
                  <a:solidFill>
                    <a:prstClr val="black"/>
                  </a:solidFill>
                </a:rPr>
                <a:t>Especificación </a:t>
              </a:r>
              <a:r>
                <a:rPr lang="es-CL" altLang="es-CL" sz="1400" dirty="0" smtClean="0">
                  <a:solidFill>
                    <a:prstClr val="black"/>
                  </a:solidFill>
                </a:rPr>
                <a:t>de Casos </a:t>
              </a:r>
              <a:r>
                <a:rPr lang="es-CL" altLang="es-CL" sz="1400" dirty="0">
                  <a:solidFill>
                    <a:prstClr val="black"/>
                  </a:solidFill>
                </a:rPr>
                <a:t>de </a:t>
              </a:r>
              <a:r>
                <a:rPr lang="es-CL" altLang="es-CL" sz="1400" dirty="0" smtClean="0">
                  <a:solidFill>
                    <a:prstClr val="black"/>
                  </a:solidFill>
                </a:rPr>
                <a:t>Prueba (Test Cases)</a:t>
              </a:r>
              <a:endParaRPr lang="es-CL" altLang="es-CL" sz="1400" dirty="0">
                <a:solidFill>
                  <a:prstClr val="black"/>
                </a:solidFill>
              </a:endParaRPr>
            </a:p>
          </p:txBody>
        </p:sp>
        <p:grpSp>
          <p:nvGrpSpPr>
            <p:cNvPr id="25" name="Group 143"/>
            <p:cNvGrpSpPr>
              <a:grpSpLocks/>
            </p:cNvGrpSpPr>
            <p:nvPr/>
          </p:nvGrpSpPr>
          <p:grpSpPr bwMode="auto">
            <a:xfrm>
              <a:off x="1204502" y="4709921"/>
              <a:ext cx="1295459" cy="678032"/>
              <a:chOff x="4512" y="912"/>
              <a:chExt cx="1008" cy="528"/>
            </a:xfrm>
          </p:grpSpPr>
          <p:sp>
            <p:nvSpPr>
              <p:cNvPr id="26" name="Rectangle 141"/>
              <p:cNvSpPr>
                <a:spLocks noChangeArrowheads="1"/>
              </p:cNvSpPr>
              <p:nvPr/>
            </p:nvSpPr>
            <p:spPr bwMode="auto">
              <a:xfrm>
                <a:off x="4512" y="912"/>
                <a:ext cx="1008" cy="52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es-CL" altLang="es-CL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7" name="Group 54"/>
              <p:cNvGrpSpPr>
                <a:grpSpLocks/>
              </p:cNvGrpSpPr>
              <p:nvPr/>
            </p:nvGrpSpPr>
            <p:grpSpPr bwMode="auto">
              <a:xfrm>
                <a:off x="4536" y="936"/>
                <a:ext cx="960" cy="480"/>
                <a:chOff x="4464" y="1968"/>
                <a:chExt cx="960" cy="480"/>
              </a:xfrm>
            </p:grpSpPr>
            <p:sp>
              <p:nvSpPr>
                <p:cNvPr id="28" name="Rectangle 55"/>
                <p:cNvSpPr>
                  <a:spLocks noChangeArrowheads="1"/>
                </p:cNvSpPr>
                <p:nvPr/>
              </p:nvSpPr>
              <p:spPr bwMode="auto">
                <a:xfrm>
                  <a:off x="4464" y="1968"/>
                  <a:ext cx="240" cy="9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9" name="Rectangle 56"/>
                <p:cNvSpPr>
                  <a:spLocks noChangeArrowheads="1"/>
                </p:cNvSpPr>
                <p:nvPr/>
              </p:nvSpPr>
              <p:spPr bwMode="auto">
                <a:xfrm>
                  <a:off x="4704" y="1968"/>
                  <a:ext cx="240" cy="9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0" name="Rectangle 57"/>
                <p:cNvSpPr>
                  <a:spLocks noChangeArrowheads="1"/>
                </p:cNvSpPr>
                <p:nvPr/>
              </p:nvSpPr>
              <p:spPr bwMode="auto">
                <a:xfrm>
                  <a:off x="4944" y="1968"/>
                  <a:ext cx="240" cy="9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1" name="Rectangle 58"/>
                <p:cNvSpPr>
                  <a:spLocks noChangeArrowheads="1"/>
                </p:cNvSpPr>
                <p:nvPr/>
              </p:nvSpPr>
              <p:spPr bwMode="auto">
                <a:xfrm>
                  <a:off x="5184" y="1968"/>
                  <a:ext cx="240" cy="9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2" name="Rectangle 59"/>
                <p:cNvSpPr>
                  <a:spLocks noChangeArrowheads="1"/>
                </p:cNvSpPr>
                <p:nvPr/>
              </p:nvSpPr>
              <p:spPr bwMode="auto">
                <a:xfrm>
                  <a:off x="4464" y="2064"/>
                  <a:ext cx="240" cy="96"/>
                </a:xfrm>
                <a:prstGeom prst="rect">
                  <a:avLst/>
                </a:prstGeom>
                <a:solidFill>
                  <a:srgbClr val="FFEB61"/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3" name="Rectangle 60"/>
                <p:cNvSpPr>
                  <a:spLocks noChangeArrowheads="1"/>
                </p:cNvSpPr>
                <p:nvPr/>
              </p:nvSpPr>
              <p:spPr bwMode="auto">
                <a:xfrm>
                  <a:off x="4704" y="2064"/>
                  <a:ext cx="240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4" name="Rectangle 61"/>
                <p:cNvSpPr>
                  <a:spLocks noChangeArrowheads="1"/>
                </p:cNvSpPr>
                <p:nvPr/>
              </p:nvSpPr>
              <p:spPr bwMode="auto">
                <a:xfrm>
                  <a:off x="4944" y="2064"/>
                  <a:ext cx="240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5" name="Rectangle 62"/>
                <p:cNvSpPr>
                  <a:spLocks noChangeArrowheads="1"/>
                </p:cNvSpPr>
                <p:nvPr/>
              </p:nvSpPr>
              <p:spPr bwMode="auto">
                <a:xfrm>
                  <a:off x="5184" y="2064"/>
                  <a:ext cx="240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6" name="Rectangle 63"/>
                <p:cNvSpPr>
                  <a:spLocks noChangeArrowheads="1"/>
                </p:cNvSpPr>
                <p:nvPr/>
              </p:nvSpPr>
              <p:spPr bwMode="auto">
                <a:xfrm>
                  <a:off x="4464" y="2160"/>
                  <a:ext cx="240" cy="96"/>
                </a:xfrm>
                <a:prstGeom prst="rect">
                  <a:avLst/>
                </a:prstGeom>
                <a:solidFill>
                  <a:srgbClr val="FFEB61"/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7" name="Rectangle 64"/>
                <p:cNvSpPr>
                  <a:spLocks noChangeArrowheads="1"/>
                </p:cNvSpPr>
                <p:nvPr/>
              </p:nvSpPr>
              <p:spPr bwMode="auto">
                <a:xfrm>
                  <a:off x="4704" y="2160"/>
                  <a:ext cx="240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8" name="Rectangle 65"/>
                <p:cNvSpPr>
                  <a:spLocks noChangeArrowheads="1"/>
                </p:cNvSpPr>
                <p:nvPr/>
              </p:nvSpPr>
              <p:spPr bwMode="auto">
                <a:xfrm>
                  <a:off x="4944" y="2160"/>
                  <a:ext cx="240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9" name="Rectangle 66"/>
                <p:cNvSpPr>
                  <a:spLocks noChangeArrowheads="1"/>
                </p:cNvSpPr>
                <p:nvPr/>
              </p:nvSpPr>
              <p:spPr bwMode="auto">
                <a:xfrm>
                  <a:off x="5184" y="2160"/>
                  <a:ext cx="240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0" name="Rectangle 67"/>
                <p:cNvSpPr>
                  <a:spLocks noChangeArrowheads="1"/>
                </p:cNvSpPr>
                <p:nvPr/>
              </p:nvSpPr>
              <p:spPr bwMode="auto">
                <a:xfrm>
                  <a:off x="4464" y="2256"/>
                  <a:ext cx="240" cy="96"/>
                </a:xfrm>
                <a:prstGeom prst="rect">
                  <a:avLst/>
                </a:prstGeom>
                <a:solidFill>
                  <a:srgbClr val="FFEB61"/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1" name="Rectangle 68"/>
                <p:cNvSpPr>
                  <a:spLocks noChangeArrowheads="1"/>
                </p:cNvSpPr>
                <p:nvPr/>
              </p:nvSpPr>
              <p:spPr bwMode="auto">
                <a:xfrm>
                  <a:off x="4704" y="2256"/>
                  <a:ext cx="240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2" name="Rectangle 69"/>
                <p:cNvSpPr>
                  <a:spLocks noChangeArrowheads="1"/>
                </p:cNvSpPr>
                <p:nvPr/>
              </p:nvSpPr>
              <p:spPr bwMode="auto">
                <a:xfrm>
                  <a:off x="4944" y="2256"/>
                  <a:ext cx="240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3" name="Rectangle 70"/>
                <p:cNvSpPr>
                  <a:spLocks noChangeArrowheads="1"/>
                </p:cNvSpPr>
                <p:nvPr/>
              </p:nvSpPr>
              <p:spPr bwMode="auto">
                <a:xfrm>
                  <a:off x="5184" y="2256"/>
                  <a:ext cx="240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4" name="Rectangle 71"/>
                <p:cNvSpPr>
                  <a:spLocks noChangeArrowheads="1"/>
                </p:cNvSpPr>
                <p:nvPr/>
              </p:nvSpPr>
              <p:spPr bwMode="auto">
                <a:xfrm>
                  <a:off x="4464" y="2352"/>
                  <a:ext cx="240" cy="96"/>
                </a:xfrm>
                <a:prstGeom prst="rect">
                  <a:avLst/>
                </a:prstGeom>
                <a:solidFill>
                  <a:srgbClr val="FFEB61"/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5" name="Rectangle 72"/>
                <p:cNvSpPr>
                  <a:spLocks noChangeArrowheads="1"/>
                </p:cNvSpPr>
                <p:nvPr/>
              </p:nvSpPr>
              <p:spPr bwMode="auto">
                <a:xfrm>
                  <a:off x="4704" y="2352"/>
                  <a:ext cx="240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6" name="Rectangle 73"/>
                <p:cNvSpPr>
                  <a:spLocks noChangeArrowheads="1"/>
                </p:cNvSpPr>
                <p:nvPr/>
              </p:nvSpPr>
              <p:spPr bwMode="auto">
                <a:xfrm>
                  <a:off x="4944" y="2352"/>
                  <a:ext cx="240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7" name="Rectangle 74"/>
                <p:cNvSpPr>
                  <a:spLocks noChangeArrowheads="1"/>
                </p:cNvSpPr>
                <p:nvPr/>
              </p:nvSpPr>
              <p:spPr bwMode="auto">
                <a:xfrm>
                  <a:off x="5184" y="2352"/>
                  <a:ext cx="240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295318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4 Grupo"/>
          <p:cNvGrpSpPr/>
          <p:nvPr/>
        </p:nvGrpSpPr>
        <p:grpSpPr>
          <a:xfrm>
            <a:off x="3068280" y="2111219"/>
            <a:ext cx="5995568" cy="3794670"/>
            <a:chOff x="971550" y="1506538"/>
            <a:chExt cx="5995568" cy="3794670"/>
          </a:xfrm>
        </p:grpSpPr>
        <p:sp>
          <p:nvSpPr>
            <p:cNvPr id="6" name="AutoShape 3"/>
            <p:cNvSpPr>
              <a:spLocks noChangeArrowheads="1"/>
            </p:cNvSpPr>
            <p:nvPr/>
          </p:nvSpPr>
          <p:spPr bwMode="auto">
            <a:xfrm>
              <a:off x="2771659" y="1911291"/>
              <a:ext cx="457177" cy="380944"/>
            </a:xfrm>
            <a:prstGeom prst="rightArrow">
              <a:avLst>
                <a:gd name="adj1" fmla="val 50000"/>
                <a:gd name="adj2" fmla="val 30000"/>
              </a:avLst>
            </a:prstGeom>
            <a:solidFill>
              <a:srgbClr val="FF66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es-CL" altLang="es-CL">
                <a:solidFill>
                  <a:prstClr val="black"/>
                </a:solidFill>
              </a:endParaRPr>
            </a:p>
          </p:txBody>
        </p:sp>
        <p:sp>
          <p:nvSpPr>
            <p:cNvPr id="7" name="Text Box 8"/>
            <p:cNvSpPr txBox="1">
              <a:spLocks noChangeArrowheads="1"/>
            </p:cNvSpPr>
            <p:nvPr/>
          </p:nvSpPr>
          <p:spPr bwMode="auto">
            <a:xfrm>
              <a:off x="971550" y="2610010"/>
              <a:ext cx="198110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s-CL" altLang="es-CL" sz="1400" dirty="0" smtClean="0">
                  <a:solidFill>
                    <a:prstClr val="black"/>
                  </a:solidFill>
                </a:rPr>
                <a:t>Diagrama y Semántica de </a:t>
              </a:r>
              <a:r>
                <a:rPr lang="es-CL" altLang="es-CL" sz="1400" dirty="0">
                  <a:solidFill>
                    <a:prstClr val="black"/>
                  </a:solidFill>
                </a:rPr>
                <a:t>Caso </a:t>
              </a:r>
              <a:r>
                <a:rPr lang="es-CL" altLang="es-CL" sz="1400" dirty="0" smtClean="0">
                  <a:solidFill>
                    <a:prstClr val="black"/>
                  </a:solidFill>
                </a:rPr>
                <a:t>de </a:t>
              </a:r>
              <a:r>
                <a:rPr lang="es-CL" altLang="es-CL" sz="1400" dirty="0">
                  <a:solidFill>
                    <a:prstClr val="black"/>
                  </a:solidFill>
                </a:rPr>
                <a:t>Uso</a:t>
              </a:r>
            </a:p>
          </p:txBody>
        </p:sp>
        <p:sp>
          <p:nvSpPr>
            <p:cNvPr id="8" name="Text Box 9"/>
            <p:cNvSpPr txBox="1">
              <a:spLocks noChangeArrowheads="1"/>
            </p:cNvSpPr>
            <p:nvPr/>
          </p:nvSpPr>
          <p:spPr bwMode="auto">
            <a:xfrm>
              <a:off x="3428826" y="2682008"/>
              <a:ext cx="1676315" cy="5174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s-CL" altLang="es-CL" sz="1400">
                  <a:solidFill>
                    <a:prstClr val="black"/>
                  </a:solidFill>
                </a:rPr>
                <a:t>Diagrama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s-CL" altLang="es-CL" sz="1400">
                  <a:solidFill>
                    <a:prstClr val="black"/>
                  </a:solidFill>
                </a:rPr>
                <a:t>Clases Diseño</a:t>
              </a:r>
            </a:p>
          </p:txBody>
        </p:sp>
        <p:sp>
          <p:nvSpPr>
            <p:cNvPr id="9" name="Text Box 12"/>
            <p:cNvSpPr txBox="1">
              <a:spLocks noChangeArrowheads="1"/>
            </p:cNvSpPr>
            <p:nvPr/>
          </p:nvSpPr>
          <p:spPr bwMode="auto">
            <a:xfrm>
              <a:off x="3174765" y="4639765"/>
              <a:ext cx="1600119" cy="5174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s-CL" altLang="es-CL" sz="1400">
                  <a:solidFill>
                    <a:prstClr val="black"/>
                  </a:solidFill>
                </a:rPr>
                <a:t>Diagrama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s-CL" altLang="es-CL" sz="1400">
                  <a:solidFill>
                    <a:prstClr val="black"/>
                  </a:solidFill>
                </a:rPr>
                <a:t>Componentes</a:t>
              </a:r>
            </a:p>
          </p:txBody>
        </p:sp>
        <p:sp>
          <p:nvSpPr>
            <p:cNvPr id="10" name="Text Box 14"/>
            <p:cNvSpPr txBox="1">
              <a:spLocks noChangeArrowheads="1"/>
            </p:cNvSpPr>
            <p:nvPr/>
          </p:nvSpPr>
          <p:spPr bwMode="auto">
            <a:xfrm>
              <a:off x="1001265" y="4783759"/>
              <a:ext cx="1523923" cy="5174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s-CL" altLang="es-CL" sz="1400">
                  <a:solidFill>
                    <a:prstClr val="black"/>
                  </a:solidFill>
                </a:rPr>
                <a:t>Diagrama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s-CL" altLang="es-CL" sz="1400">
                  <a:solidFill>
                    <a:prstClr val="black"/>
                  </a:solidFill>
                </a:rPr>
                <a:t>Despliegue</a:t>
              </a:r>
            </a:p>
          </p:txBody>
        </p:sp>
        <p:sp>
          <p:nvSpPr>
            <p:cNvPr id="11" name="AutoShape 15"/>
            <p:cNvSpPr>
              <a:spLocks noChangeArrowheads="1"/>
            </p:cNvSpPr>
            <p:nvPr/>
          </p:nvSpPr>
          <p:spPr bwMode="auto">
            <a:xfrm rot="10800000">
              <a:off x="2434084" y="4084742"/>
              <a:ext cx="457177" cy="380944"/>
            </a:xfrm>
            <a:prstGeom prst="rightArrow">
              <a:avLst>
                <a:gd name="adj1" fmla="val 50000"/>
                <a:gd name="adj2" fmla="val 30000"/>
              </a:avLst>
            </a:prstGeom>
            <a:solidFill>
              <a:srgbClr val="FF66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es-CL" altLang="es-CL">
                <a:solidFill>
                  <a:prstClr val="black"/>
                </a:solidFill>
              </a:endParaRPr>
            </a:p>
          </p:txBody>
        </p:sp>
        <p:sp>
          <p:nvSpPr>
            <p:cNvPr id="12" name="AutoShape 19"/>
            <p:cNvSpPr>
              <a:spLocks noChangeArrowheads="1"/>
            </p:cNvSpPr>
            <p:nvPr/>
          </p:nvSpPr>
          <p:spPr bwMode="auto">
            <a:xfrm rot="10800000">
              <a:off x="4847706" y="3983157"/>
              <a:ext cx="457177" cy="380944"/>
            </a:xfrm>
            <a:prstGeom prst="rightArrow">
              <a:avLst>
                <a:gd name="adj1" fmla="val 50000"/>
                <a:gd name="adj2" fmla="val 30000"/>
              </a:avLst>
            </a:prstGeom>
            <a:solidFill>
              <a:srgbClr val="FF66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es-CL" altLang="es-CL">
                <a:solidFill>
                  <a:prstClr val="black"/>
                </a:solidFill>
              </a:endParaRPr>
            </a:p>
          </p:txBody>
        </p:sp>
        <p:grpSp>
          <p:nvGrpSpPr>
            <p:cNvPr id="13" name="Group 21"/>
            <p:cNvGrpSpPr>
              <a:grpSpLocks/>
            </p:cNvGrpSpPr>
            <p:nvPr/>
          </p:nvGrpSpPr>
          <p:grpSpPr bwMode="auto">
            <a:xfrm>
              <a:off x="1066745" y="1573203"/>
              <a:ext cx="1752512" cy="1057119"/>
              <a:chOff x="480" y="816"/>
              <a:chExt cx="1104" cy="666"/>
            </a:xfrm>
          </p:grpSpPr>
          <p:sp>
            <p:nvSpPr>
              <p:cNvPr id="83" name="AutoShape 22"/>
              <p:cNvSpPr>
                <a:spLocks noChangeArrowheads="1"/>
              </p:cNvSpPr>
              <p:nvPr/>
            </p:nvSpPr>
            <p:spPr bwMode="auto">
              <a:xfrm>
                <a:off x="1078" y="816"/>
                <a:ext cx="506" cy="666"/>
              </a:xfrm>
              <a:prstGeom prst="roundRect">
                <a:avLst>
                  <a:gd name="adj" fmla="val 7574"/>
                </a:avLst>
              </a:prstGeom>
              <a:noFill/>
              <a:ln w="9525">
                <a:solidFill>
                  <a:srgbClr val="929DB7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es-CL" altLang="es-CL">
                  <a:solidFill>
                    <a:prstClr val="black"/>
                  </a:solidFill>
                </a:endParaRPr>
              </a:p>
            </p:txBody>
          </p:sp>
          <p:sp>
            <p:nvSpPr>
              <p:cNvPr id="84" name="Text Box 23"/>
              <p:cNvSpPr txBox="1">
                <a:spLocks noChangeArrowheads="1"/>
              </p:cNvSpPr>
              <p:nvPr/>
            </p:nvSpPr>
            <p:spPr bwMode="auto">
              <a:xfrm>
                <a:off x="504" y="1194"/>
                <a:ext cx="270" cy="1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s-ES" altLang="es-CL" sz="800">
                    <a:solidFill>
                      <a:prstClr val="black"/>
                    </a:solidFill>
                  </a:rPr>
                  <a:t>Actor</a:t>
                </a:r>
                <a:endParaRPr lang="es-ES" altLang="es-CL" sz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85" name="AutoShape 24"/>
              <p:cNvSpPr>
                <a:spLocks noChangeArrowheads="1"/>
              </p:cNvSpPr>
              <p:nvPr/>
            </p:nvSpPr>
            <p:spPr bwMode="auto">
              <a:xfrm>
                <a:off x="1146" y="880"/>
                <a:ext cx="364" cy="212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929DB7"/>
                  </a:gs>
                  <a:gs pos="100000">
                    <a:srgbClr val="CCD6E0"/>
                  </a:gs>
                </a:gsLst>
                <a:lin ang="5400000" scaled="1"/>
              </a:gradFill>
              <a:ln w="9525">
                <a:solidFill>
                  <a:srgbClr val="929DB7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es-CL" altLang="es-CL">
                  <a:solidFill>
                    <a:prstClr val="black"/>
                  </a:solidFill>
                </a:endParaRPr>
              </a:p>
            </p:txBody>
          </p:sp>
          <p:sp>
            <p:nvSpPr>
              <p:cNvPr id="86" name="Text Box 25"/>
              <p:cNvSpPr txBox="1">
                <a:spLocks noChangeArrowheads="1"/>
              </p:cNvSpPr>
              <p:nvPr/>
            </p:nvSpPr>
            <p:spPr bwMode="auto">
              <a:xfrm>
                <a:off x="1161" y="888"/>
                <a:ext cx="33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s-ES" altLang="es-CL" sz="800">
                    <a:solidFill>
                      <a:prstClr val="black"/>
                    </a:solidFill>
                  </a:rPr>
                  <a:t>Caso de</a:t>
                </a: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s-ES" altLang="es-CL" sz="800">
                    <a:solidFill>
                      <a:prstClr val="black"/>
                    </a:solidFill>
                  </a:rPr>
                  <a:t>Uso 1</a:t>
                </a:r>
                <a:endParaRPr lang="es-ES" altLang="es-CL" sz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87" name="AutoShape 26"/>
              <p:cNvSpPr>
                <a:spLocks noChangeArrowheads="1"/>
              </p:cNvSpPr>
              <p:nvPr/>
            </p:nvSpPr>
            <p:spPr bwMode="auto">
              <a:xfrm>
                <a:off x="1146" y="1193"/>
                <a:ext cx="364" cy="212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929DB7"/>
                  </a:gs>
                  <a:gs pos="100000">
                    <a:srgbClr val="CCD6E0"/>
                  </a:gs>
                </a:gsLst>
                <a:lin ang="5400000" scaled="1"/>
              </a:gradFill>
              <a:ln w="9525">
                <a:solidFill>
                  <a:srgbClr val="929DB7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es-CL" altLang="es-CL">
                  <a:solidFill>
                    <a:prstClr val="black"/>
                  </a:solidFill>
                </a:endParaRPr>
              </a:p>
            </p:txBody>
          </p:sp>
          <p:sp>
            <p:nvSpPr>
              <p:cNvPr id="88" name="Text Box 27"/>
              <p:cNvSpPr txBox="1">
                <a:spLocks noChangeArrowheads="1"/>
              </p:cNvSpPr>
              <p:nvPr/>
            </p:nvSpPr>
            <p:spPr bwMode="auto">
              <a:xfrm>
                <a:off x="1161" y="1201"/>
                <a:ext cx="33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s-ES" altLang="es-CL" sz="800">
                    <a:solidFill>
                      <a:prstClr val="black"/>
                    </a:solidFill>
                  </a:rPr>
                  <a:t>Caso de</a:t>
                </a: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s-ES" altLang="es-CL" sz="800">
                    <a:solidFill>
                      <a:prstClr val="black"/>
                    </a:solidFill>
                  </a:rPr>
                  <a:t>Uso 2</a:t>
                </a:r>
                <a:endParaRPr lang="es-ES" altLang="es-CL" sz="12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89" name="AutoShape 28"/>
              <p:cNvCxnSpPr>
                <a:cxnSpLocks noChangeShapeType="1"/>
                <a:stCxn id="91" idx="3"/>
                <a:endCxn id="85" idx="1"/>
              </p:cNvCxnSpPr>
              <p:nvPr/>
            </p:nvCxnSpPr>
            <p:spPr bwMode="auto">
              <a:xfrm flipV="1">
                <a:off x="701" y="986"/>
                <a:ext cx="445" cy="134"/>
              </a:xfrm>
              <a:prstGeom prst="bentConnector3">
                <a:avLst>
                  <a:gd name="adj1" fmla="val 49889"/>
                </a:avLst>
              </a:prstGeom>
              <a:noFill/>
              <a:ln w="9525">
                <a:solidFill>
                  <a:srgbClr val="929DB7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0" name="AutoShape 29"/>
              <p:cNvCxnSpPr>
                <a:cxnSpLocks noChangeShapeType="1"/>
                <a:stCxn id="91" idx="3"/>
                <a:endCxn id="87" idx="1"/>
              </p:cNvCxnSpPr>
              <p:nvPr/>
            </p:nvCxnSpPr>
            <p:spPr bwMode="auto">
              <a:xfrm>
                <a:off x="701" y="1120"/>
                <a:ext cx="445" cy="179"/>
              </a:xfrm>
              <a:prstGeom prst="bentConnector3">
                <a:avLst>
                  <a:gd name="adj1" fmla="val 49889"/>
                </a:avLst>
              </a:prstGeom>
              <a:noFill/>
              <a:ln w="9525">
                <a:solidFill>
                  <a:srgbClr val="929DB7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91" name="Rectangle 30"/>
              <p:cNvSpPr>
                <a:spLocks noChangeArrowheads="1"/>
              </p:cNvSpPr>
              <p:nvPr/>
            </p:nvSpPr>
            <p:spPr bwMode="auto">
              <a:xfrm>
                <a:off x="640" y="1074"/>
                <a:ext cx="61" cy="9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es-CL" altLang="es-CL">
                  <a:solidFill>
                    <a:prstClr val="black"/>
                  </a:solidFill>
                </a:endParaRPr>
              </a:p>
            </p:txBody>
          </p:sp>
          <p:pic>
            <p:nvPicPr>
              <p:cNvPr id="92" name="Picture 31" descr="kuser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0" y="862"/>
                <a:ext cx="349" cy="3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4" name="Group 54"/>
            <p:cNvGrpSpPr>
              <a:grpSpLocks/>
            </p:cNvGrpSpPr>
            <p:nvPr/>
          </p:nvGrpSpPr>
          <p:grpSpPr bwMode="auto">
            <a:xfrm>
              <a:off x="3242899" y="1506538"/>
              <a:ext cx="1904904" cy="1188863"/>
              <a:chOff x="4272" y="1008"/>
              <a:chExt cx="1200" cy="749"/>
            </a:xfrm>
          </p:grpSpPr>
          <p:grpSp>
            <p:nvGrpSpPr>
              <p:cNvPr id="64" name="Group 32"/>
              <p:cNvGrpSpPr>
                <a:grpSpLocks/>
              </p:cNvGrpSpPr>
              <p:nvPr/>
            </p:nvGrpSpPr>
            <p:grpSpPr bwMode="auto">
              <a:xfrm>
                <a:off x="4272" y="1008"/>
                <a:ext cx="336" cy="317"/>
                <a:chOff x="4608" y="2688"/>
                <a:chExt cx="624" cy="431"/>
              </a:xfrm>
            </p:grpSpPr>
            <p:sp>
              <p:nvSpPr>
                <p:cNvPr id="80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4608" y="2688"/>
                  <a:ext cx="624" cy="139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r>
                    <a:rPr lang="es-CL" altLang="es-CL" sz="400" b="1">
                      <a:solidFill>
                        <a:prstClr val="black"/>
                      </a:solidFill>
                    </a:rPr>
                    <a:t>Nombre Clase</a:t>
                  </a:r>
                </a:p>
              </p:txBody>
            </p:sp>
            <p:sp>
              <p:nvSpPr>
                <p:cNvPr id="81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4608" y="2832"/>
                  <a:ext cx="624" cy="139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r>
                    <a:rPr lang="es-CL" altLang="es-CL" sz="400">
                      <a:solidFill>
                        <a:prstClr val="black"/>
                      </a:solidFill>
                    </a:rPr>
                    <a:t>atributos</a:t>
                  </a:r>
                </a:p>
              </p:txBody>
            </p:sp>
            <p:sp>
              <p:nvSpPr>
                <p:cNvPr id="82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4608" y="2980"/>
                  <a:ext cx="624" cy="139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r>
                    <a:rPr lang="es-CL" altLang="es-CL" sz="400">
                      <a:solidFill>
                        <a:prstClr val="black"/>
                      </a:solidFill>
                    </a:rPr>
                    <a:t>m</a:t>
                  </a:r>
                  <a:r>
                    <a:rPr lang="es-CL" altLang="ja-JP" sz="400">
                      <a:solidFill>
                        <a:prstClr val="black"/>
                      </a:solidFill>
                      <a:latin typeface="Arial" charset="0"/>
                    </a:rPr>
                    <a:t>é</a:t>
                  </a:r>
                  <a:r>
                    <a:rPr lang="es-CL" altLang="ja-JP" sz="400">
                      <a:solidFill>
                        <a:prstClr val="black"/>
                      </a:solidFill>
                    </a:rPr>
                    <a:t>todos</a:t>
                  </a:r>
                  <a:endParaRPr lang="es-CL" altLang="es-CL" sz="40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65" name="Group 36"/>
              <p:cNvGrpSpPr>
                <a:grpSpLocks/>
              </p:cNvGrpSpPr>
              <p:nvPr/>
            </p:nvGrpSpPr>
            <p:grpSpPr bwMode="auto">
              <a:xfrm>
                <a:off x="4272" y="1440"/>
                <a:ext cx="336" cy="317"/>
                <a:chOff x="4608" y="2688"/>
                <a:chExt cx="624" cy="431"/>
              </a:xfrm>
            </p:grpSpPr>
            <p:sp>
              <p:nvSpPr>
                <p:cNvPr id="77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4608" y="2688"/>
                  <a:ext cx="624" cy="139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r>
                    <a:rPr lang="es-CL" altLang="es-CL" sz="400" b="1">
                      <a:solidFill>
                        <a:prstClr val="black"/>
                      </a:solidFill>
                    </a:rPr>
                    <a:t>Nombre Clase</a:t>
                  </a:r>
                </a:p>
              </p:txBody>
            </p:sp>
            <p:sp>
              <p:nvSpPr>
                <p:cNvPr id="78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4608" y="2832"/>
                  <a:ext cx="624" cy="139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r>
                    <a:rPr lang="es-CL" altLang="es-CL" sz="400">
                      <a:solidFill>
                        <a:prstClr val="black"/>
                      </a:solidFill>
                    </a:rPr>
                    <a:t>atributos</a:t>
                  </a:r>
                </a:p>
              </p:txBody>
            </p:sp>
            <p:sp>
              <p:nvSpPr>
                <p:cNvPr id="79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4608" y="2980"/>
                  <a:ext cx="624" cy="139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r>
                    <a:rPr lang="es-CL" altLang="es-CL" sz="400">
                      <a:solidFill>
                        <a:prstClr val="black"/>
                      </a:solidFill>
                    </a:rPr>
                    <a:t>m</a:t>
                  </a:r>
                  <a:r>
                    <a:rPr lang="es-CL" altLang="ja-JP" sz="400">
                      <a:solidFill>
                        <a:prstClr val="black"/>
                      </a:solidFill>
                      <a:latin typeface="Arial" charset="0"/>
                    </a:rPr>
                    <a:t>é</a:t>
                  </a:r>
                  <a:r>
                    <a:rPr lang="es-CL" altLang="ja-JP" sz="400">
                      <a:solidFill>
                        <a:prstClr val="black"/>
                      </a:solidFill>
                    </a:rPr>
                    <a:t>todos</a:t>
                  </a:r>
                  <a:endParaRPr lang="es-CL" altLang="es-CL" sz="40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66" name="Group 40"/>
              <p:cNvGrpSpPr>
                <a:grpSpLocks/>
              </p:cNvGrpSpPr>
              <p:nvPr/>
            </p:nvGrpSpPr>
            <p:grpSpPr bwMode="auto">
              <a:xfrm>
                <a:off x="4704" y="1440"/>
                <a:ext cx="336" cy="317"/>
                <a:chOff x="4608" y="2688"/>
                <a:chExt cx="624" cy="431"/>
              </a:xfrm>
            </p:grpSpPr>
            <p:sp>
              <p:nvSpPr>
                <p:cNvPr id="74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4608" y="2688"/>
                  <a:ext cx="624" cy="139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r>
                    <a:rPr lang="es-CL" altLang="es-CL" sz="400" b="1">
                      <a:solidFill>
                        <a:prstClr val="black"/>
                      </a:solidFill>
                    </a:rPr>
                    <a:t>Nombre Clase</a:t>
                  </a:r>
                </a:p>
              </p:txBody>
            </p:sp>
            <p:sp>
              <p:nvSpPr>
                <p:cNvPr id="75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4608" y="2832"/>
                  <a:ext cx="624" cy="139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r>
                    <a:rPr lang="es-CL" altLang="es-CL" sz="400">
                      <a:solidFill>
                        <a:prstClr val="black"/>
                      </a:solidFill>
                    </a:rPr>
                    <a:t>atributos</a:t>
                  </a:r>
                </a:p>
              </p:txBody>
            </p:sp>
            <p:sp>
              <p:nvSpPr>
                <p:cNvPr id="76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4608" y="2980"/>
                  <a:ext cx="624" cy="139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r>
                    <a:rPr lang="es-CL" altLang="es-CL" sz="400">
                      <a:solidFill>
                        <a:prstClr val="black"/>
                      </a:solidFill>
                    </a:rPr>
                    <a:t>m</a:t>
                  </a:r>
                  <a:r>
                    <a:rPr lang="es-CL" altLang="ja-JP" sz="400">
                      <a:solidFill>
                        <a:prstClr val="black"/>
                      </a:solidFill>
                      <a:latin typeface="Arial" charset="0"/>
                    </a:rPr>
                    <a:t>é</a:t>
                  </a:r>
                  <a:r>
                    <a:rPr lang="es-CL" altLang="ja-JP" sz="400">
                      <a:solidFill>
                        <a:prstClr val="black"/>
                      </a:solidFill>
                    </a:rPr>
                    <a:t>todos</a:t>
                  </a:r>
                  <a:endParaRPr lang="es-CL" altLang="es-CL" sz="40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67" name="Group 44"/>
              <p:cNvGrpSpPr>
                <a:grpSpLocks/>
              </p:cNvGrpSpPr>
              <p:nvPr/>
            </p:nvGrpSpPr>
            <p:grpSpPr bwMode="auto">
              <a:xfrm>
                <a:off x="5136" y="1440"/>
                <a:ext cx="336" cy="317"/>
                <a:chOff x="4608" y="2688"/>
                <a:chExt cx="624" cy="431"/>
              </a:xfrm>
            </p:grpSpPr>
            <p:sp>
              <p:nvSpPr>
                <p:cNvPr id="71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4608" y="2688"/>
                  <a:ext cx="624" cy="139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r>
                    <a:rPr lang="es-CL" altLang="es-CL" sz="400" b="1">
                      <a:solidFill>
                        <a:prstClr val="black"/>
                      </a:solidFill>
                    </a:rPr>
                    <a:t>Nombre Clase</a:t>
                  </a:r>
                </a:p>
              </p:txBody>
            </p:sp>
            <p:sp>
              <p:nvSpPr>
                <p:cNvPr id="72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4608" y="2832"/>
                  <a:ext cx="624" cy="139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r>
                    <a:rPr lang="es-CL" altLang="es-CL" sz="400">
                      <a:solidFill>
                        <a:prstClr val="black"/>
                      </a:solidFill>
                    </a:rPr>
                    <a:t>atributos</a:t>
                  </a:r>
                </a:p>
              </p:txBody>
            </p:sp>
            <p:sp>
              <p:nvSpPr>
                <p:cNvPr id="73" name="Text Box 47"/>
                <p:cNvSpPr txBox="1">
                  <a:spLocks noChangeArrowheads="1"/>
                </p:cNvSpPr>
                <p:nvPr/>
              </p:nvSpPr>
              <p:spPr bwMode="auto">
                <a:xfrm>
                  <a:off x="4608" y="2980"/>
                  <a:ext cx="624" cy="139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r>
                    <a:rPr lang="es-CL" altLang="es-CL" sz="400">
                      <a:solidFill>
                        <a:prstClr val="black"/>
                      </a:solidFill>
                    </a:rPr>
                    <a:t>m</a:t>
                  </a:r>
                  <a:r>
                    <a:rPr lang="es-CL" altLang="ja-JP" sz="400">
                      <a:solidFill>
                        <a:prstClr val="black"/>
                      </a:solidFill>
                      <a:latin typeface="Arial" charset="0"/>
                    </a:rPr>
                    <a:t>é</a:t>
                  </a:r>
                  <a:r>
                    <a:rPr lang="es-CL" altLang="ja-JP" sz="400">
                      <a:solidFill>
                        <a:prstClr val="black"/>
                      </a:solidFill>
                    </a:rPr>
                    <a:t>todos</a:t>
                  </a:r>
                  <a:endParaRPr lang="es-CL" altLang="es-CL" sz="400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68" name="Line 48"/>
              <p:cNvSpPr>
                <a:spLocks noChangeShapeType="1"/>
              </p:cNvSpPr>
              <p:nvPr/>
            </p:nvSpPr>
            <p:spPr bwMode="auto">
              <a:xfrm>
                <a:off x="4416" y="134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s-CL">
                  <a:solidFill>
                    <a:prstClr val="black"/>
                  </a:solidFill>
                  <a:latin typeface="Arial" charset="0"/>
                </a:endParaRPr>
              </a:p>
            </p:txBody>
          </p:sp>
          <p:sp>
            <p:nvSpPr>
              <p:cNvPr id="69" name="Line 49"/>
              <p:cNvSpPr>
                <a:spLocks noChangeShapeType="1"/>
              </p:cNvSpPr>
              <p:nvPr/>
            </p:nvSpPr>
            <p:spPr bwMode="auto">
              <a:xfrm>
                <a:off x="4608" y="1152"/>
                <a:ext cx="288" cy="288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s-CL">
                  <a:solidFill>
                    <a:prstClr val="black"/>
                  </a:solidFill>
                  <a:latin typeface="Arial" charset="0"/>
                </a:endParaRPr>
              </a:p>
            </p:txBody>
          </p:sp>
          <p:sp>
            <p:nvSpPr>
              <p:cNvPr id="70" name="Line 50"/>
              <p:cNvSpPr>
                <a:spLocks noChangeShapeType="1"/>
              </p:cNvSpPr>
              <p:nvPr/>
            </p:nvSpPr>
            <p:spPr bwMode="auto">
              <a:xfrm>
                <a:off x="4608" y="1152"/>
                <a:ext cx="720" cy="288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s-CL">
                  <a:solidFill>
                    <a:prstClr val="black"/>
                  </a:solidFill>
                  <a:latin typeface="Arial" charset="0"/>
                </a:endParaRPr>
              </a:p>
            </p:txBody>
          </p:sp>
        </p:grpSp>
        <p:grpSp>
          <p:nvGrpSpPr>
            <p:cNvPr id="15" name="Group 127"/>
            <p:cNvGrpSpPr>
              <a:grpSpLocks/>
            </p:cNvGrpSpPr>
            <p:nvPr/>
          </p:nvGrpSpPr>
          <p:grpSpPr bwMode="auto">
            <a:xfrm>
              <a:off x="5292080" y="3358746"/>
              <a:ext cx="1675038" cy="1582719"/>
              <a:chOff x="4080" y="2592"/>
              <a:chExt cx="1344" cy="1200"/>
            </a:xfrm>
          </p:grpSpPr>
          <p:sp>
            <p:nvSpPr>
              <p:cNvPr id="40" name="Text Box 5"/>
              <p:cNvSpPr txBox="1">
                <a:spLocks noChangeArrowheads="1"/>
              </p:cNvSpPr>
              <p:nvPr/>
            </p:nvSpPr>
            <p:spPr bwMode="auto">
              <a:xfrm>
                <a:off x="4080" y="3504"/>
                <a:ext cx="134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s-CL" altLang="es-CL" sz="1200">
                    <a:solidFill>
                      <a:prstClr val="black"/>
                    </a:solidFill>
                  </a:rPr>
                  <a:t>Diagrama Secuencia </a:t>
                </a: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s-CL" altLang="es-CL" sz="1200">
                    <a:solidFill>
                      <a:prstClr val="black"/>
                    </a:solidFill>
                  </a:rPr>
                  <a:t>Diseño</a:t>
                </a:r>
              </a:p>
            </p:txBody>
          </p:sp>
          <p:grpSp>
            <p:nvGrpSpPr>
              <p:cNvPr id="41" name="Group 86"/>
              <p:cNvGrpSpPr>
                <a:grpSpLocks/>
              </p:cNvGrpSpPr>
              <p:nvPr/>
            </p:nvGrpSpPr>
            <p:grpSpPr bwMode="auto">
              <a:xfrm>
                <a:off x="4296" y="2652"/>
                <a:ext cx="864" cy="864"/>
                <a:chOff x="4320" y="2688"/>
                <a:chExt cx="864" cy="864"/>
              </a:xfrm>
            </p:grpSpPr>
            <p:sp>
              <p:nvSpPr>
                <p:cNvPr id="43" name="Rectangle 55"/>
                <p:cNvSpPr>
                  <a:spLocks noChangeArrowheads="1"/>
                </p:cNvSpPr>
                <p:nvPr/>
              </p:nvSpPr>
              <p:spPr bwMode="auto">
                <a:xfrm>
                  <a:off x="4512" y="2736"/>
                  <a:ext cx="192" cy="96"/>
                </a:xfrm>
                <a:prstGeom prst="rect">
                  <a:avLst/>
                </a:pr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4" name="Rectangle 57"/>
                <p:cNvSpPr>
                  <a:spLocks noChangeArrowheads="1"/>
                </p:cNvSpPr>
                <p:nvPr/>
              </p:nvSpPr>
              <p:spPr bwMode="auto">
                <a:xfrm>
                  <a:off x="4752" y="2736"/>
                  <a:ext cx="192" cy="96"/>
                </a:xfrm>
                <a:prstGeom prst="rect">
                  <a:avLst/>
                </a:pr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5" name="Rectangle 58"/>
                <p:cNvSpPr>
                  <a:spLocks noChangeArrowheads="1"/>
                </p:cNvSpPr>
                <p:nvPr/>
              </p:nvSpPr>
              <p:spPr bwMode="auto">
                <a:xfrm>
                  <a:off x="4992" y="2736"/>
                  <a:ext cx="192" cy="96"/>
                </a:xfrm>
                <a:prstGeom prst="rect">
                  <a:avLst/>
                </a:pr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6" name="Line 59"/>
                <p:cNvSpPr>
                  <a:spLocks noChangeShapeType="1"/>
                </p:cNvSpPr>
                <p:nvPr/>
              </p:nvSpPr>
              <p:spPr bwMode="auto">
                <a:xfrm>
                  <a:off x="5088" y="2832"/>
                  <a:ext cx="0" cy="672"/>
                </a:xfrm>
                <a:prstGeom prst="line">
                  <a:avLst/>
                </a:prstGeom>
                <a:noFill/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s-CL">
                    <a:solidFill>
                      <a:prstClr val="black"/>
                    </a:solidFill>
                    <a:latin typeface="Arial" charset="0"/>
                  </a:endParaRPr>
                </a:p>
              </p:txBody>
            </p:sp>
            <p:sp>
              <p:nvSpPr>
                <p:cNvPr id="47" name="Line 62"/>
                <p:cNvSpPr>
                  <a:spLocks noChangeShapeType="1"/>
                </p:cNvSpPr>
                <p:nvPr/>
              </p:nvSpPr>
              <p:spPr bwMode="auto">
                <a:xfrm>
                  <a:off x="4848" y="2832"/>
                  <a:ext cx="0" cy="672"/>
                </a:xfrm>
                <a:prstGeom prst="line">
                  <a:avLst/>
                </a:prstGeom>
                <a:noFill/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s-CL">
                    <a:solidFill>
                      <a:prstClr val="black"/>
                    </a:solidFill>
                    <a:latin typeface="Arial" charset="0"/>
                  </a:endParaRPr>
                </a:p>
              </p:txBody>
            </p:sp>
            <p:sp>
              <p:nvSpPr>
                <p:cNvPr id="48" name="Line 63"/>
                <p:cNvSpPr>
                  <a:spLocks noChangeShapeType="1"/>
                </p:cNvSpPr>
                <p:nvPr/>
              </p:nvSpPr>
              <p:spPr bwMode="auto">
                <a:xfrm>
                  <a:off x="4608" y="2832"/>
                  <a:ext cx="0" cy="672"/>
                </a:xfrm>
                <a:prstGeom prst="line">
                  <a:avLst/>
                </a:prstGeom>
                <a:noFill/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s-CL">
                    <a:solidFill>
                      <a:prstClr val="black"/>
                    </a:solidFill>
                    <a:latin typeface="Arial" charset="0"/>
                  </a:endParaRPr>
                </a:p>
              </p:txBody>
            </p:sp>
            <p:sp>
              <p:nvSpPr>
                <p:cNvPr id="49" name="AutoShape 64"/>
                <p:cNvSpPr>
                  <a:spLocks noChangeArrowheads="1"/>
                </p:cNvSpPr>
                <p:nvPr/>
              </p:nvSpPr>
              <p:spPr bwMode="auto">
                <a:xfrm>
                  <a:off x="4584" y="2928"/>
                  <a:ext cx="48" cy="192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/>
                </a:solidFill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0" name="AutoShape 65"/>
                <p:cNvSpPr>
                  <a:spLocks noChangeArrowheads="1"/>
                </p:cNvSpPr>
                <p:nvPr/>
              </p:nvSpPr>
              <p:spPr bwMode="auto">
                <a:xfrm>
                  <a:off x="4590" y="3168"/>
                  <a:ext cx="48" cy="384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/>
                </a:solidFill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1" name="AutoShape 66"/>
                <p:cNvSpPr>
                  <a:spLocks noChangeArrowheads="1"/>
                </p:cNvSpPr>
                <p:nvPr/>
              </p:nvSpPr>
              <p:spPr bwMode="auto">
                <a:xfrm>
                  <a:off x="4824" y="3456"/>
                  <a:ext cx="48" cy="96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/>
                </a:solidFill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2" name="AutoShape 67"/>
                <p:cNvSpPr>
                  <a:spLocks noChangeArrowheads="1"/>
                </p:cNvSpPr>
                <p:nvPr/>
              </p:nvSpPr>
              <p:spPr bwMode="auto">
                <a:xfrm>
                  <a:off x="4824" y="2976"/>
                  <a:ext cx="48" cy="144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/>
                </a:solidFill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3" name="AutoShape 68"/>
                <p:cNvSpPr>
                  <a:spLocks noChangeArrowheads="1"/>
                </p:cNvSpPr>
                <p:nvPr/>
              </p:nvSpPr>
              <p:spPr bwMode="auto">
                <a:xfrm>
                  <a:off x="5058" y="3174"/>
                  <a:ext cx="48" cy="96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/>
                </a:solidFill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4" name="Line 69"/>
                <p:cNvSpPr>
                  <a:spLocks noChangeShapeType="1"/>
                </p:cNvSpPr>
                <p:nvPr/>
              </p:nvSpPr>
              <p:spPr bwMode="auto">
                <a:xfrm>
                  <a:off x="4368" y="2880"/>
                  <a:ext cx="0" cy="672"/>
                </a:xfrm>
                <a:prstGeom prst="line">
                  <a:avLst/>
                </a:prstGeom>
                <a:noFill/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s-CL">
                    <a:solidFill>
                      <a:prstClr val="black"/>
                    </a:solidFill>
                    <a:latin typeface="Arial" charset="0"/>
                  </a:endParaRPr>
                </a:p>
              </p:txBody>
            </p:sp>
            <p:sp>
              <p:nvSpPr>
                <p:cNvPr id="55" name="Line 70"/>
                <p:cNvSpPr>
                  <a:spLocks noChangeShapeType="1"/>
                </p:cNvSpPr>
                <p:nvPr/>
              </p:nvSpPr>
              <p:spPr bwMode="auto">
                <a:xfrm>
                  <a:off x="4368" y="2928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accent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s-CL">
                    <a:solidFill>
                      <a:prstClr val="black"/>
                    </a:solidFill>
                    <a:latin typeface="Arial" charset="0"/>
                  </a:endParaRPr>
                </a:p>
              </p:txBody>
            </p:sp>
            <p:sp>
              <p:nvSpPr>
                <p:cNvPr id="56" name="Line 71"/>
                <p:cNvSpPr>
                  <a:spLocks noChangeShapeType="1"/>
                </p:cNvSpPr>
                <p:nvPr/>
              </p:nvSpPr>
              <p:spPr bwMode="auto">
                <a:xfrm>
                  <a:off x="4608" y="3216"/>
                  <a:ext cx="432" cy="0"/>
                </a:xfrm>
                <a:prstGeom prst="line">
                  <a:avLst/>
                </a:prstGeom>
                <a:noFill/>
                <a:ln w="9525">
                  <a:solidFill>
                    <a:schemeClr val="accent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s-CL">
                    <a:solidFill>
                      <a:prstClr val="black"/>
                    </a:solidFill>
                    <a:latin typeface="Arial" charset="0"/>
                  </a:endParaRPr>
                </a:p>
              </p:txBody>
            </p:sp>
            <p:sp>
              <p:nvSpPr>
                <p:cNvPr id="57" name="Line 72"/>
                <p:cNvSpPr>
                  <a:spLocks noChangeShapeType="1"/>
                </p:cNvSpPr>
                <p:nvPr/>
              </p:nvSpPr>
              <p:spPr bwMode="auto">
                <a:xfrm>
                  <a:off x="4608" y="3504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accent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s-CL">
                    <a:solidFill>
                      <a:prstClr val="black"/>
                    </a:solidFill>
                    <a:latin typeface="Arial" charset="0"/>
                  </a:endParaRPr>
                </a:p>
              </p:txBody>
            </p:sp>
            <p:grpSp>
              <p:nvGrpSpPr>
                <p:cNvPr id="58" name="Group 83"/>
                <p:cNvGrpSpPr>
                  <a:grpSpLocks/>
                </p:cNvGrpSpPr>
                <p:nvPr/>
              </p:nvGrpSpPr>
              <p:grpSpPr bwMode="auto">
                <a:xfrm>
                  <a:off x="4320" y="2688"/>
                  <a:ext cx="114" cy="192"/>
                  <a:chOff x="4320" y="2718"/>
                  <a:chExt cx="96" cy="162"/>
                </a:xfrm>
              </p:grpSpPr>
              <p:sp>
                <p:nvSpPr>
                  <p:cNvPr id="59" name="Line 77"/>
                  <p:cNvSpPr>
                    <a:spLocks noChangeShapeType="1"/>
                  </p:cNvSpPr>
                  <p:nvPr/>
                </p:nvSpPr>
                <p:spPr bwMode="auto">
                  <a:xfrm>
                    <a:off x="4368" y="2736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s-CL">
                      <a:solidFill>
                        <a:prstClr val="black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60" name="Line 7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320" y="2832"/>
                    <a:ext cx="48" cy="4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s-CL">
                      <a:solidFill>
                        <a:prstClr val="black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61" name="Line 79"/>
                  <p:cNvSpPr>
                    <a:spLocks noChangeShapeType="1"/>
                  </p:cNvSpPr>
                  <p:nvPr/>
                </p:nvSpPr>
                <p:spPr bwMode="auto">
                  <a:xfrm>
                    <a:off x="4368" y="2832"/>
                    <a:ext cx="48" cy="4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s-CL">
                      <a:solidFill>
                        <a:prstClr val="black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62" name="Line 80"/>
                  <p:cNvSpPr>
                    <a:spLocks noChangeShapeType="1"/>
                  </p:cNvSpPr>
                  <p:nvPr/>
                </p:nvSpPr>
                <p:spPr bwMode="auto">
                  <a:xfrm>
                    <a:off x="4320" y="2784"/>
                    <a:ext cx="9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s-CL">
                      <a:solidFill>
                        <a:prstClr val="black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63" name="Oval 76"/>
                  <p:cNvSpPr>
                    <a:spLocks noChangeArrowheads="1"/>
                  </p:cNvSpPr>
                  <p:nvPr/>
                </p:nvSpPr>
                <p:spPr bwMode="auto">
                  <a:xfrm>
                    <a:off x="4344" y="2718"/>
                    <a:ext cx="48" cy="4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rgbClr val="074D8D"/>
                      </a:buClr>
                      <a:buChar char="•"/>
                      <a:defRPr sz="2400">
                        <a:solidFill>
                          <a:srgbClr val="333333"/>
                        </a:solidFill>
                        <a:latin typeface="Trebuchet MS" pitchFamily="34" charset="0"/>
                        <a:ea typeface="ＭＳ Ｐゴシック" pitchFamily="1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074D8D"/>
                      </a:buClr>
                      <a:buChar char="–"/>
                      <a:defRPr sz="2000">
                        <a:solidFill>
                          <a:srgbClr val="333333"/>
                        </a:solidFill>
                        <a:latin typeface="Trebuchet MS" pitchFamily="34" charset="0"/>
                        <a:ea typeface="ＭＳ Ｐゴシック" pitchFamily="1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74D8D"/>
                      </a:buClr>
                      <a:buChar char="•"/>
                      <a:defRPr>
                        <a:solidFill>
                          <a:srgbClr val="333333"/>
                        </a:solidFill>
                        <a:latin typeface="Trebuchet MS" pitchFamily="34" charset="0"/>
                        <a:ea typeface="ＭＳ Ｐゴシック" pitchFamily="1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74D8D"/>
                      </a:buClr>
                      <a:buChar char="–"/>
                      <a:defRPr sz="1600">
                        <a:solidFill>
                          <a:srgbClr val="333333"/>
                        </a:solidFill>
                        <a:latin typeface="Trebuchet MS" pitchFamily="34" charset="0"/>
                        <a:ea typeface="ＭＳ Ｐゴシック" pitchFamily="1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74D8D"/>
                      </a:buClr>
                      <a:buChar char="»"/>
                      <a:defRPr sz="1400">
                        <a:solidFill>
                          <a:srgbClr val="333333"/>
                        </a:solidFill>
                        <a:latin typeface="Trebuchet MS" pitchFamily="34" charset="0"/>
                        <a:ea typeface="ＭＳ Ｐゴシック" pitchFamily="1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74D8D"/>
                      </a:buClr>
                      <a:buChar char="»"/>
                      <a:defRPr sz="1400">
                        <a:solidFill>
                          <a:srgbClr val="333333"/>
                        </a:solidFill>
                        <a:latin typeface="Trebuchet MS" pitchFamily="34" charset="0"/>
                        <a:ea typeface="ＭＳ Ｐゴシック" pitchFamily="1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74D8D"/>
                      </a:buClr>
                      <a:buChar char="»"/>
                      <a:defRPr sz="1400">
                        <a:solidFill>
                          <a:srgbClr val="333333"/>
                        </a:solidFill>
                        <a:latin typeface="Trebuchet MS" pitchFamily="34" charset="0"/>
                        <a:ea typeface="ＭＳ Ｐゴシック" pitchFamily="1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74D8D"/>
                      </a:buClr>
                      <a:buChar char="»"/>
                      <a:defRPr sz="1400">
                        <a:solidFill>
                          <a:srgbClr val="333333"/>
                        </a:solidFill>
                        <a:latin typeface="Trebuchet MS" pitchFamily="34" charset="0"/>
                        <a:ea typeface="ＭＳ Ｐゴシック" pitchFamily="1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74D8D"/>
                      </a:buClr>
                      <a:buChar char="»"/>
                      <a:defRPr sz="1400">
                        <a:solidFill>
                          <a:srgbClr val="333333"/>
                        </a:solidFill>
                        <a:latin typeface="Trebuchet MS" pitchFamily="34" charset="0"/>
                        <a:ea typeface="ＭＳ Ｐゴシック" pitchFamily="1" charset="-128"/>
                      </a:defRPr>
                    </a:lvl9pPr>
                  </a:lstStyle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FontTx/>
                      <a:buNone/>
                    </a:pPr>
                    <a:endParaRPr lang="es-CL" altLang="es-CL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sp>
            <p:nvSpPr>
              <p:cNvPr id="42" name="AutoShape 84"/>
              <p:cNvSpPr>
                <a:spLocks noChangeArrowheads="1"/>
              </p:cNvSpPr>
              <p:nvPr/>
            </p:nvSpPr>
            <p:spPr bwMode="auto">
              <a:xfrm>
                <a:off x="4176" y="2592"/>
                <a:ext cx="1104" cy="1200"/>
              </a:xfrm>
              <a:prstGeom prst="roundRect">
                <a:avLst>
                  <a:gd name="adj" fmla="val 8514"/>
                </a:avLst>
              </a:prstGeom>
              <a:noFill/>
              <a:ln w="9525">
                <a:solidFill>
                  <a:srgbClr val="929DB7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es-CL" altLang="es-CL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6" name="Rectangle 87"/>
            <p:cNvSpPr>
              <a:spLocks noChangeArrowheads="1"/>
            </p:cNvSpPr>
            <p:nvPr/>
          </p:nvSpPr>
          <p:spPr bwMode="auto">
            <a:xfrm>
              <a:off x="5692286" y="4963116"/>
              <a:ext cx="855620" cy="3047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s-CL" altLang="es-CL" sz="1400" dirty="0">
                  <a:solidFill>
                    <a:srgbClr val="4F81BD"/>
                  </a:solidFill>
                </a:rPr>
                <a:t>opcional</a:t>
              </a:r>
              <a:endParaRPr lang="en-US" altLang="es-CL" sz="1400" dirty="0">
                <a:solidFill>
                  <a:srgbClr val="4F81BD"/>
                </a:solidFill>
              </a:endParaRPr>
            </a:p>
          </p:txBody>
        </p:sp>
        <p:grpSp>
          <p:nvGrpSpPr>
            <p:cNvPr id="17" name="Group 106"/>
            <p:cNvGrpSpPr>
              <a:grpSpLocks/>
            </p:cNvGrpSpPr>
            <p:nvPr/>
          </p:nvGrpSpPr>
          <p:grpSpPr bwMode="auto">
            <a:xfrm>
              <a:off x="3059677" y="4008554"/>
              <a:ext cx="1295335" cy="533321"/>
              <a:chOff x="2256" y="2352"/>
              <a:chExt cx="816" cy="336"/>
            </a:xfrm>
          </p:grpSpPr>
          <p:sp>
            <p:nvSpPr>
              <p:cNvPr id="30" name="AutoShape 88"/>
              <p:cNvSpPr>
                <a:spLocks noChangeArrowheads="1"/>
              </p:cNvSpPr>
              <p:nvPr/>
            </p:nvSpPr>
            <p:spPr bwMode="auto">
              <a:xfrm>
                <a:off x="2496" y="2448"/>
                <a:ext cx="144" cy="96"/>
              </a:xfrm>
              <a:prstGeom prst="roundRect">
                <a:avLst>
                  <a:gd name="adj" fmla="val 16667"/>
                </a:avLst>
              </a:prstGeom>
              <a:solidFill>
                <a:srgbClr val="FFCC33"/>
              </a:solidFill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es-CL" altLang="es-CL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AutoShape 90"/>
              <p:cNvSpPr>
                <a:spLocks noChangeArrowheads="1"/>
              </p:cNvSpPr>
              <p:nvPr/>
            </p:nvSpPr>
            <p:spPr bwMode="auto">
              <a:xfrm>
                <a:off x="2496" y="2592"/>
                <a:ext cx="144" cy="96"/>
              </a:xfrm>
              <a:prstGeom prst="roundRect">
                <a:avLst>
                  <a:gd name="adj" fmla="val 16667"/>
                </a:avLst>
              </a:prstGeom>
              <a:solidFill>
                <a:srgbClr val="FFCC33"/>
              </a:solidFill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es-CL" altLang="es-CL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32" name="AutoShape 93"/>
              <p:cNvCxnSpPr>
                <a:cxnSpLocks noChangeShapeType="1"/>
                <a:stCxn id="30" idx="0"/>
                <a:endCxn id="31" idx="2"/>
              </p:cNvCxnSpPr>
              <p:nvPr/>
            </p:nvCxnSpPr>
            <p:spPr bwMode="auto">
              <a:xfrm rot="5400000" flipV="1">
                <a:off x="2449" y="2567"/>
                <a:ext cx="240" cy="1"/>
              </a:xfrm>
              <a:prstGeom prst="bentConnector5">
                <a:avLst>
                  <a:gd name="adj1" fmla="val -19583"/>
                  <a:gd name="adj2" fmla="val 27899995"/>
                  <a:gd name="adj3" fmla="val 114583"/>
                </a:avLst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33" name="AutoShape 98"/>
              <p:cNvSpPr>
                <a:spLocks noChangeArrowheads="1"/>
              </p:cNvSpPr>
              <p:nvPr/>
            </p:nvSpPr>
            <p:spPr bwMode="auto">
              <a:xfrm>
                <a:off x="2928" y="2352"/>
                <a:ext cx="144" cy="96"/>
              </a:xfrm>
              <a:prstGeom prst="roundRect">
                <a:avLst>
                  <a:gd name="adj" fmla="val 16667"/>
                </a:avLst>
              </a:prstGeom>
              <a:solidFill>
                <a:srgbClr val="FFCC33"/>
              </a:solidFill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es-CL" altLang="es-CL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AutoShape 99"/>
              <p:cNvSpPr>
                <a:spLocks noChangeArrowheads="1"/>
              </p:cNvSpPr>
              <p:nvPr/>
            </p:nvSpPr>
            <p:spPr bwMode="auto">
              <a:xfrm>
                <a:off x="2928" y="2496"/>
                <a:ext cx="144" cy="96"/>
              </a:xfrm>
              <a:prstGeom prst="roundRect">
                <a:avLst>
                  <a:gd name="adj" fmla="val 16667"/>
                </a:avLst>
              </a:prstGeom>
              <a:solidFill>
                <a:srgbClr val="FFCC33"/>
              </a:solidFill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es-CL" altLang="es-CL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35" name="AutoShape 100"/>
              <p:cNvCxnSpPr>
                <a:cxnSpLocks noChangeShapeType="1"/>
                <a:stCxn id="33" idx="0"/>
                <a:endCxn id="34" idx="2"/>
              </p:cNvCxnSpPr>
              <p:nvPr/>
            </p:nvCxnSpPr>
            <p:spPr bwMode="auto">
              <a:xfrm rot="5400000" flipV="1">
                <a:off x="2881" y="2471"/>
                <a:ext cx="240" cy="1"/>
              </a:xfrm>
              <a:prstGeom prst="bentConnector5">
                <a:avLst>
                  <a:gd name="adj1" fmla="val -19583"/>
                  <a:gd name="adj2" fmla="val 25399995"/>
                  <a:gd name="adj3" fmla="val 149583"/>
                </a:avLst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36" name="AutoShape 101"/>
              <p:cNvSpPr>
                <a:spLocks noChangeArrowheads="1"/>
              </p:cNvSpPr>
              <p:nvPr/>
            </p:nvSpPr>
            <p:spPr bwMode="auto">
              <a:xfrm>
                <a:off x="2256" y="2448"/>
                <a:ext cx="144" cy="96"/>
              </a:xfrm>
              <a:prstGeom prst="roundRect">
                <a:avLst>
                  <a:gd name="adj" fmla="val 16667"/>
                </a:avLst>
              </a:prstGeom>
              <a:solidFill>
                <a:srgbClr val="FFCC33"/>
              </a:solidFill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es-CL" altLang="es-CL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AutoShape 102"/>
              <p:cNvSpPr>
                <a:spLocks noChangeArrowheads="1"/>
              </p:cNvSpPr>
              <p:nvPr/>
            </p:nvSpPr>
            <p:spPr bwMode="auto">
              <a:xfrm>
                <a:off x="2256" y="2592"/>
                <a:ext cx="144" cy="96"/>
              </a:xfrm>
              <a:prstGeom prst="roundRect">
                <a:avLst>
                  <a:gd name="adj" fmla="val 16667"/>
                </a:avLst>
              </a:prstGeom>
              <a:solidFill>
                <a:srgbClr val="FFCC33"/>
              </a:solidFill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es-CL" altLang="es-CL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38" name="AutoShape 103"/>
              <p:cNvCxnSpPr>
                <a:cxnSpLocks noChangeShapeType="1"/>
                <a:stCxn id="36" idx="0"/>
                <a:endCxn id="37" idx="2"/>
              </p:cNvCxnSpPr>
              <p:nvPr/>
            </p:nvCxnSpPr>
            <p:spPr bwMode="auto">
              <a:xfrm rot="5400000" flipV="1">
                <a:off x="2209" y="2567"/>
                <a:ext cx="240" cy="1"/>
              </a:xfrm>
              <a:prstGeom prst="bentConnector5">
                <a:avLst>
                  <a:gd name="adj1" fmla="val -85417"/>
                  <a:gd name="adj2" fmla="val 97699995"/>
                  <a:gd name="adj3" fmla="val 139167"/>
                </a:avLst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39" name="Line 104"/>
              <p:cNvSpPr>
                <a:spLocks noChangeShapeType="1"/>
              </p:cNvSpPr>
              <p:nvPr/>
            </p:nvSpPr>
            <p:spPr bwMode="auto">
              <a:xfrm>
                <a:off x="2832" y="2640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s-CL">
                  <a:solidFill>
                    <a:prstClr val="black"/>
                  </a:solidFill>
                  <a:latin typeface="Arial" charset="0"/>
                </a:endParaRPr>
              </a:p>
            </p:txBody>
          </p:sp>
        </p:grpSp>
        <p:grpSp>
          <p:nvGrpSpPr>
            <p:cNvPr id="18" name="Group 126"/>
            <p:cNvGrpSpPr>
              <a:grpSpLocks/>
            </p:cNvGrpSpPr>
            <p:nvPr/>
          </p:nvGrpSpPr>
          <p:grpSpPr bwMode="auto">
            <a:xfrm>
              <a:off x="1115559" y="3703799"/>
              <a:ext cx="1295335" cy="1142831"/>
              <a:chOff x="1968" y="2160"/>
              <a:chExt cx="816" cy="720"/>
            </a:xfrm>
          </p:grpSpPr>
          <p:sp>
            <p:nvSpPr>
              <p:cNvPr id="23" name="AutoShape 124"/>
              <p:cNvSpPr>
                <a:spLocks noChangeArrowheads="1"/>
              </p:cNvSpPr>
              <p:nvPr/>
            </p:nvSpPr>
            <p:spPr bwMode="auto">
              <a:xfrm>
                <a:off x="1968" y="2160"/>
                <a:ext cx="816" cy="720"/>
              </a:xfrm>
              <a:prstGeom prst="roundRect">
                <a:avLst>
                  <a:gd name="adj" fmla="val 7778"/>
                </a:avLst>
              </a:prstGeom>
              <a:solidFill>
                <a:srgbClr val="D4ECB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es-CL" altLang="es-CL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4" name="Group 123"/>
              <p:cNvGrpSpPr>
                <a:grpSpLocks/>
              </p:cNvGrpSpPr>
              <p:nvPr/>
            </p:nvGrpSpPr>
            <p:grpSpPr bwMode="auto">
              <a:xfrm>
                <a:off x="2064" y="2232"/>
                <a:ext cx="624" cy="576"/>
                <a:chOff x="2112" y="2256"/>
                <a:chExt cx="624" cy="576"/>
              </a:xfrm>
            </p:grpSpPr>
            <p:sp>
              <p:nvSpPr>
                <p:cNvPr id="25" name="AutoShape 112"/>
                <p:cNvSpPr>
                  <a:spLocks noChangeArrowheads="1"/>
                </p:cNvSpPr>
                <p:nvPr/>
              </p:nvSpPr>
              <p:spPr bwMode="auto">
                <a:xfrm>
                  <a:off x="2112" y="2640"/>
                  <a:ext cx="192" cy="192"/>
                </a:xfrm>
                <a:prstGeom prst="cube">
                  <a:avLst>
                    <a:gd name="adj" fmla="val 25000"/>
                  </a:avLst>
                </a:prstGeom>
                <a:solidFill>
                  <a:schemeClr val="folHlink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6" name="AutoShape 116"/>
                <p:cNvSpPr>
                  <a:spLocks noChangeArrowheads="1"/>
                </p:cNvSpPr>
                <p:nvPr/>
              </p:nvSpPr>
              <p:spPr bwMode="auto">
                <a:xfrm>
                  <a:off x="2112" y="2256"/>
                  <a:ext cx="192" cy="192"/>
                </a:xfrm>
                <a:prstGeom prst="cube">
                  <a:avLst>
                    <a:gd name="adj" fmla="val 25000"/>
                  </a:avLst>
                </a:prstGeom>
                <a:solidFill>
                  <a:schemeClr val="folHlink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7" name="AutoShape 117"/>
                <p:cNvSpPr>
                  <a:spLocks noChangeArrowheads="1"/>
                </p:cNvSpPr>
                <p:nvPr/>
              </p:nvSpPr>
              <p:spPr bwMode="auto">
                <a:xfrm>
                  <a:off x="2544" y="2256"/>
                  <a:ext cx="192" cy="192"/>
                </a:xfrm>
                <a:prstGeom prst="cube">
                  <a:avLst>
                    <a:gd name="adj" fmla="val 25000"/>
                  </a:avLst>
                </a:prstGeom>
                <a:solidFill>
                  <a:schemeClr val="folHlink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8" name="Line 119"/>
                <p:cNvSpPr>
                  <a:spLocks noChangeShapeType="1"/>
                </p:cNvSpPr>
                <p:nvPr/>
              </p:nvSpPr>
              <p:spPr bwMode="auto">
                <a:xfrm flipV="1">
                  <a:off x="2208" y="2448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s-CL">
                    <a:solidFill>
                      <a:prstClr val="black"/>
                    </a:solidFill>
                    <a:latin typeface="Arial" charset="0"/>
                  </a:endParaRPr>
                </a:p>
              </p:txBody>
            </p:sp>
            <p:sp>
              <p:nvSpPr>
                <p:cNvPr id="29" name="Line 120"/>
                <p:cNvSpPr>
                  <a:spLocks noChangeShapeType="1"/>
                </p:cNvSpPr>
                <p:nvPr/>
              </p:nvSpPr>
              <p:spPr bwMode="auto">
                <a:xfrm>
                  <a:off x="2304" y="235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s-CL">
                    <a:solidFill>
                      <a:prstClr val="black"/>
                    </a:solidFill>
                    <a:latin typeface="Arial" charset="0"/>
                  </a:endParaRPr>
                </a:p>
              </p:txBody>
            </p:sp>
          </p:grpSp>
        </p:grpSp>
        <p:sp>
          <p:nvSpPr>
            <p:cNvPr id="19" name="AutoShape 3"/>
            <p:cNvSpPr>
              <a:spLocks noChangeArrowheads="1"/>
            </p:cNvSpPr>
            <p:nvPr/>
          </p:nvSpPr>
          <p:spPr bwMode="auto">
            <a:xfrm rot="5400000">
              <a:off x="5799838" y="2931732"/>
              <a:ext cx="457177" cy="380944"/>
            </a:xfrm>
            <a:prstGeom prst="rightArrow">
              <a:avLst>
                <a:gd name="adj1" fmla="val 50000"/>
                <a:gd name="adj2" fmla="val 30000"/>
              </a:avLst>
            </a:prstGeom>
            <a:solidFill>
              <a:srgbClr val="FF66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es-CL" altLang="es-CL">
                <a:solidFill>
                  <a:prstClr val="black"/>
                </a:solidFill>
              </a:endParaRPr>
            </a:p>
          </p:txBody>
        </p:sp>
        <p:sp>
          <p:nvSpPr>
            <p:cNvPr id="20" name="Text Box 34"/>
            <p:cNvSpPr txBox="1">
              <a:spLocks noChangeArrowheads="1"/>
            </p:cNvSpPr>
            <p:nvPr/>
          </p:nvSpPr>
          <p:spPr bwMode="auto">
            <a:xfrm>
              <a:off x="5228291" y="2633586"/>
              <a:ext cx="1600273" cy="3048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s-CL" altLang="es-CL" sz="1400" dirty="0">
                  <a:solidFill>
                    <a:prstClr val="black"/>
                  </a:solidFill>
                </a:rPr>
                <a:t>Prototipo Físico</a:t>
              </a:r>
            </a:p>
          </p:txBody>
        </p:sp>
        <p:pic>
          <p:nvPicPr>
            <p:cNvPr id="21" name="Picture 83" descr="prototip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04883" y="1542542"/>
              <a:ext cx="1344675" cy="1128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AutoShape 3"/>
            <p:cNvSpPr>
              <a:spLocks noChangeArrowheads="1"/>
            </p:cNvSpPr>
            <p:nvPr/>
          </p:nvSpPr>
          <p:spPr bwMode="auto">
            <a:xfrm rot="2807983">
              <a:off x="4887810" y="2892573"/>
              <a:ext cx="457177" cy="380944"/>
            </a:xfrm>
            <a:prstGeom prst="rightArrow">
              <a:avLst>
                <a:gd name="adj1" fmla="val 50000"/>
                <a:gd name="adj2" fmla="val 30000"/>
              </a:avLst>
            </a:prstGeom>
            <a:solidFill>
              <a:srgbClr val="FF66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es-CL" altLang="es-CL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8492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2 Grupo"/>
          <p:cNvGrpSpPr>
            <a:grpSpLocks/>
          </p:cNvGrpSpPr>
          <p:nvPr/>
        </p:nvGrpSpPr>
        <p:grpSpPr bwMode="auto">
          <a:xfrm>
            <a:off x="1011692" y="260648"/>
            <a:ext cx="5913492" cy="3971922"/>
            <a:chOff x="797065" y="1587500"/>
            <a:chExt cx="5913298" cy="3972024"/>
          </a:xfrm>
        </p:grpSpPr>
        <p:sp>
          <p:nvSpPr>
            <p:cNvPr id="6" name="Text Box 11"/>
            <p:cNvSpPr txBox="1">
              <a:spLocks noChangeArrowheads="1"/>
            </p:cNvSpPr>
            <p:nvPr/>
          </p:nvSpPr>
          <p:spPr bwMode="auto">
            <a:xfrm>
              <a:off x="797065" y="3315736"/>
              <a:ext cx="1686993" cy="6463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200" kern="0" dirty="0" smtClean="0">
                  <a:solidFill>
                    <a:srgbClr val="648A04"/>
                  </a:solidFill>
                </a:rPr>
                <a:t>Construcción y Corrección de los Componentes</a:t>
              </a:r>
              <a:endParaRPr lang="es-CL" altLang="es-CL" sz="1200" kern="0" dirty="0" smtClean="0"/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990600" y="4221088"/>
              <a:ext cx="2390775" cy="6463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200" kern="0" dirty="0" smtClean="0"/>
                <a:t>Componentes de Software listos para ser Certificados en ambiente QA y UAT</a:t>
              </a:r>
            </a:p>
          </p:txBody>
        </p:sp>
        <p:sp>
          <p:nvSpPr>
            <p:cNvPr id="8" name="AutoShape 8"/>
            <p:cNvSpPr>
              <a:spLocks noChangeArrowheads="1"/>
            </p:cNvSpPr>
            <p:nvPr/>
          </p:nvSpPr>
          <p:spPr bwMode="auto">
            <a:xfrm rot="5400000">
              <a:off x="2450872" y="3355576"/>
              <a:ext cx="714070" cy="647700"/>
            </a:xfrm>
            <a:prstGeom prst="rightArrow">
              <a:avLst>
                <a:gd name="adj1" fmla="val 50000"/>
                <a:gd name="adj2" fmla="val 38941"/>
              </a:avLst>
            </a:prstGeom>
            <a:solidFill>
              <a:srgbClr val="99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endParaRPr lang="es-CL" altLang="es-CL" kern="0" smtClean="0"/>
            </a:p>
          </p:txBody>
        </p:sp>
        <p:sp>
          <p:nvSpPr>
            <p:cNvPr id="9" name="Text Box 5"/>
            <p:cNvSpPr txBox="1">
              <a:spLocks noChangeArrowheads="1"/>
            </p:cNvSpPr>
            <p:nvPr/>
          </p:nvSpPr>
          <p:spPr bwMode="auto">
            <a:xfrm>
              <a:off x="817261" y="2707159"/>
              <a:ext cx="1897842" cy="4616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200" kern="0" dirty="0" smtClean="0"/>
                <a:t>Diagrama y Semántica de Caso de Uso</a:t>
              </a:r>
            </a:p>
          </p:txBody>
        </p:sp>
        <p:sp>
          <p:nvSpPr>
            <p:cNvPr id="10" name="Text Box 6"/>
            <p:cNvSpPr txBox="1">
              <a:spLocks noChangeArrowheads="1"/>
            </p:cNvSpPr>
            <p:nvPr/>
          </p:nvSpPr>
          <p:spPr bwMode="auto">
            <a:xfrm>
              <a:off x="4500563" y="2806700"/>
              <a:ext cx="2209800" cy="4616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200" kern="0" dirty="0" smtClean="0"/>
                <a:t>Diagrama Clases Implementación</a:t>
              </a:r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2844800" y="2806700"/>
              <a:ext cx="1600200" cy="2770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200" kern="0" dirty="0" smtClean="0"/>
                <a:t>Prototipo Físico</a:t>
              </a:r>
            </a:p>
          </p:txBody>
        </p:sp>
        <p:grpSp>
          <p:nvGrpSpPr>
            <p:cNvPr id="12" name="Group 12"/>
            <p:cNvGrpSpPr>
              <a:grpSpLocks/>
            </p:cNvGrpSpPr>
            <p:nvPr/>
          </p:nvGrpSpPr>
          <p:grpSpPr bwMode="auto">
            <a:xfrm>
              <a:off x="4576763" y="1587500"/>
              <a:ext cx="1905000" cy="1189038"/>
              <a:chOff x="4272" y="1008"/>
              <a:chExt cx="1200" cy="749"/>
            </a:xfrm>
          </p:grpSpPr>
          <p:grpSp>
            <p:nvGrpSpPr>
              <p:cNvPr id="35" name="Group 13"/>
              <p:cNvGrpSpPr>
                <a:grpSpLocks/>
              </p:cNvGrpSpPr>
              <p:nvPr/>
            </p:nvGrpSpPr>
            <p:grpSpPr bwMode="auto">
              <a:xfrm>
                <a:off x="4272" y="1008"/>
                <a:ext cx="336" cy="317"/>
                <a:chOff x="4608" y="2688"/>
                <a:chExt cx="624" cy="431"/>
              </a:xfrm>
            </p:grpSpPr>
            <p:sp>
              <p:nvSpPr>
                <p:cNvPr id="51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4608" y="2688"/>
                  <a:ext cx="624" cy="139"/>
                </a:xfrm>
                <a:prstGeom prst="rect">
                  <a:avLst/>
                </a:prstGeom>
                <a:noFill/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s-CL" altLang="es-CL" sz="400" b="1" kern="0" smtClean="0"/>
                    <a:t>Nombre Clase</a:t>
                  </a:r>
                </a:p>
              </p:txBody>
            </p:sp>
            <p:sp>
              <p:nvSpPr>
                <p:cNvPr id="52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4608" y="2832"/>
                  <a:ext cx="624" cy="139"/>
                </a:xfrm>
                <a:prstGeom prst="rect">
                  <a:avLst/>
                </a:prstGeom>
                <a:noFill/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s-CL" altLang="es-CL" sz="400" kern="0" smtClean="0"/>
                    <a:t>atributos</a:t>
                  </a:r>
                </a:p>
              </p:txBody>
            </p:sp>
            <p:sp>
              <p:nvSpPr>
                <p:cNvPr id="53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4608" y="2980"/>
                  <a:ext cx="624" cy="139"/>
                </a:xfrm>
                <a:prstGeom prst="rect">
                  <a:avLst/>
                </a:prstGeom>
                <a:noFill/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s-CL" altLang="es-CL" sz="400" kern="0" smtClean="0"/>
                    <a:t>m</a:t>
                  </a:r>
                  <a:r>
                    <a:rPr lang="es-CL" altLang="ja-JP" sz="400" kern="0" smtClean="0"/>
                    <a:t>étodos</a:t>
                  </a:r>
                  <a:endParaRPr lang="es-CL" altLang="es-CL" sz="400" kern="0" smtClean="0"/>
                </a:p>
              </p:txBody>
            </p:sp>
          </p:grpSp>
          <p:grpSp>
            <p:nvGrpSpPr>
              <p:cNvPr id="36" name="Group 17"/>
              <p:cNvGrpSpPr>
                <a:grpSpLocks/>
              </p:cNvGrpSpPr>
              <p:nvPr/>
            </p:nvGrpSpPr>
            <p:grpSpPr bwMode="auto">
              <a:xfrm>
                <a:off x="4272" y="1440"/>
                <a:ext cx="336" cy="317"/>
                <a:chOff x="4608" y="2688"/>
                <a:chExt cx="624" cy="431"/>
              </a:xfrm>
            </p:grpSpPr>
            <p:sp>
              <p:nvSpPr>
                <p:cNvPr id="48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4608" y="2688"/>
                  <a:ext cx="624" cy="139"/>
                </a:xfrm>
                <a:prstGeom prst="rect">
                  <a:avLst/>
                </a:prstGeom>
                <a:noFill/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s-CL" altLang="es-CL" sz="400" b="1" kern="0" smtClean="0"/>
                    <a:t>Nombre Clase</a:t>
                  </a:r>
                </a:p>
              </p:txBody>
            </p:sp>
            <p:sp>
              <p:nvSpPr>
                <p:cNvPr id="49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4608" y="2832"/>
                  <a:ext cx="624" cy="139"/>
                </a:xfrm>
                <a:prstGeom prst="rect">
                  <a:avLst/>
                </a:prstGeom>
                <a:noFill/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s-CL" altLang="es-CL" sz="400" kern="0" smtClean="0"/>
                    <a:t>atributos</a:t>
                  </a:r>
                </a:p>
              </p:txBody>
            </p:sp>
            <p:sp>
              <p:nvSpPr>
                <p:cNvPr id="50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4608" y="2980"/>
                  <a:ext cx="624" cy="139"/>
                </a:xfrm>
                <a:prstGeom prst="rect">
                  <a:avLst/>
                </a:prstGeom>
                <a:noFill/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s-CL" altLang="es-CL" sz="400" kern="0" smtClean="0"/>
                    <a:t>m</a:t>
                  </a:r>
                  <a:r>
                    <a:rPr lang="es-CL" altLang="ja-JP" sz="400" kern="0" smtClean="0"/>
                    <a:t>étodos</a:t>
                  </a:r>
                  <a:endParaRPr lang="es-CL" altLang="es-CL" sz="400" kern="0" smtClean="0"/>
                </a:p>
              </p:txBody>
            </p:sp>
          </p:grpSp>
          <p:grpSp>
            <p:nvGrpSpPr>
              <p:cNvPr id="37" name="Group 21"/>
              <p:cNvGrpSpPr>
                <a:grpSpLocks/>
              </p:cNvGrpSpPr>
              <p:nvPr/>
            </p:nvGrpSpPr>
            <p:grpSpPr bwMode="auto">
              <a:xfrm>
                <a:off x="4704" y="1440"/>
                <a:ext cx="336" cy="317"/>
                <a:chOff x="4608" y="2688"/>
                <a:chExt cx="624" cy="431"/>
              </a:xfrm>
            </p:grpSpPr>
            <p:sp>
              <p:nvSpPr>
                <p:cNvPr id="45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4608" y="2688"/>
                  <a:ext cx="624" cy="139"/>
                </a:xfrm>
                <a:prstGeom prst="rect">
                  <a:avLst/>
                </a:prstGeom>
                <a:noFill/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s-CL" altLang="es-CL" sz="400" b="1" kern="0" smtClean="0"/>
                    <a:t>Nombre Clase</a:t>
                  </a:r>
                </a:p>
              </p:txBody>
            </p:sp>
            <p:sp>
              <p:nvSpPr>
                <p:cNvPr id="46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4608" y="2832"/>
                  <a:ext cx="624" cy="139"/>
                </a:xfrm>
                <a:prstGeom prst="rect">
                  <a:avLst/>
                </a:prstGeom>
                <a:noFill/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s-CL" altLang="es-CL" sz="400" kern="0" smtClean="0"/>
                    <a:t>atributos</a:t>
                  </a:r>
                </a:p>
              </p:txBody>
            </p:sp>
            <p:sp>
              <p:nvSpPr>
                <p:cNvPr id="47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4608" y="2980"/>
                  <a:ext cx="624" cy="139"/>
                </a:xfrm>
                <a:prstGeom prst="rect">
                  <a:avLst/>
                </a:prstGeom>
                <a:noFill/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s-CL" altLang="es-CL" sz="400" kern="0" smtClean="0"/>
                    <a:t>m</a:t>
                  </a:r>
                  <a:r>
                    <a:rPr lang="es-CL" altLang="ja-JP" sz="400" kern="0" smtClean="0"/>
                    <a:t>étodos</a:t>
                  </a:r>
                  <a:endParaRPr lang="es-CL" altLang="es-CL" sz="400" kern="0" smtClean="0"/>
                </a:p>
              </p:txBody>
            </p:sp>
          </p:grpSp>
          <p:grpSp>
            <p:nvGrpSpPr>
              <p:cNvPr id="38" name="Group 25"/>
              <p:cNvGrpSpPr>
                <a:grpSpLocks/>
              </p:cNvGrpSpPr>
              <p:nvPr/>
            </p:nvGrpSpPr>
            <p:grpSpPr bwMode="auto">
              <a:xfrm>
                <a:off x="5136" y="1440"/>
                <a:ext cx="336" cy="317"/>
                <a:chOff x="4608" y="2688"/>
                <a:chExt cx="624" cy="431"/>
              </a:xfrm>
            </p:grpSpPr>
            <p:sp>
              <p:nvSpPr>
                <p:cNvPr id="42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4608" y="2688"/>
                  <a:ext cx="624" cy="139"/>
                </a:xfrm>
                <a:prstGeom prst="rect">
                  <a:avLst/>
                </a:prstGeom>
                <a:noFill/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s-CL" altLang="es-CL" sz="400" b="1" kern="0" smtClean="0"/>
                    <a:t>Nombre Clase</a:t>
                  </a:r>
                </a:p>
              </p:txBody>
            </p:sp>
            <p:sp>
              <p:nvSpPr>
                <p:cNvPr id="43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4608" y="2832"/>
                  <a:ext cx="624" cy="139"/>
                </a:xfrm>
                <a:prstGeom prst="rect">
                  <a:avLst/>
                </a:prstGeom>
                <a:noFill/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s-CL" altLang="es-CL" sz="400" kern="0" smtClean="0"/>
                    <a:t>atributos</a:t>
                  </a:r>
                </a:p>
              </p:txBody>
            </p:sp>
            <p:sp>
              <p:nvSpPr>
                <p:cNvPr id="44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4608" y="2980"/>
                  <a:ext cx="624" cy="139"/>
                </a:xfrm>
                <a:prstGeom prst="rect">
                  <a:avLst/>
                </a:prstGeom>
                <a:noFill/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s-CL" altLang="es-CL" sz="400" kern="0" smtClean="0"/>
                    <a:t>m</a:t>
                  </a:r>
                  <a:r>
                    <a:rPr lang="es-CL" altLang="ja-JP" sz="400" kern="0" smtClean="0"/>
                    <a:t>étodos</a:t>
                  </a:r>
                  <a:endParaRPr lang="es-CL" altLang="es-CL" sz="400" kern="0" smtClean="0"/>
                </a:p>
              </p:txBody>
            </p:sp>
          </p:grpSp>
          <p:sp>
            <p:nvSpPr>
              <p:cNvPr id="39" name="Line 29"/>
              <p:cNvSpPr>
                <a:spLocks noChangeShapeType="1"/>
              </p:cNvSpPr>
              <p:nvPr/>
            </p:nvSpPr>
            <p:spPr bwMode="auto">
              <a:xfrm>
                <a:off x="4416" y="1344"/>
                <a:ext cx="0" cy="96"/>
              </a:xfrm>
              <a:prstGeom prst="line">
                <a:avLst/>
              </a:prstGeom>
              <a:noFill/>
              <a:ln w="9525">
                <a:solidFill>
                  <a:srgbClr val="336699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s-CL" sz="2400" kern="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endParaRPr>
              </a:p>
            </p:txBody>
          </p:sp>
          <p:sp>
            <p:nvSpPr>
              <p:cNvPr id="40" name="Line 30"/>
              <p:cNvSpPr>
                <a:spLocks noChangeShapeType="1"/>
              </p:cNvSpPr>
              <p:nvPr/>
            </p:nvSpPr>
            <p:spPr bwMode="auto">
              <a:xfrm>
                <a:off x="4608" y="1152"/>
                <a:ext cx="288" cy="288"/>
              </a:xfrm>
              <a:prstGeom prst="line">
                <a:avLst/>
              </a:prstGeom>
              <a:noFill/>
              <a:ln w="9525">
                <a:solidFill>
                  <a:srgbClr val="336699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s-CL" sz="2400" kern="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endParaRPr>
              </a:p>
            </p:txBody>
          </p:sp>
          <p:sp>
            <p:nvSpPr>
              <p:cNvPr id="41" name="Line 31"/>
              <p:cNvSpPr>
                <a:spLocks noChangeShapeType="1"/>
              </p:cNvSpPr>
              <p:nvPr/>
            </p:nvSpPr>
            <p:spPr bwMode="auto">
              <a:xfrm>
                <a:off x="4608" y="1152"/>
                <a:ext cx="720" cy="288"/>
              </a:xfrm>
              <a:prstGeom prst="line">
                <a:avLst/>
              </a:prstGeom>
              <a:noFill/>
              <a:ln w="9525">
                <a:solidFill>
                  <a:srgbClr val="336699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s-CL" sz="2400" kern="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endParaRPr>
              </a:p>
            </p:txBody>
          </p:sp>
        </p:grpSp>
        <p:grpSp>
          <p:nvGrpSpPr>
            <p:cNvPr id="13" name="Group 32"/>
            <p:cNvGrpSpPr>
              <a:grpSpLocks/>
            </p:cNvGrpSpPr>
            <p:nvPr/>
          </p:nvGrpSpPr>
          <p:grpSpPr bwMode="auto">
            <a:xfrm>
              <a:off x="990600" y="1700808"/>
              <a:ext cx="1752600" cy="1057275"/>
              <a:chOff x="480" y="816"/>
              <a:chExt cx="1104" cy="666"/>
            </a:xfrm>
          </p:grpSpPr>
          <p:sp>
            <p:nvSpPr>
              <p:cNvPr id="25" name="AutoShape 33"/>
              <p:cNvSpPr>
                <a:spLocks noChangeArrowheads="1"/>
              </p:cNvSpPr>
              <p:nvPr/>
            </p:nvSpPr>
            <p:spPr bwMode="auto">
              <a:xfrm>
                <a:off x="1078" y="816"/>
                <a:ext cx="506" cy="666"/>
              </a:xfrm>
              <a:prstGeom prst="roundRect">
                <a:avLst>
                  <a:gd name="adj" fmla="val 7574"/>
                </a:avLst>
              </a:prstGeom>
              <a:noFill/>
              <a:ln w="9525">
                <a:solidFill>
                  <a:srgbClr val="929DB7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s-CL" altLang="es-CL" kern="0" smtClean="0"/>
              </a:p>
            </p:txBody>
          </p:sp>
          <p:sp>
            <p:nvSpPr>
              <p:cNvPr id="26" name="Text Box 34"/>
              <p:cNvSpPr txBox="1">
                <a:spLocks noChangeArrowheads="1"/>
              </p:cNvSpPr>
              <p:nvPr/>
            </p:nvSpPr>
            <p:spPr bwMode="auto">
              <a:xfrm>
                <a:off x="504" y="1194"/>
                <a:ext cx="270" cy="1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es-ES" altLang="es-CL" sz="800" kern="0" smtClean="0"/>
                  <a:t>Actor</a:t>
                </a:r>
                <a:endParaRPr lang="es-ES" altLang="es-CL" sz="1200" kern="0" smtClean="0"/>
              </a:p>
            </p:txBody>
          </p:sp>
          <p:sp>
            <p:nvSpPr>
              <p:cNvPr id="27" name="AutoShape 35"/>
              <p:cNvSpPr>
                <a:spLocks noChangeArrowheads="1"/>
              </p:cNvSpPr>
              <p:nvPr/>
            </p:nvSpPr>
            <p:spPr bwMode="auto">
              <a:xfrm>
                <a:off x="1146" y="880"/>
                <a:ext cx="364" cy="212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929DB7"/>
                  </a:gs>
                  <a:gs pos="100000">
                    <a:srgbClr val="CCD6E0"/>
                  </a:gs>
                </a:gsLst>
                <a:lin ang="5400000" scaled="1"/>
              </a:gradFill>
              <a:ln w="9525">
                <a:solidFill>
                  <a:srgbClr val="929DB7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s-CL" altLang="es-CL" kern="0" smtClean="0"/>
              </a:p>
            </p:txBody>
          </p:sp>
          <p:sp>
            <p:nvSpPr>
              <p:cNvPr id="28" name="Text Box 36"/>
              <p:cNvSpPr txBox="1">
                <a:spLocks noChangeArrowheads="1"/>
              </p:cNvSpPr>
              <p:nvPr/>
            </p:nvSpPr>
            <p:spPr bwMode="auto">
              <a:xfrm>
                <a:off x="1161" y="888"/>
                <a:ext cx="33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algn="ctr"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es-ES" altLang="es-CL" sz="800" kern="0" smtClean="0"/>
                  <a:t>Caso de</a:t>
                </a:r>
              </a:p>
              <a:p>
                <a:pPr algn="ctr"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es-ES" altLang="es-CL" sz="800" kern="0" smtClean="0"/>
                  <a:t>Uso 1</a:t>
                </a:r>
                <a:endParaRPr lang="es-ES" altLang="es-CL" sz="1200" kern="0" smtClean="0"/>
              </a:p>
            </p:txBody>
          </p:sp>
          <p:sp>
            <p:nvSpPr>
              <p:cNvPr id="29" name="AutoShape 37"/>
              <p:cNvSpPr>
                <a:spLocks noChangeArrowheads="1"/>
              </p:cNvSpPr>
              <p:nvPr/>
            </p:nvSpPr>
            <p:spPr bwMode="auto">
              <a:xfrm>
                <a:off x="1146" y="1193"/>
                <a:ext cx="364" cy="212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929DB7"/>
                  </a:gs>
                  <a:gs pos="100000">
                    <a:srgbClr val="CCD6E0"/>
                  </a:gs>
                </a:gsLst>
                <a:lin ang="5400000" scaled="1"/>
              </a:gradFill>
              <a:ln w="9525">
                <a:solidFill>
                  <a:srgbClr val="929DB7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s-CL" altLang="es-CL" kern="0" smtClean="0"/>
              </a:p>
            </p:txBody>
          </p:sp>
          <p:sp>
            <p:nvSpPr>
              <p:cNvPr id="30" name="Text Box 38"/>
              <p:cNvSpPr txBox="1">
                <a:spLocks noChangeArrowheads="1"/>
              </p:cNvSpPr>
              <p:nvPr/>
            </p:nvSpPr>
            <p:spPr bwMode="auto">
              <a:xfrm>
                <a:off x="1161" y="1201"/>
                <a:ext cx="33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algn="ctr"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es-ES" altLang="es-CL" sz="800" kern="0" smtClean="0"/>
                  <a:t>Caso de</a:t>
                </a:r>
              </a:p>
              <a:p>
                <a:pPr algn="ctr"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es-ES" altLang="es-CL" sz="800" kern="0" smtClean="0"/>
                  <a:t>Uso 2</a:t>
                </a:r>
                <a:endParaRPr lang="es-ES" altLang="es-CL" sz="1200" kern="0" smtClean="0"/>
              </a:p>
            </p:txBody>
          </p:sp>
          <p:cxnSp>
            <p:nvCxnSpPr>
              <p:cNvPr id="31" name="AutoShape 39"/>
              <p:cNvCxnSpPr>
                <a:cxnSpLocks noChangeShapeType="1"/>
                <a:stCxn id="33" idx="3"/>
                <a:endCxn id="27" idx="1"/>
              </p:cNvCxnSpPr>
              <p:nvPr/>
            </p:nvCxnSpPr>
            <p:spPr bwMode="auto">
              <a:xfrm flipV="1">
                <a:off x="701" y="986"/>
                <a:ext cx="445" cy="134"/>
              </a:xfrm>
              <a:prstGeom prst="bentConnector3">
                <a:avLst>
                  <a:gd name="adj1" fmla="val 49889"/>
                </a:avLst>
              </a:prstGeom>
              <a:noFill/>
              <a:ln w="9525">
                <a:solidFill>
                  <a:srgbClr val="929DB7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2" name="AutoShape 40"/>
              <p:cNvCxnSpPr>
                <a:cxnSpLocks noChangeShapeType="1"/>
                <a:stCxn id="33" idx="3"/>
                <a:endCxn id="29" idx="1"/>
              </p:cNvCxnSpPr>
              <p:nvPr/>
            </p:nvCxnSpPr>
            <p:spPr bwMode="auto">
              <a:xfrm>
                <a:off x="701" y="1120"/>
                <a:ext cx="445" cy="179"/>
              </a:xfrm>
              <a:prstGeom prst="bentConnector3">
                <a:avLst>
                  <a:gd name="adj1" fmla="val 49889"/>
                </a:avLst>
              </a:prstGeom>
              <a:noFill/>
              <a:ln w="9525">
                <a:solidFill>
                  <a:srgbClr val="929DB7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33" name="Rectangle 41"/>
              <p:cNvSpPr>
                <a:spLocks noChangeArrowheads="1"/>
              </p:cNvSpPr>
              <p:nvPr/>
            </p:nvSpPr>
            <p:spPr bwMode="auto">
              <a:xfrm>
                <a:off x="640" y="1074"/>
                <a:ext cx="61" cy="91"/>
              </a:xfrm>
              <a:prstGeom prst="rect">
                <a:avLst/>
              </a:prstGeom>
              <a:solidFill>
                <a:srgbClr val="336699"/>
              </a:solidFill>
              <a:ln w="9525">
                <a:solidFill>
                  <a:srgbClr val="33333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s-CL" altLang="es-CL" kern="0" smtClean="0"/>
              </a:p>
            </p:txBody>
          </p:sp>
          <p:pic>
            <p:nvPicPr>
              <p:cNvPr id="34" name="Picture 42" descr="kuser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0" y="862"/>
                <a:ext cx="349" cy="3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4" name="Picture 43" descr="prototip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9900" y="1617663"/>
              <a:ext cx="1344613" cy="1128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5" name="Group 63"/>
            <p:cNvGrpSpPr>
              <a:grpSpLocks/>
            </p:cNvGrpSpPr>
            <p:nvPr/>
          </p:nvGrpSpPr>
          <p:grpSpPr bwMode="auto">
            <a:xfrm>
              <a:off x="1887537" y="4911824"/>
              <a:ext cx="1014413" cy="533400"/>
              <a:chOff x="2400" y="3504"/>
              <a:chExt cx="639" cy="336"/>
            </a:xfrm>
          </p:grpSpPr>
          <p:grpSp>
            <p:nvGrpSpPr>
              <p:cNvPr id="21" name="Group 56"/>
              <p:cNvGrpSpPr>
                <a:grpSpLocks/>
              </p:cNvGrpSpPr>
              <p:nvPr/>
            </p:nvGrpSpPr>
            <p:grpSpPr bwMode="auto">
              <a:xfrm>
                <a:off x="2400" y="3544"/>
                <a:ext cx="364" cy="220"/>
                <a:chOff x="2913" y="3640"/>
                <a:chExt cx="364" cy="220"/>
              </a:xfrm>
            </p:grpSpPr>
            <p:sp>
              <p:nvSpPr>
                <p:cNvPr id="23" name="AutoShape 47"/>
                <p:cNvSpPr>
                  <a:spLocks noChangeArrowheads="1"/>
                </p:cNvSpPr>
                <p:nvPr/>
              </p:nvSpPr>
              <p:spPr bwMode="auto">
                <a:xfrm>
                  <a:off x="2913" y="3640"/>
                  <a:ext cx="364" cy="212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929DB7"/>
                    </a:gs>
                    <a:gs pos="100000">
                      <a:srgbClr val="CCD6E0"/>
                    </a:gs>
                  </a:gsLst>
                  <a:lin ang="5400000" scaled="1"/>
                </a:gradFill>
                <a:ln w="9525">
                  <a:solidFill>
                    <a:srgbClr val="929DB7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es-CL" altLang="es-CL" kern="0" smtClean="0"/>
                </a:p>
              </p:txBody>
            </p:sp>
            <p:sp>
              <p:nvSpPr>
                <p:cNvPr id="24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2928" y="3648"/>
                  <a:ext cx="338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algn="ctr"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s-ES" altLang="es-CL" sz="800" kern="0" smtClean="0"/>
                    <a:t>Caso de</a:t>
                  </a:r>
                </a:p>
                <a:p>
                  <a:pPr algn="ctr"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s-ES" altLang="es-CL" sz="800" kern="0" smtClean="0"/>
                    <a:t>Uso 1</a:t>
                  </a:r>
                  <a:endParaRPr lang="es-ES" altLang="es-CL" sz="1200" kern="0" smtClean="0"/>
                </a:p>
              </p:txBody>
            </p:sp>
          </p:grpSp>
          <p:pic>
            <p:nvPicPr>
              <p:cNvPr id="22" name="Picture 57" descr="button_ok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03" y="3504"/>
                <a:ext cx="336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6" name="Text Box 7"/>
            <p:cNvSpPr txBox="1">
              <a:spLocks noChangeArrowheads="1"/>
            </p:cNvSpPr>
            <p:nvPr/>
          </p:nvSpPr>
          <p:spPr bwMode="auto">
            <a:xfrm>
              <a:off x="5110163" y="4350513"/>
              <a:ext cx="1341556" cy="12003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200" kern="0" dirty="0" smtClean="0"/>
                <a:t>Evidencias de Pruebas Unitarias, pruebas en System Test e IDC.</a:t>
              </a:r>
            </a:p>
          </p:txBody>
        </p:sp>
        <p:pic>
          <p:nvPicPr>
            <p:cNvPr id="17" name="Picture 19" descr="documents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59339" y="4165842"/>
              <a:ext cx="990508" cy="9904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AutoShape 8"/>
            <p:cNvSpPr>
              <a:spLocks noChangeArrowheads="1"/>
            </p:cNvSpPr>
            <p:nvPr/>
          </p:nvSpPr>
          <p:spPr bwMode="auto">
            <a:xfrm>
              <a:off x="3485989" y="4911824"/>
              <a:ext cx="720725" cy="647700"/>
            </a:xfrm>
            <a:prstGeom prst="rightArrow">
              <a:avLst>
                <a:gd name="adj1" fmla="val 50000"/>
                <a:gd name="adj2" fmla="val 38941"/>
              </a:avLst>
            </a:prstGeom>
            <a:solidFill>
              <a:srgbClr val="99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endParaRPr lang="es-CL" altLang="es-CL" kern="0" smtClean="0"/>
            </a:p>
          </p:txBody>
        </p:sp>
        <p:sp>
          <p:nvSpPr>
            <p:cNvPr id="19" name="AutoShape 8"/>
            <p:cNvSpPr>
              <a:spLocks noChangeArrowheads="1"/>
            </p:cNvSpPr>
            <p:nvPr/>
          </p:nvSpPr>
          <p:spPr bwMode="auto">
            <a:xfrm rot="10800000">
              <a:off x="3427723" y="3986015"/>
              <a:ext cx="720725" cy="647700"/>
            </a:xfrm>
            <a:prstGeom prst="rightArrow">
              <a:avLst>
                <a:gd name="adj1" fmla="val 50000"/>
                <a:gd name="adj2" fmla="val 38941"/>
              </a:avLst>
            </a:prstGeom>
            <a:solidFill>
              <a:srgbClr val="99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endParaRPr lang="es-CL" altLang="es-CL" kern="0" smtClean="0"/>
            </a:p>
          </p:txBody>
        </p:sp>
        <p:sp>
          <p:nvSpPr>
            <p:cNvPr id="20" name="Text Box 11"/>
            <p:cNvSpPr txBox="1">
              <a:spLocks noChangeArrowheads="1"/>
            </p:cNvSpPr>
            <p:nvPr/>
          </p:nvSpPr>
          <p:spPr bwMode="auto">
            <a:xfrm>
              <a:off x="3096953" y="4541931"/>
              <a:ext cx="1170507" cy="4616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200" kern="0" dirty="0" smtClean="0">
                  <a:solidFill>
                    <a:srgbClr val="648A04"/>
                  </a:solidFill>
                </a:rPr>
                <a:t>Pruebas de Fábrica </a:t>
              </a:r>
              <a:endParaRPr lang="es-CL" altLang="es-CL" sz="1200" kern="0" dirty="0" smtClean="0"/>
            </a:p>
          </p:txBody>
        </p:sp>
      </p:grpSp>
      <p:sp>
        <p:nvSpPr>
          <p:cNvPr id="54" name="AutoShape 33"/>
          <p:cNvSpPr>
            <a:spLocks noChangeArrowheads="1"/>
          </p:cNvSpPr>
          <p:nvPr/>
        </p:nvSpPr>
        <p:spPr bwMode="auto">
          <a:xfrm>
            <a:off x="1031889" y="116633"/>
            <a:ext cx="5893295" cy="1878860"/>
          </a:xfrm>
          <a:prstGeom prst="roundRect">
            <a:avLst>
              <a:gd name="adj" fmla="val 7574"/>
            </a:avLst>
          </a:prstGeom>
          <a:noFill/>
          <a:ln w="9525">
            <a:solidFill>
              <a:srgbClr val="92D05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eaLnBrk="0" hangingPunct="0">
              <a:spcBef>
                <a:spcPct val="0"/>
              </a:spcBef>
              <a:buClrTx/>
              <a:buFontTx/>
              <a:buNone/>
              <a:defRPr/>
            </a:pPr>
            <a:endParaRPr lang="es-CL" altLang="es-CL" kern="0" smtClean="0"/>
          </a:p>
        </p:txBody>
      </p:sp>
    </p:spTree>
    <p:extLst>
      <p:ext uri="{BB962C8B-B14F-4D97-AF65-F5344CB8AC3E}">
        <p14:creationId xmlns:p14="http://schemas.microsoft.com/office/powerpoint/2010/main" val="199755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4 Grupo"/>
          <p:cNvGrpSpPr/>
          <p:nvPr/>
        </p:nvGrpSpPr>
        <p:grpSpPr>
          <a:xfrm>
            <a:off x="1290009" y="603717"/>
            <a:ext cx="5795222" cy="3552825"/>
            <a:chOff x="1331640" y="1604963"/>
            <a:chExt cx="5795222" cy="3552825"/>
          </a:xfrm>
        </p:grpSpPr>
        <p:sp>
          <p:nvSpPr>
            <p:cNvPr id="6" name="AutoShape 11"/>
            <p:cNvSpPr>
              <a:spLocks noChangeArrowheads="1"/>
            </p:cNvSpPr>
            <p:nvPr/>
          </p:nvSpPr>
          <p:spPr bwMode="auto">
            <a:xfrm rot="5400000">
              <a:off x="4088607" y="3248819"/>
              <a:ext cx="1008062" cy="647700"/>
            </a:xfrm>
            <a:prstGeom prst="rightArrow">
              <a:avLst>
                <a:gd name="adj1" fmla="val 50000"/>
                <a:gd name="adj2" fmla="val 38895"/>
              </a:avLst>
            </a:prstGeom>
            <a:solidFill>
              <a:srgbClr val="99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endParaRPr lang="es-CL" altLang="es-CL" kern="0" smtClean="0"/>
            </a:p>
          </p:txBody>
        </p:sp>
        <p:sp>
          <p:nvSpPr>
            <p:cNvPr id="7" name="Text Box 13"/>
            <p:cNvSpPr txBox="1">
              <a:spLocks noChangeArrowheads="1"/>
            </p:cNvSpPr>
            <p:nvPr/>
          </p:nvSpPr>
          <p:spPr bwMode="auto">
            <a:xfrm>
              <a:off x="3186113" y="3140968"/>
              <a:ext cx="1117600" cy="7386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dirty="0" smtClean="0">
                  <a:solidFill>
                    <a:srgbClr val="648A04"/>
                  </a:solidFill>
                </a:rPr>
                <a:t>Confecci</a:t>
              </a:r>
              <a:r>
                <a:rPr lang="es-CL" altLang="ja-JP" sz="1400" kern="0" dirty="0" smtClean="0">
                  <a:solidFill>
                    <a:srgbClr val="648A04"/>
                  </a:solidFill>
                  <a:latin typeface="Arial" charset="0"/>
                </a:rPr>
                <a:t>ó</a:t>
              </a:r>
              <a:r>
                <a:rPr lang="es-CL" altLang="ja-JP" sz="1400" kern="0" dirty="0" smtClean="0">
                  <a:solidFill>
                    <a:srgbClr val="648A04"/>
                  </a:solidFill>
                </a:rPr>
                <a:t>n de Casos de Prueba</a:t>
              </a:r>
              <a:endParaRPr lang="es-CL" altLang="es-CL" sz="1400" kern="0" dirty="0" smtClean="0"/>
            </a:p>
          </p:txBody>
        </p:sp>
        <p:sp>
          <p:nvSpPr>
            <p:cNvPr id="8" name="Text Box 10"/>
            <p:cNvSpPr txBox="1">
              <a:spLocks noChangeArrowheads="1"/>
            </p:cNvSpPr>
            <p:nvPr/>
          </p:nvSpPr>
          <p:spPr bwMode="auto">
            <a:xfrm>
              <a:off x="1331640" y="2794000"/>
              <a:ext cx="259080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dirty="0" smtClean="0"/>
                <a:t>Diagrama y Semántica de Caso de Uso</a:t>
              </a:r>
            </a:p>
          </p:txBody>
        </p:sp>
        <p:sp>
          <p:nvSpPr>
            <p:cNvPr id="9" name="Text Box 12"/>
            <p:cNvSpPr txBox="1">
              <a:spLocks noChangeArrowheads="1"/>
            </p:cNvSpPr>
            <p:nvPr/>
          </p:nvSpPr>
          <p:spPr bwMode="auto">
            <a:xfrm>
              <a:off x="3771628" y="2794000"/>
              <a:ext cx="16002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smtClean="0"/>
                <a:t>Prototipo Físico</a:t>
              </a:r>
            </a:p>
          </p:txBody>
        </p:sp>
        <p:grpSp>
          <p:nvGrpSpPr>
            <p:cNvPr id="10" name="Group 14"/>
            <p:cNvGrpSpPr>
              <a:grpSpLocks/>
            </p:cNvGrpSpPr>
            <p:nvPr/>
          </p:nvGrpSpPr>
          <p:grpSpPr bwMode="auto">
            <a:xfrm>
              <a:off x="1712640" y="1641475"/>
              <a:ext cx="1752600" cy="1057275"/>
              <a:chOff x="480" y="816"/>
              <a:chExt cx="1104" cy="666"/>
            </a:xfrm>
          </p:grpSpPr>
          <p:sp>
            <p:nvSpPr>
              <p:cNvPr id="39" name="AutoShape 15"/>
              <p:cNvSpPr>
                <a:spLocks noChangeArrowheads="1"/>
              </p:cNvSpPr>
              <p:nvPr/>
            </p:nvSpPr>
            <p:spPr bwMode="auto">
              <a:xfrm>
                <a:off x="1078" y="816"/>
                <a:ext cx="506" cy="666"/>
              </a:xfrm>
              <a:prstGeom prst="roundRect">
                <a:avLst>
                  <a:gd name="adj" fmla="val 7574"/>
                </a:avLst>
              </a:prstGeom>
              <a:noFill/>
              <a:ln w="9525">
                <a:solidFill>
                  <a:srgbClr val="929DB7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s-CL" altLang="es-CL" kern="0" smtClean="0"/>
              </a:p>
            </p:txBody>
          </p:sp>
          <p:sp>
            <p:nvSpPr>
              <p:cNvPr id="40" name="Text Box 16"/>
              <p:cNvSpPr txBox="1">
                <a:spLocks noChangeArrowheads="1"/>
              </p:cNvSpPr>
              <p:nvPr/>
            </p:nvSpPr>
            <p:spPr bwMode="auto">
              <a:xfrm>
                <a:off x="504" y="1194"/>
                <a:ext cx="270" cy="1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es-ES" altLang="es-CL" sz="800" kern="0" smtClean="0"/>
                  <a:t>Actor</a:t>
                </a:r>
                <a:endParaRPr lang="es-ES" altLang="es-CL" sz="1200" kern="0" smtClean="0"/>
              </a:p>
            </p:txBody>
          </p:sp>
          <p:sp>
            <p:nvSpPr>
              <p:cNvPr id="41" name="AutoShape 17"/>
              <p:cNvSpPr>
                <a:spLocks noChangeArrowheads="1"/>
              </p:cNvSpPr>
              <p:nvPr/>
            </p:nvSpPr>
            <p:spPr bwMode="auto">
              <a:xfrm>
                <a:off x="1146" y="880"/>
                <a:ext cx="364" cy="212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929DB7"/>
                  </a:gs>
                  <a:gs pos="100000">
                    <a:srgbClr val="CCD6E0"/>
                  </a:gs>
                </a:gsLst>
                <a:lin ang="5400000" scaled="1"/>
              </a:gradFill>
              <a:ln w="9525">
                <a:solidFill>
                  <a:srgbClr val="929DB7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s-CL" altLang="es-CL" kern="0" smtClean="0"/>
              </a:p>
            </p:txBody>
          </p:sp>
          <p:sp>
            <p:nvSpPr>
              <p:cNvPr id="42" name="Text Box 18"/>
              <p:cNvSpPr txBox="1">
                <a:spLocks noChangeArrowheads="1"/>
              </p:cNvSpPr>
              <p:nvPr/>
            </p:nvSpPr>
            <p:spPr bwMode="auto">
              <a:xfrm>
                <a:off x="1161" y="888"/>
                <a:ext cx="33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algn="ctr"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es-ES" altLang="es-CL" sz="800" kern="0" smtClean="0"/>
                  <a:t>Caso de</a:t>
                </a:r>
              </a:p>
              <a:p>
                <a:pPr algn="ctr"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es-ES" altLang="es-CL" sz="800" kern="0" smtClean="0"/>
                  <a:t>Uso 1</a:t>
                </a:r>
                <a:endParaRPr lang="es-ES" altLang="es-CL" sz="1200" kern="0" smtClean="0"/>
              </a:p>
            </p:txBody>
          </p:sp>
          <p:sp>
            <p:nvSpPr>
              <p:cNvPr id="43" name="AutoShape 19"/>
              <p:cNvSpPr>
                <a:spLocks noChangeArrowheads="1"/>
              </p:cNvSpPr>
              <p:nvPr/>
            </p:nvSpPr>
            <p:spPr bwMode="auto">
              <a:xfrm>
                <a:off x="1146" y="1193"/>
                <a:ext cx="364" cy="212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929DB7"/>
                  </a:gs>
                  <a:gs pos="100000">
                    <a:srgbClr val="CCD6E0"/>
                  </a:gs>
                </a:gsLst>
                <a:lin ang="5400000" scaled="1"/>
              </a:gradFill>
              <a:ln w="9525">
                <a:solidFill>
                  <a:srgbClr val="929DB7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s-CL" altLang="es-CL" kern="0" smtClean="0"/>
              </a:p>
            </p:txBody>
          </p:sp>
          <p:sp>
            <p:nvSpPr>
              <p:cNvPr id="44" name="Text Box 20"/>
              <p:cNvSpPr txBox="1">
                <a:spLocks noChangeArrowheads="1"/>
              </p:cNvSpPr>
              <p:nvPr/>
            </p:nvSpPr>
            <p:spPr bwMode="auto">
              <a:xfrm>
                <a:off x="1161" y="1201"/>
                <a:ext cx="33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algn="ctr"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es-ES" altLang="es-CL" sz="800" kern="0" dirty="0" smtClean="0"/>
                  <a:t>Caso de</a:t>
                </a:r>
              </a:p>
              <a:p>
                <a:pPr algn="ctr"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es-ES" altLang="es-CL" sz="800" kern="0" dirty="0" smtClean="0"/>
                  <a:t>Uso 2</a:t>
                </a:r>
                <a:endParaRPr lang="es-ES" altLang="es-CL" sz="1200" kern="0" dirty="0" smtClean="0"/>
              </a:p>
            </p:txBody>
          </p:sp>
          <p:cxnSp>
            <p:nvCxnSpPr>
              <p:cNvPr id="45" name="AutoShape 21"/>
              <p:cNvCxnSpPr>
                <a:cxnSpLocks noChangeShapeType="1"/>
                <a:stCxn id="47" idx="3"/>
                <a:endCxn id="41" idx="1"/>
              </p:cNvCxnSpPr>
              <p:nvPr/>
            </p:nvCxnSpPr>
            <p:spPr bwMode="auto">
              <a:xfrm flipV="1">
                <a:off x="701" y="986"/>
                <a:ext cx="445" cy="134"/>
              </a:xfrm>
              <a:prstGeom prst="bentConnector3">
                <a:avLst>
                  <a:gd name="adj1" fmla="val 49889"/>
                </a:avLst>
              </a:prstGeom>
              <a:noFill/>
              <a:ln w="9525">
                <a:solidFill>
                  <a:srgbClr val="929DB7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6" name="AutoShape 22"/>
              <p:cNvCxnSpPr>
                <a:cxnSpLocks noChangeShapeType="1"/>
                <a:stCxn id="47" idx="3"/>
                <a:endCxn id="43" idx="1"/>
              </p:cNvCxnSpPr>
              <p:nvPr/>
            </p:nvCxnSpPr>
            <p:spPr bwMode="auto">
              <a:xfrm>
                <a:off x="701" y="1120"/>
                <a:ext cx="445" cy="179"/>
              </a:xfrm>
              <a:prstGeom prst="bentConnector3">
                <a:avLst>
                  <a:gd name="adj1" fmla="val 49889"/>
                </a:avLst>
              </a:prstGeom>
              <a:noFill/>
              <a:ln w="9525">
                <a:solidFill>
                  <a:srgbClr val="929DB7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47" name="Rectangle 23"/>
              <p:cNvSpPr>
                <a:spLocks noChangeArrowheads="1"/>
              </p:cNvSpPr>
              <p:nvPr/>
            </p:nvSpPr>
            <p:spPr bwMode="auto">
              <a:xfrm>
                <a:off x="640" y="1074"/>
                <a:ext cx="61" cy="91"/>
              </a:xfrm>
              <a:prstGeom prst="rect">
                <a:avLst/>
              </a:prstGeom>
              <a:solidFill>
                <a:srgbClr val="336699"/>
              </a:solidFill>
              <a:ln w="9525">
                <a:solidFill>
                  <a:srgbClr val="33333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s-CL" altLang="es-CL" kern="0" smtClean="0"/>
              </a:p>
            </p:txBody>
          </p:sp>
          <p:pic>
            <p:nvPicPr>
              <p:cNvPr id="48" name="Picture 24" descr="kuser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0" y="862"/>
                <a:ext cx="349" cy="3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1" name="Picture 25" descr="prototip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98628" y="1604963"/>
              <a:ext cx="1344612" cy="1128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2" name="Group 33"/>
            <p:cNvGrpSpPr>
              <a:grpSpLocks/>
            </p:cNvGrpSpPr>
            <p:nvPr/>
          </p:nvGrpSpPr>
          <p:grpSpPr bwMode="auto">
            <a:xfrm>
              <a:off x="1627187" y="3906838"/>
              <a:ext cx="3132138" cy="1250950"/>
              <a:chOff x="815" y="2880"/>
              <a:chExt cx="1973" cy="788"/>
            </a:xfrm>
          </p:grpSpPr>
          <p:sp>
            <p:nvSpPr>
              <p:cNvPr id="37" name="Text Box 5"/>
              <p:cNvSpPr txBox="1">
                <a:spLocks noChangeArrowheads="1"/>
              </p:cNvSpPr>
              <p:nvPr/>
            </p:nvSpPr>
            <p:spPr bwMode="auto">
              <a:xfrm>
                <a:off x="1563" y="3018"/>
                <a:ext cx="1225" cy="5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defRPr/>
                </a:pPr>
                <a:r>
                  <a:rPr lang="es-CL" altLang="es-CL" sz="1600" kern="0" dirty="0" smtClean="0"/>
                  <a:t> Plan de Prueba</a:t>
                </a:r>
              </a:p>
              <a:p>
                <a:pPr>
                  <a:spcBef>
                    <a:spcPct val="0"/>
                  </a:spcBef>
                  <a:buClrTx/>
                  <a:defRPr/>
                </a:pPr>
                <a:r>
                  <a:rPr lang="es-CL" altLang="es-CL" sz="1600" kern="0" dirty="0" smtClean="0"/>
                  <a:t> Casos de Prueba</a:t>
                </a:r>
              </a:p>
              <a:p>
                <a:pPr>
                  <a:spcBef>
                    <a:spcPct val="0"/>
                  </a:spcBef>
                  <a:buClrTx/>
                  <a:defRPr/>
                </a:pPr>
                <a:r>
                  <a:rPr lang="es-CL" altLang="es-CL" sz="1600" kern="0" dirty="0" smtClean="0"/>
                  <a:t> Datos de Prueba</a:t>
                </a:r>
              </a:p>
            </p:txBody>
          </p:sp>
          <p:pic>
            <p:nvPicPr>
              <p:cNvPr id="38" name="Picture 27" descr="mantenimiento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5" y="2880"/>
                <a:ext cx="735" cy="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3" name="Text Box 31"/>
            <p:cNvSpPr txBox="1">
              <a:spLocks noChangeArrowheads="1"/>
            </p:cNvSpPr>
            <p:nvPr/>
          </p:nvSpPr>
          <p:spPr bwMode="auto">
            <a:xfrm>
              <a:off x="5436096" y="2330112"/>
              <a:ext cx="1690766" cy="7388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dirty="0" smtClean="0"/>
                <a:t>Especificación de Casos de Prueba (Test Cases)</a:t>
              </a:r>
            </a:p>
          </p:txBody>
        </p:sp>
        <p:grpSp>
          <p:nvGrpSpPr>
            <p:cNvPr id="14" name="Group 143"/>
            <p:cNvGrpSpPr>
              <a:grpSpLocks/>
            </p:cNvGrpSpPr>
            <p:nvPr/>
          </p:nvGrpSpPr>
          <p:grpSpPr bwMode="auto">
            <a:xfrm>
              <a:off x="5631572" y="1685585"/>
              <a:ext cx="1295459" cy="678032"/>
              <a:chOff x="4512" y="912"/>
              <a:chExt cx="1008" cy="528"/>
            </a:xfrm>
          </p:grpSpPr>
          <p:sp>
            <p:nvSpPr>
              <p:cNvPr id="15" name="Rectangle 141"/>
              <p:cNvSpPr>
                <a:spLocks noChangeArrowheads="1"/>
              </p:cNvSpPr>
              <p:nvPr/>
            </p:nvSpPr>
            <p:spPr bwMode="auto">
              <a:xfrm>
                <a:off x="4512" y="912"/>
                <a:ext cx="1008" cy="528"/>
              </a:xfrm>
              <a:prstGeom prst="rect">
                <a:avLst/>
              </a:prstGeom>
              <a:solidFill>
                <a:srgbClr val="336699"/>
              </a:solidFill>
              <a:ln w="9525">
                <a:solidFill>
                  <a:srgbClr val="3366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s-CL" altLang="es-CL" kern="0" smtClean="0"/>
              </a:p>
            </p:txBody>
          </p:sp>
          <p:grpSp>
            <p:nvGrpSpPr>
              <p:cNvPr id="16" name="Group 54"/>
              <p:cNvGrpSpPr>
                <a:grpSpLocks/>
              </p:cNvGrpSpPr>
              <p:nvPr/>
            </p:nvGrpSpPr>
            <p:grpSpPr bwMode="auto">
              <a:xfrm>
                <a:off x="4536" y="936"/>
                <a:ext cx="960" cy="480"/>
                <a:chOff x="4464" y="1968"/>
                <a:chExt cx="960" cy="480"/>
              </a:xfrm>
            </p:grpSpPr>
            <p:sp>
              <p:nvSpPr>
                <p:cNvPr id="17" name="Rectangle 55"/>
                <p:cNvSpPr>
                  <a:spLocks noChangeArrowheads="1"/>
                </p:cNvSpPr>
                <p:nvPr/>
              </p:nvSpPr>
              <p:spPr bwMode="auto">
                <a:xfrm>
                  <a:off x="4464" y="1968"/>
                  <a:ext cx="240" cy="96"/>
                </a:xfrm>
                <a:prstGeom prst="rect">
                  <a:avLst/>
                </a:prstGeom>
                <a:solidFill>
                  <a:srgbClr val="336699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es-CL" altLang="es-CL" kern="0" smtClean="0"/>
                </a:p>
              </p:txBody>
            </p:sp>
            <p:sp>
              <p:nvSpPr>
                <p:cNvPr id="18" name="Rectangle 56"/>
                <p:cNvSpPr>
                  <a:spLocks noChangeArrowheads="1"/>
                </p:cNvSpPr>
                <p:nvPr/>
              </p:nvSpPr>
              <p:spPr bwMode="auto">
                <a:xfrm>
                  <a:off x="4704" y="1968"/>
                  <a:ext cx="240" cy="96"/>
                </a:xfrm>
                <a:prstGeom prst="rect">
                  <a:avLst/>
                </a:prstGeom>
                <a:solidFill>
                  <a:srgbClr val="336699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es-CL" altLang="es-CL" kern="0" smtClean="0"/>
                </a:p>
              </p:txBody>
            </p:sp>
            <p:sp>
              <p:nvSpPr>
                <p:cNvPr id="19" name="Rectangle 57"/>
                <p:cNvSpPr>
                  <a:spLocks noChangeArrowheads="1"/>
                </p:cNvSpPr>
                <p:nvPr/>
              </p:nvSpPr>
              <p:spPr bwMode="auto">
                <a:xfrm>
                  <a:off x="4944" y="1968"/>
                  <a:ext cx="240" cy="96"/>
                </a:xfrm>
                <a:prstGeom prst="rect">
                  <a:avLst/>
                </a:prstGeom>
                <a:solidFill>
                  <a:srgbClr val="336699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es-CL" altLang="es-CL" kern="0" smtClean="0"/>
                </a:p>
              </p:txBody>
            </p:sp>
            <p:sp>
              <p:nvSpPr>
                <p:cNvPr id="20" name="Rectangle 58"/>
                <p:cNvSpPr>
                  <a:spLocks noChangeArrowheads="1"/>
                </p:cNvSpPr>
                <p:nvPr/>
              </p:nvSpPr>
              <p:spPr bwMode="auto">
                <a:xfrm>
                  <a:off x="5184" y="1968"/>
                  <a:ext cx="240" cy="96"/>
                </a:xfrm>
                <a:prstGeom prst="rect">
                  <a:avLst/>
                </a:prstGeom>
                <a:solidFill>
                  <a:srgbClr val="336699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es-CL" altLang="es-CL" kern="0" smtClean="0"/>
                </a:p>
              </p:txBody>
            </p:sp>
            <p:sp>
              <p:nvSpPr>
                <p:cNvPr id="21" name="Rectangle 59"/>
                <p:cNvSpPr>
                  <a:spLocks noChangeArrowheads="1"/>
                </p:cNvSpPr>
                <p:nvPr/>
              </p:nvSpPr>
              <p:spPr bwMode="auto">
                <a:xfrm>
                  <a:off x="4464" y="2064"/>
                  <a:ext cx="240" cy="96"/>
                </a:xfrm>
                <a:prstGeom prst="rect">
                  <a:avLst/>
                </a:prstGeom>
                <a:solidFill>
                  <a:srgbClr val="FFEB61"/>
                </a:solidFill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es-CL" altLang="es-CL" kern="0" smtClean="0"/>
                </a:p>
              </p:txBody>
            </p:sp>
            <p:sp>
              <p:nvSpPr>
                <p:cNvPr id="22" name="Rectangle 60"/>
                <p:cNvSpPr>
                  <a:spLocks noChangeArrowheads="1"/>
                </p:cNvSpPr>
                <p:nvPr/>
              </p:nvSpPr>
              <p:spPr bwMode="auto">
                <a:xfrm>
                  <a:off x="4704" y="2064"/>
                  <a:ext cx="240" cy="96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es-CL" altLang="es-CL" kern="0" smtClean="0"/>
                </a:p>
              </p:txBody>
            </p:sp>
            <p:sp>
              <p:nvSpPr>
                <p:cNvPr id="23" name="Rectangle 61"/>
                <p:cNvSpPr>
                  <a:spLocks noChangeArrowheads="1"/>
                </p:cNvSpPr>
                <p:nvPr/>
              </p:nvSpPr>
              <p:spPr bwMode="auto">
                <a:xfrm>
                  <a:off x="4944" y="2064"/>
                  <a:ext cx="240" cy="96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es-CL" altLang="es-CL" kern="0" smtClean="0"/>
                </a:p>
              </p:txBody>
            </p:sp>
            <p:sp>
              <p:nvSpPr>
                <p:cNvPr id="24" name="Rectangle 62"/>
                <p:cNvSpPr>
                  <a:spLocks noChangeArrowheads="1"/>
                </p:cNvSpPr>
                <p:nvPr/>
              </p:nvSpPr>
              <p:spPr bwMode="auto">
                <a:xfrm>
                  <a:off x="5184" y="2064"/>
                  <a:ext cx="240" cy="96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es-CL" altLang="es-CL" kern="0" smtClean="0"/>
                </a:p>
              </p:txBody>
            </p:sp>
            <p:sp>
              <p:nvSpPr>
                <p:cNvPr id="25" name="Rectangle 63"/>
                <p:cNvSpPr>
                  <a:spLocks noChangeArrowheads="1"/>
                </p:cNvSpPr>
                <p:nvPr/>
              </p:nvSpPr>
              <p:spPr bwMode="auto">
                <a:xfrm>
                  <a:off x="4464" y="2160"/>
                  <a:ext cx="240" cy="96"/>
                </a:xfrm>
                <a:prstGeom prst="rect">
                  <a:avLst/>
                </a:prstGeom>
                <a:solidFill>
                  <a:srgbClr val="FFEB61"/>
                </a:solidFill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es-CL" altLang="es-CL" kern="0" smtClean="0"/>
                </a:p>
              </p:txBody>
            </p:sp>
            <p:sp>
              <p:nvSpPr>
                <p:cNvPr id="26" name="Rectangle 64"/>
                <p:cNvSpPr>
                  <a:spLocks noChangeArrowheads="1"/>
                </p:cNvSpPr>
                <p:nvPr/>
              </p:nvSpPr>
              <p:spPr bwMode="auto">
                <a:xfrm>
                  <a:off x="4704" y="2160"/>
                  <a:ext cx="240" cy="96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es-CL" altLang="es-CL" kern="0" smtClean="0"/>
                </a:p>
              </p:txBody>
            </p:sp>
            <p:sp>
              <p:nvSpPr>
                <p:cNvPr id="27" name="Rectangle 65"/>
                <p:cNvSpPr>
                  <a:spLocks noChangeArrowheads="1"/>
                </p:cNvSpPr>
                <p:nvPr/>
              </p:nvSpPr>
              <p:spPr bwMode="auto">
                <a:xfrm>
                  <a:off x="4944" y="2160"/>
                  <a:ext cx="240" cy="96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es-CL" altLang="es-CL" kern="0" smtClean="0"/>
                </a:p>
              </p:txBody>
            </p:sp>
            <p:sp>
              <p:nvSpPr>
                <p:cNvPr id="28" name="Rectangle 66"/>
                <p:cNvSpPr>
                  <a:spLocks noChangeArrowheads="1"/>
                </p:cNvSpPr>
                <p:nvPr/>
              </p:nvSpPr>
              <p:spPr bwMode="auto">
                <a:xfrm>
                  <a:off x="5184" y="2160"/>
                  <a:ext cx="240" cy="96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es-CL" altLang="es-CL" kern="0" smtClean="0"/>
                </a:p>
              </p:txBody>
            </p:sp>
            <p:sp>
              <p:nvSpPr>
                <p:cNvPr id="29" name="Rectangle 67"/>
                <p:cNvSpPr>
                  <a:spLocks noChangeArrowheads="1"/>
                </p:cNvSpPr>
                <p:nvPr/>
              </p:nvSpPr>
              <p:spPr bwMode="auto">
                <a:xfrm>
                  <a:off x="4464" y="2256"/>
                  <a:ext cx="240" cy="96"/>
                </a:xfrm>
                <a:prstGeom prst="rect">
                  <a:avLst/>
                </a:prstGeom>
                <a:solidFill>
                  <a:srgbClr val="FFEB61"/>
                </a:solidFill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es-CL" altLang="es-CL" kern="0" smtClean="0"/>
                </a:p>
              </p:txBody>
            </p:sp>
            <p:sp>
              <p:nvSpPr>
                <p:cNvPr id="30" name="Rectangle 68"/>
                <p:cNvSpPr>
                  <a:spLocks noChangeArrowheads="1"/>
                </p:cNvSpPr>
                <p:nvPr/>
              </p:nvSpPr>
              <p:spPr bwMode="auto">
                <a:xfrm>
                  <a:off x="4704" y="2256"/>
                  <a:ext cx="240" cy="96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es-CL" altLang="es-CL" kern="0" smtClean="0"/>
                </a:p>
              </p:txBody>
            </p:sp>
            <p:sp>
              <p:nvSpPr>
                <p:cNvPr id="31" name="Rectangle 69"/>
                <p:cNvSpPr>
                  <a:spLocks noChangeArrowheads="1"/>
                </p:cNvSpPr>
                <p:nvPr/>
              </p:nvSpPr>
              <p:spPr bwMode="auto">
                <a:xfrm>
                  <a:off x="4944" y="2256"/>
                  <a:ext cx="240" cy="96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es-CL" altLang="es-CL" kern="0" smtClean="0"/>
                </a:p>
              </p:txBody>
            </p:sp>
            <p:sp>
              <p:nvSpPr>
                <p:cNvPr id="32" name="Rectangle 70"/>
                <p:cNvSpPr>
                  <a:spLocks noChangeArrowheads="1"/>
                </p:cNvSpPr>
                <p:nvPr/>
              </p:nvSpPr>
              <p:spPr bwMode="auto">
                <a:xfrm>
                  <a:off x="5184" y="2256"/>
                  <a:ext cx="240" cy="96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es-CL" altLang="es-CL" kern="0" smtClean="0"/>
                </a:p>
              </p:txBody>
            </p:sp>
            <p:sp>
              <p:nvSpPr>
                <p:cNvPr id="33" name="Rectangle 71"/>
                <p:cNvSpPr>
                  <a:spLocks noChangeArrowheads="1"/>
                </p:cNvSpPr>
                <p:nvPr/>
              </p:nvSpPr>
              <p:spPr bwMode="auto">
                <a:xfrm>
                  <a:off x="4464" y="2352"/>
                  <a:ext cx="240" cy="96"/>
                </a:xfrm>
                <a:prstGeom prst="rect">
                  <a:avLst/>
                </a:prstGeom>
                <a:solidFill>
                  <a:srgbClr val="FFEB61"/>
                </a:solidFill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es-CL" altLang="es-CL" kern="0" smtClean="0"/>
                </a:p>
              </p:txBody>
            </p:sp>
            <p:sp>
              <p:nvSpPr>
                <p:cNvPr id="34" name="Rectangle 72"/>
                <p:cNvSpPr>
                  <a:spLocks noChangeArrowheads="1"/>
                </p:cNvSpPr>
                <p:nvPr/>
              </p:nvSpPr>
              <p:spPr bwMode="auto">
                <a:xfrm>
                  <a:off x="4704" y="2352"/>
                  <a:ext cx="240" cy="96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es-CL" altLang="es-CL" kern="0" smtClean="0"/>
                </a:p>
              </p:txBody>
            </p:sp>
            <p:sp>
              <p:nvSpPr>
                <p:cNvPr id="35" name="Rectangle 73"/>
                <p:cNvSpPr>
                  <a:spLocks noChangeArrowheads="1"/>
                </p:cNvSpPr>
                <p:nvPr/>
              </p:nvSpPr>
              <p:spPr bwMode="auto">
                <a:xfrm>
                  <a:off x="4944" y="2352"/>
                  <a:ext cx="240" cy="96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es-CL" altLang="es-CL" kern="0" smtClean="0"/>
                </a:p>
              </p:txBody>
            </p:sp>
            <p:sp>
              <p:nvSpPr>
                <p:cNvPr id="36" name="Rectangle 74"/>
                <p:cNvSpPr>
                  <a:spLocks noChangeArrowheads="1"/>
                </p:cNvSpPr>
                <p:nvPr/>
              </p:nvSpPr>
              <p:spPr bwMode="auto">
                <a:xfrm>
                  <a:off x="5184" y="2352"/>
                  <a:ext cx="240" cy="96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es-CL" altLang="es-CL" kern="0" smtClean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104097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2"/>
          <p:cNvSpPr txBox="1">
            <a:spLocks noChangeArrowheads="1"/>
          </p:cNvSpPr>
          <p:nvPr/>
        </p:nvSpPr>
        <p:spPr bwMode="auto">
          <a:xfrm>
            <a:off x="650810" y="3073697"/>
            <a:ext cx="1904966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es-CL" altLang="es-CL" sz="1100" b="1" kern="0" dirty="0" smtClean="0"/>
              <a:t>Componentes de Software</a:t>
            </a:r>
          </a:p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es-CL" altLang="es-CL" sz="1100" b="1" kern="0" dirty="0" smtClean="0"/>
              <a:t>listos para ser probados</a:t>
            </a:r>
          </a:p>
        </p:txBody>
      </p:sp>
      <p:sp>
        <p:nvSpPr>
          <p:cNvPr id="3" name="AutoShape 19"/>
          <p:cNvSpPr>
            <a:spLocks noChangeArrowheads="1"/>
          </p:cNvSpPr>
          <p:nvPr/>
        </p:nvSpPr>
        <p:spPr bwMode="auto">
          <a:xfrm>
            <a:off x="1120490" y="2662700"/>
            <a:ext cx="577850" cy="33655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929DB7"/>
              </a:gs>
              <a:gs pos="100000">
                <a:srgbClr val="CCD6E0"/>
              </a:gs>
            </a:gsLst>
            <a:lin ang="5400000" scaled="1"/>
          </a:gradFill>
          <a:ln w="9525">
            <a:solidFill>
              <a:srgbClr val="929DB7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eaLnBrk="0" hangingPunct="0">
              <a:spcBef>
                <a:spcPct val="0"/>
              </a:spcBef>
              <a:buClrTx/>
              <a:buFontTx/>
              <a:buNone/>
              <a:defRPr/>
            </a:pPr>
            <a:endParaRPr lang="es-CL" altLang="es-CL" kern="0" smtClean="0"/>
          </a:p>
        </p:txBody>
      </p:sp>
      <p:sp>
        <p:nvSpPr>
          <p:cNvPr id="4" name="Text Box 16"/>
          <p:cNvSpPr txBox="1">
            <a:spLocks noChangeArrowheads="1"/>
          </p:cNvSpPr>
          <p:nvPr/>
        </p:nvSpPr>
        <p:spPr bwMode="auto">
          <a:xfrm>
            <a:off x="1109329" y="2675052"/>
            <a:ext cx="536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algn="ctr" eaLnBrk="0" hangingPunct="0">
              <a:spcBef>
                <a:spcPct val="0"/>
              </a:spcBef>
              <a:buClrTx/>
              <a:buFontTx/>
              <a:buNone/>
              <a:defRPr/>
            </a:pPr>
            <a:r>
              <a:rPr lang="es-ES" altLang="es-CL" sz="800" kern="0" dirty="0" smtClean="0"/>
              <a:t>Caso de</a:t>
            </a:r>
          </a:p>
          <a:p>
            <a:pPr algn="ctr" eaLnBrk="0" hangingPunct="0">
              <a:spcBef>
                <a:spcPct val="0"/>
              </a:spcBef>
              <a:buClrTx/>
              <a:buFontTx/>
              <a:buNone/>
              <a:defRPr/>
            </a:pPr>
            <a:r>
              <a:rPr lang="es-ES" altLang="es-CL" sz="800" kern="0" dirty="0" smtClean="0"/>
              <a:t>Uso 1</a:t>
            </a:r>
            <a:endParaRPr lang="es-ES" altLang="es-CL" sz="1200" kern="0" dirty="0" smtClean="0"/>
          </a:p>
        </p:txBody>
      </p:sp>
      <p:pic>
        <p:nvPicPr>
          <p:cNvPr id="5" name="Picture 17" descr="button_o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327" y="2636912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188246" y="1305669"/>
            <a:ext cx="1671857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es-CL" altLang="es-CL" sz="1100" b="1" kern="0" dirty="0" smtClean="0"/>
              <a:t>Diagrama y Semántica </a:t>
            </a:r>
          </a:p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es-CL" altLang="es-CL" sz="1100" b="1" kern="0" dirty="0" smtClean="0"/>
              <a:t>de Caso de Uso</a:t>
            </a:r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2166492" y="1305669"/>
            <a:ext cx="1600200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es-CL" altLang="es-CL" sz="1100" b="1" kern="0" dirty="0" smtClean="0"/>
              <a:t>Prototipo Físico</a:t>
            </a:r>
          </a:p>
        </p:txBody>
      </p:sp>
      <p:sp>
        <p:nvSpPr>
          <p:cNvPr id="8" name="AutoShape 15"/>
          <p:cNvSpPr>
            <a:spLocks noChangeArrowheads="1"/>
          </p:cNvSpPr>
          <p:nvPr/>
        </p:nvSpPr>
        <p:spPr bwMode="auto">
          <a:xfrm>
            <a:off x="1056829" y="153144"/>
            <a:ext cx="803275" cy="1057275"/>
          </a:xfrm>
          <a:prstGeom prst="roundRect">
            <a:avLst>
              <a:gd name="adj" fmla="val 7574"/>
            </a:avLst>
          </a:prstGeom>
          <a:noFill/>
          <a:ln w="9525">
            <a:solidFill>
              <a:srgbClr val="929DB7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eaLnBrk="0" hangingPunct="0">
              <a:spcBef>
                <a:spcPct val="0"/>
              </a:spcBef>
              <a:buClrTx/>
              <a:buFontTx/>
              <a:buNone/>
              <a:defRPr/>
            </a:pPr>
            <a:endParaRPr lang="es-CL" altLang="es-CL" kern="0" smtClean="0"/>
          </a:p>
        </p:txBody>
      </p:sp>
      <p:sp>
        <p:nvSpPr>
          <p:cNvPr id="9" name="AutoShape 17"/>
          <p:cNvSpPr>
            <a:spLocks noChangeArrowheads="1"/>
          </p:cNvSpPr>
          <p:nvPr/>
        </p:nvSpPr>
        <p:spPr bwMode="auto">
          <a:xfrm>
            <a:off x="1164779" y="254744"/>
            <a:ext cx="577850" cy="33655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929DB7"/>
              </a:gs>
              <a:gs pos="100000">
                <a:srgbClr val="CCD6E0"/>
              </a:gs>
            </a:gsLst>
            <a:lin ang="5400000" scaled="1"/>
          </a:gradFill>
          <a:ln w="9525">
            <a:solidFill>
              <a:srgbClr val="929DB7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eaLnBrk="0" hangingPunct="0">
              <a:spcBef>
                <a:spcPct val="0"/>
              </a:spcBef>
              <a:buClrTx/>
              <a:buFontTx/>
              <a:buNone/>
              <a:defRPr/>
            </a:pPr>
            <a:endParaRPr lang="es-CL" altLang="es-CL" kern="0" smtClean="0"/>
          </a:p>
        </p:txBody>
      </p:sp>
      <p:sp>
        <p:nvSpPr>
          <p:cNvPr id="10" name="Text Box 18"/>
          <p:cNvSpPr txBox="1">
            <a:spLocks noChangeArrowheads="1"/>
          </p:cNvSpPr>
          <p:nvPr/>
        </p:nvSpPr>
        <p:spPr bwMode="auto">
          <a:xfrm>
            <a:off x="1188592" y="267444"/>
            <a:ext cx="536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algn="ctr" eaLnBrk="0" hangingPunct="0">
              <a:spcBef>
                <a:spcPct val="0"/>
              </a:spcBef>
              <a:buClrTx/>
              <a:buFontTx/>
              <a:buNone/>
              <a:defRPr/>
            </a:pPr>
            <a:r>
              <a:rPr lang="es-ES" altLang="es-CL" sz="800" kern="0" smtClean="0"/>
              <a:t>Caso de</a:t>
            </a:r>
          </a:p>
          <a:p>
            <a:pPr algn="ctr" eaLnBrk="0" hangingPunct="0">
              <a:spcBef>
                <a:spcPct val="0"/>
              </a:spcBef>
              <a:buClrTx/>
              <a:buFontTx/>
              <a:buNone/>
              <a:defRPr/>
            </a:pPr>
            <a:r>
              <a:rPr lang="es-ES" altLang="es-CL" sz="800" kern="0" smtClean="0"/>
              <a:t>Uso 1</a:t>
            </a:r>
            <a:endParaRPr lang="es-ES" altLang="es-CL" sz="1200" kern="0" smtClean="0"/>
          </a:p>
        </p:txBody>
      </p:sp>
      <p:sp>
        <p:nvSpPr>
          <p:cNvPr id="11" name="AutoShape 19"/>
          <p:cNvSpPr>
            <a:spLocks noChangeArrowheads="1"/>
          </p:cNvSpPr>
          <p:nvPr/>
        </p:nvSpPr>
        <p:spPr bwMode="auto">
          <a:xfrm>
            <a:off x="1164779" y="751632"/>
            <a:ext cx="577850" cy="33655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929DB7"/>
              </a:gs>
              <a:gs pos="100000">
                <a:srgbClr val="CCD6E0"/>
              </a:gs>
            </a:gsLst>
            <a:lin ang="5400000" scaled="1"/>
          </a:gradFill>
          <a:ln w="9525">
            <a:solidFill>
              <a:srgbClr val="929DB7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eaLnBrk="0" hangingPunct="0">
              <a:spcBef>
                <a:spcPct val="0"/>
              </a:spcBef>
              <a:buClrTx/>
              <a:buFontTx/>
              <a:buNone/>
              <a:defRPr/>
            </a:pPr>
            <a:endParaRPr lang="es-CL" altLang="es-CL" kern="0" smtClean="0"/>
          </a:p>
        </p:txBody>
      </p:sp>
      <p:sp>
        <p:nvSpPr>
          <p:cNvPr id="12" name="Text Box 20"/>
          <p:cNvSpPr txBox="1">
            <a:spLocks noChangeArrowheads="1"/>
          </p:cNvSpPr>
          <p:nvPr/>
        </p:nvSpPr>
        <p:spPr bwMode="auto">
          <a:xfrm>
            <a:off x="1188592" y="764332"/>
            <a:ext cx="536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algn="ctr" eaLnBrk="0" hangingPunct="0">
              <a:spcBef>
                <a:spcPct val="0"/>
              </a:spcBef>
              <a:buClrTx/>
              <a:buFontTx/>
              <a:buNone/>
              <a:defRPr/>
            </a:pPr>
            <a:r>
              <a:rPr lang="es-ES" altLang="es-CL" sz="800" kern="0" dirty="0" smtClean="0"/>
              <a:t>Caso de</a:t>
            </a:r>
          </a:p>
          <a:p>
            <a:pPr algn="ctr" eaLnBrk="0" hangingPunct="0">
              <a:spcBef>
                <a:spcPct val="0"/>
              </a:spcBef>
              <a:buClrTx/>
              <a:buFontTx/>
              <a:buNone/>
              <a:defRPr/>
            </a:pPr>
            <a:r>
              <a:rPr lang="es-ES" altLang="es-CL" sz="800" kern="0" dirty="0" smtClean="0"/>
              <a:t>Uso 2</a:t>
            </a:r>
            <a:endParaRPr lang="es-ES" altLang="es-CL" sz="1200" kern="0" dirty="0" smtClean="0"/>
          </a:p>
        </p:txBody>
      </p:sp>
      <p:cxnSp>
        <p:nvCxnSpPr>
          <p:cNvPr id="13" name="AutoShape 21"/>
          <p:cNvCxnSpPr>
            <a:cxnSpLocks noChangeShapeType="1"/>
            <a:endCxn id="9" idx="1"/>
          </p:cNvCxnSpPr>
          <p:nvPr/>
        </p:nvCxnSpPr>
        <p:spPr bwMode="auto">
          <a:xfrm flipV="1">
            <a:off x="458342" y="423019"/>
            <a:ext cx="706438" cy="212725"/>
          </a:xfrm>
          <a:prstGeom prst="bentConnector3">
            <a:avLst>
              <a:gd name="adj1" fmla="val 49889"/>
            </a:avLst>
          </a:prstGeom>
          <a:noFill/>
          <a:ln w="9525">
            <a:solidFill>
              <a:srgbClr val="929DB7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AutoShape 22"/>
          <p:cNvCxnSpPr>
            <a:cxnSpLocks noChangeShapeType="1"/>
            <a:endCxn id="11" idx="1"/>
          </p:cNvCxnSpPr>
          <p:nvPr/>
        </p:nvCxnSpPr>
        <p:spPr bwMode="auto">
          <a:xfrm>
            <a:off x="458342" y="635744"/>
            <a:ext cx="706438" cy="284163"/>
          </a:xfrm>
          <a:prstGeom prst="bentConnector3">
            <a:avLst>
              <a:gd name="adj1" fmla="val 49889"/>
            </a:avLst>
          </a:prstGeom>
          <a:noFill/>
          <a:ln w="9525">
            <a:solidFill>
              <a:srgbClr val="929DB7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5" name="Picture 24" descr="kus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26169"/>
            <a:ext cx="554038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5" descr="prototip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3492" y="116632"/>
            <a:ext cx="1344612" cy="1128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 Box 31"/>
          <p:cNvSpPr txBox="1">
            <a:spLocks noChangeArrowheads="1"/>
          </p:cNvSpPr>
          <p:nvPr/>
        </p:nvSpPr>
        <p:spPr bwMode="auto">
          <a:xfrm>
            <a:off x="3830960" y="841781"/>
            <a:ext cx="1690766" cy="60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es-CL" altLang="es-CL" sz="1100" b="1" kern="0" dirty="0" smtClean="0"/>
              <a:t>Especificación de Casos de Prueba (Test Cases)</a:t>
            </a:r>
          </a:p>
        </p:txBody>
      </p:sp>
      <p:sp>
        <p:nvSpPr>
          <p:cNvPr id="18" name="Rectangle 141"/>
          <p:cNvSpPr>
            <a:spLocks noChangeArrowheads="1"/>
          </p:cNvSpPr>
          <p:nvPr/>
        </p:nvSpPr>
        <p:spPr bwMode="auto">
          <a:xfrm>
            <a:off x="4026436" y="197254"/>
            <a:ext cx="1295459" cy="678032"/>
          </a:xfrm>
          <a:prstGeom prst="rect">
            <a:avLst/>
          </a:prstGeom>
          <a:solidFill>
            <a:srgbClr val="336699"/>
          </a:solidFill>
          <a:ln w="9525">
            <a:solidFill>
              <a:srgbClr val="3366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eaLnBrk="0" hangingPunct="0">
              <a:spcBef>
                <a:spcPct val="0"/>
              </a:spcBef>
              <a:buClrTx/>
              <a:buFontTx/>
              <a:buNone/>
              <a:defRPr/>
            </a:pPr>
            <a:endParaRPr lang="es-CL" altLang="es-CL" kern="0" smtClean="0"/>
          </a:p>
        </p:txBody>
      </p:sp>
      <p:sp>
        <p:nvSpPr>
          <p:cNvPr id="19" name="Rectangle 55"/>
          <p:cNvSpPr>
            <a:spLocks noChangeArrowheads="1"/>
          </p:cNvSpPr>
          <p:nvPr/>
        </p:nvSpPr>
        <p:spPr bwMode="auto">
          <a:xfrm>
            <a:off x="4057280" y="228074"/>
            <a:ext cx="308443" cy="123279"/>
          </a:xfrm>
          <a:prstGeom prst="rect">
            <a:avLst/>
          </a:prstGeom>
          <a:solidFill>
            <a:srgbClr val="336699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eaLnBrk="0" hangingPunct="0">
              <a:spcBef>
                <a:spcPct val="0"/>
              </a:spcBef>
              <a:buClrTx/>
              <a:buFontTx/>
              <a:buNone/>
              <a:defRPr/>
            </a:pPr>
            <a:endParaRPr lang="es-CL" altLang="es-CL" kern="0" smtClean="0"/>
          </a:p>
        </p:txBody>
      </p:sp>
      <p:sp>
        <p:nvSpPr>
          <p:cNvPr id="20" name="Rectangle 56"/>
          <p:cNvSpPr>
            <a:spLocks noChangeArrowheads="1"/>
          </p:cNvSpPr>
          <p:nvPr/>
        </p:nvSpPr>
        <p:spPr bwMode="auto">
          <a:xfrm>
            <a:off x="4365723" y="228074"/>
            <a:ext cx="308443" cy="123279"/>
          </a:xfrm>
          <a:prstGeom prst="rect">
            <a:avLst/>
          </a:prstGeom>
          <a:solidFill>
            <a:srgbClr val="336699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eaLnBrk="0" hangingPunct="0">
              <a:spcBef>
                <a:spcPct val="0"/>
              </a:spcBef>
              <a:buClrTx/>
              <a:buFontTx/>
              <a:buNone/>
              <a:defRPr/>
            </a:pPr>
            <a:endParaRPr lang="es-CL" altLang="es-CL" kern="0" smtClean="0"/>
          </a:p>
        </p:txBody>
      </p:sp>
      <p:sp>
        <p:nvSpPr>
          <p:cNvPr id="21" name="Rectangle 57"/>
          <p:cNvSpPr>
            <a:spLocks noChangeArrowheads="1"/>
          </p:cNvSpPr>
          <p:nvPr/>
        </p:nvSpPr>
        <p:spPr bwMode="auto">
          <a:xfrm>
            <a:off x="4674165" y="228074"/>
            <a:ext cx="308443" cy="123279"/>
          </a:xfrm>
          <a:prstGeom prst="rect">
            <a:avLst/>
          </a:prstGeom>
          <a:solidFill>
            <a:srgbClr val="336699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eaLnBrk="0" hangingPunct="0">
              <a:spcBef>
                <a:spcPct val="0"/>
              </a:spcBef>
              <a:buClrTx/>
              <a:buFontTx/>
              <a:buNone/>
              <a:defRPr/>
            </a:pPr>
            <a:endParaRPr lang="es-CL" altLang="es-CL" kern="0" smtClean="0"/>
          </a:p>
        </p:txBody>
      </p:sp>
      <p:sp>
        <p:nvSpPr>
          <p:cNvPr id="22" name="Rectangle 58"/>
          <p:cNvSpPr>
            <a:spLocks noChangeArrowheads="1"/>
          </p:cNvSpPr>
          <p:nvPr/>
        </p:nvSpPr>
        <p:spPr bwMode="auto">
          <a:xfrm>
            <a:off x="4982608" y="228074"/>
            <a:ext cx="308443" cy="123279"/>
          </a:xfrm>
          <a:prstGeom prst="rect">
            <a:avLst/>
          </a:prstGeom>
          <a:solidFill>
            <a:srgbClr val="336699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eaLnBrk="0" hangingPunct="0">
              <a:spcBef>
                <a:spcPct val="0"/>
              </a:spcBef>
              <a:buClrTx/>
              <a:buFontTx/>
              <a:buNone/>
              <a:defRPr/>
            </a:pPr>
            <a:endParaRPr lang="es-CL" altLang="es-CL" kern="0" smtClean="0"/>
          </a:p>
        </p:txBody>
      </p:sp>
      <p:sp>
        <p:nvSpPr>
          <p:cNvPr id="23" name="Rectangle 59"/>
          <p:cNvSpPr>
            <a:spLocks noChangeArrowheads="1"/>
          </p:cNvSpPr>
          <p:nvPr/>
        </p:nvSpPr>
        <p:spPr bwMode="auto">
          <a:xfrm>
            <a:off x="4057280" y="351353"/>
            <a:ext cx="308443" cy="123279"/>
          </a:xfrm>
          <a:prstGeom prst="rect">
            <a:avLst/>
          </a:prstGeom>
          <a:solidFill>
            <a:srgbClr val="FFEB61"/>
          </a:solidFill>
          <a:ln w="9525">
            <a:solidFill>
              <a:srgbClr val="3366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eaLnBrk="0" hangingPunct="0">
              <a:spcBef>
                <a:spcPct val="0"/>
              </a:spcBef>
              <a:buClrTx/>
              <a:buFontTx/>
              <a:buNone/>
              <a:defRPr/>
            </a:pPr>
            <a:endParaRPr lang="es-CL" altLang="es-CL" kern="0" smtClean="0"/>
          </a:p>
        </p:txBody>
      </p:sp>
      <p:sp>
        <p:nvSpPr>
          <p:cNvPr id="24" name="Rectangle 60"/>
          <p:cNvSpPr>
            <a:spLocks noChangeArrowheads="1"/>
          </p:cNvSpPr>
          <p:nvPr/>
        </p:nvSpPr>
        <p:spPr bwMode="auto">
          <a:xfrm>
            <a:off x="4365723" y="351353"/>
            <a:ext cx="308443" cy="123279"/>
          </a:xfrm>
          <a:prstGeom prst="rect">
            <a:avLst/>
          </a:prstGeom>
          <a:solidFill>
            <a:srgbClr val="FFFFFF"/>
          </a:solidFill>
          <a:ln w="9525">
            <a:solidFill>
              <a:srgbClr val="3366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eaLnBrk="0" hangingPunct="0">
              <a:spcBef>
                <a:spcPct val="0"/>
              </a:spcBef>
              <a:buClrTx/>
              <a:buFontTx/>
              <a:buNone/>
              <a:defRPr/>
            </a:pPr>
            <a:endParaRPr lang="es-CL" altLang="es-CL" kern="0" smtClean="0"/>
          </a:p>
        </p:txBody>
      </p:sp>
      <p:sp>
        <p:nvSpPr>
          <p:cNvPr id="25" name="Rectangle 61"/>
          <p:cNvSpPr>
            <a:spLocks noChangeArrowheads="1"/>
          </p:cNvSpPr>
          <p:nvPr/>
        </p:nvSpPr>
        <p:spPr bwMode="auto">
          <a:xfrm>
            <a:off x="4674165" y="351353"/>
            <a:ext cx="308443" cy="123279"/>
          </a:xfrm>
          <a:prstGeom prst="rect">
            <a:avLst/>
          </a:prstGeom>
          <a:solidFill>
            <a:srgbClr val="FFFFFF"/>
          </a:solidFill>
          <a:ln w="9525">
            <a:solidFill>
              <a:srgbClr val="3366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eaLnBrk="0" hangingPunct="0">
              <a:spcBef>
                <a:spcPct val="0"/>
              </a:spcBef>
              <a:buClrTx/>
              <a:buFontTx/>
              <a:buNone/>
              <a:defRPr/>
            </a:pPr>
            <a:endParaRPr lang="es-CL" altLang="es-CL" kern="0" smtClean="0"/>
          </a:p>
        </p:txBody>
      </p:sp>
      <p:sp>
        <p:nvSpPr>
          <p:cNvPr id="26" name="Rectangle 62"/>
          <p:cNvSpPr>
            <a:spLocks noChangeArrowheads="1"/>
          </p:cNvSpPr>
          <p:nvPr/>
        </p:nvSpPr>
        <p:spPr bwMode="auto">
          <a:xfrm>
            <a:off x="4982608" y="351353"/>
            <a:ext cx="308443" cy="123279"/>
          </a:xfrm>
          <a:prstGeom prst="rect">
            <a:avLst/>
          </a:prstGeom>
          <a:solidFill>
            <a:srgbClr val="FFFFFF"/>
          </a:solidFill>
          <a:ln w="9525">
            <a:solidFill>
              <a:srgbClr val="3366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eaLnBrk="0" hangingPunct="0">
              <a:spcBef>
                <a:spcPct val="0"/>
              </a:spcBef>
              <a:buClrTx/>
              <a:buFontTx/>
              <a:buNone/>
              <a:defRPr/>
            </a:pPr>
            <a:endParaRPr lang="es-CL" altLang="es-CL" kern="0" smtClean="0"/>
          </a:p>
        </p:txBody>
      </p:sp>
      <p:sp>
        <p:nvSpPr>
          <p:cNvPr id="27" name="Rectangle 63"/>
          <p:cNvSpPr>
            <a:spLocks noChangeArrowheads="1"/>
          </p:cNvSpPr>
          <p:nvPr/>
        </p:nvSpPr>
        <p:spPr bwMode="auto">
          <a:xfrm>
            <a:off x="4057280" y="474631"/>
            <a:ext cx="308443" cy="123279"/>
          </a:xfrm>
          <a:prstGeom prst="rect">
            <a:avLst/>
          </a:prstGeom>
          <a:solidFill>
            <a:srgbClr val="FFEB61"/>
          </a:solidFill>
          <a:ln w="9525">
            <a:solidFill>
              <a:srgbClr val="3366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eaLnBrk="0" hangingPunct="0">
              <a:spcBef>
                <a:spcPct val="0"/>
              </a:spcBef>
              <a:buClrTx/>
              <a:buFontTx/>
              <a:buNone/>
              <a:defRPr/>
            </a:pPr>
            <a:endParaRPr lang="es-CL" altLang="es-CL" kern="0" smtClean="0"/>
          </a:p>
        </p:txBody>
      </p:sp>
      <p:sp>
        <p:nvSpPr>
          <p:cNvPr id="28" name="Rectangle 64"/>
          <p:cNvSpPr>
            <a:spLocks noChangeArrowheads="1"/>
          </p:cNvSpPr>
          <p:nvPr/>
        </p:nvSpPr>
        <p:spPr bwMode="auto">
          <a:xfrm>
            <a:off x="4365723" y="474631"/>
            <a:ext cx="308443" cy="123279"/>
          </a:xfrm>
          <a:prstGeom prst="rect">
            <a:avLst/>
          </a:prstGeom>
          <a:solidFill>
            <a:srgbClr val="FFFFFF"/>
          </a:solidFill>
          <a:ln w="9525">
            <a:solidFill>
              <a:srgbClr val="3366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eaLnBrk="0" hangingPunct="0">
              <a:spcBef>
                <a:spcPct val="0"/>
              </a:spcBef>
              <a:buClrTx/>
              <a:buFontTx/>
              <a:buNone/>
              <a:defRPr/>
            </a:pPr>
            <a:endParaRPr lang="es-CL" altLang="es-CL" kern="0" smtClean="0"/>
          </a:p>
        </p:txBody>
      </p:sp>
      <p:sp>
        <p:nvSpPr>
          <p:cNvPr id="29" name="Rectangle 65"/>
          <p:cNvSpPr>
            <a:spLocks noChangeArrowheads="1"/>
          </p:cNvSpPr>
          <p:nvPr/>
        </p:nvSpPr>
        <p:spPr bwMode="auto">
          <a:xfrm>
            <a:off x="4674165" y="474631"/>
            <a:ext cx="308443" cy="123279"/>
          </a:xfrm>
          <a:prstGeom prst="rect">
            <a:avLst/>
          </a:prstGeom>
          <a:solidFill>
            <a:srgbClr val="FFFFFF"/>
          </a:solidFill>
          <a:ln w="9525">
            <a:solidFill>
              <a:srgbClr val="3366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eaLnBrk="0" hangingPunct="0">
              <a:spcBef>
                <a:spcPct val="0"/>
              </a:spcBef>
              <a:buClrTx/>
              <a:buFontTx/>
              <a:buNone/>
              <a:defRPr/>
            </a:pPr>
            <a:endParaRPr lang="es-CL" altLang="es-CL" kern="0" smtClean="0"/>
          </a:p>
        </p:txBody>
      </p:sp>
      <p:sp>
        <p:nvSpPr>
          <p:cNvPr id="30" name="Rectangle 66"/>
          <p:cNvSpPr>
            <a:spLocks noChangeArrowheads="1"/>
          </p:cNvSpPr>
          <p:nvPr/>
        </p:nvSpPr>
        <p:spPr bwMode="auto">
          <a:xfrm>
            <a:off x="4982608" y="474631"/>
            <a:ext cx="308443" cy="123279"/>
          </a:xfrm>
          <a:prstGeom prst="rect">
            <a:avLst/>
          </a:prstGeom>
          <a:solidFill>
            <a:srgbClr val="FFFFFF"/>
          </a:solidFill>
          <a:ln w="9525">
            <a:solidFill>
              <a:srgbClr val="3366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eaLnBrk="0" hangingPunct="0">
              <a:spcBef>
                <a:spcPct val="0"/>
              </a:spcBef>
              <a:buClrTx/>
              <a:buFontTx/>
              <a:buNone/>
              <a:defRPr/>
            </a:pPr>
            <a:endParaRPr lang="es-CL" altLang="es-CL" kern="0" smtClean="0"/>
          </a:p>
        </p:txBody>
      </p:sp>
      <p:sp>
        <p:nvSpPr>
          <p:cNvPr id="31" name="Rectangle 67"/>
          <p:cNvSpPr>
            <a:spLocks noChangeArrowheads="1"/>
          </p:cNvSpPr>
          <p:nvPr/>
        </p:nvSpPr>
        <p:spPr bwMode="auto">
          <a:xfrm>
            <a:off x="4057280" y="597910"/>
            <a:ext cx="308443" cy="123279"/>
          </a:xfrm>
          <a:prstGeom prst="rect">
            <a:avLst/>
          </a:prstGeom>
          <a:solidFill>
            <a:srgbClr val="FFEB61"/>
          </a:solidFill>
          <a:ln w="9525">
            <a:solidFill>
              <a:srgbClr val="3366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eaLnBrk="0" hangingPunct="0">
              <a:spcBef>
                <a:spcPct val="0"/>
              </a:spcBef>
              <a:buClrTx/>
              <a:buFontTx/>
              <a:buNone/>
              <a:defRPr/>
            </a:pPr>
            <a:endParaRPr lang="es-CL" altLang="es-CL" kern="0" smtClean="0"/>
          </a:p>
        </p:txBody>
      </p:sp>
      <p:sp>
        <p:nvSpPr>
          <p:cNvPr id="32" name="Rectangle 68"/>
          <p:cNvSpPr>
            <a:spLocks noChangeArrowheads="1"/>
          </p:cNvSpPr>
          <p:nvPr/>
        </p:nvSpPr>
        <p:spPr bwMode="auto">
          <a:xfrm>
            <a:off x="4365723" y="597910"/>
            <a:ext cx="308443" cy="123279"/>
          </a:xfrm>
          <a:prstGeom prst="rect">
            <a:avLst/>
          </a:prstGeom>
          <a:solidFill>
            <a:srgbClr val="FFFFFF"/>
          </a:solidFill>
          <a:ln w="9525">
            <a:solidFill>
              <a:srgbClr val="3366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eaLnBrk="0" hangingPunct="0">
              <a:spcBef>
                <a:spcPct val="0"/>
              </a:spcBef>
              <a:buClrTx/>
              <a:buFontTx/>
              <a:buNone/>
              <a:defRPr/>
            </a:pPr>
            <a:endParaRPr lang="es-CL" altLang="es-CL" kern="0" smtClean="0"/>
          </a:p>
        </p:txBody>
      </p:sp>
      <p:sp>
        <p:nvSpPr>
          <p:cNvPr id="33" name="Rectangle 69"/>
          <p:cNvSpPr>
            <a:spLocks noChangeArrowheads="1"/>
          </p:cNvSpPr>
          <p:nvPr/>
        </p:nvSpPr>
        <p:spPr bwMode="auto">
          <a:xfrm>
            <a:off x="4674165" y="597910"/>
            <a:ext cx="308443" cy="123279"/>
          </a:xfrm>
          <a:prstGeom prst="rect">
            <a:avLst/>
          </a:prstGeom>
          <a:solidFill>
            <a:srgbClr val="FFFFFF"/>
          </a:solidFill>
          <a:ln w="9525">
            <a:solidFill>
              <a:srgbClr val="3366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eaLnBrk="0" hangingPunct="0">
              <a:spcBef>
                <a:spcPct val="0"/>
              </a:spcBef>
              <a:buClrTx/>
              <a:buFontTx/>
              <a:buNone/>
              <a:defRPr/>
            </a:pPr>
            <a:endParaRPr lang="es-CL" altLang="es-CL" kern="0" smtClean="0"/>
          </a:p>
        </p:txBody>
      </p:sp>
      <p:sp>
        <p:nvSpPr>
          <p:cNvPr id="34" name="Rectangle 70"/>
          <p:cNvSpPr>
            <a:spLocks noChangeArrowheads="1"/>
          </p:cNvSpPr>
          <p:nvPr/>
        </p:nvSpPr>
        <p:spPr bwMode="auto">
          <a:xfrm>
            <a:off x="4982608" y="597910"/>
            <a:ext cx="308443" cy="123279"/>
          </a:xfrm>
          <a:prstGeom prst="rect">
            <a:avLst/>
          </a:prstGeom>
          <a:solidFill>
            <a:srgbClr val="FFFFFF"/>
          </a:solidFill>
          <a:ln w="9525">
            <a:solidFill>
              <a:srgbClr val="3366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eaLnBrk="0" hangingPunct="0">
              <a:spcBef>
                <a:spcPct val="0"/>
              </a:spcBef>
              <a:buClrTx/>
              <a:buFontTx/>
              <a:buNone/>
              <a:defRPr/>
            </a:pPr>
            <a:endParaRPr lang="es-CL" altLang="es-CL" kern="0" smtClean="0"/>
          </a:p>
        </p:txBody>
      </p:sp>
      <p:sp>
        <p:nvSpPr>
          <p:cNvPr id="35" name="Rectangle 71"/>
          <p:cNvSpPr>
            <a:spLocks noChangeArrowheads="1"/>
          </p:cNvSpPr>
          <p:nvPr/>
        </p:nvSpPr>
        <p:spPr bwMode="auto">
          <a:xfrm>
            <a:off x="4057280" y="721188"/>
            <a:ext cx="308443" cy="123279"/>
          </a:xfrm>
          <a:prstGeom prst="rect">
            <a:avLst/>
          </a:prstGeom>
          <a:solidFill>
            <a:srgbClr val="FFEB61"/>
          </a:solidFill>
          <a:ln w="9525">
            <a:solidFill>
              <a:srgbClr val="3366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eaLnBrk="0" hangingPunct="0">
              <a:spcBef>
                <a:spcPct val="0"/>
              </a:spcBef>
              <a:buClrTx/>
              <a:buFontTx/>
              <a:buNone/>
              <a:defRPr/>
            </a:pPr>
            <a:endParaRPr lang="es-CL" altLang="es-CL" kern="0" smtClean="0"/>
          </a:p>
        </p:txBody>
      </p:sp>
      <p:sp>
        <p:nvSpPr>
          <p:cNvPr id="36" name="Rectangle 72"/>
          <p:cNvSpPr>
            <a:spLocks noChangeArrowheads="1"/>
          </p:cNvSpPr>
          <p:nvPr/>
        </p:nvSpPr>
        <p:spPr bwMode="auto">
          <a:xfrm>
            <a:off x="4365723" y="721188"/>
            <a:ext cx="308443" cy="123279"/>
          </a:xfrm>
          <a:prstGeom prst="rect">
            <a:avLst/>
          </a:prstGeom>
          <a:solidFill>
            <a:srgbClr val="FFFFFF"/>
          </a:solidFill>
          <a:ln w="9525">
            <a:solidFill>
              <a:srgbClr val="3366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eaLnBrk="0" hangingPunct="0">
              <a:spcBef>
                <a:spcPct val="0"/>
              </a:spcBef>
              <a:buClrTx/>
              <a:buFontTx/>
              <a:buNone/>
              <a:defRPr/>
            </a:pPr>
            <a:endParaRPr lang="es-CL" altLang="es-CL" kern="0" smtClean="0"/>
          </a:p>
        </p:txBody>
      </p:sp>
      <p:sp>
        <p:nvSpPr>
          <p:cNvPr id="37" name="Rectangle 73"/>
          <p:cNvSpPr>
            <a:spLocks noChangeArrowheads="1"/>
          </p:cNvSpPr>
          <p:nvPr/>
        </p:nvSpPr>
        <p:spPr bwMode="auto">
          <a:xfrm>
            <a:off x="4674165" y="721188"/>
            <a:ext cx="308443" cy="123279"/>
          </a:xfrm>
          <a:prstGeom prst="rect">
            <a:avLst/>
          </a:prstGeom>
          <a:solidFill>
            <a:srgbClr val="FFFFFF"/>
          </a:solidFill>
          <a:ln w="9525">
            <a:solidFill>
              <a:srgbClr val="3366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eaLnBrk="0" hangingPunct="0">
              <a:spcBef>
                <a:spcPct val="0"/>
              </a:spcBef>
              <a:buClrTx/>
              <a:buFontTx/>
              <a:buNone/>
              <a:defRPr/>
            </a:pPr>
            <a:endParaRPr lang="es-CL" altLang="es-CL" kern="0" smtClean="0"/>
          </a:p>
        </p:txBody>
      </p:sp>
      <p:sp>
        <p:nvSpPr>
          <p:cNvPr id="38" name="Rectangle 74"/>
          <p:cNvSpPr>
            <a:spLocks noChangeArrowheads="1"/>
          </p:cNvSpPr>
          <p:nvPr/>
        </p:nvSpPr>
        <p:spPr bwMode="auto">
          <a:xfrm>
            <a:off x="4982608" y="721188"/>
            <a:ext cx="308443" cy="123279"/>
          </a:xfrm>
          <a:prstGeom prst="rect">
            <a:avLst/>
          </a:prstGeom>
          <a:solidFill>
            <a:srgbClr val="FFFFFF"/>
          </a:solidFill>
          <a:ln w="9525">
            <a:solidFill>
              <a:srgbClr val="3366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eaLnBrk="0" hangingPunct="0">
              <a:spcBef>
                <a:spcPct val="0"/>
              </a:spcBef>
              <a:buClrTx/>
              <a:buFontTx/>
              <a:buNone/>
              <a:defRPr/>
            </a:pPr>
            <a:endParaRPr lang="es-CL" altLang="es-CL" kern="0" smtClean="0"/>
          </a:p>
        </p:txBody>
      </p:sp>
      <p:sp>
        <p:nvSpPr>
          <p:cNvPr id="86" name="AutoShape 11"/>
          <p:cNvSpPr>
            <a:spLocks noChangeArrowheads="1"/>
          </p:cNvSpPr>
          <p:nvPr/>
        </p:nvSpPr>
        <p:spPr bwMode="auto">
          <a:xfrm rot="5400000">
            <a:off x="2519450" y="1773002"/>
            <a:ext cx="936104" cy="647700"/>
          </a:xfrm>
          <a:prstGeom prst="rightArrow">
            <a:avLst>
              <a:gd name="adj1" fmla="val 50000"/>
              <a:gd name="adj2" fmla="val 38895"/>
            </a:avLst>
          </a:prstGeom>
          <a:solidFill>
            <a:srgbClr val="99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eaLnBrk="0" hangingPunct="0">
              <a:spcBef>
                <a:spcPct val="0"/>
              </a:spcBef>
              <a:buClrTx/>
              <a:buFontTx/>
              <a:buNone/>
              <a:defRPr/>
            </a:pPr>
            <a:endParaRPr lang="es-CL" altLang="es-CL" kern="0" smtClean="0"/>
          </a:p>
        </p:txBody>
      </p:sp>
      <p:sp>
        <p:nvSpPr>
          <p:cNvPr id="87" name="Text Box 13"/>
          <p:cNvSpPr txBox="1">
            <a:spLocks noChangeArrowheads="1"/>
          </p:cNvSpPr>
          <p:nvPr/>
        </p:nvSpPr>
        <p:spPr bwMode="auto">
          <a:xfrm>
            <a:off x="1674871" y="1700808"/>
            <a:ext cx="11176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  <a:defRPr/>
            </a:pPr>
            <a:r>
              <a:rPr lang="es-CL" altLang="es-CL" sz="1200" b="1" kern="0" dirty="0" smtClean="0">
                <a:solidFill>
                  <a:srgbClr val="648A04"/>
                </a:solidFill>
              </a:rPr>
              <a:t>Confecci</a:t>
            </a:r>
            <a:r>
              <a:rPr lang="es-CL" altLang="ja-JP" sz="1200" b="1" kern="0" dirty="0" smtClean="0">
                <a:solidFill>
                  <a:srgbClr val="648A04"/>
                </a:solidFill>
                <a:latin typeface="Arial" charset="0"/>
              </a:rPr>
              <a:t>ó</a:t>
            </a:r>
            <a:r>
              <a:rPr lang="es-CL" altLang="ja-JP" sz="1200" b="1" kern="0" dirty="0" smtClean="0">
                <a:solidFill>
                  <a:srgbClr val="648A04"/>
                </a:solidFill>
              </a:rPr>
              <a:t>n de Casos de Prueba</a:t>
            </a:r>
            <a:endParaRPr lang="es-CL" altLang="es-CL" sz="1200" b="1" kern="0" dirty="0" smtClean="0"/>
          </a:p>
        </p:txBody>
      </p:sp>
      <p:sp>
        <p:nvSpPr>
          <p:cNvPr id="107" name="Text Box 4"/>
          <p:cNvSpPr txBox="1">
            <a:spLocks noChangeArrowheads="1"/>
          </p:cNvSpPr>
          <p:nvPr/>
        </p:nvSpPr>
        <p:spPr bwMode="auto">
          <a:xfrm>
            <a:off x="243956" y="4287425"/>
            <a:ext cx="1247523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  <a:defRPr/>
            </a:pPr>
            <a:r>
              <a:rPr lang="es-CL" altLang="es-CL" sz="1100" b="1" kern="0" dirty="0" smtClean="0">
                <a:solidFill>
                  <a:srgbClr val="648A04"/>
                </a:solidFill>
              </a:rPr>
              <a:t>Corrección de defectos</a:t>
            </a:r>
            <a:endParaRPr lang="es-CL" altLang="es-CL" sz="1100" b="1" kern="0" dirty="0" smtClean="0">
              <a:solidFill>
                <a:srgbClr val="759F03"/>
              </a:solidFill>
            </a:endParaRPr>
          </a:p>
        </p:txBody>
      </p:sp>
      <p:sp>
        <p:nvSpPr>
          <p:cNvPr id="108" name="AutoShape 3"/>
          <p:cNvSpPr>
            <a:spLocks noChangeArrowheads="1"/>
          </p:cNvSpPr>
          <p:nvPr/>
        </p:nvSpPr>
        <p:spPr bwMode="auto">
          <a:xfrm rot="14767941">
            <a:off x="644333" y="4837956"/>
            <a:ext cx="667666" cy="647736"/>
          </a:xfrm>
          <a:prstGeom prst="rightArrow">
            <a:avLst>
              <a:gd name="adj1" fmla="val 50000"/>
              <a:gd name="adj2" fmla="val 38907"/>
            </a:avLst>
          </a:prstGeom>
          <a:solidFill>
            <a:srgbClr val="99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eaLnBrk="0" hangingPunct="0">
              <a:spcBef>
                <a:spcPct val="0"/>
              </a:spcBef>
              <a:buClrTx/>
              <a:buFontTx/>
              <a:buNone/>
              <a:defRPr/>
            </a:pPr>
            <a:endParaRPr lang="es-CL" altLang="es-CL" kern="0" smtClean="0"/>
          </a:p>
        </p:txBody>
      </p:sp>
      <p:sp>
        <p:nvSpPr>
          <p:cNvPr id="109" name="Text Box 5"/>
          <p:cNvSpPr txBox="1">
            <a:spLocks noChangeArrowheads="1"/>
          </p:cNvSpPr>
          <p:nvPr/>
        </p:nvSpPr>
        <p:spPr bwMode="auto">
          <a:xfrm>
            <a:off x="659160" y="6317083"/>
            <a:ext cx="2040632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es-CL" altLang="es-CL" sz="1100" b="1" kern="0" dirty="0" smtClean="0"/>
              <a:t>Informe con el resultado </a:t>
            </a:r>
          </a:p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es-CL" altLang="es-CL" sz="1100" b="1" kern="0" dirty="0" smtClean="0"/>
              <a:t>de las pruebas (ALM)</a:t>
            </a:r>
          </a:p>
        </p:txBody>
      </p:sp>
      <p:pic>
        <p:nvPicPr>
          <p:cNvPr id="111" name="Picture 7" descr="documents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5411302"/>
            <a:ext cx="990655" cy="990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" name="Picture 18" descr="mantenimient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1291" y="4395667"/>
            <a:ext cx="1095436" cy="117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" name="AutoShape 3"/>
          <p:cNvSpPr>
            <a:spLocks noChangeArrowheads="1"/>
          </p:cNvSpPr>
          <p:nvPr/>
        </p:nvSpPr>
        <p:spPr bwMode="auto">
          <a:xfrm rot="964626">
            <a:off x="1568112" y="4307708"/>
            <a:ext cx="667666" cy="647736"/>
          </a:xfrm>
          <a:prstGeom prst="rightArrow">
            <a:avLst>
              <a:gd name="adj1" fmla="val 50000"/>
              <a:gd name="adj2" fmla="val 38907"/>
            </a:avLst>
          </a:prstGeom>
          <a:solidFill>
            <a:srgbClr val="99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eaLnBrk="0" hangingPunct="0">
              <a:spcBef>
                <a:spcPct val="0"/>
              </a:spcBef>
              <a:buClrTx/>
              <a:buFontTx/>
              <a:buNone/>
              <a:defRPr/>
            </a:pPr>
            <a:endParaRPr lang="es-CL" altLang="es-CL" kern="0" smtClean="0"/>
          </a:p>
        </p:txBody>
      </p:sp>
      <p:sp>
        <p:nvSpPr>
          <p:cNvPr id="114" name="AutoShape 3"/>
          <p:cNvSpPr>
            <a:spLocks noChangeArrowheads="1"/>
          </p:cNvSpPr>
          <p:nvPr/>
        </p:nvSpPr>
        <p:spPr bwMode="auto">
          <a:xfrm rot="9804390">
            <a:off x="1917462" y="5261319"/>
            <a:ext cx="667590" cy="647810"/>
          </a:xfrm>
          <a:prstGeom prst="rightArrow">
            <a:avLst>
              <a:gd name="adj1" fmla="val 50000"/>
              <a:gd name="adj2" fmla="val 38907"/>
            </a:avLst>
          </a:prstGeom>
          <a:solidFill>
            <a:srgbClr val="99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eaLnBrk="0" hangingPunct="0">
              <a:spcBef>
                <a:spcPct val="0"/>
              </a:spcBef>
              <a:buClrTx/>
              <a:buFontTx/>
              <a:buNone/>
              <a:defRPr/>
            </a:pPr>
            <a:endParaRPr lang="es-CL" altLang="es-CL" kern="0" smtClean="0"/>
          </a:p>
        </p:txBody>
      </p:sp>
      <p:sp>
        <p:nvSpPr>
          <p:cNvPr id="115" name="Text Box 4"/>
          <p:cNvSpPr txBox="1">
            <a:spLocks noChangeArrowheads="1"/>
          </p:cNvSpPr>
          <p:nvPr/>
        </p:nvSpPr>
        <p:spPr bwMode="auto">
          <a:xfrm>
            <a:off x="2241163" y="5475787"/>
            <a:ext cx="1244864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  <a:defRPr/>
            </a:pPr>
            <a:r>
              <a:rPr lang="es-CL" altLang="es-CL" sz="1100" kern="0" dirty="0" smtClean="0">
                <a:solidFill>
                  <a:srgbClr val="648A04"/>
                </a:solidFill>
              </a:rPr>
              <a:t>Ejecución </a:t>
            </a:r>
          </a:p>
          <a:p>
            <a:pPr algn="r">
              <a:spcBef>
                <a:spcPct val="0"/>
              </a:spcBef>
              <a:buClrTx/>
              <a:buFontTx/>
              <a:buNone/>
              <a:defRPr/>
            </a:pPr>
            <a:r>
              <a:rPr lang="es-CL" altLang="es-CL" sz="1100" kern="0" dirty="0" smtClean="0">
                <a:solidFill>
                  <a:srgbClr val="648A04"/>
                </a:solidFill>
              </a:rPr>
              <a:t>de Pruebas</a:t>
            </a:r>
            <a:endParaRPr lang="es-CL" altLang="es-CL" sz="1100" kern="0" dirty="0" smtClean="0">
              <a:solidFill>
                <a:srgbClr val="759F03"/>
              </a:solidFill>
            </a:endParaRPr>
          </a:p>
        </p:txBody>
      </p:sp>
      <p:sp>
        <p:nvSpPr>
          <p:cNvPr id="116" name="Text Box 6"/>
          <p:cNvSpPr txBox="1">
            <a:spLocks noChangeArrowheads="1"/>
          </p:cNvSpPr>
          <p:nvPr/>
        </p:nvSpPr>
        <p:spPr bwMode="auto">
          <a:xfrm>
            <a:off x="4300226" y="5635666"/>
            <a:ext cx="2150092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es-CL" altLang="es-CL" sz="1100" b="1" kern="0" dirty="0" smtClean="0"/>
              <a:t>Componentes de software </a:t>
            </a:r>
          </a:p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es-CL" altLang="es-CL" sz="1100" b="1" kern="0" dirty="0" smtClean="0"/>
              <a:t>certificados por QA</a:t>
            </a:r>
          </a:p>
        </p:txBody>
      </p:sp>
      <p:sp>
        <p:nvSpPr>
          <p:cNvPr id="117" name="AutoShape 3"/>
          <p:cNvSpPr>
            <a:spLocks noChangeArrowheads="1"/>
          </p:cNvSpPr>
          <p:nvPr/>
        </p:nvSpPr>
        <p:spPr bwMode="auto">
          <a:xfrm rot="234728">
            <a:off x="3852278" y="5005163"/>
            <a:ext cx="667666" cy="647736"/>
          </a:xfrm>
          <a:prstGeom prst="rightArrow">
            <a:avLst>
              <a:gd name="adj1" fmla="val 50000"/>
              <a:gd name="adj2" fmla="val 38907"/>
            </a:avLst>
          </a:prstGeom>
          <a:solidFill>
            <a:srgbClr val="99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eaLnBrk="0" hangingPunct="0">
              <a:spcBef>
                <a:spcPct val="0"/>
              </a:spcBef>
              <a:buClrTx/>
              <a:buFontTx/>
              <a:buNone/>
              <a:defRPr/>
            </a:pPr>
            <a:endParaRPr lang="es-CL" altLang="es-CL" kern="0" smtClean="0"/>
          </a:p>
        </p:txBody>
      </p:sp>
      <p:sp>
        <p:nvSpPr>
          <p:cNvPr id="122" name="AutoShape 19"/>
          <p:cNvSpPr>
            <a:spLocks noChangeArrowheads="1"/>
          </p:cNvSpPr>
          <p:nvPr/>
        </p:nvSpPr>
        <p:spPr bwMode="auto">
          <a:xfrm>
            <a:off x="4970026" y="5154544"/>
            <a:ext cx="577850" cy="33655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929DB7"/>
              </a:gs>
              <a:gs pos="100000">
                <a:srgbClr val="CCD6E0"/>
              </a:gs>
            </a:gsLst>
            <a:lin ang="5400000" scaled="1"/>
          </a:gradFill>
          <a:ln w="9525">
            <a:solidFill>
              <a:srgbClr val="929DB7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eaLnBrk="0" hangingPunct="0">
              <a:spcBef>
                <a:spcPct val="0"/>
              </a:spcBef>
              <a:buClrTx/>
              <a:buFontTx/>
              <a:buNone/>
              <a:defRPr/>
            </a:pPr>
            <a:endParaRPr lang="es-CL" altLang="es-CL" kern="0" smtClean="0"/>
          </a:p>
        </p:txBody>
      </p:sp>
      <p:sp>
        <p:nvSpPr>
          <p:cNvPr id="119" name="Text Box 16"/>
          <p:cNvSpPr txBox="1">
            <a:spLocks noChangeArrowheads="1"/>
          </p:cNvSpPr>
          <p:nvPr/>
        </p:nvSpPr>
        <p:spPr bwMode="auto">
          <a:xfrm>
            <a:off x="4995155" y="5178466"/>
            <a:ext cx="536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algn="ctr" eaLnBrk="0" hangingPunct="0">
              <a:spcBef>
                <a:spcPct val="0"/>
              </a:spcBef>
              <a:buClrTx/>
              <a:buFontTx/>
              <a:buNone/>
              <a:defRPr/>
            </a:pPr>
            <a:r>
              <a:rPr lang="es-ES" altLang="es-CL" sz="800" kern="0" dirty="0" smtClean="0"/>
              <a:t>Caso de</a:t>
            </a:r>
          </a:p>
          <a:p>
            <a:pPr algn="ctr" eaLnBrk="0" hangingPunct="0">
              <a:spcBef>
                <a:spcPct val="0"/>
              </a:spcBef>
              <a:buClrTx/>
              <a:buFontTx/>
              <a:buNone/>
              <a:defRPr/>
            </a:pPr>
            <a:r>
              <a:rPr lang="es-ES" altLang="es-CL" sz="800" kern="0" dirty="0" smtClean="0"/>
              <a:t>Uso 1</a:t>
            </a:r>
            <a:endParaRPr lang="es-ES" altLang="es-CL" sz="1200" kern="0" dirty="0" smtClean="0"/>
          </a:p>
        </p:txBody>
      </p:sp>
      <p:pic>
        <p:nvPicPr>
          <p:cNvPr id="120" name="Picture 17" descr="button_o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2354" y="5102266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5" name="Text Box 5"/>
          <p:cNvSpPr txBox="1">
            <a:spLocks noChangeArrowheads="1"/>
          </p:cNvSpPr>
          <p:nvPr/>
        </p:nvSpPr>
        <p:spPr bwMode="auto">
          <a:xfrm>
            <a:off x="3658741" y="2576997"/>
            <a:ext cx="194468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>
              <a:spcBef>
                <a:spcPct val="0"/>
              </a:spcBef>
              <a:buClrTx/>
              <a:defRPr/>
            </a:pPr>
            <a:r>
              <a:rPr lang="es-CL" altLang="es-CL" sz="1200" b="1" kern="0" dirty="0" smtClean="0"/>
              <a:t> Plan de Prueba</a:t>
            </a:r>
          </a:p>
          <a:p>
            <a:pPr>
              <a:spcBef>
                <a:spcPct val="0"/>
              </a:spcBef>
              <a:buClrTx/>
              <a:defRPr/>
            </a:pPr>
            <a:r>
              <a:rPr lang="es-CL" altLang="es-CL" sz="1200" b="1" kern="0" dirty="0" smtClean="0"/>
              <a:t> Casos de Prueba</a:t>
            </a:r>
          </a:p>
          <a:p>
            <a:pPr>
              <a:spcBef>
                <a:spcPct val="0"/>
              </a:spcBef>
              <a:buClrTx/>
              <a:defRPr/>
            </a:pPr>
            <a:r>
              <a:rPr lang="es-CL" altLang="es-CL" sz="1200" b="1" kern="0" dirty="0" smtClean="0"/>
              <a:t> Datos de Prueba</a:t>
            </a:r>
          </a:p>
        </p:txBody>
      </p:sp>
      <p:pic>
        <p:nvPicPr>
          <p:cNvPr id="126" name="Picture 27" descr="mantenimient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1291" y="2357922"/>
            <a:ext cx="1166813" cy="125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7" name="AutoShape 11"/>
          <p:cNvSpPr>
            <a:spLocks noChangeArrowheads="1"/>
          </p:cNvSpPr>
          <p:nvPr/>
        </p:nvSpPr>
        <p:spPr bwMode="auto">
          <a:xfrm rot="5400000">
            <a:off x="2593331" y="3807154"/>
            <a:ext cx="827944" cy="647700"/>
          </a:xfrm>
          <a:prstGeom prst="rightArrow">
            <a:avLst>
              <a:gd name="adj1" fmla="val 50000"/>
              <a:gd name="adj2" fmla="val 38895"/>
            </a:avLst>
          </a:prstGeom>
          <a:solidFill>
            <a:srgbClr val="99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eaLnBrk="0" hangingPunct="0">
              <a:spcBef>
                <a:spcPct val="0"/>
              </a:spcBef>
              <a:buClrTx/>
              <a:buFontTx/>
              <a:buNone/>
              <a:defRPr/>
            </a:pPr>
            <a:endParaRPr lang="es-CL" altLang="es-CL" kern="0" smtClean="0"/>
          </a:p>
        </p:txBody>
      </p:sp>
      <p:sp>
        <p:nvSpPr>
          <p:cNvPr id="128" name="127 Rectángulo"/>
          <p:cNvSpPr/>
          <p:nvPr/>
        </p:nvSpPr>
        <p:spPr>
          <a:xfrm>
            <a:off x="0" y="-1"/>
            <a:ext cx="6588224" cy="35045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9" name="128 CuadroTexto"/>
          <p:cNvSpPr txBox="1"/>
          <p:nvPr/>
        </p:nvSpPr>
        <p:spPr>
          <a:xfrm>
            <a:off x="5169652" y="3104474"/>
            <a:ext cx="1424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>
                <a:solidFill>
                  <a:schemeClr val="tx2"/>
                </a:solidFill>
              </a:rPr>
              <a:t>Fase Estática </a:t>
            </a:r>
            <a:endParaRPr lang="es-CL" dirty="0">
              <a:solidFill>
                <a:schemeClr val="tx2"/>
              </a:solidFill>
            </a:endParaRPr>
          </a:p>
        </p:txBody>
      </p:sp>
      <p:sp>
        <p:nvSpPr>
          <p:cNvPr id="130" name="129 Rectángulo"/>
          <p:cNvSpPr/>
          <p:nvPr/>
        </p:nvSpPr>
        <p:spPr>
          <a:xfrm>
            <a:off x="0" y="3608870"/>
            <a:ext cx="6588224" cy="3249129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1" name="130 CuadroTexto"/>
          <p:cNvSpPr txBox="1"/>
          <p:nvPr/>
        </p:nvSpPr>
        <p:spPr>
          <a:xfrm>
            <a:off x="5074992" y="6402535"/>
            <a:ext cx="1524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>
                <a:solidFill>
                  <a:schemeClr val="accent3"/>
                </a:solidFill>
              </a:rPr>
              <a:t>Fase Dinámica</a:t>
            </a:r>
            <a:endParaRPr lang="es-CL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435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4 Grupo"/>
          <p:cNvGrpSpPr/>
          <p:nvPr/>
        </p:nvGrpSpPr>
        <p:grpSpPr>
          <a:xfrm>
            <a:off x="3417934" y="1814902"/>
            <a:ext cx="5218687" cy="3919537"/>
            <a:chOff x="1908175" y="1579563"/>
            <a:chExt cx="5218687" cy="3919537"/>
          </a:xfrm>
        </p:grpSpPr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 rot="5400000">
              <a:off x="4082257" y="3356769"/>
              <a:ext cx="792162" cy="647700"/>
            </a:xfrm>
            <a:prstGeom prst="rightArrow">
              <a:avLst>
                <a:gd name="adj1" fmla="val 50000"/>
                <a:gd name="adj2" fmla="val 38939"/>
              </a:avLst>
            </a:prstGeom>
            <a:solidFill>
              <a:srgbClr val="99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endParaRPr lang="es-CL" altLang="es-CL" kern="0" smtClean="0"/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1910556" y="3284538"/>
              <a:ext cx="228600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dirty="0" smtClean="0">
                  <a:solidFill>
                    <a:srgbClr val="648A04"/>
                  </a:solidFill>
                </a:rPr>
                <a:t>Elaboración de Casos de Prueba Automatizados</a:t>
              </a:r>
              <a:endParaRPr lang="es-CL" altLang="es-CL" sz="1600" kern="0" dirty="0" smtClean="0">
                <a:latin typeface="Verdana" pitchFamily="34" charset="0"/>
              </a:endParaRPr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3074194" y="2317412"/>
              <a:ext cx="2808288" cy="517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dirty="0" smtClean="0"/>
                <a:t>Componentes de Software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dirty="0" smtClean="0"/>
                <a:t>listos para ser probados</a:t>
              </a:r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3073400" y="4076700"/>
              <a:ext cx="2808288" cy="517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smtClean="0"/>
                <a:t>Scripts para las pruebas automatizadas</a:t>
              </a:r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1908175" y="2743200"/>
              <a:ext cx="16002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smtClean="0"/>
                <a:t>Prototipo Físico</a:t>
              </a:r>
            </a:p>
          </p:txBody>
        </p:sp>
        <p:pic>
          <p:nvPicPr>
            <p:cNvPr id="11" name="Picture 11" descr="prototipo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32000" y="1579563"/>
              <a:ext cx="1344613" cy="1128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2" name="Group 12"/>
            <p:cNvGrpSpPr>
              <a:grpSpLocks/>
            </p:cNvGrpSpPr>
            <p:nvPr/>
          </p:nvGrpSpPr>
          <p:grpSpPr bwMode="auto">
            <a:xfrm>
              <a:off x="3970338" y="1908175"/>
              <a:ext cx="577850" cy="349250"/>
              <a:chOff x="2913" y="3640"/>
              <a:chExt cx="364" cy="220"/>
            </a:xfrm>
          </p:grpSpPr>
          <p:sp>
            <p:nvSpPr>
              <p:cNvPr id="38" name="AutoShape 13"/>
              <p:cNvSpPr>
                <a:spLocks noChangeArrowheads="1"/>
              </p:cNvSpPr>
              <p:nvPr/>
            </p:nvSpPr>
            <p:spPr bwMode="auto">
              <a:xfrm>
                <a:off x="2913" y="3640"/>
                <a:ext cx="364" cy="212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929DB7"/>
                  </a:gs>
                  <a:gs pos="100000">
                    <a:srgbClr val="CCD6E0"/>
                  </a:gs>
                </a:gsLst>
                <a:lin ang="5400000" scaled="1"/>
              </a:gradFill>
              <a:ln w="9525">
                <a:solidFill>
                  <a:srgbClr val="929DB7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s-CL" altLang="es-CL" kern="0" smtClean="0"/>
              </a:p>
            </p:txBody>
          </p:sp>
          <p:sp>
            <p:nvSpPr>
              <p:cNvPr id="39" name="Text Box 14"/>
              <p:cNvSpPr txBox="1">
                <a:spLocks noChangeArrowheads="1"/>
              </p:cNvSpPr>
              <p:nvPr/>
            </p:nvSpPr>
            <p:spPr bwMode="auto">
              <a:xfrm>
                <a:off x="2928" y="3648"/>
                <a:ext cx="33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algn="ctr"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es-ES" altLang="es-CL" sz="800" kern="0" smtClean="0"/>
                  <a:t>Caso de</a:t>
                </a:r>
              </a:p>
              <a:p>
                <a:pPr algn="ctr"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es-ES" altLang="es-CL" sz="800" kern="0" smtClean="0"/>
                  <a:t>Uso 1</a:t>
                </a:r>
                <a:endParaRPr lang="es-ES" altLang="es-CL" sz="1200" kern="0" smtClean="0"/>
              </a:p>
            </p:txBody>
          </p:sp>
        </p:grpSp>
        <p:pic>
          <p:nvPicPr>
            <p:cNvPr id="13" name="Picture 15" descr="button_ok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51350" y="1844675"/>
              <a:ext cx="533400" cy="53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19" descr="shellscrip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1450" y="4508500"/>
              <a:ext cx="990600" cy="990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 Box 31"/>
            <p:cNvSpPr txBox="1">
              <a:spLocks noChangeArrowheads="1"/>
            </p:cNvSpPr>
            <p:nvPr/>
          </p:nvSpPr>
          <p:spPr bwMode="auto">
            <a:xfrm>
              <a:off x="5436096" y="2330112"/>
              <a:ext cx="1690766" cy="7388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dirty="0" smtClean="0"/>
                <a:t>Especificación de Casos de Prueba (Test Cases)</a:t>
              </a:r>
            </a:p>
          </p:txBody>
        </p:sp>
        <p:sp>
          <p:nvSpPr>
            <p:cNvPr id="16" name="Rectangle 141"/>
            <p:cNvSpPr>
              <a:spLocks noChangeArrowheads="1"/>
            </p:cNvSpPr>
            <p:nvPr/>
          </p:nvSpPr>
          <p:spPr bwMode="auto">
            <a:xfrm>
              <a:off x="5631572" y="1685585"/>
              <a:ext cx="1295459" cy="678032"/>
            </a:xfrm>
            <a:prstGeom prst="rect">
              <a:avLst/>
            </a:prstGeom>
            <a:solidFill>
              <a:srgbClr val="336699"/>
            </a:solidFill>
            <a:ln w="9525">
              <a:solidFill>
                <a:srgbClr val="3366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endParaRPr lang="es-CL" altLang="es-CL" kern="0" smtClean="0"/>
            </a:p>
          </p:txBody>
        </p:sp>
        <p:grpSp>
          <p:nvGrpSpPr>
            <p:cNvPr id="17" name="Group 54"/>
            <p:cNvGrpSpPr>
              <a:grpSpLocks/>
            </p:cNvGrpSpPr>
            <p:nvPr/>
          </p:nvGrpSpPr>
          <p:grpSpPr bwMode="auto">
            <a:xfrm>
              <a:off x="5662416" y="1716405"/>
              <a:ext cx="1233770" cy="616393"/>
              <a:chOff x="4464" y="1968"/>
              <a:chExt cx="960" cy="480"/>
            </a:xfrm>
          </p:grpSpPr>
          <p:sp>
            <p:nvSpPr>
              <p:cNvPr id="18" name="Rectangle 55"/>
              <p:cNvSpPr>
                <a:spLocks noChangeArrowheads="1"/>
              </p:cNvSpPr>
              <p:nvPr/>
            </p:nvSpPr>
            <p:spPr bwMode="auto">
              <a:xfrm>
                <a:off x="4464" y="1968"/>
                <a:ext cx="240" cy="96"/>
              </a:xfrm>
              <a:prstGeom prst="rect">
                <a:avLst/>
              </a:prstGeom>
              <a:solidFill>
                <a:srgbClr val="336699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s-CL" altLang="es-CL" kern="0" smtClean="0"/>
              </a:p>
            </p:txBody>
          </p:sp>
          <p:sp>
            <p:nvSpPr>
              <p:cNvPr id="19" name="Rectangle 56"/>
              <p:cNvSpPr>
                <a:spLocks noChangeArrowheads="1"/>
              </p:cNvSpPr>
              <p:nvPr/>
            </p:nvSpPr>
            <p:spPr bwMode="auto">
              <a:xfrm>
                <a:off x="4704" y="1968"/>
                <a:ext cx="240" cy="96"/>
              </a:xfrm>
              <a:prstGeom prst="rect">
                <a:avLst/>
              </a:prstGeom>
              <a:solidFill>
                <a:srgbClr val="336699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s-CL" altLang="es-CL" kern="0" smtClean="0"/>
              </a:p>
            </p:txBody>
          </p:sp>
          <p:sp>
            <p:nvSpPr>
              <p:cNvPr id="20" name="Rectangle 57"/>
              <p:cNvSpPr>
                <a:spLocks noChangeArrowheads="1"/>
              </p:cNvSpPr>
              <p:nvPr/>
            </p:nvSpPr>
            <p:spPr bwMode="auto">
              <a:xfrm>
                <a:off x="4944" y="1968"/>
                <a:ext cx="240" cy="96"/>
              </a:xfrm>
              <a:prstGeom prst="rect">
                <a:avLst/>
              </a:prstGeom>
              <a:solidFill>
                <a:srgbClr val="336699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s-CL" altLang="es-CL" kern="0" smtClean="0"/>
              </a:p>
            </p:txBody>
          </p:sp>
          <p:sp>
            <p:nvSpPr>
              <p:cNvPr id="21" name="Rectangle 58"/>
              <p:cNvSpPr>
                <a:spLocks noChangeArrowheads="1"/>
              </p:cNvSpPr>
              <p:nvPr/>
            </p:nvSpPr>
            <p:spPr bwMode="auto">
              <a:xfrm>
                <a:off x="5184" y="1968"/>
                <a:ext cx="240" cy="96"/>
              </a:xfrm>
              <a:prstGeom prst="rect">
                <a:avLst/>
              </a:prstGeom>
              <a:solidFill>
                <a:srgbClr val="336699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s-CL" altLang="es-CL" kern="0" smtClean="0"/>
              </a:p>
            </p:txBody>
          </p:sp>
          <p:sp>
            <p:nvSpPr>
              <p:cNvPr id="22" name="Rectangle 59"/>
              <p:cNvSpPr>
                <a:spLocks noChangeArrowheads="1"/>
              </p:cNvSpPr>
              <p:nvPr/>
            </p:nvSpPr>
            <p:spPr bwMode="auto">
              <a:xfrm>
                <a:off x="4464" y="2064"/>
                <a:ext cx="240" cy="96"/>
              </a:xfrm>
              <a:prstGeom prst="rect">
                <a:avLst/>
              </a:prstGeom>
              <a:solidFill>
                <a:srgbClr val="FFEB61"/>
              </a:solidFill>
              <a:ln w="9525">
                <a:solidFill>
                  <a:srgbClr val="3366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s-CL" altLang="es-CL" kern="0" smtClean="0"/>
              </a:p>
            </p:txBody>
          </p:sp>
          <p:sp>
            <p:nvSpPr>
              <p:cNvPr id="23" name="Rectangle 60"/>
              <p:cNvSpPr>
                <a:spLocks noChangeArrowheads="1"/>
              </p:cNvSpPr>
              <p:nvPr/>
            </p:nvSpPr>
            <p:spPr bwMode="auto">
              <a:xfrm>
                <a:off x="4704" y="2064"/>
                <a:ext cx="240" cy="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3366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s-CL" altLang="es-CL" kern="0" smtClean="0"/>
              </a:p>
            </p:txBody>
          </p:sp>
          <p:sp>
            <p:nvSpPr>
              <p:cNvPr id="24" name="Rectangle 61"/>
              <p:cNvSpPr>
                <a:spLocks noChangeArrowheads="1"/>
              </p:cNvSpPr>
              <p:nvPr/>
            </p:nvSpPr>
            <p:spPr bwMode="auto">
              <a:xfrm>
                <a:off x="4944" y="2064"/>
                <a:ext cx="240" cy="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3366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s-CL" altLang="es-CL" kern="0" smtClean="0"/>
              </a:p>
            </p:txBody>
          </p:sp>
          <p:sp>
            <p:nvSpPr>
              <p:cNvPr id="25" name="Rectangle 62"/>
              <p:cNvSpPr>
                <a:spLocks noChangeArrowheads="1"/>
              </p:cNvSpPr>
              <p:nvPr/>
            </p:nvSpPr>
            <p:spPr bwMode="auto">
              <a:xfrm>
                <a:off x="5184" y="2064"/>
                <a:ext cx="240" cy="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3366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s-CL" altLang="es-CL" kern="0" smtClean="0"/>
              </a:p>
            </p:txBody>
          </p:sp>
          <p:sp>
            <p:nvSpPr>
              <p:cNvPr id="26" name="Rectangle 63"/>
              <p:cNvSpPr>
                <a:spLocks noChangeArrowheads="1"/>
              </p:cNvSpPr>
              <p:nvPr/>
            </p:nvSpPr>
            <p:spPr bwMode="auto">
              <a:xfrm>
                <a:off x="4464" y="2160"/>
                <a:ext cx="240" cy="96"/>
              </a:xfrm>
              <a:prstGeom prst="rect">
                <a:avLst/>
              </a:prstGeom>
              <a:solidFill>
                <a:srgbClr val="FFEB61"/>
              </a:solidFill>
              <a:ln w="9525">
                <a:solidFill>
                  <a:srgbClr val="3366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s-CL" altLang="es-CL" kern="0" smtClean="0"/>
              </a:p>
            </p:txBody>
          </p:sp>
          <p:sp>
            <p:nvSpPr>
              <p:cNvPr id="27" name="Rectangle 64"/>
              <p:cNvSpPr>
                <a:spLocks noChangeArrowheads="1"/>
              </p:cNvSpPr>
              <p:nvPr/>
            </p:nvSpPr>
            <p:spPr bwMode="auto">
              <a:xfrm>
                <a:off x="4704" y="2160"/>
                <a:ext cx="240" cy="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3366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s-CL" altLang="es-CL" kern="0" smtClean="0"/>
              </a:p>
            </p:txBody>
          </p:sp>
          <p:sp>
            <p:nvSpPr>
              <p:cNvPr id="28" name="Rectangle 65"/>
              <p:cNvSpPr>
                <a:spLocks noChangeArrowheads="1"/>
              </p:cNvSpPr>
              <p:nvPr/>
            </p:nvSpPr>
            <p:spPr bwMode="auto">
              <a:xfrm>
                <a:off x="4944" y="2160"/>
                <a:ext cx="240" cy="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3366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s-CL" altLang="es-CL" kern="0" smtClean="0"/>
              </a:p>
            </p:txBody>
          </p:sp>
          <p:sp>
            <p:nvSpPr>
              <p:cNvPr id="29" name="Rectangle 66"/>
              <p:cNvSpPr>
                <a:spLocks noChangeArrowheads="1"/>
              </p:cNvSpPr>
              <p:nvPr/>
            </p:nvSpPr>
            <p:spPr bwMode="auto">
              <a:xfrm>
                <a:off x="5184" y="2160"/>
                <a:ext cx="240" cy="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3366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s-CL" altLang="es-CL" kern="0" smtClean="0"/>
              </a:p>
            </p:txBody>
          </p:sp>
          <p:sp>
            <p:nvSpPr>
              <p:cNvPr id="30" name="Rectangle 67"/>
              <p:cNvSpPr>
                <a:spLocks noChangeArrowheads="1"/>
              </p:cNvSpPr>
              <p:nvPr/>
            </p:nvSpPr>
            <p:spPr bwMode="auto">
              <a:xfrm>
                <a:off x="4464" y="2256"/>
                <a:ext cx="240" cy="96"/>
              </a:xfrm>
              <a:prstGeom prst="rect">
                <a:avLst/>
              </a:prstGeom>
              <a:solidFill>
                <a:srgbClr val="FFEB61"/>
              </a:solidFill>
              <a:ln w="9525">
                <a:solidFill>
                  <a:srgbClr val="3366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s-CL" altLang="es-CL" kern="0" smtClean="0"/>
              </a:p>
            </p:txBody>
          </p:sp>
          <p:sp>
            <p:nvSpPr>
              <p:cNvPr id="31" name="Rectangle 68"/>
              <p:cNvSpPr>
                <a:spLocks noChangeArrowheads="1"/>
              </p:cNvSpPr>
              <p:nvPr/>
            </p:nvSpPr>
            <p:spPr bwMode="auto">
              <a:xfrm>
                <a:off x="4704" y="2256"/>
                <a:ext cx="240" cy="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3366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s-CL" altLang="es-CL" kern="0" smtClean="0"/>
              </a:p>
            </p:txBody>
          </p:sp>
          <p:sp>
            <p:nvSpPr>
              <p:cNvPr id="32" name="Rectangle 69"/>
              <p:cNvSpPr>
                <a:spLocks noChangeArrowheads="1"/>
              </p:cNvSpPr>
              <p:nvPr/>
            </p:nvSpPr>
            <p:spPr bwMode="auto">
              <a:xfrm>
                <a:off x="4944" y="2256"/>
                <a:ext cx="240" cy="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3366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s-CL" altLang="es-CL" kern="0" smtClean="0"/>
              </a:p>
            </p:txBody>
          </p:sp>
          <p:sp>
            <p:nvSpPr>
              <p:cNvPr id="33" name="Rectangle 70"/>
              <p:cNvSpPr>
                <a:spLocks noChangeArrowheads="1"/>
              </p:cNvSpPr>
              <p:nvPr/>
            </p:nvSpPr>
            <p:spPr bwMode="auto">
              <a:xfrm>
                <a:off x="5184" y="2256"/>
                <a:ext cx="240" cy="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3366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s-CL" altLang="es-CL" kern="0" smtClean="0"/>
              </a:p>
            </p:txBody>
          </p:sp>
          <p:sp>
            <p:nvSpPr>
              <p:cNvPr id="34" name="Rectangle 71"/>
              <p:cNvSpPr>
                <a:spLocks noChangeArrowheads="1"/>
              </p:cNvSpPr>
              <p:nvPr/>
            </p:nvSpPr>
            <p:spPr bwMode="auto">
              <a:xfrm>
                <a:off x="4464" y="2352"/>
                <a:ext cx="240" cy="96"/>
              </a:xfrm>
              <a:prstGeom prst="rect">
                <a:avLst/>
              </a:prstGeom>
              <a:solidFill>
                <a:srgbClr val="FFEB61"/>
              </a:solidFill>
              <a:ln w="9525">
                <a:solidFill>
                  <a:srgbClr val="3366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s-CL" altLang="es-CL" kern="0" smtClean="0"/>
              </a:p>
            </p:txBody>
          </p:sp>
          <p:sp>
            <p:nvSpPr>
              <p:cNvPr id="35" name="Rectangle 72"/>
              <p:cNvSpPr>
                <a:spLocks noChangeArrowheads="1"/>
              </p:cNvSpPr>
              <p:nvPr/>
            </p:nvSpPr>
            <p:spPr bwMode="auto">
              <a:xfrm>
                <a:off x="4704" y="2352"/>
                <a:ext cx="240" cy="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3366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s-CL" altLang="es-CL" kern="0" smtClean="0"/>
              </a:p>
            </p:txBody>
          </p:sp>
          <p:sp>
            <p:nvSpPr>
              <p:cNvPr id="36" name="Rectangle 73"/>
              <p:cNvSpPr>
                <a:spLocks noChangeArrowheads="1"/>
              </p:cNvSpPr>
              <p:nvPr/>
            </p:nvSpPr>
            <p:spPr bwMode="auto">
              <a:xfrm>
                <a:off x="4944" y="2352"/>
                <a:ext cx="240" cy="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3366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s-CL" altLang="es-CL" kern="0" smtClean="0"/>
              </a:p>
            </p:txBody>
          </p:sp>
          <p:sp>
            <p:nvSpPr>
              <p:cNvPr id="37" name="Rectangle 74"/>
              <p:cNvSpPr>
                <a:spLocks noChangeArrowheads="1"/>
              </p:cNvSpPr>
              <p:nvPr/>
            </p:nvSpPr>
            <p:spPr bwMode="auto">
              <a:xfrm>
                <a:off x="5184" y="2352"/>
                <a:ext cx="240" cy="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3366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s-CL" altLang="es-CL" kern="0" smtClean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76889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5 Grupo"/>
          <p:cNvGrpSpPr/>
          <p:nvPr/>
        </p:nvGrpSpPr>
        <p:grpSpPr>
          <a:xfrm>
            <a:off x="3032402" y="1654013"/>
            <a:ext cx="5977136" cy="4305626"/>
            <a:chOff x="412353" y="1143398"/>
            <a:chExt cx="5977136" cy="4305626"/>
          </a:xfrm>
        </p:grpSpPr>
        <p:sp>
          <p:nvSpPr>
            <p:cNvPr id="7" name="Text Box 4"/>
            <p:cNvSpPr txBox="1">
              <a:spLocks noChangeArrowheads="1"/>
            </p:cNvSpPr>
            <p:nvPr/>
          </p:nvSpPr>
          <p:spPr bwMode="auto">
            <a:xfrm>
              <a:off x="2699792" y="3612218"/>
              <a:ext cx="1581324" cy="7386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dirty="0" smtClean="0">
                  <a:solidFill>
                    <a:srgbClr val="648A04"/>
                  </a:solidFill>
                </a:rPr>
                <a:t>Instalación en </a:t>
              </a:r>
            </a:p>
            <a:p>
              <a:pPr algn="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dirty="0" smtClean="0">
                  <a:solidFill>
                    <a:srgbClr val="648A04"/>
                  </a:solidFill>
                </a:rPr>
                <a:t>Ambiente de QA  </a:t>
              </a:r>
            </a:p>
            <a:p>
              <a:pPr algn="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dirty="0" smtClean="0">
                  <a:solidFill>
                    <a:srgbClr val="648A04"/>
                  </a:solidFill>
                </a:rPr>
                <a:t>del BANCO</a:t>
              </a:r>
            </a:p>
          </p:txBody>
        </p:sp>
        <p:sp>
          <p:nvSpPr>
            <p:cNvPr id="8" name="AutoShape 3"/>
            <p:cNvSpPr>
              <a:spLocks noChangeArrowheads="1"/>
            </p:cNvSpPr>
            <p:nvPr/>
          </p:nvSpPr>
          <p:spPr bwMode="auto">
            <a:xfrm>
              <a:off x="3090069" y="4372819"/>
              <a:ext cx="1095376" cy="647700"/>
            </a:xfrm>
            <a:prstGeom prst="rightArrow">
              <a:avLst>
                <a:gd name="adj1" fmla="val 50000"/>
                <a:gd name="adj2" fmla="val 38907"/>
              </a:avLst>
            </a:prstGeom>
            <a:solidFill>
              <a:srgbClr val="99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endParaRPr lang="es-CL" altLang="es-CL" kern="0" smtClean="0"/>
            </a:p>
          </p:txBody>
        </p:sp>
        <p:sp>
          <p:nvSpPr>
            <p:cNvPr id="9" name="Text Box 5"/>
            <p:cNvSpPr txBox="1">
              <a:spLocks noChangeArrowheads="1"/>
            </p:cNvSpPr>
            <p:nvPr/>
          </p:nvSpPr>
          <p:spPr bwMode="auto">
            <a:xfrm>
              <a:off x="3906639" y="4399766"/>
              <a:ext cx="2482850" cy="7386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dirty="0" smtClean="0"/>
                <a:t>Componentes de 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dirty="0" smtClean="0"/>
                <a:t>Software disponibles 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dirty="0" smtClean="0"/>
                <a:t>Para Certificación</a:t>
              </a:r>
            </a:p>
          </p:txBody>
        </p:sp>
        <p:grpSp>
          <p:nvGrpSpPr>
            <p:cNvPr id="10" name="Group 25"/>
            <p:cNvGrpSpPr>
              <a:grpSpLocks/>
            </p:cNvGrpSpPr>
            <p:nvPr/>
          </p:nvGrpSpPr>
          <p:grpSpPr bwMode="auto">
            <a:xfrm>
              <a:off x="827584" y="3472656"/>
              <a:ext cx="1447800" cy="1219200"/>
              <a:chOff x="3888" y="2832"/>
              <a:chExt cx="912" cy="768"/>
            </a:xfrm>
          </p:grpSpPr>
          <p:pic>
            <p:nvPicPr>
              <p:cNvPr id="32" name="Picture 20" descr="software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88" y="2832"/>
                <a:ext cx="723" cy="7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3" name="Picture 24" descr="kgp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20" y="3120"/>
                <a:ext cx="480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1" name="Text Box 7"/>
            <p:cNvSpPr txBox="1">
              <a:spLocks noChangeArrowheads="1"/>
            </p:cNvSpPr>
            <p:nvPr/>
          </p:nvSpPr>
          <p:spPr bwMode="auto">
            <a:xfrm>
              <a:off x="572864" y="1700808"/>
              <a:ext cx="1766888" cy="738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dirty="0" smtClean="0"/>
                <a:t>Componentes de 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dirty="0" smtClean="0"/>
                <a:t>Software listos para ser certificados</a:t>
              </a:r>
            </a:p>
          </p:txBody>
        </p:sp>
        <p:grpSp>
          <p:nvGrpSpPr>
            <p:cNvPr id="12" name="Group 63"/>
            <p:cNvGrpSpPr>
              <a:grpSpLocks/>
            </p:cNvGrpSpPr>
            <p:nvPr/>
          </p:nvGrpSpPr>
          <p:grpSpPr bwMode="auto">
            <a:xfrm>
              <a:off x="1182688" y="1341438"/>
              <a:ext cx="1014412" cy="533400"/>
              <a:chOff x="2400" y="3504"/>
              <a:chExt cx="639" cy="336"/>
            </a:xfrm>
          </p:grpSpPr>
          <p:grpSp>
            <p:nvGrpSpPr>
              <p:cNvPr id="28" name="Group 56"/>
              <p:cNvGrpSpPr>
                <a:grpSpLocks/>
              </p:cNvGrpSpPr>
              <p:nvPr/>
            </p:nvGrpSpPr>
            <p:grpSpPr bwMode="auto">
              <a:xfrm>
                <a:off x="2400" y="3544"/>
                <a:ext cx="364" cy="220"/>
                <a:chOff x="2913" y="3640"/>
                <a:chExt cx="364" cy="220"/>
              </a:xfrm>
            </p:grpSpPr>
            <p:sp>
              <p:nvSpPr>
                <p:cNvPr id="30" name="AutoShape 47"/>
                <p:cNvSpPr>
                  <a:spLocks noChangeArrowheads="1"/>
                </p:cNvSpPr>
                <p:nvPr/>
              </p:nvSpPr>
              <p:spPr bwMode="auto">
                <a:xfrm>
                  <a:off x="2913" y="3640"/>
                  <a:ext cx="364" cy="212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929DB7"/>
                    </a:gs>
                    <a:gs pos="100000">
                      <a:srgbClr val="CCD6E0"/>
                    </a:gs>
                  </a:gsLst>
                  <a:lin ang="5400000" scaled="1"/>
                </a:gradFill>
                <a:ln w="9525">
                  <a:solidFill>
                    <a:srgbClr val="929DB7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es-CL" altLang="es-CL" kern="0" smtClean="0"/>
                </a:p>
              </p:txBody>
            </p:sp>
            <p:sp>
              <p:nvSpPr>
                <p:cNvPr id="31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2928" y="3648"/>
                  <a:ext cx="338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algn="ctr"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s-ES" altLang="es-CL" sz="800" kern="0" dirty="0" smtClean="0"/>
                    <a:t>Caso de</a:t>
                  </a:r>
                </a:p>
                <a:p>
                  <a:pPr algn="ctr"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s-ES" altLang="es-CL" sz="800" kern="0" dirty="0" smtClean="0"/>
                    <a:t>Uso 1</a:t>
                  </a:r>
                  <a:endParaRPr lang="es-ES" altLang="es-CL" sz="1200" kern="0" dirty="0" smtClean="0"/>
                </a:p>
              </p:txBody>
            </p:sp>
          </p:grpSp>
          <p:pic>
            <p:nvPicPr>
              <p:cNvPr id="29" name="Picture 57" descr="button_ok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03" y="3504"/>
                <a:ext cx="336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3" name="Text Box 5"/>
            <p:cNvSpPr txBox="1">
              <a:spLocks noChangeArrowheads="1"/>
            </p:cNvSpPr>
            <p:nvPr/>
          </p:nvSpPr>
          <p:spPr bwMode="auto">
            <a:xfrm>
              <a:off x="3275385" y="1291407"/>
              <a:ext cx="1944687" cy="7694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defRPr/>
              </a:pPr>
              <a:r>
                <a:rPr lang="es-CL" altLang="es-CL" sz="1600" kern="0" dirty="0" smtClean="0"/>
                <a:t> </a:t>
              </a:r>
              <a:r>
                <a:rPr lang="es-CL" altLang="es-CL" sz="1400" kern="0" dirty="0" smtClean="0"/>
                <a:t>Plan de Prueba</a:t>
              </a:r>
            </a:p>
            <a:p>
              <a:pPr>
                <a:spcBef>
                  <a:spcPct val="0"/>
                </a:spcBef>
                <a:buClrTx/>
                <a:defRPr/>
              </a:pPr>
              <a:r>
                <a:rPr lang="es-CL" altLang="es-CL" sz="1400" kern="0" dirty="0" smtClean="0"/>
                <a:t> Casos de Prueba</a:t>
              </a:r>
            </a:p>
            <a:p>
              <a:pPr>
                <a:spcBef>
                  <a:spcPct val="0"/>
                </a:spcBef>
                <a:buClrTx/>
                <a:defRPr/>
              </a:pPr>
              <a:r>
                <a:rPr lang="es-CL" altLang="es-CL" sz="1400" kern="0" dirty="0" smtClean="0"/>
                <a:t> Datos de Prueba</a:t>
              </a:r>
            </a:p>
          </p:txBody>
        </p:sp>
        <p:pic>
          <p:nvPicPr>
            <p:cNvPr id="14" name="Picture 27" descr="mantenimiento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6010" y="1874838"/>
              <a:ext cx="1166812" cy="1250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4572000" y="2145428"/>
              <a:ext cx="1751013" cy="7386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dirty="0" smtClean="0"/>
                <a:t>Scripts para las 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dirty="0" smtClean="0"/>
                <a:t>pruebas 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dirty="0" smtClean="0"/>
                <a:t>automatizadas</a:t>
              </a:r>
            </a:p>
          </p:txBody>
        </p:sp>
        <p:pic>
          <p:nvPicPr>
            <p:cNvPr id="16" name="Picture 19" descr="shellscript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60291" y="1143398"/>
              <a:ext cx="990600" cy="990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 Box 7"/>
            <p:cNvSpPr txBox="1">
              <a:spLocks noChangeArrowheads="1"/>
            </p:cNvSpPr>
            <p:nvPr/>
          </p:nvSpPr>
          <p:spPr bwMode="auto">
            <a:xfrm>
              <a:off x="1859484" y="2204864"/>
              <a:ext cx="1776412" cy="11699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dirty="0" smtClean="0"/>
                <a:t>Evidencias de 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dirty="0" smtClean="0"/>
                <a:t>Pruebas Unitarias, 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dirty="0" smtClean="0"/>
                <a:t>IDC, 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dirty="0" err="1" smtClean="0"/>
                <a:t>System</a:t>
              </a:r>
              <a:r>
                <a:rPr lang="es-CL" altLang="es-CL" sz="1400" kern="0" dirty="0" smtClean="0"/>
                <a:t> Test, 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dirty="0" err="1" smtClean="0"/>
                <a:t>Integration</a:t>
              </a:r>
              <a:r>
                <a:rPr lang="es-CL" altLang="es-CL" sz="1400" kern="0" dirty="0" smtClean="0"/>
                <a:t> Test</a:t>
              </a:r>
            </a:p>
          </p:txBody>
        </p:sp>
        <p:pic>
          <p:nvPicPr>
            <p:cNvPr id="18" name="Picture 19" descr="documents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5384" y="1258888"/>
              <a:ext cx="990600" cy="990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AutoShape 3"/>
            <p:cNvSpPr>
              <a:spLocks noChangeArrowheads="1"/>
            </p:cNvSpPr>
            <p:nvPr/>
          </p:nvSpPr>
          <p:spPr bwMode="auto">
            <a:xfrm rot="5400000">
              <a:off x="659743" y="2680494"/>
              <a:ext cx="835744" cy="647700"/>
            </a:xfrm>
            <a:prstGeom prst="rightArrow">
              <a:avLst>
                <a:gd name="adj1" fmla="val 50000"/>
                <a:gd name="adj2" fmla="val 38907"/>
              </a:avLst>
            </a:prstGeom>
            <a:solidFill>
              <a:srgbClr val="99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endParaRPr lang="es-CL" altLang="es-CL" kern="0" smtClean="0"/>
            </a:p>
          </p:txBody>
        </p:sp>
        <p:sp>
          <p:nvSpPr>
            <p:cNvPr id="20" name="Text Box 5"/>
            <p:cNvSpPr txBox="1">
              <a:spLocks noChangeArrowheads="1"/>
            </p:cNvSpPr>
            <p:nvPr/>
          </p:nvSpPr>
          <p:spPr bwMode="auto">
            <a:xfrm>
              <a:off x="412353" y="4710360"/>
              <a:ext cx="2502694" cy="7386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dirty="0" smtClean="0"/>
                <a:t>Componentes de software 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dirty="0" smtClean="0"/>
                <a:t>Administradas y controladas (SCM)</a:t>
              </a:r>
            </a:p>
          </p:txBody>
        </p:sp>
        <p:grpSp>
          <p:nvGrpSpPr>
            <p:cNvPr id="21" name="Group 63"/>
            <p:cNvGrpSpPr>
              <a:grpSpLocks/>
            </p:cNvGrpSpPr>
            <p:nvPr/>
          </p:nvGrpSpPr>
          <p:grpSpPr bwMode="auto">
            <a:xfrm>
              <a:off x="4707880" y="3817482"/>
              <a:ext cx="1014412" cy="533400"/>
              <a:chOff x="2400" y="3504"/>
              <a:chExt cx="639" cy="336"/>
            </a:xfrm>
          </p:grpSpPr>
          <p:grpSp>
            <p:nvGrpSpPr>
              <p:cNvPr id="24" name="Group 56"/>
              <p:cNvGrpSpPr>
                <a:grpSpLocks/>
              </p:cNvGrpSpPr>
              <p:nvPr/>
            </p:nvGrpSpPr>
            <p:grpSpPr bwMode="auto">
              <a:xfrm>
                <a:off x="2400" y="3544"/>
                <a:ext cx="364" cy="220"/>
                <a:chOff x="2913" y="3640"/>
                <a:chExt cx="364" cy="220"/>
              </a:xfrm>
            </p:grpSpPr>
            <p:sp>
              <p:nvSpPr>
                <p:cNvPr id="26" name="AutoShape 47"/>
                <p:cNvSpPr>
                  <a:spLocks noChangeArrowheads="1"/>
                </p:cNvSpPr>
                <p:nvPr/>
              </p:nvSpPr>
              <p:spPr bwMode="auto">
                <a:xfrm>
                  <a:off x="2913" y="3640"/>
                  <a:ext cx="364" cy="212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929DB7"/>
                    </a:gs>
                    <a:gs pos="100000">
                      <a:srgbClr val="CCD6E0"/>
                    </a:gs>
                  </a:gsLst>
                  <a:lin ang="5400000" scaled="1"/>
                </a:gradFill>
                <a:ln w="9525">
                  <a:solidFill>
                    <a:srgbClr val="929DB7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es-CL" altLang="es-CL" kern="0" smtClean="0"/>
                </a:p>
              </p:txBody>
            </p:sp>
            <p:sp>
              <p:nvSpPr>
                <p:cNvPr id="27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2928" y="3648"/>
                  <a:ext cx="338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algn="ctr"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s-ES" altLang="es-CL" sz="800" kern="0" dirty="0" smtClean="0"/>
                    <a:t>Caso de</a:t>
                  </a:r>
                </a:p>
                <a:p>
                  <a:pPr algn="ctr"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s-ES" altLang="es-CL" sz="800" kern="0" dirty="0" smtClean="0"/>
                    <a:t>Uso 1</a:t>
                  </a:r>
                  <a:endParaRPr lang="es-ES" altLang="es-CL" sz="1200" kern="0" dirty="0" smtClean="0"/>
                </a:p>
              </p:txBody>
            </p:sp>
          </p:grpSp>
          <p:pic>
            <p:nvPicPr>
              <p:cNvPr id="25" name="Picture 57" descr="button_ok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03" y="3504"/>
                <a:ext cx="336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22" name="Picture 19" descr="documents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1465" y="2595154"/>
              <a:ext cx="576064" cy="5760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Text Box 5"/>
            <p:cNvSpPr txBox="1">
              <a:spLocks noChangeArrowheads="1"/>
            </p:cNvSpPr>
            <p:nvPr/>
          </p:nvSpPr>
          <p:spPr bwMode="auto">
            <a:xfrm>
              <a:off x="1357262" y="3164879"/>
              <a:ext cx="675035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dirty="0" smtClean="0"/>
                <a:t>RFC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55713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4 Grupo"/>
          <p:cNvGrpSpPr/>
          <p:nvPr/>
        </p:nvGrpSpPr>
        <p:grpSpPr>
          <a:xfrm>
            <a:off x="2785350" y="1829641"/>
            <a:ext cx="6380163" cy="4090988"/>
            <a:chOff x="352425" y="1412875"/>
            <a:chExt cx="6380163" cy="4090988"/>
          </a:xfrm>
        </p:grpSpPr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 rot="5400000">
              <a:off x="3539332" y="3528219"/>
              <a:ext cx="373062" cy="647700"/>
            </a:xfrm>
            <a:prstGeom prst="rightArrow">
              <a:avLst>
                <a:gd name="adj1" fmla="val 50000"/>
                <a:gd name="adj2" fmla="val 38907"/>
              </a:avLst>
            </a:prstGeom>
            <a:solidFill>
              <a:srgbClr val="99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endParaRPr lang="es-CL" altLang="es-CL" kern="0" smtClean="0"/>
            </a:p>
          </p:txBody>
        </p:sp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1403350" y="3657600"/>
              <a:ext cx="211455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smtClean="0">
                  <a:solidFill>
                    <a:srgbClr val="648A04"/>
                  </a:solidFill>
                </a:rPr>
                <a:t>Ejecución</a:t>
              </a:r>
              <a:endParaRPr lang="es-CL" altLang="es-CL" sz="1400" kern="0" smtClean="0"/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2374900" y="4038600"/>
              <a:ext cx="280828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dirty="0" smtClean="0"/>
                <a:t>Informe con el resultado de las pruebas en ALM</a:t>
              </a:r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739775" y="1412875"/>
              <a:ext cx="3328988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dirty="0" smtClean="0">
                  <a:solidFill>
                    <a:srgbClr val="E86800"/>
                  </a:solidFill>
                </a:rPr>
                <a:t>PRUEBAS MANUALES</a:t>
              </a:r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4446588" y="2851150"/>
              <a:ext cx="2286000" cy="730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defRPr/>
              </a:pPr>
              <a:r>
                <a:rPr lang="es-CL" altLang="es-CL" sz="1400" kern="0" dirty="0" smtClean="0"/>
                <a:t> Scripts para las pruebas 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dirty="0" smtClean="0"/>
                <a:t>automatizadas</a:t>
              </a:r>
            </a:p>
            <a:p>
              <a:pPr>
                <a:spcBef>
                  <a:spcPct val="0"/>
                </a:spcBef>
                <a:buClrTx/>
                <a:defRPr/>
              </a:pPr>
              <a:r>
                <a:rPr lang="es-CL" altLang="es-CL" sz="1400" kern="0" dirty="0" smtClean="0"/>
                <a:t> Datos de Prueba</a:t>
              </a:r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4068763" y="1412875"/>
              <a:ext cx="2359025" cy="307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smtClean="0">
                  <a:solidFill>
                    <a:srgbClr val="E86800"/>
                  </a:solidFill>
                </a:rPr>
                <a:t>PRUEBAS AUTOMATIZADAS</a:t>
              </a:r>
              <a:endParaRPr lang="es-CL" altLang="es-CL" sz="1200" kern="0" smtClean="0">
                <a:solidFill>
                  <a:srgbClr val="336699"/>
                </a:solidFill>
              </a:endParaRPr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2774950" y="2819400"/>
              <a:ext cx="1828800" cy="730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defRPr/>
              </a:pPr>
              <a:r>
                <a:rPr lang="es-CL" altLang="es-CL" sz="1400" kern="0" smtClean="0"/>
                <a:t> Plan de Prueba</a:t>
              </a:r>
            </a:p>
            <a:p>
              <a:pPr>
                <a:spcBef>
                  <a:spcPct val="0"/>
                </a:spcBef>
                <a:buClrTx/>
                <a:defRPr/>
              </a:pPr>
              <a:r>
                <a:rPr lang="es-CL" altLang="es-CL" sz="1400" kern="0" smtClean="0"/>
                <a:t> Casos de Prueba</a:t>
              </a:r>
            </a:p>
            <a:p>
              <a:pPr>
                <a:spcBef>
                  <a:spcPct val="0"/>
                </a:spcBef>
                <a:buClrTx/>
                <a:defRPr/>
              </a:pPr>
              <a:r>
                <a:rPr lang="es-CL" altLang="es-CL" sz="1400" kern="0" smtClean="0"/>
                <a:t> Datos de Prueba</a:t>
              </a:r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352425" y="2349500"/>
              <a:ext cx="2808288" cy="5159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dirty="0" smtClean="0"/>
                <a:t>Componentes de Software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dirty="0" smtClean="0"/>
                <a:t>listos para ser probados</a:t>
              </a:r>
            </a:p>
          </p:txBody>
        </p:sp>
        <p:grpSp>
          <p:nvGrpSpPr>
            <p:cNvPr id="14" name="Group 20"/>
            <p:cNvGrpSpPr>
              <a:grpSpLocks/>
            </p:cNvGrpSpPr>
            <p:nvPr/>
          </p:nvGrpSpPr>
          <p:grpSpPr bwMode="auto">
            <a:xfrm>
              <a:off x="1360488" y="1920875"/>
              <a:ext cx="1014412" cy="533400"/>
              <a:chOff x="1019" y="1210"/>
              <a:chExt cx="639" cy="336"/>
            </a:xfrm>
          </p:grpSpPr>
          <p:grpSp>
            <p:nvGrpSpPr>
              <p:cNvPr id="20" name="Group 14"/>
              <p:cNvGrpSpPr>
                <a:grpSpLocks/>
              </p:cNvGrpSpPr>
              <p:nvPr/>
            </p:nvGrpSpPr>
            <p:grpSpPr bwMode="auto">
              <a:xfrm>
                <a:off x="1019" y="1250"/>
                <a:ext cx="364" cy="220"/>
                <a:chOff x="2913" y="3640"/>
                <a:chExt cx="364" cy="220"/>
              </a:xfrm>
            </p:grpSpPr>
            <p:sp>
              <p:nvSpPr>
                <p:cNvPr id="22" name="AutoShape 15"/>
                <p:cNvSpPr>
                  <a:spLocks noChangeArrowheads="1"/>
                </p:cNvSpPr>
                <p:nvPr/>
              </p:nvSpPr>
              <p:spPr bwMode="auto">
                <a:xfrm>
                  <a:off x="2913" y="3640"/>
                  <a:ext cx="364" cy="212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929DB7"/>
                    </a:gs>
                    <a:gs pos="100000">
                      <a:srgbClr val="CCD6E0"/>
                    </a:gs>
                  </a:gsLst>
                  <a:lin ang="5400000" scaled="1"/>
                </a:gradFill>
                <a:ln w="9525">
                  <a:solidFill>
                    <a:srgbClr val="929DB7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es-CL" altLang="es-CL" kern="0" smtClean="0"/>
                </a:p>
              </p:txBody>
            </p:sp>
            <p:sp>
              <p:nvSpPr>
                <p:cNvPr id="23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2928" y="3648"/>
                  <a:ext cx="338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algn="ctr"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s-ES" altLang="es-CL" sz="800" kern="0" smtClean="0"/>
                    <a:t>Caso de</a:t>
                  </a:r>
                </a:p>
                <a:p>
                  <a:pPr algn="ctr"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s-ES" altLang="es-CL" sz="800" kern="0" smtClean="0"/>
                    <a:t>Uso 1</a:t>
                  </a:r>
                  <a:endParaRPr lang="es-ES" altLang="es-CL" sz="1200" kern="0" smtClean="0"/>
                </a:p>
              </p:txBody>
            </p:sp>
          </p:grpSp>
          <p:pic>
            <p:nvPicPr>
              <p:cNvPr id="21" name="Picture 17" descr="button_ok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22" y="1210"/>
                <a:ext cx="336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5" name="Picture 18" descr="mantenimient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7350" y="1600200"/>
              <a:ext cx="1095375" cy="1174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19" descr="documents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4050" y="4513263"/>
              <a:ext cx="990600" cy="990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21" descr="shellscript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2975" y="1825625"/>
              <a:ext cx="990600" cy="990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Line 23"/>
            <p:cNvSpPr>
              <a:spLocks noChangeShapeType="1"/>
            </p:cNvSpPr>
            <p:nvPr/>
          </p:nvSpPr>
          <p:spPr bwMode="auto">
            <a:xfrm flipV="1">
              <a:off x="609600" y="1689100"/>
              <a:ext cx="3413125" cy="11113"/>
            </a:xfrm>
            <a:prstGeom prst="line">
              <a:avLst/>
            </a:prstGeom>
            <a:noFill/>
            <a:ln w="9525">
              <a:solidFill>
                <a:srgbClr val="F87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defRPr/>
              </a:pPr>
              <a:endParaRPr lang="es-CL" sz="2400" kern="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endParaRPr>
            </a:p>
          </p:txBody>
        </p:sp>
        <p:sp>
          <p:nvSpPr>
            <p:cNvPr id="19" name="Line 25"/>
            <p:cNvSpPr>
              <a:spLocks noChangeShapeType="1"/>
            </p:cNvSpPr>
            <p:nvPr/>
          </p:nvSpPr>
          <p:spPr bwMode="auto">
            <a:xfrm flipV="1">
              <a:off x="4197350" y="1689100"/>
              <a:ext cx="2103438" cy="11113"/>
            </a:xfrm>
            <a:prstGeom prst="line">
              <a:avLst/>
            </a:prstGeom>
            <a:noFill/>
            <a:ln w="9525">
              <a:solidFill>
                <a:srgbClr val="F87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defRPr/>
              </a:pPr>
              <a:endParaRPr lang="es-CL" sz="2400" kern="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6783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10702</TotalTime>
  <Words>686</Words>
  <Application>Microsoft Macintosh PowerPoint</Application>
  <PresentationFormat>Presentación en pantalla (4:3)</PresentationFormat>
  <Paragraphs>252</Paragraphs>
  <Slides>17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2</vt:i4>
      </vt:variant>
      <vt:variant>
        <vt:lpstr>Títulos de diapositiva</vt:lpstr>
      </vt:variant>
      <vt:variant>
        <vt:i4>17</vt:i4>
      </vt:variant>
    </vt:vector>
  </HeadingPairs>
  <TitlesOfParts>
    <vt:vector size="25" baseType="lpstr">
      <vt:lpstr>Calibri</vt:lpstr>
      <vt:lpstr>ＭＳ Ｐゴシック</vt:lpstr>
      <vt:lpstr>Trebuchet MS</vt:lpstr>
      <vt:lpstr>Verdana</vt:lpstr>
      <vt:lpstr>Arial</vt:lpstr>
      <vt:lpstr>Tema de Office</vt:lpstr>
      <vt:lpstr>Visio</vt:lpstr>
      <vt:lpstr>Visio.Drawing.11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Banco de Chile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Sergio Alejandro Cerda Zuñiga</dc:creator>
  <cp:lastModifiedBy>Sergio Cerda Zúñiga</cp:lastModifiedBy>
  <cp:revision>32</cp:revision>
  <dcterms:created xsi:type="dcterms:W3CDTF">2015-03-19T16:10:00Z</dcterms:created>
  <dcterms:modified xsi:type="dcterms:W3CDTF">2015-04-27T00:44:01Z</dcterms:modified>
</cp:coreProperties>
</file>