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316" r:id="rId6"/>
    <p:sldId id="322" r:id="rId7"/>
    <p:sldId id="311" r:id="rId8"/>
    <p:sldId id="263" r:id="rId9"/>
    <p:sldId id="317" r:id="rId10"/>
    <p:sldId id="318" r:id="rId11"/>
    <p:sldId id="323" r:id="rId12"/>
    <p:sldId id="312" r:id="rId13"/>
    <p:sldId id="264" r:id="rId14"/>
    <p:sldId id="319" r:id="rId15"/>
    <p:sldId id="320" r:id="rId16"/>
    <p:sldId id="324" r:id="rId17"/>
    <p:sldId id="313" r:id="rId18"/>
    <p:sldId id="265" r:id="rId19"/>
    <p:sldId id="326" r:id="rId20"/>
    <p:sldId id="321" r:id="rId21"/>
    <p:sldId id="325" r:id="rId22"/>
    <p:sldId id="314" r:id="rId23"/>
    <p:sldId id="315" r:id="rId24"/>
    <p:sldId id="259" r:id="rId25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layfair Display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F5D36-DE8B-B54E-B524-FBA61298FEAB}" v="296" dt="2024-02-19T22:29:59.260"/>
    <p1510:client id="{6C3DB73C-23F1-3375-A847-7DF55E164417}" v="215" vWet="216" dt="2024-02-19T22:04:21.928"/>
    <p1510:client id="{6E3EAC23-53E7-EEDC-2B05-4A24DF24DC55}" v="566" vWet="567" dt="2024-02-19T21:26:14.501"/>
  </p1510:revLst>
</p1510:revInfo>
</file>

<file path=ppt/tableStyles.xml><?xml version="1.0" encoding="utf-8"?>
<a:tblStyleLst xmlns:a="http://schemas.openxmlformats.org/drawingml/2006/main" def="{CBDDBC48-5E9F-4194-94D6-525055DD476C}">
  <a:tblStyle styleId="{CBDDBC48-5E9F-4194-94D6-525055DD47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84A4FC-3883-40B0-964C-CF6D21934C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58" d="100"/>
          <a:sy n="158" d="100"/>
        </p:scale>
        <p:origin x="8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b348404ac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b348404ac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097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24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771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348404a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348404a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348404a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348404a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58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b348404a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b348404a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362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11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143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b348404ac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b348404ac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b348404ac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b348404ac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92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b348404ac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b348404ac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772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287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892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b37fabaae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b37fabaae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588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43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61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12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b348404ac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b348404ac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b348404ac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b348404ac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99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4950" y="1163900"/>
            <a:ext cx="6168000" cy="24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150" y="4128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442025" y="0"/>
            <a:ext cx="118800" cy="2015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7101472" y="-1852026"/>
            <a:ext cx="3870482" cy="3871246"/>
            <a:chOff x="3217900" y="804700"/>
            <a:chExt cx="1520400" cy="1520700"/>
          </a:xfrm>
        </p:grpSpPr>
        <p:sp>
          <p:nvSpPr>
            <p:cNvPr id="13" name="Google Shape;13;p2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30"/>
          <p:cNvGrpSpPr/>
          <p:nvPr/>
        </p:nvGrpSpPr>
        <p:grpSpPr>
          <a:xfrm>
            <a:off x="4322575" y="4830610"/>
            <a:ext cx="498860" cy="98530"/>
            <a:chOff x="2287725" y="3761165"/>
            <a:chExt cx="498860" cy="98530"/>
          </a:xfrm>
        </p:grpSpPr>
        <p:sp>
          <p:nvSpPr>
            <p:cNvPr id="476" name="Google Shape;476;p30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77" name="Google Shape;477;p30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478" name="Google Shape;478;p30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9" name="Google Shape;479;p30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80" name="Google Shape;480;p30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481" name="Google Shape;481;p30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482" name="Google Shape;482;p30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30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84" name="Google Shape;484;p30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485" name="Google Shape;485;p30"/>
          <p:cNvCxnSpPr/>
          <p:nvPr/>
        </p:nvCxnSpPr>
        <p:spPr>
          <a:xfrm rot="10800000">
            <a:off x="358600" y="0"/>
            <a:ext cx="0" cy="30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86" name="Google Shape;486;p30"/>
          <p:cNvCxnSpPr/>
          <p:nvPr/>
        </p:nvCxnSpPr>
        <p:spPr>
          <a:xfrm rot="10800000">
            <a:off x="8785375" y="0"/>
            <a:ext cx="0" cy="30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1"/>
          <p:cNvGrpSpPr/>
          <p:nvPr/>
        </p:nvGrpSpPr>
        <p:grpSpPr>
          <a:xfrm rot="10800000">
            <a:off x="7694359" y="4815045"/>
            <a:ext cx="736424" cy="117300"/>
            <a:chOff x="1257110" y="3761397"/>
            <a:chExt cx="736424" cy="117300"/>
          </a:xfrm>
        </p:grpSpPr>
        <p:sp>
          <p:nvSpPr>
            <p:cNvPr id="489" name="Google Shape;489;p31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494" name="Google Shape;494;p31"/>
          <p:cNvCxnSpPr/>
          <p:nvPr/>
        </p:nvCxnSpPr>
        <p:spPr>
          <a:xfrm>
            <a:off x="5825711" y="3372795"/>
            <a:ext cx="0" cy="30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95" name="Google Shape;495;p31"/>
          <p:cNvGrpSpPr/>
          <p:nvPr/>
        </p:nvGrpSpPr>
        <p:grpSpPr>
          <a:xfrm>
            <a:off x="713236" y="213220"/>
            <a:ext cx="736424" cy="117300"/>
            <a:chOff x="1257110" y="3761397"/>
            <a:chExt cx="736424" cy="117300"/>
          </a:xfrm>
        </p:grpSpPr>
        <p:sp>
          <p:nvSpPr>
            <p:cNvPr id="496" name="Google Shape;496;p31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01" name="Google Shape;501;p31"/>
          <p:cNvCxnSpPr/>
          <p:nvPr/>
        </p:nvCxnSpPr>
        <p:spPr>
          <a:xfrm rot="10800000">
            <a:off x="3318307" y="-1229030"/>
            <a:ext cx="0" cy="30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/>
          <p:nvPr/>
        </p:nvSpPr>
        <p:spPr>
          <a:xfrm>
            <a:off x="-50" y="4832400"/>
            <a:ext cx="9144000" cy="3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-50" y="-12925"/>
            <a:ext cx="914400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135550" y="1564725"/>
            <a:ext cx="48729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135550" y="29076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713222" y="480850"/>
            <a:ext cx="736424" cy="117300"/>
            <a:chOff x="1257110" y="3761397"/>
            <a:chExt cx="736424" cy="117300"/>
          </a:xfrm>
        </p:grpSpPr>
        <p:sp>
          <p:nvSpPr>
            <p:cNvPr id="131" name="Google Shape;131;p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" name="Google Shape;136;p9"/>
          <p:cNvGrpSpPr/>
          <p:nvPr/>
        </p:nvGrpSpPr>
        <p:grpSpPr>
          <a:xfrm rot="10800000">
            <a:off x="7694360" y="4545350"/>
            <a:ext cx="736424" cy="117300"/>
            <a:chOff x="1257110" y="3761397"/>
            <a:chExt cx="736424" cy="117300"/>
          </a:xfrm>
        </p:grpSpPr>
        <p:sp>
          <p:nvSpPr>
            <p:cNvPr id="137" name="Google Shape;137;p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42" name="Google Shape;142;p9"/>
          <p:cNvCxnSpPr/>
          <p:nvPr/>
        </p:nvCxnSpPr>
        <p:spPr>
          <a:xfrm>
            <a:off x="713225" y="4604000"/>
            <a:ext cx="51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3" name="Google Shape;143;p9"/>
          <p:cNvCxnSpPr/>
          <p:nvPr/>
        </p:nvCxnSpPr>
        <p:spPr>
          <a:xfrm>
            <a:off x="3318775" y="541275"/>
            <a:ext cx="51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131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205900" y="281812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8430775" y="213710"/>
            <a:ext cx="498860" cy="98530"/>
            <a:chOff x="2287725" y="3761165"/>
            <a:chExt cx="498860" cy="98530"/>
          </a:xfrm>
        </p:grpSpPr>
        <p:sp>
          <p:nvSpPr>
            <p:cNvPr id="24" name="Google Shape;24;p3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26" name="Google Shape;26;p3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" name="Google Shape;27;p3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29" name="Google Shape;29;p3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30" name="Google Shape;30;p3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3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" name="Google Shape;32;p3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33" name="Google Shape;33;p3"/>
          <p:cNvCxnSpPr/>
          <p:nvPr/>
        </p:nvCxnSpPr>
        <p:spPr>
          <a:xfrm>
            <a:off x="8680205" y="2970600"/>
            <a:ext cx="0" cy="21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221137" y="4824430"/>
            <a:ext cx="498860" cy="98530"/>
            <a:chOff x="2287725" y="3761165"/>
            <a:chExt cx="498860" cy="98530"/>
          </a:xfrm>
        </p:grpSpPr>
        <p:sp>
          <p:nvSpPr>
            <p:cNvPr id="181" name="Google Shape;181;p14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82" name="Google Shape;182;p14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183" name="Google Shape;183;p14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4" name="Google Shape;184;p14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5" name="Google Shape;185;p14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186" name="Google Shape;186;p14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187" name="Google Shape;187;p14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14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" name="Google Shape;189;p14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190" name="Google Shape;190;p14"/>
          <p:cNvCxnSpPr/>
          <p:nvPr/>
        </p:nvCxnSpPr>
        <p:spPr>
          <a:xfrm>
            <a:off x="8769350" y="1306200"/>
            <a:ext cx="0" cy="383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6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 idx="4" hasCustomPrompt="1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6"/>
          <p:cNvSpPr txBox="1">
            <a:spLocks noGrp="1"/>
          </p:cNvSpPr>
          <p:nvPr>
            <p:ph type="title" idx="5" hasCustomPrompt="1"/>
          </p:nvPr>
        </p:nvSpPr>
        <p:spPr>
          <a:xfrm>
            <a:off x="3419271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title" idx="6" hasCustomPrompt="1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6"/>
          <p:cNvSpPr txBox="1">
            <a:spLocks noGrp="1"/>
          </p:cNvSpPr>
          <p:nvPr>
            <p:ph type="title" idx="7" hasCustomPrompt="1"/>
          </p:nvPr>
        </p:nvSpPr>
        <p:spPr>
          <a:xfrm>
            <a:off x="6118549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6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13"/>
          </p:nvPr>
        </p:nvSpPr>
        <p:spPr>
          <a:xfrm>
            <a:off x="720000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14"/>
          </p:nvPr>
        </p:nvSpPr>
        <p:spPr>
          <a:xfrm>
            <a:off x="3419271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ubTitle" idx="15"/>
          </p:nvPr>
        </p:nvSpPr>
        <p:spPr>
          <a:xfrm>
            <a:off x="6118550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795347" y="4815045"/>
            <a:ext cx="736424" cy="117300"/>
            <a:chOff x="1257110" y="3761397"/>
            <a:chExt cx="736424" cy="117300"/>
          </a:xfrm>
        </p:grpSpPr>
        <p:sp>
          <p:nvSpPr>
            <p:cNvPr id="229" name="Google Shape;229;p16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234" name="Google Shape;234;p16"/>
          <p:cNvCxnSpPr/>
          <p:nvPr/>
        </p:nvCxnSpPr>
        <p:spPr>
          <a:xfrm>
            <a:off x="1854300" y="4873695"/>
            <a:ext cx="728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5" name="Google Shape;235;p16"/>
          <p:cNvSpPr/>
          <p:nvPr/>
        </p:nvSpPr>
        <p:spPr>
          <a:xfrm rot="10800000">
            <a:off x="8715700" y="250"/>
            <a:ext cx="118800" cy="1021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ubTitle" idx="1"/>
          </p:nvPr>
        </p:nvSpPr>
        <p:spPr>
          <a:xfrm>
            <a:off x="5012625" y="2367525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subTitle" idx="2"/>
          </p:nvPr>
        </p:nvSpPr>
        <p:spPr>
          <a:xfrm>
            <a:off x="1670450" y="2367525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subTitle" idx="3"/>
          </p:nvPr>
        </p:nvSpPr>
        <p:spPr>
          <a:xfrm>
            <a:off x="1670451" y="18086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4"/>
          </p:nvPr>
        </p:nvSpPr>
        <p:spPr>
          <a:xfrm>
            <a:off x="5012650" y="18086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315" name="Google Shape;315;p21"/>
          <p:cNvCxnSpPr/>
          <p:nvPr/>
        </p:nvCxnSpPr>
        <p:spPr>
          <a:xfrm rot="10800000">
            <a:off x="-100" y="4815300"/>
            <a:ext cx="387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16" name="Google Shape;316;p21"/>
          <p:cNvGrpSpPr/>
          <p:nvPr/>
        </p:nvGrpSpPr>
        <p:grpSpPr>
          <a:xfrm>
            <a:off x="4322575" y="4766028"/>
            <a:ext cx="498860" cy="98530"/>
            <a:chOff x="2287725" y="3761165"/>
            <a:chExt cx="498860" cy="98530"/>
          </a:xfrm>
        </p:grpSpPr>
        <p:sp>
          <p:nvSpPr>
            <p:cNvPr id="317" name="Google Shape;317;p21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8" name="Google Shape;318;p21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319" name="Google Shape;319;p21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0" name="Google Shape;320;p21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1" name="Google Shape;321;p21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322" name="Google Shape;322;p21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323" name="Google Shape;323;p21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4" name="Google Shape;324;p21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5" name="Google Shape;325;p21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326" name="Google Shape;326;p21"/>
          <p:cNvCxnSpPr/>
          <p:nvPr/>
        </p:nvCxnSpPr>
        <p:spPr>
          <a:xfrm rot="10800000">
            <a:off x="5266200" y="4815300"/>
            <a:ext cx="387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1"/>
          </p:nvPr>
        </p:nvSpPr>
        <p:spPr>
          <a:xfrm>
            <a:off x="4743841" y="1743825"/>
            <a:ext cx="3222900" cy="20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subTitle" idx="2"/>
          </p:nvPr>
        </p:nvSpPr>
        <p:spPr>
          <a:xfrm>
            <a:off x="720009" y="1743825"/>
            <a:ext cx="3222900" cy="20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331" name="Google Shape;331;p22"/>
          <p:cNvCxnSpPr/>
          <p:nvPr/>
        </p:nvCxnSpPr>
        <p:spPr>
          <a:xfrm>
            <a:off x="0" y="4873695"/>
            <a:ext cx="794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32" name="Google Shape;332;p22"/>
          <p:cNvGrpSpPr/>
          <p:nvPr/>
        </p:nvGrpSpPr>
        <p:grpSpPr>
          <a:xfrm>
            <a:off x="8424000" y="4824430"/>
            <a:ext cx="498860" cy="98530"/>
            <a:chOff x="2287725" y="3761165"/>
            <a:chExt cx="498860" cy="98530"/>
          </a:xfrm>
        </p:grpSpPr>
        <p:sp>
          <p:nvSpPr>
            <p:cNvPr id="333" name="Google Shape;333;p22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34" name="Google Shape;334;p22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335" name="Google Shape;335;p22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6" name="Google Shape;336;p22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37" name="Google Shape;337;p22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338" name="Google Shape;338;p22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339" name="Google Shape;339;p22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22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41" name="Google Shape;341;p22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subTitle" idx="1"/>
          </p:nvPr>
        </p:nvSpPr>
        <p:spPr>
          <a:xfrm>
            <a:off x="720000" y="23601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4"/>
          <p:cNvSpPr txBox="1">
            <a:spLocks noGrp="1"/>
          </p:cNvSpPr>
          <p:nvPr>
            <p:ph type="subTitle" idx="2"/>
          </p:nvPr>
        </p:nvSpPr>
        <p:spPr>
          <a:xfrm>
            <a:off x="3484347" y="23601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4"/>
          <p:cNvSpPr txBox="1">
            <a:spLocks noGrp="1"/>
          </p:cNvSpPr>
          <p:nvPr>
            <p:ph type="subTitle" idx="3"/>
          </p:nvPr>
        </p:nvSpPr>
        <p:spPr>
          <a:xfrm>
            <a:off x="6248700" y="23601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4"/>
          <p:cNvSpPr txBox="1">
            <a:spLocks noGrp="1"/>
          </p:cNvSpPr>
          <p:nvPr>
            <p:ph type="subTitle" idx="4"/>
          </p:nvPr>
        </p:nvSpPr>
        <p:spPr>
          <a:xfrm>
            <a:off x="720000" y="1700141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65" name="Google Shape;365;p24"/>
          <p:cNvSpPr txBox="1">
            <a:spLocks noGrp="1"/>
          </p:cNvSpPr>
          <p:nvPr>
            <p:ph type="subTitle" idx="5"/>
          </p:nvPr>
        </p:nvSpPr>
        <p:spPr>
          <a:xfrm>
            <a:off x="3484350" y="1700141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66" name="Google Shape;366;p24"/>
          <p:cNvSpPr txBox="1">
            <a:spLocks noGrp="1"/>
          </p:cNvSpPr>
          <p:nvPr>
            <p:ph type="subTitle" idx="6"/>
          </p:nvPr>
        </p:nvSpPr>
        <p:spPr>
          <a:xfrm>
            <a:off x="6248700" y="1700141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367" name="Google Shape;367;p24"/>
          <p:cNvCxnSpPr/>
          <p:nvPr/>
        </p:nvCxnSpPr>
        <p:spPr>
          <a:xfrm rot="10800000">
            <a:off x="1633800" y="4876575"/>
            <a:ext cx="75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68" name="Google Shape;368;p24"/>
          <p:cNvGrpSpPr/>
          <p:nvPr/>
        </p:nvGrpSpPr>
        <p:grpSpPr>
          <a:xfrm>
            <a:off x="713225" y="4827310"/>
            <a:ext cx="498860" cy="98530"/>
            <a:chOff x="2287725" y="3761165"/>
            <a:chExt cx="498860" cy="98530"/>
          </a:xfrm>
        </p:grpSpPr>
        <p:sp>
          <p:nvSpPr>
            <p:cNvPr id="369" name="Google Shape;369;p24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70" name="Google Shape;370;p24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371" name="Google Shape;371;p24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2" name="Google Shape;372;p24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3" name="Google Shape;373;p24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374" name="Google Shape;374;p24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375" name="Google Shape;375;p24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376;p24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7" name="Google Shape;377;p24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78" name="Google Shape;378;p24"/>
          <p:cNvSpPr/>
          <p:nvPr/>
        </p:nvSpPr>
        <p:spPr>
          <a:xfrm rot="10800000">
            <a:off x="8724600" y="50"/>
            <a:ext cx="118800" cy="956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subTitle" idx="1"/>
          </p:nvPr>
        </p:nvSpPr>
        <p:spPr>
          <a:xfrm>
            <a:off x="125322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 txBox="1">
            <a:spLocks noGrp="1"/>
          </p:cNvSpPr>
          <p:nvPr>
            <p:ph type="subTitle" idx="2"/>
          </p:nvPr>
        </p:nvSpPr>
        <p:spPr>
          <a:xfrm>
            <a:off x="507977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3"/>
          </p:nvPr>
        </p:nvSpPr>
        <p:spPr>
          <a:xfrm>
            <a:off x="1253224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subTitle" idx="4"/>
          </p:nvPr>
        </p:nvSpPr>
        <p:spPr>
          <a:xfrm>
            <a:off x="5079776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5"/>
          <p:cNvSpPr txBox="1">
            <a:spLocks noGrp="1"/>
          </p:cNvSpPr>
          <p:nvPr>
            <p:ph type="subTitle" idx="5"/>
          </p:nvPr>
        </p:nvSpPr>
        <p:spPr>
          <a:xfrm>
            <a:off x="125322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subTitle" idx="6"/>
          </p:nvPr>
        </p:nvSpPr>
        <p:spPr>
          <a:xfrm>
            <a:off x="1253224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subTitle" idx="7"/>
          </p:nvPr>
        </p:nvSpPr>
        <p:spPr>
          <a:xfrm>
            <a:off x="5079749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ubTitle" idx="8"/>
          </p:nvPr>
        </p:nvSpPr>
        <p:spPr>
          <a:xfrm>
            <a:off x="5079749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None/>
              <a:defRPr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389" name="Google Shape;389;p25"/>
          <p:cNvCxnSpPr/>
          <p:nvPr/>
        </p:nvCxnSpPr>
        <p:spPr>
          <a:xfrm rot="10800000">
            <a:off x="0" y="4870900"/>
            <a:ext cx="75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90" name="Google Shape;390;p25"/>
          <p:cNvGrpSpPr/>
          <p:nvPr/>
        </p:nvGrpSpPr>
        <p:grpSpPr>
          <a:xfrm>
            <a:off x="7931925" y="4821635"/>
            <a:ext cx="498860" cy="98530"/>
            <a:chOff x="2287725" y="3761165"/>
            <a:chExt cx="498860" cy="98530"/>
          </a:xfrm>
        </p:grpSpPr>
        <p:sp>
          <p:nvSpPr>
            <p:cNvPr id="391" name="Google Shape;391;p25"/>
            <p:cNvSpPr/>
            <p:nvPr/>
          </p:nvSpPr>
          <p:spPr>
            <a:xfrm>
              <a:off x="2287725" y="3761779"/>
              <a:ext cx="97800" cy="97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92" name="Google Shape;392;p25"/>
            <p:cNvGrpSpPr/>
            <p:nvPr/>
          </p:nvGrpSpPr>
          <p:grpSpPr>
            <a:xfrm>
              <a:off x="2465461" y="3761165"/>
              <a:ext cx="143388" cy="97800"/>
              <a:chOff x="2561500" y="3726950"/>
              <a:chExt cx="220800" cy="150600"/>
            </a:xfrm>
          </p:grpSpPr>
          <p:cxnSp>
            <p:nvCxnSpPr>
              <p:cNvPr id="393" name="Google Shape;393;p25"/>
              <p:cNvCxnSpPr/>
              <p:nvPr/>
            </p:nvCxnSpPr>
            <p:spPr>
              <a:xfrm>
                <a:off x="2561500" y="3802250"/>
                <a:ext cx="22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4" name="Google Shape;394;p25"/>
              <p:cNvSpPr/>
              <p:nvPr/>
            </p:nvSpPr>
            <p:spPr>
              <a:xfrm>
                <a:off x="2596600" y="3726950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95" name="Google Shape;395;p25"/>
            <p:cNvGrpSpPr/>
            <p:nvPr/>
          </p:nvGrpSpPr>
          <p:grpSpPr>
            <a:xfrm>
              <a:off x="2688785" y="3761165"/>
              <a:ext cx="97800" cy="98530"/>
              <a:chOff x="3001625" y="3726950"/>
              <a:chExt cx="150600" cy="151725"/>
            </a:xfrm>
          </p:grpSpPr>
          <p:grpSp>
            <p:nvGrpSpPr>
              <p:cNvPr id="396" name="Google Shape;396;p25"/>
              <p:cNvGrpSpPr/>
              <p:nvPr/>
            </p:nvGrpSpPr>
            <p:grpSpPr>
              <a:xfrm>
                <a:off x="3001625" y="3726950"/>
                <a:ext cx="150600" cy="151725"/>
                <a:chOff x="3001625" y="3726950"/>
                <a:chExt cx="150600" cy="151725"/>
              </a:xfrm>
            </p:grpSpPr>
            <p:cxnSp>
              <p:nvCxnSpPr>
                <p:cNvPr id="397" name="Google Shape;397;p25"/>
                <p:cNvCxnSpPr/>
                <p:nvPr/>
              </p:nvCxnSpPr>
              <p:spPr>
                <a:xfrm rot="10800000" flipH="1">
                  <a:off x="3001625" y="3728075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8" name="Google Shape;398;p25"/>
                <p:cNvCxnSpPr/>
                <p:nvPr/>
              </p:nvCxnSpPr>
              <p:spPr>
                <a:xfrm rot="10800000">
                  <a:off x="3001625" y="3726950"/>
                  <a:ext cx="150600" cy="1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9" name="Google Shape;399;p25"/>
              <p:cNvSpPr/>
              <p:nvPr/>
            </p:nvSpPr>
            <p:spPr>
              <a:xfrm>
                <a:off x="3001625" y="3727513"/>
                <a:ext cx="150600" cy="150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00" name="Google Shape;400;p25"/>
          <p:cNvSpPr/>
          <p:nvPr/>
        </p:nvSpPr>
        <p:spPr>
          <a:xfrm rot="10800000">
            <a:off x="297300" y="50"/>
            <a:ext cx="118800" cy="956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2" r:id="rId5"/>
    <p:sldLayoutId id="2147483667" r:id="rId6"/>
    <p:sldLayoutId id="2147483668" r:id="rId7"/>
    <p:sldLayoutId id="2147483670" r:id="rId8"/>
    <p:sldLayoutId id="2147483671" r:id="rId9"/>
    <p:sldLayoutId id="2147483676" r:id="rId10"/>
    <p:sldLayoutId id="2147483677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ctrTitle"/>
          </p:nvPr>
        </p:nvSpPr>
        <p:spPr>
          <a:xfrm>
            <a:off x="834950" y="1163900"/>
            <a:ext cx="6168000" cy="24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Unsupervised Learning on Bank Marketing Data</a:t>
            </a:r>
            <a:endParaRPr dirty="0"/>
          </a:p>
        </p:txBody>
      </p:sp>
      <p:sp>
        <p:nvSpPr>
          <p:cNvPr id="513" name="Google Shape;513;p35"/>
          <p:cNvSpPr txBox="1">
            <a:spLocks noGrp="1"/>
          </p:cNvSpPr>
          <p:nvPr>
            <p:ph type="subTitle" idx="1"/>
          </p:nvPr>
        </p:nvSpPr>
        <p:spPr>
          <a:xfrm>
            <a:off x="911150" y="4128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Elena </a:t>
            </a:r>
            <a:r>
              <a:rPr lang="en" dirty="0" err="1"/>
              <a:t>Conderana</a:t>
            </a:r>
            <a:r>
              <a:rPr lang="en" dirty="0"/>
              <a:t> &amp; Sergio Cuenca</a:t>
            </a:r>
            <a:endParaRPr dirty="0"/>
          </a:p>
        </p:txBody>
      </p:sp>
      <p:grpSp>
        <p:nvGrpSpPr>
          <p:cNvPr id="514" name="Google Shape;514;p35"/>
          <p:cNvGrpSpPr/>
          <p:nvPr/>
        </p:nvGrpSpPr>
        <p:grpSpPr>
          <a:xfrm>
            <a:off x="7676310" y="4307450"/>
            <a:ext cx="736424" cy="117300"/>
            <a:chOff x="1257110" y="3761397"/>
            <a:chExt cx="736424" cy="117300"/>
          </a:xfrm>
        </p:grpSpPr>
        <p:sp>
          <p:nvSpPr>
            <p:cNvPr id="515" name="Google Shape;515;p35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20" name="Google Shape;520;p35"/>
          <p:cNvCxnSpPr/>
          <p:nvPr/>
        </p:nvCxnSpPr>
        <p:spPr>
          <a:xfrm>
            <a:off x="983075" y="3935300"/>
            <a:ext cx="51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Gained from Exploration</a:t>
            </a:r>
            <a:endParaRPr dirty="0"/>
          </a:p>
        </p:txBody>
      </p:sp>
      <p:sp>
        <p:nvSpPr>
          <p:cNvPr id="12" name="Google Shape;580;p40">
            <a:extLst>
              <a:ext uri="{FF2B5EF4-FFF2-40B4-BE49-F238E27FC236}">
                <a16:creationId xmlns:a16="http://schemas.microsoft.com/office/drawing/2014/main" id="{9DD5A0C5-E2A1-738A-F6D0-F49D5105CB24}"/>
              </a:ext>
            </a:extLst>
          </p:cNvPr>
          <p:cNvSpPr txBox="1">
            <a:spLocks/>
          </p:cNvSpPr>
          <p:nvPr/>
        </p:nvSpPr>
        <p:spPr>
          <a:xfrm>
            <a:off x="5090984" y="1595507"/>
            <a:ext cx="3901942" cy="268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During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time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previous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campaign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more times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audience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was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contacted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more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subscriptions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tended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be.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trend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utterly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switches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during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campaign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During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that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time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more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calls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person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received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less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likely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he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was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subscribe a new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deposit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Before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campaign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3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calls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was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optimum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amount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try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get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person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subscribe.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During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campaign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however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second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call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not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succeeded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would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be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advisable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drop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that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customer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and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move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towards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next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Calls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with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subscribed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members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people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that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ended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up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subscribing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have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tendency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have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longer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duration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BE36C298-695E-BC50-D2BC-2A36349EF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6"/>
          <a:stretch/>
        </p:blipFill>
        <p:spPr>
          <a:xfrm>
            <a:off x="259887" y="1150325"/>
            <a:ext cx="4669947" cy="352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7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5" name="Google Shape;535;p37"/>
          <p:cNvSpPr txBox="1">
            <a:spLocks noGrp="1"/>
          </p:cNvSpPr>
          <p:nvPr>
            <p:ph type="title" idx="2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3"/>
          </p:nvPr>
        </p:nvSpPr>
        <p:spPr>
          <a:xfrm>
            <a:off x="2445433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04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4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02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5"/>
          </p:nvPr>
        </p:nvSpPr>
        <p:spPr>
          <a:xfrm>
            <a:off x="5144704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05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6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03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46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731252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13"/>
          </p:nvPr>
        </p:nvSpPr>
        <p:spPr>
          <a:xfrm>
            <a:off x="2445433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Clustering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subTitle" idx="14"/>
          </p:nvPr>
        </p:nvSpPr>
        <p:spPr>
          <a:xfrm>
            <a:off x="5144704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9430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2205899" y="2818125"/>
            <a:ext cx="5872625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Principal Component Analysis (PCA)</a:t>
            </a:r>
            <a:endParaRPr sz="4500" dirty="0"/>
          </a:p>
        </p:txBody>
      </p:sp>
      <p:sp>
        <p:nvSpPr>
          <p:cNvPr id="558" name="Google Shape;558;p39"/>
          <p:cNvSpPr txBox="1">
            <a:spLocks noGrp="1"/>
          </p:cNvSpPr>
          <p:nvPr>
            <p:ph type="title" idx="2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9" name="Google Shape;559;p39"/>
          <p:cNvGrpSpPr/>
          <p:nvPr/>
        </p:nvGrpSpPr>
        <p:grpSpPr>
          <a:xfrm>
            <a:off x="3681010" y="2236525"/>
            <a:ext cx="736424" cy="117300"/>
            <a:chOff x="1257110" y="3761397"/>
            <a:chExt cx="736424" cy="117300"/>
          </a:xfrm>
        </p:grpSpPr>
        <p:sp>
          <p:nvSpPr>
            <p:cNvPr id="560" name="Google Shape;560;p3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 rot="10800000">
            <a:off x="341075" y="334825"/>
            <a:ext cx="1551600" cy="44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 rot="10800000">
            <a:off x="-1157975" y="2071076"/>
            <a:ext cx="2413939" cy="2414415"/>
            <a:chOff x="3217900" y="804700"/>
            <a:chExt cx="1520400" cy="1520700"/>
          </a:xfrm>
        </p:grpSpPr>
        <p:sp>
          <p:nvSpPr>
            <p:cNvPr id="567" name="Google Shape;567;p39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212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Encoding</a:t>
            </a:r>
            <a:endParaRPr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BE06F4-85B8-755F-7F26-14F785B93D25}"/>
              </a:ext>
            </a:extLst>
          </p:cNvPr>
          <p:cNvSpPr txBox="1"/>
          <p:nvPr/>
        </p:nvSpPr>
        <p:spPr>
          <a:xfrm>
            <a:off x="1096286" y="1728359"/>
            <a:ext cx="6951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 err="1">
                <a:solidFill>
                  <a:srgbClr val="3B3B3B"/>
                </a:solidFill>
                <a:latin typeface="Menlo" panose="020B0609030804020204" pitchFamily="49" charset="0"/>
              </a:rPr>
              <a:t>A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ll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features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must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be in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numeric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 In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order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encode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all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three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different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methods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are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used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0F65D3E-7A26-8C3E-4259-B60D733DF55E}"/>
              </a:ext>
            </a:extLst>
          </p:cNvPr>
          <p:cNvGrpSpPr/>
          <p:nvPr/>
        </p:nvGrpSpPr>
        <p:grpSpPr>
          <a:xfrm>
            <a:off x="2508981" y="2706674"/>
            <a:ext cx="4126037" cy="880614"/>
            <a:chOff x="2670657" y="2346888"/>
            <a:chExt cx="4126037" cy="880614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192BED9-E649-18CD-AA03-85676DC28BE8}"/>
                </a:ext>
              </a:extLst>
            </p:cNvPr>
            <p:cNvSpPr txBox="1"/>
            <p:nvPr/>
          </p:nvSpPr>
          <p:spPr>
            <a:xfrm>
              <a:off x="2670657" y="2950503"/>
              <a:ext cx="995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>
                  <a:solidFill>
                    <a:srgbClr val="3B3B3B"/>
                  </a:solidFill>
                  <a:latin typeface="Menlo" panose="020B0609030804020204" pitchFamily="49" charset="0"/>
                </a:rPr>
                <a:t>O</a:t>
              </a:r>
              <a:r>
                <a:rPr lang="es-ES" sz="1200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rdinal</a:t>
              </a:r>
              <a:endParaRPr lang="es-ES" sz="1200" dirty="0"/>
            </a:p>
          </p:txBody>
        </p: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3989EB41-2987-15FB-0A75-25F628CA6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0744" y="2346888"/>
              <a:ext cx="576000" cy="576000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C1E3492E-B6E6-755D-219D-D76D7F664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676" y="2346888"/>
              <a:ext cx="576000" cy="576000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E861AD8F-D69B-C92A-43E9-B4DD10FF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0608" y="2346888"/>
              <a:ext cx="576000" cy="576000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CAB8B74-0438-8DAC-6175-6A84EE014668}"/>
                </a:ext>
              </a:extLst>
            </p:cNvPr>
            <p:cNvSpPr txBox="1"/>
            <p:nvPr/>
          </p:nvSpPr>
          <p:spPr>
            <a:xfrm>
              <a:off x="4235725" y="2950502"/>
              <a:ext cx="995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 err="1">
                  <a:solidFill>
                    <a:srgbClr val="3B3B3B"/>
                  </a:solidFill>
                  <a:latin typeface="Menlo" panose="020B0609030804020204" pitchFamily="49" charset="0"/>
                </a:rPr>
                <a:t>Binary</a:t>
              </a:r>
              <a:endParaRPr lang="es-ES" sz="1200" dirty="0">
                <a:solidFill>
                  <a:srgbClr val="3B3B3B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537818C-8FB5-EC55-694A-8E46C3856D7B}"/>
                </a:ext>
              </a:extLst>
            </p:cNvPr>
            <p:cNvSpPr txBox="1"/>
            <p:nvPr/>
          </p:nvSpPr>
          <p:spPr>
            <a:xfrm>
              <a:off x="5800793" y="2950502"/>
              <a:ext cx="9959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dirty="0">
                  <a:solidFill>
                    <a:srgbClr val="3B3B3B"/>
                  </a:solidFill>
                  <a:latin typeface="Menlo" panose="020B0609030804020204" pitchFamily="49" charset="0"/>
                </a:rPr>
                <a:t>Nominal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Kaisser</a:t>
            </a:r>
            <a:r>
              <a:rPr lang="es-ES" dirty="0"/>
              <a:t> Rule vs </a:t>
            </a:r>
            <a:r>
              <a:rPr lang="es-ES" dirty="0" err="1"/>
              <a:t>Explained</a:t>
            </a:r>
            <a:r>
              <a:rPr lang="es-ES" dirty="0"/>
              <a:t> </a:t>
            </a:r>
            <a:r>
              <a:rPr lang="es-ES" dirty="0" err="1"/>
              <a:t>Variance</a:t>
            </a:r>
            <a:br>
              <a:rPr lang="es-ES" dirty="0"/>
            </a:b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BE06F4-85B8-755F-7F26-14F785B93D25}"/>
              </a:ext>
            </a:extLst>
          </p:cNvPr>
          <p:cNvSpPr txBox="1"/>
          <p:nvPr/>
        </p:nvSpPr>
        <p:spPr>
          <a:xfrm>
            <a:off x="1062086" y="1412298"/>
            <a:ext cx="695142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1200" b="0" err="1">
                <a:solidFill>
                  <a:srgbClr val="3B3B3B"/>
                </a:solidFill>
                <a:effectLst/>
                <a:latin typeface="Menlo"/>
              </a:rPr>
              <a:t>Kaisser</a:t>
            </a:r>
            <a:r>
              <a:rPr lang="es-ES" sz="1200" b="0">
                <a:solidFill>
                  <a:srgbClr val="3B3B3B"/>
                </a:solidFill>
                <a:effectLst/>
                <a:latin typeface="Menlo"/>
              </a:rPr>
              <a:t> Rule: </a:t>
            </a:r>
            <a:r>
              <a:rPr lang="es-ES" sz="1200">
                <a:solidFill>
                  <a:srgbClr val="3B3B3B"/>
                </a:solidFill>
                <a:latin typeface="Menlo"/>
              </a:rPr>
              <a:t>11 </a:t>
            </a:r>
            <a:r>
              <a:rPr lang="es-ES" sz="1200" b="0" err="1">
                <a:solidFill>
                  <a:srgbClr val="3B3B3B"/>
                </a:solidFill>
                <a:effectLst/>
                <a:latin typeface="Menlo"/>
              </a:rPr>
              <a:t>Latent</a:t>
            </a:r>
            <a:r>
              <a:rPr lang="es-ES" sz="1200" b="0">
                <a:solidFill>
                  <a:srgbClr val="3B3B3B"/>
                </a:solidFill>
                <a:effectLst/>
                <a:latin typeface="Menlo"/>
              </a:rPr>
              <a:t> </a:t>
            </a:r>
            <a:r>
              <a:rPr lang="es-ES" sz="1200" b="0" err="1">
                <a:solidFill>
                  <a:srgbClr val="3B3B3B"/>
                </a:solidFill>
                <a:effectLst/>
                <a:latin typeface="Menlo"/>
              </a:rPr>
              <a:t>Dimensions</a:t>
            </a:r>
            <a:endParaRPr lang="es-ES" sz="1200" b="0">
              <a:solidFill>
                <a:srgbClr val="3B3B3B"/>
              </a:solidFill>
              <a:effectLst/>
              <a:latin typeface="Menlo"/>
            </a:endParaRPr>
          </a:p>
        </p:txBody>
      </p:sp>
      <p:sp>
        <p:nvSpPr>
          <p:cNvPr id="5" name="Google Shape;580;p40">
            <a:extLst>
              <a:ext uri="{FF2B5EF4-FFF2-40B4-BE49-F238E27FC236}">
                <a16:creationId xmlns:a16="http://schemas.microsoft.com/office/drawing/2014/main" id="{177B04CF-BEC3-D665-3349-4AF0C8812A60}"/>
              </a:ext>
            </a:extLst>
          </p:cNvPr>
          <p:cNvSpPr txBox="1">
            <a:spLocks/>
          </p:cNvSpPr>
          <p:nvPr/>
        </p:nvSpPr>
        <p:spPr>
          <a:xfrm>
            <a:off x="4203149" y="1298336"/>
            <a:ext cx="881676" cy="10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s-ES" sz="3600" dirty="0">
                <a:solidFill>
                  <a:srgbClr val="3B3B3B"/>
                </a:solidFill>
                <a:latin typeface="Playfair Display" pitchFamily="2" charset="77"/>
              </a:rPr>
              <a:t>VS</a:t>
            </a:r>
            <a:endParaRPr lang="es-ES" sz="1200" b="0" dirty="0">
              <a:solidFill>
                <a:srgbClr val="3B3B3B"/>
              </a:solidFill>
              <a:effectLst/>
              <a:latin typeface="Playfair Display" pitchFamily="2" charset="77"/>
            </a:endParaRPr>
          </a:p>
          <a:p>
            <a:pPr marL="0" indent="0">
              <a:lnSpc>
                <a:spcPct val="200000"/>
              </a:lnSpc>
            </a:pP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09E2AC-B3EB-7596-256E-D1ADAF25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72" y="1445519"/>
            <a:ext cx="210556" cy="210556"/>
          </a:xfrm>
          <a:prstGeom prst="rect">
            <a:avLst/>
          </a:prstGeom>
        </p:spPr>
      </p:pic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2EB35AE-E8B9-0F70-5026-DBAAE23D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12" y="2326659"/>
            <a:ext cx="8665176" cy="23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Important</a:t>
            </a:r>
            <a:r>
              <a:rPr lang="es-ES" dirty="0"/>
              <a:t> Variables</a:t>
            </a:r>
          </a:p>
        </p:txBody>
      </p:sp>
      <p:sp>
        <p:nvSpPr>
          <p:cNvPr id="7" name="Google Shape;580;p40">
            <a:extLst>
              <a:ext uri="{FF2B5EF4-FFF2-40B4-BE49-F238E27FC236}">
                <a16:creationId xmlns:a16="http://schemas.microsoft.com/office/drawing/2014/main" id="{EEEE8867-D544-FD74-A9CE-0FD437D2B26A}"/>
              </a:ext>
            </a:extLst>
          </p:cNvPr>
          <p:cNvSpPr txBox="1">
            <a:spLocks/>
          </p:cNvSpPr>
          <p:nvPr/>
        </p:nvSpPr>
        <p:spPr>
          <a:xfrm>
            <a:off x="5730438" y="2200658"/>
            <a:ext cx="3262488" cy="144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/>
              </a:rPr>
              <a:t>Age_group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job_retired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job_technician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job_blue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-collar,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education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 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poutcome_nonexistent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poutcome_success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and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previuous_group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 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hold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 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highest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variance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information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. </a:t>
            </a:r>
            <a:endParaRPr lang="es-ES" sz="700" dirty="0">
              <a:solidFill>
                <a:srgbClr val="000000"/>
              </a:solidFill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>
                <a:solidFill>
                  <a:srgbClr val="3B3B3B"/>
                </a:solidFill>
                <a:latin typeface="Menlo"/>
              </a:rPr>
              <a:t>In general,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features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are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fairly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orthogonal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 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between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each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other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and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have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large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projections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.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4D0DAD-137F-9730-C166-F1A69919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9" y="1149979"/>
            <a:ext cx="5385699" cy="35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8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5" name="Google Shape;535;p37"/>
          <p:cNvSpPr txBox="1">
            <a:spLocks noGrp="1"/>
          </p:cNvSpPr>
          <p:nvPr>
            <p:ph type="title" idx="2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3"/>
          </p:nvPr>
        </p:nvSpPr>
        <p:spPr>
          <a:xfrm>
            <a:off x="2445433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04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4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02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5"/>
          </p:nvPr>
        </p:nvSpPr>
        <p:spPr>
          <a:xfrm>
            <a:off x="5144704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05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6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03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46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731252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13"/>
          </p:nvPr>
        </p:nvSpPr>
        <p:spPr>
          <a:xfrm>
            <a:off x="2445433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Clustering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subTitle" idx="14"/>
          </p:nvPr>
        </p:nvSpPr>
        <p:spPr>
          <a:xfrm>
            <a:off x="5144704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71504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2205900" y="281812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 dirty="0" err="1"/>
              <a:t>Clustering</a:t>
            </a:r>
            <a:r>
              <a:rPr lang="es-ES" sz="4500" dirty="0"/>
              <a:t> </a:t>
            </a:r>
            <a:r>
              <a:rPr lang="es-ES" sz="4500" dirty="0" err="1"/>
              <a:t>Analysis</a:t>
            </a:r>
            <a:endParaRPr sz="4500" dirty="0"/>
          </a:p>
        </p:txBody>
      </p:sp>
      <p:sp>
        <p:nvSpPr>
          <p:cNvPr id="558" name="Google Shape;558;p39"/>
          <p:cNvSpPr txBox="1">
            <a:spLocks noGrp="1"/>
          </p:cNvSpPr>
          <p:nvPr>
            <p:ph type="title" idx="2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9" name="Google Shape;559;p39"/>
          <p:cNvGrpSpPr/>
          <p:nvPr/>
        </p:nvGrpSpPr>
        <p:grpSpPr>
          <a:xfrm>
            <a:off x="3681010" y="2236525"/>
            <a:ext cx="736424" cy="117300"/>
            <a:chOff x="1257110" y="3761397"/>
            <a:chExt cx="736424" cy="117300"/>
          </a:xfrm>
        </p:grpSpPr>
        <p:sp>
          <p:nvSpPr>
            <p:cNvPr id="560" name="Google Shape;560;p3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 rot="10800000">
            <a:off x="341075" y="334825"/>
            <a:ext cx="1551600" cy="44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 rot="10800000">
            <a:off x="-1157975" y="2071076"/>
            <a:ext cx="2413939" cy="2414415"/>
            <a:chOff x="3217900" y="804700"/>
            <a:chExt cx="1520400" cy="1520700"/>
          </a:xfrm>
        </p:grpSpPr>
        <p:sp>
          <p:nvSpPr>
            <p:cNvPr id="567" name="Google Shape;567;p39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19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</a:t>
            </a:r>
            <a:endParaRPr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B7595EB-804D-B0EE-5289-9831BAC6A5FB}"/>
              </a:ext>
            </a:extLst>
          </p:cNvPr>
          <p:cNvSpPr txBox="1"/>
          <p:nvPr/>
        </p:nvSpPr>
        <p:spPr>
          <a:xfrm>
            <a:off x="1103434" y="4187129"/>
            <a:ext cx="335907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C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hange in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slope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indicate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potentially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interesting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clusters</a:t>
            </a:r>
            <a:r>
              <a:rPr lang="es-E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(11)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B8626E6B-3903-8770-453B-50552CF2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60" y="4256468"/>
            <a:ext cx="261432" cy="26143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1068A028-63C1-F3BD-0DAA-E5259A80E71D}"/>
              </a:ext>
            </a:extLst>
          </p:cNvPr>
          <p:cNvSpPr txBox="1"/>
          <p:nvPr/>
        </p:nvSpPr>
        <p:spPr>
          <a:xfrm>
            <a:off x="5368831" y="4187129"/>
            <a:ext cx="335907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higher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final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coefficient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more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optimal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number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clusters</a:t>
            </a:r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</a:rPr>
              <a:t> (11)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A90EEF7-F728-2077-5A8B-37052877E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57" y="4256468"/>
            <a:ext cx="261432" cy="261432"/>
          </a:xfrm>
          <a:prstGeom prst="rect">
            <a:avLst/>
          </a:prstGeom>
        </p:spPr>
      </p:pic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4AAA365-D98A-F657-1F02-739F09AE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2" y="1181615"/>
            <a:ext cx="4134195" cy="3035128"/>
          </a:xfrm>
          <a:prstGeom prst="rect">
            <a:avLst/>
          </a:prstGeom>
        </p:spPr>
      </p:pic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7C00E1C-3418-78FD-5FEA-AFD3DCD49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13" y="1181615"/>
            <a:ext cx="4253972" cy="3035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Silhouette Diagram</a:t>
            </a:r>
            <a:endParaRPr dirty="0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DC32C455-1AF3-FAFD-59FB-FD0B313A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51" y="1122482"/>
            <a:ext cx="4736765" cy="3542094"/>
          </a:xfrm>
          <a:prstGeom prst="rect">
            <a:avLst/>
          </a:prstGeom>
        </p:spPr>
      </p:pic>
      <p:sp>
        <p:nvSpPr>
          <p:cNvPr id="6" name="Google Shape;580;p40">
            <a:extLst>
              <a:ext uri="{FF2B5EF4-FFF2-40B4-BE49-F238E27FC236}">
                <a16:creationId xmlns:a16="http://schemas.microsoft.com/office/drawing/2014/main" id="{BCB90872-DF70-F50F-F630-DAC2C2F1C688}"/>
              </a:ext>
            </a:extLst>
          </p:cNvPr>
          <p:cNvSpPr txBox="1">
            <a:spLocks/>
          </p:cNvSpPr>
          <p:nvPr/>
        </p:nvSpPr>
        <p:spPr>
          <a:xfrm>
            <a:off x="5072932" y="1088583"/>
            <a:ext cx="3919994" cy="360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2800" indent="0" algn="just">
              <a:lnSpc>
                <a:spcPct val="150000"/>
              </a:lnSpc>
              <a:buSzPct val="130000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Measure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how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close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each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point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in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one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points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in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neighboring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2 and 9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exhibit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highest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concentration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clients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thereby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constituting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largest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1, 3, and 10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also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manifest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significant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aggregation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clients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whereas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remaining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comparatively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smaller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and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exhibit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degree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homogeneity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proximity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measure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for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all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approximately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greater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than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0.5,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suggesting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that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data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points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substantially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distant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from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those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in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neighboring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condition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that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deemed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favorable.</a:t>
            </a: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3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may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be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considered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least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favorable, as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demonstrates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negative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skew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and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possesses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lowest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silhouette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score.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Conversely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Cluster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7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potentially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most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favorable,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denoted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by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its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attainment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highest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silhouette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score.</a:t>
            </a: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4F8894-B796-C165-D86C-4B34AA542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38" y="1202420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9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5" name="Google Shape;535;p37"/>
          <p:cNvSpPr txBox="1">
            <a:spLocks noGrp="1"/>
          </p:cNvSpPr>
          <p:nvPr>
            <p:ph type="title" idx="2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3"/>
          </p:nvPr>
        </p:nvSpPr>
        <p:spPr>
          <a:xfrm>
            <a:off x="2445433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04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4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02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5"/>
          </p:nvPr>
        </p:nvSpPr>
        <p:spPr>
          <a:xfrm>
            <a:off x="5144704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05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6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03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46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731252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13"/>
          </p:nvPr>
        </p:nvSpPr>
        <p:spPr>
          <a:xfrm>
            <a:off x="2445433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Clustering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subTitle" idx="14"/>
          </p:nvPr>
        </p:nvSpPr>
        <p:spPr>
          <a:xfrm>
            <a:off x="5144704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 Distribution</a:t>
            </a:r>
            <a:endParaRPr dirty="0"/>
          </a:p>
        </p:txBody>
      </p:sp>
      <p:sp>
        <p:nvSpPr>
          <p:cNvPr id="62" name="Rectángulo redondeado 61">
            <a:extLst>
              <a:ext uri="{FF2B5EF4-FFF2-40B4-BE49-F238E27FC236}">
                <a16:creationId xmlns:a16="http://schemas.microsoft.com/office/drawing/2014/main" id="{8C2B38CB-A8A7-EAB6-A53A-54ABE6E5EF7F}"/>
              </a:ext>
            </a:extLst>
          </p:cNvPr>
          <p:cNvSpPr/>
          <p:nvPr/>
        </p:nvSpPr>
        <p:spPr>
          <a:xfrm>
            <a:off x="4123267" y="1208476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algn="ctr"/>
            <a:r>
              <a:rPr lang="es-ES" sz="10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5503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3" name="Rectángulo redondeado 62">
            <a:extLst>
              <a:ext uri="{FF2B5EF4-FFF2-40B4-BE49-F238E27FC236}">
                <a16:creationId xmlns:a16="http://schemas.microsoft.com/office/drawing/2014/main" id="{1ADC49D3-9293-58A1-798A-AC298C7F4F83}"/>
              </a:ext>
            </a:extLst>
          </p:cNvPr>
          <p:cNvSpPr/>
          <p:nvPr/>
        </p:nvSpPr>
        <p:spPr>
          <a:xfrm>
            <a:off x="2836333" y="1926023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algn="ctr"/>
            <a:r>
              <a:rPr lang="es-ES" sz="10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7509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6" name="Rectángulo redondeado 575">
            <a:extLst>
              <a:ext uri="{FF2B5EF4-FFF2-40B4-BE49-F238E27FC236}">
                <a16:creationId xmlns:a16="http://schemas.microsoft.com/office/drawing/2014/main" id="{3AA515FA-3A09-9CCE-BF3C-4C5EA0EF414A}"/>
              </a:ext>
            </a:extLst>
          </p:cNvPr>
          <p:cNvSpPr/>
          <p:nvPr/>
        </p:nvSpPr>
        <p:spPr>
          <a:xfrm>
            <a:off x="5410200" y="1926023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</a:p>
          <a:p>
            <a:pPr algn="ctr"/>
            <a:r>
              <a:rPr lang="es-ES" sz="10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2762</a:t>
            </a:r>
          </a:p>
        </p:txBody>
      </p:sp>
      <p:sp>
        <p:nvSpPr>
          <p:cNvPr id="580" name="Rectángulo redondeado 579">
            <a:extLst>
              <a:ext uri="{FF2B5EF4-FFF2-40B4-BE49-F238E27FC236}">
                <a16:creationId xmlns:a16="http://schemas.microsoft.com/office/drawing/2014/main" id="{FE4C90C5-59FC-5AD3-3008-A3798C864D6F}"/>
              </a:ext>
            </a:extLst>
          </p:cNvPr>
          <p:cNvSpPr/>
          <p:nvPr/>
        </p:nvSpPr>
        <p:spPr>
          <a:xfrm>
            <a:off x="4123267" y="3777332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604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1" name="Rectángulo redondeado 580">
            <a:extLst>
              <a:ext uri="{FF2B5EF4-FFF2-40B4-BE49-F238E27FC236}">
                <a16:creationId xmlns:a16="http://schemas.microsoft.com/office/drawing/2014/main" id="{63C8B57C-8D1E-3EEE-A28A-2A74FC15F275}"/>
              </a:ext>
            </a:extLst>
          </p:cNvPr>
          <p:cNvSpPr/>
          <p:nvPr/>
        </p:nvSpPr>
        <p:spPr>
          <a:xfrm>
            <a:off x="2836333" y="3161489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1077</a:t>
            </a:r>
          </a:p>
        </p:txBody>
      </p:sp>
      <p:sp>
        <p:nvSpPr>
          <p:cNvPr id="582" name="Rectángulo redondeado 581">
            <a:extLst>
              <a:ext uri="{FF2B5EF4-FFF2-40B4-BE49-F238E27FC236}">
                <a16:creationId xmlns:a16="http://schemas.microsoft.com/office/drawing/2014/main" id="{CF3F96DC-3081-BF54-9BA9-EB4A42D0C423}"/>
              </a:ext>
            </a:extLst>
          </p:cNvPr>
          <p:cNvSpPr/>
          <p:nvPr/>
        </p:nvSpPr>
        <p:spPr>
          <a:xfrm>
            <a:off x="5410200" y="3161489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1183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4" name="Rectángulo redondeado 583">
            <a:extLst>
              <a:ext uri="{FF2B5EF4-FFF2-40B4-BE49-F238E27FC236}">
                <a16:creationId xmlns:a16="http://schemas.microsoft.com/office/drawing/2014/main" id="{2EDFB488-541A-D972-EF79-F4AFEF4BA573}"/>
              </a:ext>
            </a:extLst>
          </p:cNvPr>
          <p:cNvSpPr/>
          <p:nvPr/>
        </p:nvSpPr>
        <p:spPr>
          <a:xfrm>
            <a:off x="1562099" y="1514332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algn="ctr"/>
            <a:r>
              <a:rPr lang="es-ES" sz="10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3961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5" name="Rectángulo redondeado 584">
            <a:extLst>
              <a:ext uri="{FF2B5EF4-FFF2-40B4-BE49-F238E27FC236}">
                <a16:creationId xmlns:a16="http://schemas.microsoft.com/office/drawing/2014/main" id="{275C63BE-F90D-362D-9CC5-3CCE3CC1204E}"/>
              </a:ext>
            </a:extLst>
          </p:cNvPr>
          <p:cNvSpPr/>
          <p:nvPr/>
        </p:nvSpPr>
        <p:spPr>
          <a:xfrm>
            <a:off x="1562098" y="3573181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687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7" name="Rectángulo redondeado 586">
            <a:extLst>
              <a:ext uri="{FF2B5EF4-FFF2-40B4-BE49-F238E27FC236}">
                <a16:creationId xmlns:a16="http://schemas.microsoft.com/office/drawing/2014/main" id="{C176C200-CA8A-259D-5CBB-326E6BB44012}"/>
              </a:ext>
            </a:extLst>
          </p:cNvPr>
          <p:cNvSpPr/>
          <p:nvPr/>
        </p:nvSpPr>
        <p:spPr>
          <a:xfrm>
            <a:off x="6684435" y="1514332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5214</a:t>
            </a:r>
          </a:p>
        </p:txBody>
      </p:sp>
      <p:sp>
        <p:nvSpPr>
          <p:cNvPr id="588" name="Rectángulo redondeado 587">
            <a:extLst>
              <a:ext uri="{FF2B5EF4-FFF2-40B4-BE49-F238E27FC236}">
                <a16:creationId xmlns:a16="http://schemas.microsoft.com/office/drawing/2014/main" id="{BDA93B42-41E9-B55A-A26C-E4BE1ACE703C}"/>
              </a:ext>
            </a:extLst>
          </p:cNvPr>
          <p:cNvSpPr/>
          <p:nvPr/>
        </p:nvSpPr>
        <p:spPr>
          <a:xfrm>
            <a:off x="6684435" y="3581718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728</a:t>
            </a:r>
            <a:endParaRPr lang="es-ES" sz="10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Rectángulo redondeado 61">
            <a:extLst>
              <a:ext uri="{FF2B5EF4-FFF2-40B4-BE49-F238E27FC236}">
                <a16:creationId xmlns:a16="http://schemas.microsoft.com/office/drawing/2014/main" id="{D9E26416-3BCC-ADBA-2064-80384A88FEA0}"/>
              </a:ext>
            </a:extLst>
          </p:cNvPr>
          <p:cNvSpPr/>
          <p:nvPr/>
        </p:nvSpPr>
        <p:spPr>
          <a:xfrm>
            <a:off x="4135965" y="2492904"/>
            <a:ext cx="829733" cy="823383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s-ES" sz="1000">
              <a:solidFill>
                <a:srgbClr val="3B3B3B"/>
              </a:solidFill>
              <a:latin typeface="Menlo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s-ES" sz="100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1260</a:t>
            </a:r>
            <a:endParaRPr lang="es-ES" sz="100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0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5" name="Google Shape;535;p37"/>
          <p:cNvSpPr txBox="1">
            <a:spLocks noGrp="1"/>
          </p:cNvSpPr>
          <p:nvPr>
            <p:ph type="title" idx="2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3"/>
          </p:nvPr>
        </p:nvSpPr>
        <p:spPr>
          <a:xfrm>
            <a:off x="2445433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04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4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02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5"/>
          </p:nvPr>
        </p:nvSpPr>
        <p:spPr>
          <a:xfrm>
            <a:off x="5144704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05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6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03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46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731252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13"/>
          </p:nvPr>
        </p:nvSpPr>
        <p:spPr>
          <a:xfrm>
            <a:off x="2445433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Clustering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subTitle" idx="14"/>
          </p:nvPr>
        </p:nvSpPr>
        <p:spPr>
          <a:xfrm>
            <a:off x="5144704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632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2205900" y="281812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 dirty="0" err="1"/>
              <a:t>Conclusions</a:t>
            </a:r>
            <a:endParaRPr sz="4500" dirty="0"/>
          </a:p>
        </p:txBody>
      </p:sp>
      <p:sp>
        <p:nvSpPr>
          <p:cNvPr id="558" name="Google Shape;558;p39"/>
          <p:cNvSpPr txBox="1">
            <a:spLocks noGrp="1"/>
          </p:cNvSpPr>
          <p:nvPr>
            <p:ph type="title" idx="2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05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9" name="Google Shape;559;p39"/>
          <p:cNvGrpSpPr/>
          <p:nvPr/>
        </p:nvGrpSpPr>
        <p:grpSpPr>
          <a:xfrm>
            <a:off x="3681010" y="2236525"/>
            <a:ext cx="736424" cy="117300"/>
            <a:chOff x="1257110" y="3761397"/>
            <a:chExt cx="736424" cy="117300"/>
          </a:xfrm>
        </p:grpSpPr>
        <p:sp>
          <p:nvSpPr>
            <p:cNvPr id="560" name="Google Shape;560;p3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 rot="10800000">
            <a:off x="341075" y="334825"/>
            <a:ext cx="1551600" cy="44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 rot="10800000">
            <a:off x="-1157975" y="2071076"/>
            <a:ext cx="2413939" cy="2414415"/>
            <a:chOff x="3217900" y="804700"/>
            <a:chExt cx="1520400" cy="1520700"/>
          </a:xfrm>
        </p:grpSpPr>
        <p:sp>
          <p:nvSpPr>
            <p:cNvPr id="567" name="Google Shape;567;p39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76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57" name="Google Shape;957;p68"/>
          <p:cNvSpPr txBox="1">
            <a:spLocks noGrp="1"/>
          </p:cNvSpPr>
          <p:nvPr>
            <p:ph type="subTitle" idx="4294967295"/>
          </p:nvPr>
        </p:nvSpPr>
        <p:spPr>
          <a:xfrm>
            <a:off x="1189409" y="1710150"/>
            <a:ext cx="23307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technique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minimized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dimensionality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preserving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majority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its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variance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As a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became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more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straightforward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examine and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visualize</a:t>
            </a:r>
            <a:endParaRPr lang="es-ES" sz="8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dirty="0">
              <a:solidFill>
                <a:srgbClr val="3B3B3B"/>
              </a:solidFill>
            </a:endParaRPr>
          </a:p>
        </p:txBody>
      </p:sp>
      <p:sp>
        <p:nvSpPr>
          <p:cNvPr id="958" name="Google Shape;958;p68"/>
          <p:cNvSpPr txBox="1">
            <a:spLocks noGrp="1"/>
          </p:cNvSpPr>
          <p:nvPr>
            <p:ph type="subTitle" idx="4294967295"/>
          </p:nvPr>
        </p:nvSpPr>
        <p:spPr>
          <a:xfrm>
            <a:off x="1189409" y="3440446"/>
            <a:ext cx="23307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technique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enabled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divide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bank's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customer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base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into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discrete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clusters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bank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might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potentially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increase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campaign's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success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rate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customizing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its</a:t>
            </a:r>
            <a:r>
              <a:rPr lang="es-ES" sz="800" dirty="0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marketing </a:t>
            </a:r>
            <a:r>
              <a:rPr lang="es-ES" sz="800" dirty="0" err="1">
                <a:solidFill>
                  <a:srgbClr val="3B3B3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techniques</a:t>
            </a:r>
            <a:endParaRPr lang="es-ES" sz="800" dirty="0">
              <a:solidFill>
                <a:srgbClr val="3B3B3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59" name="Google Shape;959;p68"/>
          <p:cNvSpPr txBox="1">
            <a:spLocks noGrp="1"/>
          </p:cNvSpPr>
          <p:nvPr>
            <p:ph type="subTitle" idx="4294967295"/>
          </p:nvPr>
        </p:nvSpPr>
        <p:spPr>
          <a:xfrm>
            <a:off x="1189409" y="13362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Playfair Display"/>
                <a:ea typeface="Playfair Display"/>
                <a:cs typeface="Playfair Display"/>
                <a:sym typeface="Playfair Display"/>
              </a:rPr>
              <a:t>PCA</a:t>
            </a:r>
            <a:endParaRPr sz="2000"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0" name="Google Shape;960;p68"/>
          <p:cNvSpPr txBox="1">
            <a:spLocks noGrp="1"/>
          </p:cNvSpPr>
          <p:nvPr>
            <p:ph type="subTitle" idx="4294967295"/>
          </p:nvPr>
        </p:nvSpPr>
        <p:spPr>
          <a:xfrm>
            <a:off x="1189409" y="306335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Playfair Display"/>
                <a:ea typeface="Playfair Display"/>
                <a:cs typeface="Playfair Display"/>
                <a:sym typeface="Playfair Display"/>
              </a:rPr>
              <a:t>Clustering</a:t>
            </a:r>
            <a:endParaRPr sz="2000"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1" name="Google Shape;961;p68"/>
          <p:cNvSpPr txBox="1"/>
          <p:nvPr/>
        </p:nvSpPr>
        <p:spPr>
          <a:xfrm>
            <a:off x="4954134" y="3290861"/>
            <a:ext cx="2944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Identification</a:t>
            </a:r>
            <a:r>
              <a:rPr lang="es-ES" sz="8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es-ES" sz="8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11 </a:t>
            </a:r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clusters</a:t>
            </a:r>
            <a:endParaRPr lang="es-ES" sz="800" dirty="0">
              <a:solidFill>
                <a:srgbClr val="3B3B3B"/>
              </a:solidFill>
              <a:latin typeface="Menlo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62" name="Google Shape;962;p68"/>
          <p:cNvSpPr txBox="1"/>
          <p:nvPr/>
        </p:nvSpPr>
        <p:spPr>
          <a:xfrm>
            <a:off x="4954134" y="2396713"/>
            <a:ext cx="2944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Less</a:t>
            </a:r>
            <a:r>
              <a:rPr lang="es-ES" sz="8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dimensions</a:t>
            </a:r>
            <a:r>
              <a:rPr lang="es-ES" sz="8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conclude</a:t>
            </a:r>
            <a:r>
              <a:rPr lang="es-ES" sz="8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in </a:t>
            </a:r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better</a:t>
            </a:r>
            <a:r>
              <a:rPr lang="es-ES" sz="8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results</a:t>
            </a:r>
            <a:endParaRPr lang="es-ES" sz="800" dirty="0">
              <a:solidFill>
                <a:srgbClr val="3B3B3B"/>
              </a:solidFill>
              <a:latin typeface="Menlo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63" name="Google Shape;963;p68"/>
          <p:cNvSpPr txBox="1"/>
          <p:nvPr/>
        </p:nvSpPr>
        <p:spPr>
          <a:xfrm>
            <a:off x="4954134" y="1534596"/>
            <a:ext cx="2944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  <a:sym typeface="Anaheim"/>
              </a:rPr>
              <a:t>Set of features containing majority of information variance</a:t>
            </a:r>
            <a:endParaRPr sz="800" dirty="0">
              <a:solidFill>
                <a:srgbClr val="3B3B3B"/>
              </a:solidFill>
              <a:latin typeface="Menlo"/>
              <a:ea typeface="Menlo" panose="020B0609030804020204" pitchFamily="49" charset="0"/>
              <a:cs typeface="Menlo" panose="020B0609030804020204" pitchFamily="49" charset="0"/>
              <a:sym typeface="Anaheim"/>
            </a:endParaRPr>
          </a:p>
        </p:txBody>
      </p:sp>
      <p:sp>
        <p:nvSpPr>
          <p:cNvPr id="964" name="Google Shape;964;p68"/>
          <p:cNvSpPr txBox="1"/>
          <p:nvPr/>
        </p:nvSpPr>
        <p:spPr>
          <a:xfrm>
            <a:off x="4954134" y="4133537"/>
            <a:ext cx="2944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Imbalanced</a:t>
            </a:r>
            <a:r>
              <a:rPr lang="es-ES" sz="8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distribution</a:t>
            </a:r>
            <a:r>
              <a:rPr lang="es-ES" sz="8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es-ES" sz="800" dirty="0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s-ES" sz="800" dirty="0" err="1">
                <a:solidFill>
                  <a:srgbClr val="3B3B3B"/>
                </a:solidFill>
                <a:latin typeface="Menlo"/>
                <a:ea typeface="Menlo" panose="020B0609030804020204" pitchFamily="49" charset="0"/>
                <a:cs typeface="Menlo" panose="020B0609030804020204" pitchFamily="49" charset="0"/>
              </a:rPr>
              <a:t>observations</a:t>
            </a:r>
            <a:endParaRPr lang="es-ES" sz="800" dirty="0">
              <a:solidFill>
                <a:srgbClr val="3B3B3B"/>
              </a:solidFill>
              <a:latin typeface="Menlo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65" name="Google Shape;965;p68"/>
          <p:cNvCxnSpPr>
            <a:cxnSpLocks/>
            <a:stCxn id="957" idx="3"/>
          </p:cNvCxnSpPr>
          <p:nvPr/>
        </p:nvCxnSpPr>
        <p:spPr>
          <a:xfrm flipV="1">
            <a:off x="3520109" y="1710150"/>
            <a:ext cx="797450" cy="47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66" name="Google Shape;966;p68"/>
          <p:cNvCxnSpPr>
            <a:cxnSpLocks/>
            <a:stCxn id="957" idx="3"/>
          </p:cNvCxnSpPr>
          <p:nvPr/>
        </p:nvCxnSpPr>
        <p:spPr>
          <a:xfrm>
            <a:off x="3520109" y="2189850"/>
            <a:ext cx="797450" cy="38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" name="Google Shape;965;p68">
            <a:extLst>
              <a:ext uri="{FF2B5EF4-FFF2-40B4-BE49-F238E27FC236}">
                <a16:creationId xmlns:a16="http://schemas.microsoft.com/office/drawing/2014/main" id="{E08C3A38-FE10-55B8-79C2-964FFCF3ABC2}"/>
              </a:ext>
            </a:extLst>
          </p:cNvPr>
          <p:cNvCxnSpPr>
            <a:cxnSpLocks/>
          </p:cNvCxnSpPr>
          <p:nvPr/>
        </p:nvCxnSpPr>
        <p:spPr>
          <a:xfrm flipV="1">
            <a:off x="3520109" y="3443687"/>
            <a:ext cx="797450" cy="47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" name="Google Shape;966;p68">
            <a:extLst>
              <a:ext uri="{FF2B5EF4-FFF2-40B4-BE49-F238E27FC236}">
                <a16:creationId xmlns:a16="http://schemas.microsoft.com/office/drawing/2014/main" id="{1853C11A-C990-048E-3EC4-0CD80C00441F}"/>
              </a:ext>
            </a:extLst>
          </p:cNvPr>
          <p:cNvCxnSpPr>
            <a:cxnSpLocks/>
          </p:cNvCxnSpPr>
          <p:nvPr/>
        </p:nvCxnSpPr>
        <p:spPr>
          <a:xfrm>
            <a:off x="3520109" y="3923387"/>
            <a:ext cx="797450" cy="38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18BBA5AC-3B1B-B218-AD0B-D7336A09C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04" y="1533396"/>
            <a:ext cx="360000" cy="3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F9BA4F1-6D90-115A-CA24-31E10CC13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304" y="2405129"/>
            <a:ext cx="356400" cy="356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C7A339-EECD-3EB7-CB6D-41364D350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626" y="3305672"/>
            <a:ext cx="321756" cy="32175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ED155A9-F82D-AD11-9F2A-A18521B22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504" y="4114337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>
            <a:spLocks noGrp="1"/>
          </p:cNvSpPr>
          <p:nvPr>
            <p:ph type="title"/>
          </p:nvPr>
        </p:nvSpPr>
        <p:spPr>
          <a:xfrm>
            <a:off x="966083" y="1866874"/>
            <a:ext cx="7211833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i="1" dirty="0"/>
              <a:t>“</a:t>
            </a:r>
            <a:r>
              <a:rPr lang="es-ES" sz="2500" i="1" dirty="0" err="1"/>
              <a:t>Unsupervised</a:t>
            </a:r>
            <a:r>
              <a:rPr lang="es-ES" sz="2500" i="1" dirty="0"/>
              <a:t> </a:t>
            </a:r>
            <a:r>
              <a:rPr lang="es-ES" sz="2500" i="1" dirty="0" err="1"/>
              <a:t>learning</a:t>
            </a:r>
            <a:r>
              <a:rPr lang="es-ES" sz="2500" i="1" dirty="0"/>
              <a:t> </a:t>
            </a:r>
            <a:r>
              <a:rPr lang="es-ES" sz="2500" i="1" dirty="0" err="1"/>
              <a:t>is</a:t>
            </a:r>
            <a:r>
              <a:rPr lang="es-ES" sz="2500" i="1" dirty="0"/>
              <a:t> </a:t>
            </a:r>
            <a:r>
              <a:rPr lang="es-ES" sz="2500" i="1" dirty="0" err="1"/>
              <a:t>where</a:t>
            </a:r>
            <a:r>
              <a:rPr lang="es-ES" sz="2500" i="1" dirty="0"/>
              <a:t> </a:t>
            </a:r>
            <a:r>
              <a:rPr lang="es-ES" sz="2500" i="1" dirty="0" err="1"/>
              <a:t>you</a:t>
            </a:r>
            <a:r>
              <a:rPr lang="es-ES" sz="2500" i="1" dirty="0"/>
              <a:t> </a:t>
            </a:r>
            <a:r>
              <a:rPr lang="es-ES" sz="2500" i="1" dirty="0" err="1"/>
              <a:t>only</a:t>
            </a:r>
            <a:r>
              <a:rPr lang="es-ES" sz="2500" i="1" dirty="0"/>
              <a:t> </a:t>
            </a:r>
            <a:r>
              <a:rPr lang="es-ES" sz="2500" i="1" dirty="0" err="1"/>
              <a:t>have</a:t>
            </a:r>
            <a:r>
              <a:rPr lang="es-ES" sz="2500" i="1" dirty="0"/>
              <a:t> input data and no </a:t>
            </a:r>
            <a:r>
              <a:rPr lang="es-ES" sz="2500" i="1" dirty="0" err="1"/>
              <a:t>corresponding</a:t>
            </a:r>
            <a:r>
              <a:rPr lang="es-ES" sz="2500" i="1" dirty="0"/>
              <a:t> output </a:t>
            </a:r>
            <a:r>
              <a:rPr lang="es-ES" sz="2500" i="1" dirty="0" err="1"/>
              <a:t>labels</a:t>
            </a:r>
            <a:r>
              <a:rPr lang="es-ES" sz="2500" i="1" dirty="0"/>
              <a:t>. </a:t>
            </a:r>
            <a:r>
              <a:rPr lang="es-ES" sz="2500" i="1" dirty="0" err="1"/>
              <a:t>The</a:t>
            </a:r>
            <a:r>
              <a:rPr lang="es-ES" sz="2500" i="1" dirty="0"/>
              <a:t> </a:t>
            </a:r>
            <a:r>
              <a:rPr lang="es-ES" sz="2500" i="1" dirty="0" err="1"/>
              <a:t>system</a:t>
            </a:r>
            <a:r>
              <a:rPr lang="es-ES" sz="2500" i="1" dirty="0"/>
              <a:t> tries </a:t>
            </a:r>
            <a:r>
              <a:rPr lang="es-ES" sz="2500" i="1" dirty="0" err="1"/>
              <a:t>to</a:t>
            </a:r>
            <a:r>
              <a:rPr lang="es-ES" sz="2500" i="1" dirty="0"/>
              <a:t> </a:t>
            </a:r>
            <a:r>
              <a:rPr lang="es-ES" sz="2500" i="1" dirty="0" err="1"/>
              <a:t>learn</a:t>
            </a:r>
            <a:r>
              <a:rPr lang="es-ES" sz="2500" i="1" dirty="0"/>
              <a:t> </a:t>
            </a:r>
            <a:r>
              <a:rPr lang="es-ES" sz="2500" i="1" dirty="0" err="1"/>
              <a:t>without</a:t>
            </a:r>
            <a:r>
              <a:rPr lang="es-ES" sz="2500" i="1" dirty="0"/>
              <a:t> a </a:t>
            </a:r>
            <a:r>
              <a:rPr lang="es-ES" sz="2500" i="1" dirty="0" err="1"/>
              <a:t>teacher</a:t>
            </a:r>
            <a:r>
              <a:rPr lang="es-ES" sz="2500" i="1" dirty="0"/>
              <a:t>.” </a:t>
            </a:r>
            <a:endParaRPr sz="2500" i="1" dirty="0"/>
          </a:p>
        </p:txBody>
      </p:sp>
      <p:sp>
        <p:nvSpPr>
          <p:cNvPr id="552" name="Google Shape;552;p38"/>
          <p:cNvSpPr txBox="1">
            <a:spLocks noGrp="1"/>
          </p:cNvSpPr>
          <p:nvPr>
            <p:ph type="subTitle" idx="1"/>
          </p:nvPr>
        </p:nvSpPr>
        <p:spPr>
          <a:xfrm>
            <a:off x="2135550" y="320187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3B3B3B"/>
                </a:solidFill>
              </a:rPr>
              <a:t>Yann </a:t>
            </a:r>
            <a:r>
              <a:rPr lang="es-ES" dirty="0" err="1">
                <a:solidFill>
                  <a:srgbClr val="3B3B3B"/>
                </a:solidFill>
              </a:rPr>
              <a:t>LeCun</a:t>
            </a:r>
            <a:endParaRPr dirty="0">
              <a:solidFill>
                <a:srgbClr val="3B3B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2205900" y="281812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Introduction</a:t>
            </a:r>
            <a:endParaRPr sz="4500" dirty="0"/>
          </a:p>
        </p:txBody>
      </p:sp>
      <p:sp>
        <p:nvSpPr>
          <p:cNvPr id="558" name="Google Shape;558;p39"/>
          <p:cNvSpPr txBox="1">
            <a:spLocks noGrp="1"/>
          </p:cNvSpPr>
          <p:nvPr>
            <p:ph type="title" idx="2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9" name="Google Shape;559;p39"/>
          <p:cNvGrpSpPr/>
          <p:nvPr/>
        </p:nvGrpSpPr>
        <p:grpSpPr>
          <a:xfrm>
            <a:off x="3681010" y="2236525"/>
            <a:ext cx="736424" cy="117300"/>
            <a:chOff x="1257110" y="3761397"/>
            <a:chExt cx="736424" cy="117300"/>
          </a:xfrm>
        </p:grpSpPr>
        <p:sp>
          <p:nvSpPr>
            <p:cNvPr id="560" name="Google Shape;560;p3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 rot="10800000">
            <a:off x="341075" y="334825"/>
            <a:ext cx="1551600" cy="44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 rot="10800000">
            <a:off x="-1157975" y="2071076"/>
            <a:ext cx="2413939" cy="2414415"/>
            <a:chOff x="3217900" y="804700"/>
            <a:chExt cx="1520400" cy="1520700"/>
          </a:xfrm>
        </p:grpSpPr>
        <p:sp>
          <p:nvSpPr>
            <p:cNvPr id="567" name="Google Shape;567;p39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dataset</a:t>
            </a:r>
            <a:endParaRPr dirty="0"/>
          </a:p>
        </p:txBody>
      </p:sp>
      <p:sp>
        <p:nvSpPr>
          <p:cNvPr id="580" name="Google Shape;580;p40"/>
          <p:cNvSpPr txBox="1">
            <a:spLocks noGrp="1"/>
          </p:cNvSpPr>
          <p:nvPr>
            <p:ph type="subTitle" idx="2"/>
          </p:nvPr>
        </p:nvSpPr>
        <p:spPr>
          <a:xfrm>
            <a:off x="1717075" y="2453997"/>
            <a:ext cx="6154309" cy="713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</a:pP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C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omplex</a:t>
            </a:r>
            <a:r>
              <a:rPr lang="es-E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relationships</a:t>
            </a:r>
            <a:r>
              <a:rPr lang="es-E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between</a:t>
            </a:r>
            <a:r>
              <a:rPr lang="es-E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consumer</a:t>
            </a:r>
            <a:r>
              <a:rPr lang="es-E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preferences</a:t>
            </a:r>
            <a:r>
              <a:rPr lang="es-E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s-E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behavior</a:t>
            </a: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5E07F7-D613-3286-9B22-DDAAC451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2" y="1544454"/>
            <a:ext cx="572700" cy="572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E6A275-508C-9D23-54DE-DD3ADA9AC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42" y="3510374"/>
            <a:ext cx="572400" cy="57240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0D0CD139-3527-1846-D77F-3DA28E61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42" y="2524614"/>
            <a:ext cx="572400" cy="572400"/>
          </a:xfrm>
          <a:prstGeom prst="rect">
            <a:avLst/>
          </a:prstGeom>
        </p:spPr>
      </p:pic>
      <p:sp>
        <p:nvSpPr>
          <p:cNvPr id="8" name="Google Shape;580;p40">
            <a:extLst>
              <a:ext uri="{FF2B5EF4-FFF2-40B4-BE49-F238E27FC236}">
                <a16:creationId xmlns:a16="http://schemas.microsoft.com/office/drawing/2014/main" id="{507F8741-D975-F0C3-1A81-E00230CA823E}"/>
              </a:ext>
            </a:extLst>
          </p:cNvPr>
          <p:cNvSpPr txBox="1">
            <a:spLocks/>
          </p:cNvSpPr>
          <p:nvPr/>
        </p:nvSpPr>
        <p:spPr>
          <a:xfrm>
            <a:off x="1717075" y="1473987"/>
            <a:ext cx="5182926" cy="71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Demographic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data,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past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marketing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campaign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responses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63BEBB-EBFC-5BC0-2FD2-8469C5A41F85}"/>
              </a:ext>
            </a:extLst>
          </p:cNvPr>
          <p:cNvSpPr txBox="1"/>
          <p:nvPr/>
        </p:nvSpPr>
        <p:spPr>
          <a:xfrm>
            <a:off x="1717075" y="3504474"/>
            <a:ext cx="6706925" cy="406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</a:pPr>
            <a:r>
              <a:rPr lang="es-ES" sz="1200" dirty="0" err="1">
                <a:solidFill>
                  <a:srgbClr val="3B3B3B"/>
                </a:solidFill>
                <a:latin typeface="Menlo" panose="020B0609030804020204" pitchFamily="49" charset="0"/>
              </a:rPr>
              <a:t>I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nfluences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consumer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engagement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loyalty</a:t>
            </a:r>
            <a:endParaRPr lang="es-E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 Solution</a:t>
            </a:r>
            <a:endParaRPr dirty="0"/>
          </a:p>
        </p:txBody>
      </p:sp>
      <p:pic>
        <p:nvPicPr>
          <p:cNvPr id="16" name="Imagen 1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EBA44779-CAAD-BB45-16FB-341EBCD9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79" y="1510021"/>
            <a:ext cx="576000" cy="576000"/>
          </a:xfrm>
          <a:prstGeom prst="rect">
            <a:avLst/>
          </a:prstGeom>
        </p:spPr>
      </p:pic>
      <p:sp>
        <p:nvSpPr>
          <p:cNvPr id="25" name="Google Shape;580;p40">
            <a:extLst>
              <a:ext uri="{FF2B5EF4-FFF2-40B4-BE49-F238E27FC236}">
                <a16:creationId xmlns:a16="http://schemas.microsoft.com/office/drawing/2014/main" id="{577E03F6-F699-6222-BF5D-AE5B79D45C20}"/>
              </a:ext>
            </a:extLst>
          </p:cNvPr>
          <p:cNvSpPr txBox="1">
            <a:spLocks/>
          </p:cNvSpPr>
          <p:nvPr/>
        </p:nvSpPr>
        <p:spPr>
          <a:xfrm>
            <a:off x="2439512" y="1442854"/>
            <a:ext cx="5182926" cy="71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Improving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efficacy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bank</a:t>
            </a:r>
            <a:r>
              <a:rPr lang="es-ES" dirty="0">
                <a:solidFill>
                  <a:srgbClr val="3B3B3B"/>
                </a:solidFill>
                <a:latin typeface="Menlo" panose="020B0609030804020204" pitchFamily="49" charset="0"/>
              </a:rPr>
              <a:t> marketing </a:t>
            </a:r>
            <a:r>
              <a:rPr lang="es-ES" dirty="0" err="1">
                <a:solidFill>
                  <a:srgbClr val="3B3B3B"/>
                </a:solidFill>
                <a:latin typeface="Menlo" panose="020B0609030804020204" pitchFamily="49" charset="0"/>
              </a:rPr>
              <a:t>initiatives</a:t>
            </a: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200000"/>
              </a:lnSpc>
            </a:pP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sp>
        <p:nvSpPr>
          <p:cNvPr id="19" name="Google Shape;580;p40">
            <a:extLst>
              <a:ext uri="{FF2B5EF4-FFF2-40B4-BE49-F238E27FC236}">
                <a16:creationId xmlns:a16="http://schemas.microsoft.com/office/drawing/2014/main" id="{88C7F40B-F75F-EE8F-43F9-1B153E21EB7C}"/>
              </a:ext>
            </a:extLst>
          </p:cNvPr>
          <p:cNvSpPr txBox="1">
            <a:spLocks/>
          </p:cNvSpPr>
          <p:nvPr/>
        </p:nvSpPr>
        <p:spPr>
          <a:xfrm>
            <a:off x="1814440" y="2995460"/>
            <a:ext cx="1918850" cy="5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lnSpc>
                <a:spcPct val="200000"/>
              </a:lnSpc>
            </a:pP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One-size-fits-all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tactics</a:t>
            </a:r>
            <a:endParaRPr lang="es-E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200000"/>
              </a:lnSpc>
            </a:pP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533245DA-A296-0AD5-B428-A2513BC3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926" y="2505581"/>
            <a:ext cx="489879" cy="48987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13FA484C-24DD-A115-BD49-1BF82BB20383}"/>
              </a:ext>
            </a:extLst>
          </p:cNvPr>
          <p:cNvSpPr txBox="1"/>
          <p:nvPr/>
        </p:nvSpPr>
        <p:spPr>
          <a:xfrm>
            <a:off x="5068972" y="2995460"/>
            <a:ext cx="2260588" cy="1145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1200" dirty="0">
                <a:solidFill>
                  <a:srgbClr val="3B3B3B"/>
                </a:solidFill>
                <a:latin typeface="Menlo" panose="020B0609030804020204" pitchFamily="49" charset="0"/>
              </a:rPr>
              <a:t>M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ore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sophisticated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data-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driven</a:t>
            </a:r>
            <a:r>
              <a:rPr lang="es-E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approaches</a:t>
            </a:r>
            <a:endParaRPr lang="es-E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 algn="ctr">
              <a:lnSpc>
                <a:spcPct val="200000"/>
              </a:lnSpc>
            </a:pPr>
            <a:endParaRPr lang="es-E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8C910538-B78B-A143-771F-C696AF9DC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266" y="2462520"/>
            <a:ext cx="576000" cy="576000"/>
          </a:xfrm>
          <a:prstGeom prst="rect">
            <a:avLst/>
          </a:prstGeom>
        </p:spPr>
      </p:pic>
      <p:sp>
        <p:nvSpPr>
          <p:cNvPr id="27" name="Google Shape;580;p40">
            <a:extLst>
              <a:ext uri="{FF2B5EF4-FFF2-40B4-BE49-F238E27FC236}">
                <a16:creationId xmlns:a16="http://schemas.microsoft.com/office/drawing/2014/main" id="{28162A58-B729-75DE-EE60-F7F13D8E485C}"/>
              </a:ext>
            </a:extLst>
          </p:cNvPr>
          <p:cNvSpPr txBox="1">
            <a:spLocks/>
          </p:cNvSpPr>
          <p:nvPr/>
        </p:nvSpPr>
        <p:spPr>
          <a:xfrm>
            <a:off x="4024197" y="1974058"/>
            <a:ext cx="881676" cy="10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es-ES" sz="3600" dirty="0">
                <a:solidFill>
                  <a:srgbClr val="3B3B3B"/>
                </a:solidFill>
                <a:latin typeface="Playfair Display" pitchFamily="2" charset="77"/>
              </a:rPr>
              <a:t>VS</a:t>
            </a:r>
            <a:endParaRPr lang="es-ES" sz="1200" b="0" dirty="0">
              <a:solidFill>
                <a:srgbClr val="3B3B3B"/>
              </a:solidFill>
              <a:effectLst/>
              <a:latin typeface="Playfair Display" pitchFamily="2" charset="77"/>
            </a:endParaRPr>
          </a:p>
          <a:p>
            <a:pPr marL="0" indent="0">
              <a:lnSpc>
                <a:spcPct val="200000"/>
              </a:lnSpc>
            </a:pPr>
            <a:endParaRPr lang="es-ES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3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5" name="Google Shape;535;p37"/>
          <p:cNvSpPr txBox="1">
            <a:spLocks noGrp="1"/>
          </p:cNvSpPr>
          <p:nvPr>
            <p:ph type="title" idx="2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01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3"/>
          </p:nvPr>
        </p:nvSpPr>
        <p:spPr>
          <a:xfrm>
            <a:off x="2445433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04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4"/>
          </p:nvPr>
        </p:nvSpPr>
        <p:spPr>
          <a:xfrm>
            <a:off x="3419271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02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5"/>
          </p:nvPr>
        </p:nvSpPr>
        <p:spPr>
          <a:xfrm>
            <a:off x="5144704" y="3177441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05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6"/>
          </p:nvPr>
        </p:nvSpPr>
        <p:spPr>
          <a:xfrm>
            <a:off x="6118549" y="1504570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03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46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subTitle" idx="9"/>
          </p:nvPr>
        </p:nvSpPr>
        <p:spPr>
          <a:xfrm>
            <a:off x="6118550" y="1973643"/>
            <a:ext cx="2731252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13"/>
          </p:nvPr>
        </p:nvSpPr>
        <p:spPr>
          <a:xfrm>
            <a:off x="2445433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layfair Display"/>
                <a:ea typeface="Playfair Display"/>
                <a:cs typeface="Playfair Display"/>
                <a:sym typeface="Playfair Display"/>
              </a:rPr>
              <a:t>Clustering Analysis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subTitle" idx="14"/>
          </p:nvPr>
        </p:nvSpPr>
        <p:spPr>
          <a:xfrm>
            <a:off x="5144704" y="36466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b="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4211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2205900" y="281812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 dirty="0" err="1"/>
              <a:t>Exploratory</a:t>
            </a:r>
            <a:r>
              <a:rPr lang="es-ES" sz="4500" dirty="0"/>
              <a:t> Data </a:t>
            </a:r>
            <a:r>
              <a:rPr lang="es-ES" sz="4500" dirty="0" err="1"/>
              <a:t>Analysis</a:t>
            </a:r>
            <a:r>
              <a:rPr lang="es-ES" sz="4500" dirty="0"/>
              <a:t> (EDA)</a:t>
            </a:r>
            <a:endParaRPr sz="4500" dirty="0"/>
          </a:p>
        </p:txBody>
      </p:sp>
      <p:sp>
        <p:nvSpPr>
          <p:cNvPr id="558" name="Google Shape;558;p39"/>
          <p:cNvSpPr txBox="1">
            <a:spLocks noGrp="1"/>
          </p:cNvSpPr>
          <p:nvPr>
            <p:ph type="title" idx="2"/>
          </p:nvPr>
        </p:nvSpPr>
        <p:spPr>
          <a:xfrm>
            <a:off x="2205900" y="1774925"/>
            <a:ext cx="1398900" cy="9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9" name="Google Shape;559;p39"/>
          <p:cNvGrpSpPr/>
          <p:nvPr/>
        </p:nvGrpSpPr>
        <p:grpSpPr>
          <a:xfrm>
            <a:off x="3681010" y="2236525"/>
            <a:ext cx="736424" cy="117300"/>
            <a:chOff x="1257110" y="3761397"/>
            <a:chExt cx="736424" cy="117300"/>
          </a:xfrm>
        </p:grpSpPr>
        <p:sp>
          <p:nvSpPr>
            <p:cNvPr id="560" name="Google Shape;560;p39"/>
            <p:cNvSpPr/>
            <p:nvPr/>
          </p:nvSpPr>
          <p:spPr>
            <a:xfrm rot="5400000">
              <a:off x="1249160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 rot="5400000">
              <a:off x="1407916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 rot="5400000">
              <a:off x="1566672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 rot="5400000">
              <a:off x="1725428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 rot="5400000">
              <a:off x="1884183" y="3769347"/>
              <a:ext cx="117300" cy="101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 rot="10800000">
            <a:off x="341075" y="334825"/>
            <a:ext cx="1551600" cy="447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 rot="10800000">
            <a:off x="-1157975" y="2071076"/>
            <a:ext cx="2413939" cy="2414415"/>
            <a:chOff x="3217900" y="804700"/>
            <a:chExt cx="1520400" cy="1520700"/>
          </a:xfrm>
        </p:grpSpPr>
        <p:sp>
          <p:nvSpPr>
            <p:cNvPr id="567" name="Google Shape;567;p39"/>
            <p:cNvSpPr/>
            <p:nvPr/>
          </p:nvSpPr>
          <p:spPr>
            <a:xfrm>
              <a:off x="3432100" y="1019050"/>
              <a:ext cx="1093500" cy="1093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541750" y="1128550"/>
              <a:ext cx="874200" cy="874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875200" y="1462150"/>
              <a:ext cx="207300" cy="2073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772450" y="1359400"/>
              <a:ext cx="412800" cy="412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656650" y="1243600"/>
              <a:ext cx="644400" cy="644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327850" y="914800"/>
              <a:ext cx="1302000" cy="13020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3217900" y="804700"/>
              <a:ext cx="1520400" cy="15207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843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Gained from Exploration</a:t>
            </a:r>
            <a:endParaRPr dirty="0"/>
          </a:p>
        </p:txBody>
      </p:sp>
      <p:pic>
        <p:nvPicPr>
          <p:cNvPr id="11" name="Imagen 1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8037A1C-71E7-3229-EE15-37F1CC9BD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4"/>
          <a:stretch/>
        </p:blipFill>
        <p:spPr>
          <a:xfrm>
            <a:off x="253550" y="1177675"/>
            <a:ext cx="5856792" cy="3520800"/>
          </a:xfrm>
          <a:prstGeom prst="rect">
            <a:avLst/>
          </a:prstGeom>
        </p:spPr>
      </p:pic>
      <p:sp>
        <p:nvSpPr>
          <p:cNvPr id="12" name="Google Shape;580;p40">
            <a:extLst>
              <a:ext uri="{FF2B5EF4-FFF2-40B4-BE49-F238E27FC236}">
                <a16:creationId xmlns:a16="http://schemas.microsoft.com/office/drawing/2014/main" id="{9DD5A0C5-E2A1-738A-F6D0-F49D5105CB24}"/>
              </a:ext>
            </a:extLst>
          </p:cNvPr>
          <p:cNvSpPr txBox="1">
            <a:spLocks/>
          </p:cNvSpPr>
          <p:nvPr/>
        </p:nvSpPr>
        <p:spPr>
          <a:xfrm>
            <a:off x="6202018" y="1311965"/>
            <a:ext cx="2790907" cy="302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prevailing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age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group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ranges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from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30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40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years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age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three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types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job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considerably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more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frecuent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among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targeted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audience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(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administrators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blue-collar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workers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and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technicians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)</a:t>
            </a: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25% and 75%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percentile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three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jobs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encaptures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30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40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age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group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wholly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same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situation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occurs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with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education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degree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majority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audience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in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possesion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either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university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degree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have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finished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high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school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Gained from Exploration</a:t>
            </a:r>
            <a:endParaRPr dirty="0"/>
          </a:p>
        </p:txBody>
      </p:sp>
      <p:sp>
        <p:nvSpPr>
          <p:cNvPr id="12" name="Google Shape;580;p40">
            <a:extLst>
              <a:ext uri="{FF2B5EF4-FFF2-40B4-BE49-F238E27FC236}">
                <a16:creationId xmlns:a16="http://schemas.microsoft.com/office/drawing/2014/main" id="{9DD5A0C5-E2A1-738A-F6D0-F49D5105CB24}"/>
              </a:ext>
            </a:extLst>
          </p:cNvPr>
          <p:cNvSpPr txBox="1">
            <a:spLocks/>
          </p:cNvSpPr>
          <p:nvPr/>
        </p:nvSpPr>
        <p:spPr>
          <a:xfrm>
            <a:off x="6202018" y="1663094"/>
            <a:ext cx="2790907" cy="255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Either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house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personal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loans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distributions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even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out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very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similar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amount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people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that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have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taken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personal loan and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who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haven’t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House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loans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are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equally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frequent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independent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employment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each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customer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There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is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evidently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higher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density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of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house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loans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among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technicians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administrators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 and blue-collar </a:t>
            </a:r>
            <a:r>
              <a:rPr lang="es-ES" sz="700" dirty="0" err="1">
                <a:solidFill>
                  <a:srgbClr val="3B3B3B"/>
                </a:solidFill>
                <a:latin typeface="Menlo" panose="020B0609030804020204" pitchFamily="49" charset="0"/>
              </a:rPr>
              <a:t>workers</a:t>
            </a:r>
            <a:r>
              <a:rPr lang="es-ES" sz="700" dirty="0">
                <a:solidFill>
                  <a:srgbClr val="3B3B3B"/>
                </a:solidFill>
                <a:latin typeface="Menlo" panose="020B0609030804020204" pitchFamily="49" charset="0"/>
              </a:rPr>
              <a:t>. </a:t>
            </a: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r>
              <a:rPr lang="es-ES" sz="700" dirty="0" err="1">
                <a:solidFill>
                  <a:srgbClr val="3B3B3B"/>
                </a:solidFill>
                <a:latin typeface="Menlo"/>
              </a:rPr>
              <a:t>The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prevailing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trend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is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that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more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people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do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have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a </a:t>
            </a:r>
            <a:r>
              <a:rPr lang="es-ES" sz="700" dirty="0" err="1">
                <a:solidFill>
                  <a:srgbClr val="3B3B3B"/>
                </a:solidFill>
                <a:latin typeface="Menlo"/>
              </a:rPr>
              <a:t>house</a:t>
            </a:r>
            <a:r>
              <a:rPr lang="es-ES" sz="700" dirty="0">
                <a:solidFill>
                  <a:srgbClr val="3B3B3B"/>
                </a:solidFill>
                <a:latin typeface="Menlo"/>
              </a:rPr>
              <a:t> loan. </a:t>
            </a: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SzPct val="130000"/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 marL="171450" indent="-171450" algn="just">
              <a:lnSpc>
                <a:spcPct val="200000"/>
              </a:lnSpc>
              <a:buFont typeface="Wingdings" pitchFamily="2" charset="2"/>
              <a:buChar char="§"/>
            </a:pPr>
            <a:endParaRPr lang="es-ES" sz="70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34052C-A8A2-A70E-8221-620CC9966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4"/>
          <a:stretch/>
        </p:blipFill>
        <p:spPr>
          <a:xfrm>
            <a:off x="237647" y="1177675"/>
            <a:ext cx="5860800" cy="3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2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t Reduction in Manufacturing Industry in Business by Slidesgo">
  <a:themeElements>
    <a:clrScheme name="Simple Light">
      <a:dk1>
        <a:srgbClr val="000000"/>
      </a:dk1>
      <a:lt1>
        <a:srgbClr val="FFFFFF"/>
      </a:lt1>
      <a:dk2>
        <a:srgbClr val="D8DCE5"/>
      </a:dk2>
      <a:lt2>
        <a:srgbClr val="F0F1F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831</Words>
  <Application>Microsoft Macintosh PowerPoint</Application>
  <PresentationFormat>Presentación en pantalla (16:9)</PresentationFormat>
  <Paragraphs>162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Open Sans</vt:lpstr>
      <vt:lpstr>Wingdings</vt:lpstr>
      <vt:lpstr>Playfair Display</vt:lpstr>
      <vt:lpstr>Menlo</vt:lpstr>
      <vt:lpstr>Anaheim</vt:lpstr>
      <vt:lpstr>Arial</vt:lpstr>
      <vt:lpstr>Cost Reduction in Manufacturing Industry in Business by Slidesgo</vt:lpstr>
      <vt:lpstr>Unsupervised Learning on Bank Marketing Data</vt:lpstr>
      <vt:lpstr>Table of contents</vt:lpstr>
      <vt:lpstr>Introduction</vt:lpstr>
      <vt:lpstr>About the dataset</vt:lpstr>
      <vt:lpstr>Problem vs Solution</vt:lpstr>
      <vt:lpstr>Table of contents</vt:lpstr>
      <vt:lpstr>Exploratory Data Analysis (EDA)</vt:lpstr>
      <vt:lpstr>Insights Gained from Exploration</vt:lpstr>
      <vt:lpstr>Insights Gained from Exploration</vt:lpstr>
      <vt:lpstr>Insights Gained from Exploration</vt:lpstr>
      <vt:lpstr>Table of contents</vt:lpstr>
      <vt:lpstr>Principal Component Analysis (PCA)</vt:lpstr>
      <vt:lpstr>Encoding</vt:lpstr>
      <vt:lpstr>Kaisser Rule vs Explained Variance </vt:lpstr>
      <vt:lpstr>Important Variables</vt:lpstr>
      <vt:lpstr>Table of contents</vt:lpstr>
      <vt:lpstr>Clustering Analysis</vt:lpstr>
      <vt:lpstr>K-Means</vt:lpstr>
      <vt:lpstr>K-Means Silhouette Diagram</vt:lpstr>
      <vt:lpstr>Cluster Distribution</vt:lpstr>
      <vt:lpstr>Table of contents</vt:lpstr>
      <vt:lpstr>Conclusions</vt:lpstr>
      <vt:lpstr>Conclusions</vt:lpstr>
      <vt:lpstr>“Unsupervised learning is where you only have input data and no corresponding output labels. The system tries to learn without a teacher.”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on Bank Marketing Data</dc:title>
  <cp:lastModifiedBy>Sergio Cuenca Núñez</cp:lastModifiedBy>
  <cp:revision>10</cp:revision>
  <dcterms:modified xsi:type="dcterms:W3CDTF">2024-02-20T17:09:01Z</dcterms:modified>
</cp:coreProperties>
</file>