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6"/>
  </p:notesMasterIdLst>
  <p:sldIdLst>
    <p:sldId id="256" r:id="rId2"/>
    <p:sldId id="266" r:id="rId3"/>
    <p:sldId id="267" r:id="rId4"/>
    <p:sldId id="269" r:id="rId5"/>
    <p:sldId id="257" r:id="rId6"/>
    <p:sldId id="258" r:id="rId7"/>
    <p:sldId id="259" r:id="rId8"/>
    <p:sldId id="260" r:id="rId9"/>
    <p:sldId id="265" r:id="rId10"/>
    <p:sldId id="261" r:id="rId11"/>
    <p:sldId id="264" r:id="rId12"/>
    <p:sldId id="262" r:id="rId13"/>
    <p:sldId id="263"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u" initials="C" lastIdx="1" clrIdx="0">
    <p:extLst>
      <p:ext uri="{19B8F6BF-5375-455C-9EA6-DF929625EA0E}">
        <p15:presenceInfo xmlns:p15="http://schemas.microsoft.com/office/powerpoint/2012/main" userId="Comp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bg1"/>
                </a:solidFill>
                <a:latin typeface="+mn-lt"/>
                <a:ea typeface="+mn-ea"/>
                <a:cs typeface="+mn-cs"/>
              </a:defRPr>
            </a:pPr>
            <a:r>
              <a:rPr lang="es-ES" dirty="0">
                <a:solidFill>
                  <a:schemeClr val="bg1"/>
                </a:solidFill>
              </a:rPr>
              <a:t> Distribución de reservas por segmento de mercado</a:t>
            </a:r>
          </a:p>
        </c:rich>
      </c:tx>
      <c:layout>
        <c:manualLayout>
          <c:xMode val="edge"/>
          <c:yMode val="edge"/>
          <c:x val="0.19607181760472484"/>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bg1"/>
              </a:solidFill>
              <a:latin typeface="+mn-lt"/>
              <a:ea typeface="+mn-ea"/>
              <a:cs typeface="+mn-cs"/>
            </a:defRPr>
          </a:pPr>
          <a:endParaRPr lang="es-ES"/>
        </a:p>
      </c:txPr>
    </c:title>
    <c:autoTitleDeleted val="0"/>
    <c:plotArea>
      <c:layout>
        <c:manualLayout>
          <c:layoutTarget val="inner"/>
          <c:xMode val="edge"/>
          <c:yMode val="edge"/>
          <c:x val="0.11315124070539111"/>
          <c:y val="0.13278244297253294"/>
          <c:w val="0.87767646622820983"/>
          <c:h val="0.73213282748961894"/>
        </c:manualLayout>
      </c:layout>
      <c:barChart>
        <c:barDir val="col"/>
        <c:grouping val="clustered"/>
        <c:varyColors val="0"/>
        <c:ser>
          <c:idx val="0"/>
          <c:order val="0"/>
          <c:tx>
            <c:strRef>
              <c:f>Hoja1!$B$1</c:f>
              <c:strCache>
                <c:ptCount val="1"/>
                <c:pt idx="0">
                  <c:v> Distribución de reservas por segmento de mercado</c:v>
                </c:pt>
              </c:strCache>
            </c:strRef>
          </c:tx>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Online</c:v>
                </c:pt>
                <c:pt idx="1">
                  <c:v>Ofline</c:v>
                </c:pt>
                <c:pt idx="2">
                  <c:v>Corporativo</c:v>
                </c:pt>
                <c:pt idx="3">
                  <c:v>Complementario</c:v>
                </c:pt>
                <c:pt idx="4">
                  <c:v>Personal de aerolineas</c:v>
                </c:pt>
              </c:strCache>
            </c:strRef>
          </c:cat>
          <c:val>
            <c:numRef>
              <c:f>Hoja1!$B$2:$B$6</c:f>
              <c:numCache>
                <c:formatCode>General</c:formatCode>
                <c:ptCount val="5"/>
                <c:pt idx="0">
                  <c:v>23214</c:v>
                </c:pt>
                <c:pt idx="1">
                  <c:v>10528</c:v>
                </c:pt>
                <c:pt idx="2">
                  <c:v>2017</c:v>
                </c:pt>
                <c:pt idx="3">
                  <c:v>391</c:v>
                </c:pt>
                <c:pt idx="4">
                  <c:v>125</c:v>
                </c:pt>
              </c:numCache>
            </c:numRef>
          </c:val>
          <c:extLst>
            <c:ext xmlns:c16="http://schemas.microsoft.com/office/drawing/2014/chart" uri="{C3380CC4-5D6E-409C-BE32-E72D297353CC}">
              <c16:uniqueId val="{00000000-BD0D-4123-97F3-24B3C1995476}"/>
            </c:ext>
          </c:extLst>
        </c:ser>
        <c:dLbls>
          <c:showLegendKey val="0"/>
          <c:showVal val="1"/>
          <c:showCatName val="0"/>
          <c:showSerName val="0"/>
          <c:showPercent val="0"/>
          <c:showBubbleSize val="0"/>
        </c:dLbls>
        <c:gapWidth val="100"/>
        <c:overlap val="-25"/>
        <c:axId val="94481408"/>
        <c:axId val="107357312"/>
      </c:barChart>
      <c:catAx>
        <c:axId val="9448140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r>
                  <a:rPr lang="es-ES" dirty="0">
                    <a:solidFill>
                      <a:schemeClr val="bg1"/>
                    </a:solidFill>
                  </a:rPr>
                  <a:t>Tipo de reserva</a:t>
                </a:r>
              </a:p>
            </c:rich>
          </c:tx>
          <c:layout>
            <c:manualLayout>
              <c:xMode val="edge"/>
              <c:yMode val="edge"/>
              <c:x val="0.47481954575646046"/>
              <c:y val="0.9352994408374788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title>
        <c:numFmt formatCode="General" sourceLinked="1"/>
        <c:majorTickMark val="none"/>
        <c:minorTickMark val="none"/>
        <c:tickLblPos val="nextTo"/>
        <c:spPr>
          <a:noFill/>
          <a:ln w="12700" cap="flat" cmpd="sng" algn="ctr">
            <a:solidFill>
              <a:schemeClr val="bg1"/>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07357312"/>
        <c:crosses val="autoZero"/>
        <c:auto val="1"/>
        <c:lblAlgn val="ctr"/>
        <c:lblOffset val="100"/>
        <c:noMultiLvlLbl val="0"/>
      </c:catAx>
      <c:valAx>
        <c:axId val="107357312"/>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197" b="0" i="0" u="none" strike="noStrike" kern="1200" baseline="0">
                    <a:solidFill>
                      <a:schemeClr val="bg1"/>
                    </a:solidFill>
                    <a:latin typeface="+mn-lt"/>
                    <a:ea typeface="+mn-ea"/>
                    <a:cs typeface="+mn-cs"/>
                  </a:defRPr>
                </a:pPr>
                <a:r>
                  <a:rPr lang="es-ES" dirty="0">
                    <a:solidFill>
                      <a:schemeClr val="bg1"/>
                    </a:solidFill>
                  </a:rPr>
                  <a:t>Cantidad</a:t>
                </a:r>
              </a:p>
            </c:rich>
          </c:tx>
          <c:layout>
            <c:manualLayout>
              <c:xMode val="edge"/>
              <c:yMode val="edge"/>
              <c:x val="1.8071061627288328E-2"/>
              <c:y val="0.41044047314467036"/>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title>
        <c:numFmt formatCode="General" sourceLinked="1"/>
        <c:majorTickMark val="none"/>
        <c:minorTickMark val="none"/>
        <c:tickLblPos val="nextTo"/>
        <c:spPr>
          <a:noFill/>
          <a:ln>
            <a:solidFill>
              <a:schemeClr val="bg1">
                <a:alpha val="99000"/>
              </a:schemeClr>
            </a:solid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94481408"/>
        <c:crosses val="autoZero"/>
        <c:crossBetween val="between"/>
      </c:valAx>
      <c:spPr>
        <a:solidFill>
          <a:schemeClr val="tx1">
            <a:alpha val="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just">
              <a:defRPr sz="1862" b="0" i="0" u="none" strike="noStrike" baseline="0">
                <a:solidFill>
                  <a:schemeClr val="bg1"/>
                </a:solidFill>
                <a:latin typeface="+mn-lt"/>
                <a:ea typeface="+mn-ea"/>
                <a:cs typeface="+mn-cs"/>
              </a:defRPr>
            </a:pPr>
            <a:r>
              <a:rPr lang="es-ES" sz="1862" b="0" i="0" u="none" strike="noStrike" baseline="0" dirty="0">
                <a:effectLst/>
              </a:rPr>
              <a:t>Reservas por tipo de habitación</a:t>
            </a:r>
            <a:endParaRPr lang="en-US" dirty="0">
              <a:solidFill>
                <a:schemeClr val="bg1"/>
              </a:solidFill>
            </a:endParaRPr>
          </a:p>
        </c:rich>
      </c:tx>
      <c:overlay val="0"/>
      <c:spPr>
        <a:solidFill>
          <a:schemeClr val="tx1"/>
        </a:solidFill>
        <a:ln>
          <a:noFill/>
        </a:ln>
        <a:effectLst/>
      </c:spPr>
      <c:txPr>
        <a:bodyPr rot="0" spcFirstLastPara="1" vertOverflow="ellipsis" vert="horz" wrap="square" anchor="ctr" anchorCtr="1"/>
        <a:lstStyle/>
        <a:p>
          <a:pPr algn="just">
            <a:defRPr sz="1862" b="0" i="0" u="none" strike="noStrike" baseline="0">
              <a:solidFill>
                <a:schemeClr val="bg1"/>
              </a:solidFill>
              <a:latin typeface="+mn-lt"/>
              <a:ea typeface="+mn-ea"/>
              <a:cs typeface="+mn-cs"/>
            </a:defRPr>
          </a:pPr>
          <a:endParaRPr lang="es-ES"/>
        </a:p>
      </c:txPr>
    </c:title>
    <c:autoTitleDeleted val="0"/>
    <c:plotArea>
      <c:layout/>
      <c:barChart>
        <c:barDir val="bar"/>
        <c:grouping val="clustered"/>
        <c:varyColors val="0"/>
        <c:ser>
          <c:idx val="0"/>
          <c:order val="0"/>
          <c:spPr>
            <a:pattFill prst="pct70">
              <a:fgClr>
                <a:schemeClr val="accent1"/>
              </a:fgClr>
              <a:bgClr>
                <a:schemeClr val="bg1"/>
              </a:bgClr>
            </a:pattFill>
            <a:ln>
              <a:noFill/>
            </a:ln>
            <a:effectLst/>
          </c:spPr>
          <c:invertIfNegative val="0"/>
          <c:dPt>
            <c:idx val="1"/>
            <c:invertIfNegative val="0"/>
            <c:bubble3D val="0"/>
            <c:spPr>
              <a:pattFill prst="pct70">
                <a:fgClr>
                  <a:schemeClr val="accent1"/>
                </a:fgClr>
                <a:bgClr>
                  <a:schemeClr val="bg1"/>
                </a:bgClr>
              </a:pattFill>
              <a:ln>
                <a:noFill/>
              </a:ln>
              <a:effectLst/>
            </c:spPr>
            <c:extLst>
              <c:ext xmlns:c16="http://schemas.microsoft.com/office/drawing/2014/chart" uri="{C3380CC4-5D6E-409C-BE32-E72D297353CC}">
                <c16:uniqueId val="{00000005-C9D5-4F8A-ADF6-59D52EADD227}"/>
              </c:ext>
            </c:extLst>
          </c:dPt>
          <c:dPt>
            <c:idx val="2"/>
            <c:invertIfNegative val="0"/>
            <c:bubble3D val="0"/>
            <c:spPr>
              <a:pattFill prst="pct70">
                <a:fgClr>
                  <a:schemeClr val="accent1"/>
                </a:fgClr>
                <a:bgClr>
                  <a:schemeClr val="bg1"/>
                </a:bgClr>
              </a:pattFill>
              <a:ln>
                <a:noFill/>
              </a:ln>
              <a:effectLst/>
            </c:spPr>
            <c:extLst>
              <c:ext xmlns:c16="http://schemas.microsoft.com/office/drawing/2014/chart" uri="{C3380CC4-5D6E-409C-BE32-E72D297353CC}">
                <c16:uniqueId val="{00000006-C9D5-4F8A-ADF6-59D52EADD227}"/>
              </c:ext>
            </c:extLst>
          </c:dPt>
          <c:dPt>
            <c:idx val="3"/>
            <c:invertIfNegative val="0"/>
            <c:bubble3D val="0"/>
            <c:spPr>
              <a:pattFill prst="pct70">
                <a:fgClr>
                  <a:schemeClr val="accent1"/>
                </a:fgClr>
                <a:bgClr>
                  <a:schemeClr val="bg1"/>
                </a:bgClr>
              </a:pattFill>
              <a:ln>
                <a:noFill/>
              </a:ln>
              <a:effectLst/>
            </c:spPr>
            <c:extLst>
              <c:ext xmlns:c16="http://schemas.microsoft.com/office/drawing/2014/chart" uri="{C3380CC4-5D6E-409C-BE32-E72D297353CC}">
                <c16:uniqueId val="{00000003-C9D5-4F8A-ADF6-59D52EADD227}"/>
              </c:ext>
            </c:extLst>
          </c:dPt>
          <c:dPt>
            <c:idx val="4"/>
            <c:invertIfNegative val="0"/>
            <c:bubble3D val="0"/>
            <c:spPr>
              <a:pattFill prst="pct70">
                <a:fgClr>
                  <a:schemeClr val="accent1"/>
                </a:fgClr>
                <a:bgClr>
                  <a:schemeClr val="bg1"/>
                </a:bgClr>
              </a:pattFill>
              <a:ln>
                <a:noFill/>
              </a:ln>
              <a:effectLst/>
            </c:spPr>
            <c:extLst>
              <c:ext xmlns:c16="http://schemas.microsoft.com/office/drawing/2014/chart" uri="{C3380CC4-5D6E-409C-BE32-E72D297353CC}">
                <c16:uniqueId val="{00000004-C9D5-4F8A-ADF6-59D52EADD227}"/>
              </c:ext>
            </c:extLst>
          </c:dPt>
          <c:dPt>
            <c:idx val="5"/>
            <c:invertIfNegative val="0"/>
            <c:bubble3D val="0"/>
            <c:spPr>
              <a:pattFill prst="pct70">
                <a:fgClr>
                  <a:schemeClr val="accent1"/>
                </a:fgClr>
                <a:bgClr>
                  <a:schemeClr val="bg1"/>
                </a:bgClr>
              </a:pattFill>
              <a:ln>
                <a:noFill/>
              </a:ln>
              <a:effectLst/>
            </c:spPr>
            <c:extLst>
              <c:ext xmlns:c16="http://schemas.microsoft.com/office/drawing/2014/chart" uri="{C3380CC4-5D6E-409C-BE32-E72D297353CC}">
                <c16:uniqueId val="{00000007-C9D5-4F8A-ADF6-59D52EADD22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baseline="0">
                    <a:solidFill>
                      <a:schemeClr val="bg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Hoja1!$A$2:$A$8</c:f>
              <c:strCache>
                <c:ptCount val="7"/>
                <c:pt idx="0">
                  <c:v>Tipo 1</c:v>
                </c:pt>
                <c:pt idx="1">
                  <c:v>Tipo 2</c:v>
                </c:pt>
                <c:pt idx="2">
                  <c:v>Tipo 3</c:v>
                </c:pt>
                <c:pt idx="3">
                  <c:v>Tipo 4</c:v>
                </c:pt>
                <c:pt idx="4">
                  <c:v>Tipo 5</c:v>
                </c:pt>
                <c:pt idx="5">
                  <c:v>Tipo 6</c:v>
                </c:pt>
                <c:pt idx="6">
                  <c:v>Tipo 7</c:v>
                </c:pt>
              </c:strCache>
            </c:strRef>
          </c:cat>
          <c:val>
            <c:numRef>
              <c:f>Hoja1!$B$2:$B$8</c:f>
              <c:numCache>
                <c:formatCode>General</c:formatCode>
                <c:ptCount val="7"/>
                <c:pt idx="0">
                  <c:v>28130</c:v>
                </c:pt>
                <c:pt idx="1">
                  <c:v>692</c:v>
                </c:pt>
                <c:pt idx="2">
                  <c:v>7</c:v>
                </c:pt>
                <c:pt idx="3">
                  <c:v>6057</c:v>
                </c:pt>
                <c:pt idx="4">
                  <c:v>265</c:v>
                </c:pt>
                <c:pt idx="5">
                  <c:v>966</c:v>
                </c:pt>
                <c:pt idx="6">
                  <c:v>0.77546519999999997</c:v>
                </c:pt>
              </c:numCache>
            </c:numRef>
          </c:val>
          <c:extLst>
            <c:ext xmlns:c16="http://schemas.microsoft.com/office/drawing/2014/chart" uri="{C3380CC4-5D6E-409C-BE32-E72D297353CC}">
              <c16:uniqueId val="{00000000-C9D5-4F8A-ADF6-59D52EADD227}"/>
            </c:ext>
          </c:extLst>
        </c:ser>
        <c:dLbls>
          <c:showLegendKey val="0"/>
          <c:showVal val="0"/>
          <c:showCatName val="0"/>
          <c:showSerName val="0"/>
          <c:showPercent val="0"/>
          <c:showBubbleSize val="0"/>
        </c:dLbls>
        <c:gapWidth val="6"/>
        <c:axId val="154681344"/>
        <c:axId val="154670976"/>
      </c:barChart>
      <c:valAx>
        <c:axId val="154670976"/>
        <c:scaling>
          <c:orientation val="minMax"/>
        </c:scaling>
        <c:delete val="1"/>
        <c:axPos val="b"/>
        <c:majorGridlines>
          <c:spPr>
            <a:ln w="9525" cap="flat" cmpd="sng" algn="ctr">
              <a:solidFill>
                <a:schemeClr val="bg1"/>
              </a:solidFill>
              <a:round/>
            </a:ln>
            <a:effectLst/>
          </c:spPr>
        </c:majorGridlines>
        <c:title>
          <c:tx>
            <c:rich>
              <a:bodyPr rot="0" spcFirstLastPara="1" vertOverflow="ellipsis" vert="horz" wrap="square" anchor="ctr" anchorCtr="1"/>
              <a:lstStyle/>
              <a:p>
                <a:pPr>
                  <a:defRPr sz="1197" b="0" i="0" u="none" strike="noStrike" baseline="0">
                    <a:solidFill>
                      <a:schemeClr val="bg1"/>
                    </a:solidFill>
                    <a:latin typeface="+mn-lt"/>
                    <a:ea typeface="+mn-ea"/>
                    <a:cs typeface="+mn-cs"/>
                  </a:defRPr>
                </a:pPr>
                <a:r>
                  <a:rPr lang="es-ES" dirty="0">
                    <a:solidFill>
                      <a:schemeClr val="bg1"/>
                    </a:solidFill>
                  </a:rPr>
                  <a:t>Cantidad</a:t>
                </a:r>
              </a:p>
            </c:rich>
          </c:tx>
          <c:overlay val="0"/>
          <c:spPr>
            <a:noFill/>
            <a:ln>
              <a:noFill/>
            </a:ln>
            <a:effectLst/>
          </c:spPr>
          <c:txPr>
            <a:bodyPr rot="0" spcFirstLastPara="1" vertOverflow="ellipsis" vert="horz" wrap="square" anchor="ctr" anchorCtr="1"/>
            <a:lstStyle/>
            <a:p>
              <a:pPr>
                <a:defRPr sz="1197" b="0" i="0" u="none" strike="noStrike" baseline="0">
                  <a:solidFill>
                    <a:schemeClr val="bg1"/>
                  </a:solidFill>
                  <a:latin typeface="+mn-lt"/>
                  <a:ea typeface="+mn-ea"/>
                  <a:cs typeface="+mn-cs"/>
                </a:defRPr>
              </a:pPr>
              <a:endParaRPr lang="es-ES"/>
            </a:p>
          </c:txPr>
        </c:title>
        <c:numFmt formatCode="General" sourceLinked="1"/>
        <c:majorTickMark val="none"/>
        <c:minorTickMark val="none"/>
        <c:tickLblPos val="none"/>
        <c:crossAx val="154681344"/>
        <c:crosses val="autoZero"/>
        <c:crossBetween val="between"/>
      </c:valAx>
      <c:catAx>
        <c:axId val="154681344"/>
        <c:scaling>
          <c:orientation val="minMax"/>
        </c:scaling>
        <c:delete val="0"/>
        <c:axPos val="l"/>
        <c:title>
          <c:tx>
            <c:rich>
              <a:bodyPr rot="-5400000" spcFirstLastPara="1" vertOverflow="ellipsis" vert="horz" wrap="square" anchor="ctr" anchorCtr="1"/>
              <a:lstStyle/>
              <a:p>
                <a:pPr>
                  <a:defRPr sz="1197" b="0" i="0" u="none" strike="noStrike" baseline="0">
                    <a:solidFill>
                      <a:schemeClr val="bg1"/>
                    </a:solidFill>
                    <a:latin typeface="+mn-lt"/>
                    <a:ea typeface="+mn-ea"/>
                    <a:cs typeface="+mn-cs"/>
                  </a:defRPr>
                </a:pPr>
                <a:r>
                  <a:rPr lang="es-ES" dirty="0">
                    <a:solidFill>
                      <a:schemeClr val="bg1"/>
                    </a:solidFill>
                  </a:rPr>
                  <a:t>Tipo de habitación</a:t>
                </a:r>
              </a:p>
            </c:rich>
          </c:tx>
          <c:overlay val="0"/>
          <c:spPr>
            <a:noFill/>
            <a:ln>
              <a:noFill/>
            </a:ln>
            <a:effectLst/>
          </c:spPr>
          <c:txPr>
            <a:bodyPr rot="-5400000" spcFirstLastPara="1" vertOverflow="ellipsis" vert="horz" wrap="square" anchor="ctr" anchorCtr="1"/>
            <a:lstStyle/>
            <a:p>
              <a:pPr>
                <a:defRPr sz="1197" b="0" i="0" u="none" strike="noStrike" baseline="0">
                  <a:solidFill>
                    <a:schemeClr val="bg1"/>
                  </a:solidFill>
                  <a:latin typeface="+mn-lt"/>
                  <a:ea typeface="+mn-ea"/>
                  <a:cs typeface="+mn-cs"/>
                </a:defRPr>
              </a:pPr>
              <a:endParaRPr lang="es-ES"/>
            </a:p>
          </c:txPr>
        </c:title>
        <c:numFmt formatCode="General" sourceLinked="1"/>
        <c:majorTickMark val="none"/>
        <c:minorTickMark val="none"/>
        <c:tickLblPos val="nextTo"/>
        <c:spPr>
          <a:solidFill>
            <a:schemeClr val="bg1">
              <a:alpha val="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baseline="0">
                <a:solidFill>
                  <a:schemeClr val="bg1"/>
                </a:solidFill>
                <a:latin typeface="+mn-lt"/>
                <a:ea typeface="+mn-ea"/>
                <a:cs typeface="+mn-cs"/>
              </a:defRPr>
            </a:pPr>
            <a:endParaRPr lang="es-ES"/>
          </a:p>
        </c:txPr>
        <c:crossAx val="15467097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765D6-9AA0-4D3B-8B7C-2509B7B8FBE9}" type="datetimeFigureOut">
              <a:rPr lang="es-ES" smtClean="0"/>
              <a:t>22/08/2023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FB15C-F70C-4076-9559-1AB76E80222B}" type="slidenum">
              <a:rPr lang="es-ES" smtClean="0"/>
              <a:t>‹Nº›</a:t>
            </a:fld>
            <a:endParaRPr lang="es-ES"/>
          </a:p>
        </p:txBody>
      </p:sp>
    </p:spTree>
    <p:extLst>
      <p:ext uri="{BB962C8B-B14F-4D97-AF65-F5344CB8AC3E}">
        <p14:creationId xmlns:p14="http://schemas.microsoft.com/office/powerpoint/2010/main" val="35515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6EC0ADC-CADA-4F3D-A183-9DDFBDD18A83}" type="slidenum">
              <a:rPr lang="es-ES" smtClean="0"/>
              <a:pPr/>
              <a:t>‹Nº›</a:t>
            </a:fld>
            <a:endParaRPr lang="es-E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673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249517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357115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6EC0ADC-CADA-4F3D-A183-9DDFBDD18A83}" type="slidenum">
              <a:rPr lang="es-ES" smtClean="0"/>
              <a:pPr/>
              <a:t>‹Nº›</a:t>
            </a:fld>
            <a:endParaRPr lang="es-E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5798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3995221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6EC0ADC-CADA-4F3D-A183-9DDFBDD18A83}" type="slidenum">
              <a:rPr lang="es-ES" smtClean="0"/>
              <a:pPr/>
              <a:t>‹Nº›</a:t>
            </a:fld>
            <a:endParaRPr lang="es-E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64932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932493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238970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309456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3170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389593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304081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396261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277016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3138327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201075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A348FE-75A9-49A1-AF71-5F28B96B8314}" type="datetimeFigureOut">
              <a:rPr lang="es-ES" smtClean="0"/>
              <a:pPr/>
              <a:t>22/08/2023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6EC0ADC-CADA-4F3D-A183-9DDFBDD18A83}" type="slidenum">
              <a:rPr lang="es-ES" smtClean="0"/>
              <a:pPr/>
              <a:t>‹Nº›</a:t>
            </a:fld>
            <a:endParaRPr lang="es-ES"/>
          </a:p>
        </p:txBody>
      </p:sp>
    </p:spTree>
    <p:extLst>
      <p:ext uri="{BB962C8B-B14F-4D97-AF65-F5344CB8AC3E}">
        <p14:creationId xmlns:p14="http://schemas.microsoft.com/office/powerpoint/2010/main" val="140714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39000" b="-39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8A348FE-75A9-49A1-AF71-5F28B96B8314}" type="datetimeFigureOut">
              <a:rPr lang="es-ES" smtClean="0"/>
              <a:pPr/>
              <a:t>22/08/2023</a:t>
            </a:fld>
            <a:endParaRPr lang="es-E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6EC0ADC-CADA-4F3D-A183-9DDFBDD18A83}" type="slidenum">
              <a:rPr lang="es-ES" smtClean="0"/>
              <a:pPr/>
              <a:t>‹Nº›</a:t>
            </a:fld>
            <a:endParaRPr lang="es-ES"/>
          </a:p>
        </p:txBody>
      </p:sp>
    </p:spTree>
    <p:extLst>
      <p:ext uri="{BB962C8B-B14F-4D97-AF65-F5344CB8AC3E}">
        <p14:creationId xmlns:p14="http://schemas.microsoft.com/office/powerpoint/2010/main" val="321329512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9C08201-B236-F93F-4B4C-4A0AAF029B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2092" y="62948"/>
            <a:ext cx="6732104" cy="67321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66617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a:extLst>
              <a:ext uri="{FF2B5EF4-FFF2-40B4-BE49-F238E27FC236}">
                <a16:creationId xmlns:a16="http://schemas.microsoft.com/office/drawing/2014/main" id="{ABD97886-281E-1A25-17F2-8FD95F5AACCC}"/>
              </a:ext>
            </a:extLst>
          </p:cNvPr>
          <p:cNvGraphicFramePr/>
          <p:nvPr>
            <p:extLst>
              <p:ext uri="{D42A27DB-BD31-4B8C-83A1-F6EECF244321}">
                <p14:modId xmlns:p14="http://schemas.microsoft.com/office/powerpoint/2010/main" val="1745634717"/>
              </p:ext>
            </p:extLst>
          </p:nvPr>
        </p:nvGraphicFramePr>
        <p:xfrm>
          <a:off x="193260" y="357808"/>
          <a:ext cx="11125903" cy="6500191"/>
        </p:xfrm>
        <a:graphic>
          <a:graphicData uri="http://schemas.openxmlformats.org/drawingml/2006/chart">
            <c:chart xmlns:c="http://schemas.openxmlformats.org/drawingml/2006/chart" xmlns:r="http://schemas.openxmlformats.org/officeDocument/2006/relationships" r:id="rId2"/>
          </a:graphicData>
        </a:graphic>
      </p:graphicFrame>
      <p:sp>
        <p:nvSpPr>
          <p:cNvPr id="6" name="CuadroTexto 5">
            <a:extLst>
              <a:ext uri="{FF2B5EF4-FFF2-40B4-BE49-F238E27FC236}">
                <a16:creationId xmlns:a16="http://schemas.microsoft.com/office/drawing/2014/main" id="{AAD59AC7-2FE1-9D64-9069-5D1A06F1C57D}"/>
              </a:ext>
            </a:extLst>
          </p:cNvPr>
          <p:cNvSpPr txBox="1"/>
          <p:nvPr/>
        </p:nvSpPr>
        <p:spPr>
          <a:xfrm>
            <a:off x="2206487" y="526774"/>
            <a:ext cx="184731" cy="369332"/>
          </a:xfrm>
          <a:prstGeom prst="rect">
            <a:avLst/>
          </a:prstGeom>
          <a:noFill/>
        </p:spPr>
        <p:txBody>
          <a:bodyPr wrap="none" rtlCol="0">
            <a:spAutoFit/>
          </a:bodyPr>
          <a:lstStyle/>
          <a:p>
            <a:endParaRPr lang="es-ES" dirty="0"/>
          </a:p>
        </p:txBody>
      </p:sp>
      <p:pic>
        <p:nvPicPr>
          <p:cNvPr id="7" name="Imagen 6">
            <a:extLst>
              <a:ext uri="{FF2B5EF4-FFF2-40B4-BE49-F238E27FC236}">
                <a16:creationId xmlns:a16="http://schemas.microsoft.com/office/drawing/2014/main" id="{4E5FFB51-E5F7-9F5C-FC60-0FC5C6299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6763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FF05209-C085-AC47-546D-6E79C1A6CDCE}"/>
              </a:ext>
            </a:extLst>
          </p:cNvPr>
          <p:cNvSpPr txBox="1"/>
          <p:nvPr/>
        </p:nvSpPr>
        <p:spPr>
          <a:xfrm>
            <a:off x="9841677" y="6488668"/>
            <a:ext cx="2350323" cy="369332"/>
          </a:xfrm>
          <a:prstGeom prst="rect">
            <a:avLst/>
          </a:prstGeom>
          <a:noFill/>
        </p:spPr>
        <p:txBody>
          <a:bodyPr wrap="none" rtlCol="0">
            <a:spAutoFit/>
          </a:bodyPr>
          <a:lstStyle/>
          <a:p>
            <a:r>
              <a:rPr lang="es-ES" dirty="0">
                <a:solidFill>
                  <a:schemeClr val="bg1"/>
                </a:solidFill>
                <a:latin typeface="Agency FB" panose="020B0503020202020204" pitchFamily="34" charset="0"/>
              </a:rPr>
              <a:t>(Grafico generado en Python</a:t>
            </a:r>
            <a:r>
              <a:rPr lang="es-ES" dirty="0">
                <a:solidFill>
                  <a:schemeClr val="bg1"/>
                </a:solidFill>
              </a:rPr>
              <a:t>)</a:t>
            </a:r>
          </a:p>
        </p:txBody>
      </p:sp>
      <p:pic>
        <p:nvPicPr>
          <p:cNvPr id="5" name="Imagen 4">
            <a:extLst>
              <a:ext uri="{FF2B5EF4-FFF2-40B4-BE49-F238E27FC236}">
                <a16:creationId xmlns:a16="http://schemas.microsoft.com/office/drawing/2014/main" id="{E1ABD7C2-493C-8EE0-7CC5-74E7FB6E78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Imagen 5">
            <a:extLst>
              <a:ext uri="{FF2B5EF4-FFF2-40B4-BE49-F238E27FC236}">
                <a16:creationId xmlns:a16="http://schemas.microsoft.com/office/drawing/2014/main" id="{04F82E37-5A7C-B3F6-E24F-0544D905C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1504" y="107783"/>
            <a:ext cx="6288991" cy="5054804"/>
          </a:xfrm>
          <a:prstGeom prst="rect">
            <a:avLst/>
          </a:prstGeom>
        </p:spPr>
      </p:pic>
      <p:pic>
        <p:nvPicPr>
          <p:cNvPr id="8" name="Imagen 7">
            <a:extLst>
              <a:ext uri="{FF2B5EF4-FFF2-40B4-BE49-F238E27FC236}">
                <a16:creationId xmlns:a16="http://schemas.microsoft.com/office/drawing/2014/main" id="{94A6AFEA-305D-B9E8-AC8C-6662D2245506}"/>
              </a:ext>
            </a:extLst>
          </p:cNvPr>
          <p:cNvPicPr>
            <a:picLocks noChangeAspect="1"/>
          </p:cNvPicPr>
          <p:nvPr/>
        </p:nvPicPr>
        <p:blipFill rotWithShape="1">
          <a:blip r:embed="rId4">
            <a:extLst>
              <a:ext uri="{28A0092B-C50C-407E-A947-70E740481C1C}">
                <a14:useLocalDpi xmlns:a14="http://schemas.microsoft.com/office/drawing/2010/main" val="0"/>
              </a:ext>
            </a:extLst>
          </a:blip>
          <a:srcRect l="1" r="464" b="63988"/>
          <a:stretch/>
        </p:blipFill>
        <p:spPr>
          <a:xfrm>
            <a:off x="2951503" y="5314129"/>
            <a:ext cx="6288991" cy="1113796"/>
          </a:xfrm>
          <a:prstGeom prst="rect">
            <a:avLst/>
          </a:prstGeom>
        </p:spPr>
      </p:pic>
    </p:spTree>
    <p:extLst>
      <p:ext uri="{BB962C8B-B14F-4D97-AF65-F5344CB8AC3E}">
        <p14:creationId xmlns:p14="http://schemas.microsoft.com/office/powerpoint/2010/main" val="97891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5D514-04D3-0480-E71B-5F3377CDCC57}"/>
              </a:ext>
            </a:extLst>
          </p:cNvPr>
          <p:cNvSpPr>
            <a:spLocks noGrp="1"/>
          </p:cNvSpPr>
          <p:nvPr>
            <p:ph type="title"/>
          </p:nvPr>
        </p:nvSpPr>
        <p:spPr>
          <a:xfrm>
            <a:off x="378798" y="160867"/>
            <a:ext cx="8534400" cy="1507067"/>
          </a:xfrm>
        </p:spPr>
        <p:txBody>
          <a:bodyPr>
            <a:normAutofit/>
          </a:bodyPr>
          <a:lstStyle/>
          <a:p>
            <a:r>
              <a:rPr lang="es-ES" sz="3200" b="0" i="0" u="none" strike="noStrike" baseline="0" dirty="0">
                <a:solidFill>
                  <a:srgbClr val="FFC000"/>
                </a:solidFill>
                <a:latin typeface="Copperplate Gothic Bold" panose="020E0705020206020404" pitchFamily="34" charset="0"/>
              </a:rPr>
              <a:t>Insights</a:t>
            </a:r>
            <a:endParaRPr lang="es-ES" sz="3200" dirty="0">
              <a:solidFill>
                <a:srgbClr val="FFC000"/>
              </a:solidFill>
              <a:latin typeface="Copperplate Gothic Bold" panose="020E0705020206020404" pitchFamily="34" charset="0"/>
            </a:endParaRPr>
          </a:p>
        </p:txBody>
      </p:sp>
      <p:sp>
        <p:nvSpPr>
          <p:cNvPr id="3" name="Marcador de contenido 2">
            <a:extLst>
              <a:ext uri="{FF2B5EF4-FFF2-40B4-BE49-F238E27FC236}">
                <a16:creationId xmlns:a16="http://schemas.microsoft.com/office/drawing/2014/main" id="{5C07E79C-4416-F1AA-3AFE-C2AF306BE9D1}"/>
              </a:ext>
            </a:extLst>
          </p:cNvPr>
          <p:cNvSpPr>
            <a:spLocks noGrp="1"/>
          </p:cNvSpPr>
          <p:nvPr>
            <p:ph idx="1"/>
          </p:nvPr>
        </p:nvSpPr>
        <p:spPr>
          <a:xfrm>
            <a:off x="596704" y="1667934"/>
            <a:ext cx="8534400" cy="4865766"/>
          </a:xfrm>
        </p:spPr>
        <p:txBody>
          <a:bodyPr>
            <a:noAutofit/>
          </a:bodyPr>
          <a:lstStyle/>
          <a:p>
            <a:pPr>
              <a:buClr>
                <a:schemeClr val="bg2"/>
              </a:buClr>
              <a:buFont typeface="Wingdings" panose="05000000000000000000" pitchFamily="2" charset="2"/>
              <a:buChar char="Ø"/>
            </a:pPr>
            <a:r>
              <a:rPr lang="es-ES" b="0" i="0" u="none" strike="noStrike" baseline="0" dirty="0">
                <a:solidFill>
                  <a:schemeClr val="bg1"/>
                </a:solidFill>
                <a:latin typeface="Arial Rounded MT Bold" panose="020F0704030504030204" pitchFamily="34" charset="0"/>
              </a:rPr>
              <a:t>La mayoría de las reservas se realizan en línea, pero tienen una mayor propensión a cancelar. El segmento corporativo muestra una menor tendencia a cancelar, demostrando confiabilidad y compromiso.</a:t>
            </a:r>
          </a:p>
          <a:p>
            <a:pPr algn="l">
              <a:buClr>
                <a:schemeClr val="bg2"/>
              </a:buClr>
              <a:buFont typeface="Wingdings" panose="05000000000000000000" pitchFamily="2" charset="2"/>
              <a:buChar char="Ø"/>
            </a:pPr>
            <a:r>
              <a:rPr lang="es-ES" b="0" i="0" dirty="0">
                <a:solidFill>
                  <a:schemeClr val="bg1"/>
                </a:solidFill>
                <a:effectLst/>
                <a:latin typeface="Arial Rounded MT Bold" panose="020F0704030504030204" pitchFamily="34" charset="0"/>
              </a:rPr>
              <a:t>La mayoría de las reservas de los tipos de habitación 1, 5 y 7 no son canceladas, lo que indica que estos tipos de habitación son altamente demandados y los clientes muestran una mayor probabilidad de completar su reserva.</a:t>
            </a:r>
          </a:p>
          <a:p>
            <a:pPr algn="l">
              <a:buClr>
                <a:schemeClr val="bg2"/>
              </a:buClr>
              <a:buFont typeface="Wingdings" panose="05000000000000000000" pitchFamily="2" charset="2"/>
              <a:buChar char="Ø"/>
            </a:pPr>
            <a:r>
              <a:rPr lang="es-ES" b="0" i="0" dirty="0">
                <a:solidFill>
                  <a:schemeClr val="bg1"/>
                </a:solidFill>
                <a:effectLst/>
                <a:latin typeface="Arial Rounded MT Bold" panose="020F0704030504030204" pitchFamily="34" charset="0"/>
              </a:rPr>
              <a:t>Los tipos de habitación 2, 3 y 4 tienen tasas de cancelación más significativas en comparación con otros tipos de habitación. Esto sugiere que puede haber algún aspecto específico asociado con estos tipos de habitación que lleva a una mayor indecisión o cambio de planes por parte de los clientes.</a:t>
            </a:r>
          </a:p>
        </p:txBody>
      </p:sp>
      <p:pic>
        <p:nvPicPr>
          <p:cNvPr id="4" name="Imagen 3">
            <a:extLst>
              <a:ext uri="{FF2B5EF4-FFF2-40B4-BE49-F238E27FC236}">
                <a16:creationId xmlns:a16="http://schemas.microsoft.com/office/drawing/2014/main" id="{BF1C218F-59C9-1F2F-6900-47A394C69E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3809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17BD2-A239-6B10-5FBB-A3D2E134B919}"/>
              </a:ext>
            </a:extLst>
          </p:cNvPr>
          <p:cNvSpPr>
            <a:spLocks noGrp="1"/>
          </p:cNvSpPr>
          <p:nvPr>
            <p:ph type="title"/>
          </p:nvPr>
        </p:nvSpPr>
        <p:spPr>
          <a:xfrm>
            <a:off x="361482" y="103591"/>
            <a:ext cx="8534400" cy="1507067"/>
          </a:xfrm>
        </p:spPr>
        <p:txBody>
          <a:bodyPr>
            <a:normAutofit/>
          </a:bodyPr>
          <a:lstStyle/>
          <a:p>
            <a:r>
              <a:rPr lang="es-ES" sz="2800" b="0" i="0" u="none" strike="noStrike" baseline="0" dirty="0">
                <a:solidFill>
                  <a:srgbClr val="FFC000"/>
                </a:solidFill>
                <a:latin typeface="Copperplate Gothic Bold" panose="020E0705020206020404" pitchFamily="34" charset="0"/>
              </a:rPr>
              <a:t>Recomendaciones</a:t>
            </a:r>
            <a:endParaRPr lang="es-ES" sz="2800" dirty="0">
              <a:solidFill>
                <a:srgbClr val="FFC000"/>
              </a:solidFill>
              <a:latin typeface="Copperplate Gothic Bold" panose="020E0705020206020404" pitchFamily="34" charset="0"/>
            </a:endParaRPr>
          </a:p>
        </p:txBody>
      </p:sp>
      <p:sp>
        <p:nvSpPr>
          <p:cNvPr id="3" name="Marcador de contenido 2">
            <a:extLst>
              <a:ext uri="{FF2B5EF4-FFF2-40B4-BE49-F238E27FC236}">
                <a16:creationId xmlns:a16="http://schemas.microsoft.com/office/drawing/2014/main" id="{36F52CAB-8E1D-5BFF-B6DE-E9D0976E32AB}"/>
              </a:ext>
            </a:extLst>
          </p:cNvPr>
          <p:cNvSpPr>
            <a:spLocks noGrp="1"/>
          </p:cNvSpPr>
          <p:nvPr>
            <p:ph idx="1"/>
          </p:nvPr>
        </p:nvSpPr>
        <p:spPr>
          <a:xfrm>
            <a:off x="361482" y="1748118"/>
            <a:ext cx="10947495" cy="4329953"/>
          </a:xfrm>
        </p:spPr>
        <p:txBody>
          <a:bodyPr>
            <a:noAutofit/>
          </a:bodyPr>
          <a:lstStyle/>
          <a:p>
            <a:pPr algn="l">
              <a:buClr>
                <a:schemeClr val="bg2"/>
              </a:buClr>
              <a:buFont typeface="Wingdings" panose="05000000000000000000" pitchFamily="2" charset="2"/>
              <a:buChar char="v"/>
            </a:pPr>
            <a:r>
              <a:rPr lang="es-ES" sz="2400" b="0" i="0" u="none" strike="noStrike" baseline="0" dirty="0">
                <a:solidFill>
                  <a:schemeClr val="bg1"/>
                </a:solidFill>
                <a:latin typeface="Arial Rounded MT Bold" panose="020F0704030504030204" pitchFamily="34" charset="0"/>
              </a:rPr>
              <a:t>Evaluar la estrategia de segmentación de mercado</a:t>
            </a:r>
          </a:p>
          <a:p>
            <a:pPr algn="l">
              <a:buClr>
                <a:schemeClr val="bg2"/>
              </a:buClr>
              <a:buFont typeface="Wingdings" panose="05000000000000000000" pitchFamily="2" charset="2"/>
              <a:buChar char="v"/>
            </a:pPr>
            <a:r>
              <a:rPr lang="es-ES" sz="2400" b="0" i="0" u="none" strike="noStrike" baseline="0" dirty="0">
                <a:solidFill>
                  <a:schemeClr val="bg1"/>
                </a:solidFill>
                <a:latin typeface="Arial Rounded MT Bold" panose="020F0704030504030204" pitchFamily="34" charset="0"/>
              </a:rPr>
              <a:t>Implementar segmentación personalizada</a:t>
            </a:r>
          </a:p>
          <a:p>
            <a:pPr algn="l">
              <a:buClr>
                <a:schemeClr val="bg2"/>
              </a:buClr>
              <a:buFont typeface="Wingdings" panose="05000000000000000000" pitchFamily="2" charset="2"/>
              <a:buChar char="v"/>
            </a:pPr>
            <a:r>
              <a:rPr lang="es-ES" sz="2400" b="0" i="0" u="none" strike="noStrike" baseline="0" dirty="0">
                <a:solidFill>
                  <a:schemeClr val="bg1"/>
                </a:solidFill>
                <a:latin typeface="Arial Rounded MT Bold" panose="020F0704030504030204" pitchFamily="34" charset="0"/>
              </a:rPr>
              <a:t>Gestión proactiva de reservas en línea</a:t>
            </a:r>
          </a:p>
          <a:p>
            <a:pPr algn="l">
              <a:buClr>
                <a:schemeClr val="bg2"/>
              </a:buClr>
              <a:buFont typeface="Wingdings" panose="05000000000000000000" pitchFamily="2" charset="2"/>
              <a:buChar char="v"/>
            </a:pPr>
            <a:r>
              <a:rPr lang="es-ES" sz="2400" b="0" i="0" u="none" strike="noStrike" baseline="0" dirty="0">
                <a:solidFill>
                  <a:schemeClr val="bg1"/>
                </a:solidFill>
                <a:latin typeface="Arial Rounded MT Bold" panose="020F0704030504030204" pitchFamily="34" charset="0"/>
              </a:rPr>
              <a:t>Proporcionar información transparente sobre las políticas de cancelación y condiciones tanto en línea como durante la interacción con los clientes corporativos.</a:t>
            </a:r>
          </a:p>
          <a:p>
            <a:pPr algn="l">
              <a:buClr>
                <a:schemeClr val="bg2"/>
              </a:buClr>
              <a:buFont typeface="Wingdings" panose="05000000000000000000" pitchFamily="2" charset="2"/>
              <a:buChar char="v"/>
            </a:pPr>
            <a:r>
              <a:rPr lang="es-ES" sz="2400" b="0" i="0" u="none" strike="noStrike" baseline="0" dirty="0">
                <a:solidFill>
                  <a:schemeClr val="bg1"/>
                </a:solidFill>
                <a:latin typeface="Arial Rounded MT Bold" panose="020F0704030504030204" pitchFamily="34" charset="0"/>
              </a:rPr>
              <a:t>Monitorear los patrones de reserva, identificar tendencias y tomar decisiones informadas sobre las estrategias de gestión.</a:t>
            </a:r>
          </a:p>
          <a:p>
            <a:pPr marL="0" indent="0" algn="l">
              <a:buClr>
                <a:schemeClr val="bg2"/>
              </a:buClr>
              <a:buNone/>
            </a:pPr>
            <a:r>
              <a:rPr lang="es-ES" sz="2400" b="0" i="0" u="none" strike="noStrike" baseline="0" dirty="0">
                <a:solidFill>
                  <a:schemeClr val="bg1"/>
                </a:solidFill>
                <a:latin typeface="Arial Rounded MT Bold" panose="020F0704030504030204" pitchFamily="34" charset="0"/>
              </a:rPr>
              <a:t>Estas acciones permitirán optimizar las reservas, reducir las cancelaciones y mejorar la satisfacción del cliente en la administración de la demanda.</a:t>
            </a:r>
            <a:endParaRPr lang="es-ES" sz="2400" dirty="0">
              <a:solidFill>
                <a:schemeClr val="bg1"/>
              </a:solidFill>
              <a:latin typeface="Arial Rounded MT Bold" panose="020F0704030504030204" pitchFamily="34" charset="0"/>
            </a:endParaRPr>
          </a:p>
        </p:txBody>
      </p:sp>
      <p:pic>
        <p:nvPicPr>
          <p:cNvPr id="4" name="Imagen 3">
            <a:extLst>
              <a:ext uri="{FF2B5EF4-FFF2-40B4-BE49-F238E27FC236}">
                <a16:creationId xmlns:a16="http://schemas.microsoft.com/office/drawing/2014/main" id="{AAE3C5B0-5C59-5B52-9425-A551F1839D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3263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7B078-4755-D290-8F16-CFEA85B2BB85}"/>
              </a:ext>
            </a:extLst>
          </p:cNvPr>
          <p:cNvSpPr>
            <a:spLocks noGrp="1"/>
          </p:cNvSpPr>
          <p:nvPr>
            <p:ph type="title"/>
          </p:nvPr>
        </p:nvSpPr>
        <p:spPr>
          <a:xfrm>
            <a:off x="260142" y="515361"/>
            <a:ext cx="7452623" cy="690587"/>
          </a:xfrm>
        </p:spPr>
        <p:txBody>
          <a:bodyPr>
            <a:normAutofit/>
          </a:bodyPr>
          <a:lstStyle/>
          <a:p>
            <a:r>
              <a:rPr lang="es-ES" sz="2400" dirty="0">
                <a:solidFill>
                  <a:srgbClr val="FFC000"/>
                </a:solidFill>
                <a:latin typeface="Arial Rounded MT Bold" panose="020F0704030504030204" pitchFamily="34" charset="0"/>
              </a:rPr>
              <a:t>Conclusiones del modelo</a:t>
            </a:r>
          </a:p>
        </p:txBody>
      </p:sp>
      <p:sp>
        <p:nvSpPr>
          <p:cNvPr id="3" name="Marcador de contenido 2">
            <a:extLst>
              <a:ext uri="{FF2B5EF4-FFF2-40B4-BE49-F238E27FC236}">
                <a16:creationId xmlns:a16="http://schemas.microsoft.com/office/drawing/2014/main" id="{94E1E25A-D299-35E7-4F33-D86D0094EFDB}"/>
              </a:ext>
            </a:extLst>
          </p:cNvPr>
          <p:cNvSpPr>
            <a:spLocks noGrp="1"/>
          </p:cNvSpPr>
          <p:nvPr>
            <p:ph idx="1"/>
          </p:nvPr>
        </p:nvSpPr>
        <p:spPr>
          <a:xfrm>
            <a:off x="0" y="2125133"/>
            <a:ext cx="11547545" cy="3615267"/>
          </a:xfrm>
        </p:spPr>
        <p:txBody>
          <a:bodyPr>
            <a:noAutofit/>
          </a:bodyPr>
          <a:lstStyle/>
          <a:p>
            <a:pPr algn="l">
              <a:buClr>
                <a:schemeClr val="bg2"/>
              </a:buClr>
              <a:buFont typeface="Wingdings" panose="05000000000000000000" pitchFamily="2" charset="2"/>
              <a:buChar char="Ø"/>
            </a:pPr>
            <a:r>
              <a:rPr lang="es-ES" sz="1600" b="0" i="0" dirty="0">
                <a:solidFill>
                  <a:srgbClr val="374151"/>
                </a:solidFill>
                <a:effectLst/>
                <a:latin typeface="Copperplate Gothic Bold" panose="020E0705020206020404" pitchFamily="34" charset="0"/>
              </a:rPr>
              <a:t>"Durante este proyecto, se han aplicado diversas técnicas de análisis de datos y machine </a:t>
            </a:r>
            <a:r>
              <a:rPr lang="es-ES" sz="1600" b="0" i="0" dirty="0" err="1">
                <a:solidFill>
                  <a:srgbClr val="374151"/>
                </a:solidFill>
                <a:effectLst/>
                <a:latin typeface="Copperplate Gothic Bold" panose="020E0705020206020404" pitchFamily="34" charset="0"/>
              </a:rPr>
              <a:t>learning</a:t>
            </a:r>
            <a:r>
              <a:rPr lang="es-ES" sz="1600" b="0" i="0" dirty="0">
                <a:solidFill>
                  <a:srgbClr val="374151"/>
                </a:solidFill>
                <a:effectLst/>
                <a:latin typeface="Copperplate Gothic Bold" panose="020E0705020206020404" pitchFamily="34" charset="0"/>
              </a:rPr>
              <a:t> para abordar el desafío de predecir el éxito o el fracaso de las reservas en la industria hotelera. El objetivo era proporcionar a  nuestros clientes una herramienta confiable para tomar decisiones informadas y estratégicas.</a:t>
            </a:r>
          </a:p>
          <a:p>
            <a:pPr algn="l">
              <a:buClr>
                <a:schemeClr val="bg2"/>
              </a:buClr>
              <a:buFont typeface="Wingdings" panose="05000000000000000000" pitchFamily="2" charset="2"/>
              <a:buChar char="Ø"/>
            </a:pPr>
            <a:r>
              <a:rPr lang="es-ES" sz="1600" dirty="0">
                <a:solidFill>
                  <a:srgbClr val="374151"/>
                </a:solidFill>
                <a:latin typeface="Copperplate Gothic Bold" panose="020E0705020206020404" pitchFamily="34" charset="0"/>
              </a:rPr>
              <a:t>Se</a:t>
            </a:r>
            <a:r>
              <a:rPr lang="es-ES" sz="1600" b="0" i="0" dirty="0">
                <a:solidFill>
                  <a:srgbClr val="374151"/>
                </a:solidFill>
                <a:effectLst/>
                <a:latin typeface="Copperplate Gothic Bold" panose="020E0705020206020404" pitchFamily="34" charset="0"/>
              </a:rPr>
              <a:t> emplearon varios modelos de machine </a:t>
            </a:r>
            <a:r>
              <a:rPr lang="es-ES" sz="1600" b="0" i="0" dirty="0" err="1">
                <a:solidFill>
                  <a:srgbClr val="374151"/>
                </a:solidFill>
                <a:effectLst/>
                <a:latin typeface="Copperplate Gothic Bold" panose="020E0705020206020404" pitchFamily="34" charset="0"/>
              </a:rPr>
              <a:t>learning</a:t>
            </a:r>
            <a:r>
              <a:rPr lang="es-ES" sz="1600" b="0" i="0" dirty="0">
                <a:solidFill>
                  <a:srgbClr val="374151"/>
                </a:solidFill>
                <a:effectLst/>
                <a:latin typeface="Copperplate Gothic Bold" panose="020E0705020206020404" pitchFamily="34" charset="0"/>
              </a:rPr>
              <a:t> para lograr esto, evaluando su desempeño en función de métricas críticas como la precisión. Entre los modelos probados, se encontró que el modelo </a:t>
            </a:r>
            <a:r>
              <a:rPr lang="es-ES" sz="1600" b="0" i="0" dirty="0" err="1">
                <a:solidFill>
                  <a:srgbClr val="374151"/>
                </a:solidFill>
                <a:effectLst/>
                <a:latin typeface="Copperplate Gothic Bold" panose="020E0705020206020404" pitchFamily="34" charset="0"/>
              </a:rPr>
              <a:t>Random</a:t>
            </a:r>
            <a:r>
              <a:rPr lang="es-ES" sz="1600" b="0" i="0" dirty="0">
                <a:solidFill>
                  <a:srgbClr val="374151"/>
                </a:solidFill>
                <a:effectLst/>
                <a:latin typeface="Copperplate Gothic Bold" panose="020E0705020206020404" pitchFamily="34" charset="0"/>
              </a:rPr>
              <a:t> Forest fue el más efectivo en términos de precisión, con una tasa del 87.5%.</a:t>
            </a:r>
          </a:p>
          <a:p>
            <a:pPr algn="l">
              <a:buClr>
                <a:schemeClr val="bg2"/>
              </a:buClr>
              <a:buFont typeface="Wingdings" panose="05000000000000000000" pitchFamily="2" charset="2"/>
              <a:buChar char="Ø"/>
            </a:pPr>
            <a:r>
              <a:rPr lang="es-ES" sz="1600" b="0" i="0" dirty="0" err="1">
                <a:solidFill>
                  <a:srgbClr val="374151"/>
                </a:solidFill>
                <a:effectLst/>
                <a:latin typeface="Copperplate Gothic Bold" panose="020E0705020206020404" pitchFamily="34" charset="0"/>
              </a:rPr>
              <a:t>Random</a:t>
            </a:r>
            <a:r>
              <a:rPr lang="es-ES" sz="1600" b="0" i="0" dirty="0">
                <a:solidFill>
                  <a:srgbClr val="374151"/>
                </a:solidFill>
                <a:effectLst/>
                <a:latin typeface="Copperplate Gothic Bold" panose="020E0705020206020404" pitchFamily="34" charset="0"/>
              </a:rPr>
              <a:t> Forest es un algoritmo que se basa en la combinación de múltiples árboles de decisión para lograr resultados más precisos y robustos. En este contexto, significa que se ha logrado predecir con gran confianza si una reserva será exitosa o no.</a:t>
            </a:r>
          </a:p>
          <a:p>
            <a:pPr algn="l">
              <a:buClr>
                <a:schemeClr val="bg2"/>
              </a:buClr>
              <a:buFont typeface="Wingdings" panose="05000000000000000000" pitchFamily="2" charset="2"/>
              <a:buChar char="Ø"/>
            </a:pPr>
            <a:r>
              <a:rPr lang="es-ES" sz="1600" b="0" i="0" dirty="0">
                <a:solidFill>
                  <a:srgbClr val="374151"/>
                </a:solidFill>
                <a:effectLst/>
                <a:latin typeface="Copperplate Gothic Bold" panose="020E0705020206020404" pitchFamily="34" charset="0"/>
              </a:rPr>
              <a:t>Esta precisión del 87.5% indica que el modelo es altamente confiable en términos de clasificar correctamente las reservas. Sin embargo, es importante destacar que ningún modelo es perfecto y siempre existe un margen de error. Por lo tanto, aunque el modelo tiene un rendimiento importante, recomendamos utilizarlo como una herramienta complementaria para decisiones, teniendo en cuenta otros factores relevantes en su negocio.</a:t>
            </a:r>
          </a:p>
          <a:p>
            <a:pPr algn="l">
              <a:buClr>
                <a:schemeClr val="bg2"/>
              </a:buClr>
              <a:buFont typeface="Wingdings" panose="05000000000000000000" pitchFamily="2" charset="2"/>
              <a:buChar char="Ø"/>
            </a:pPr>
            <a:r>
              <a:rPr lang="es-ES" sz="1600" b="0" i="0" dirty="0">
                <a:solidFill>
                  <a:srgbClr val="374151"/>
                </a:solidFill>
                <a:effectLst/>
                <a:latin typeface="Copperplate Gothic Bold" panose="020E0705020206020404" pitchFamily="34" charset="0"/>
              </a:rPr>
              <a:t>El objetivo ha sido proporcionar una herramienta predictiva sólida y confiable que pueda influir en la toma de decisiones estratégicas para mejorar la eficiencia y rentabilidad del continental.</a:t>
            </a:r>
            <a:endParaRPr lang="es-ES" sz="1600" dirty="0">
              <a:latin typeface="Copperplate Gothic Bold" panose="020E0705020206020404" pitchFamily="34" charset="0"/>
            </a:endParaRPr>
          </a:p>
        </p:txBody>
      </p:sp>
      <p:pic>
        <p:nvPicPr>
          <p:cNvPr id="4" name="Imagen 3">
            <a:extLst>
              <a:ext uri="{FF2B5EF4-FFF2-40B4-BE49-F238E27FC236}">
                <a16:creationId xmlns:a16="http://schemas.microsoft.com/office/drawing/2014/main" id="{22894AB4-6544-CF4E-954A-6AE170612A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7263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EBBA3-2F4F-15A1-CB2B-ECEEC6F51050}"/>
              </a:ext>
            </a:extLst>
          </p:cNvPr>
          <p:cNvSpPr>
            <a:spLocks noGrp="1"/>
          </p:cNvSpPr>
          <p:nvPr>
            <p:ph type="title"/>
          </p:nvPr>
        </p:nvSpPr>
        <p:spPr>
          <a:xfrm>
            <a:off x="366160" y="458671"/>
            <a:ext cx="8534400" cy="1507067"/>
          </a:xfrm>
        </p:spPr>
        <p:txBody>
          <a:bodyPr/>
          <a:lstStyle/>
          <a:p>
            <a:br>
              <a:rPr lang="es-ES" dirty="0"/>
            </a:br>
            <a:endParaRPr lang="es-ES" dirty="0"/>
          </a:p>
        </p:txBody>
      </p:sp>
      <p:sp>
        <p:nvSpPr>
          <p:cNvPr id="3" name="Marcador de contenido 2">
            <a:extLst>
              <a:ext uri="{FF2B5EF4-FFF2-40B4-BE49-F238E27FC236}">
                <a16:creationId xmlns:a16="http://schemas.microsoft.com/office/drawing/2014/main" id="{43DDAA2A-250F-4C9B-9E83-3671DDB0E5F0}"/>
              </a:ext>
            </a:extLst>
          </p:cNvPr>
          <p:cNvSpPr>
            <a:spLocks noGrp="1"/>
          </p:cNvSpPr>
          <p:nvPr>
            <p:ph idx="1"/>
          </p:nvPr>
        </p:nvSpPr>
        <p:spPr>
          <a:xfrm>
            <a:off x="684212" y="2252131"/>
            <a:ext cx="11388518" cy="3618582"/>
          </a:xfrm>
        </p:spPr>
        <p:txBody>
          <a:bodyPr>
            <a:noAutofit/>
          </a:bodyPr>
          <a:lstStyle/>
          <a:p>
            <a:pPr algn="l">
              <a:buClr>
                <a:schemeClr val="bg2"/>
              </a:buClr>
              <a:buFont typeface="Wingdings" panose="05000000000000000000" pitchFamily="2" charset="2"/>
              <a:buChar char="Ø"/>
            </a:pPr>
            <a:r>
              <a:rPr lang="es-ES" sz="2300" b="0" i="0" dirty="0">
                <a:solidFill>
                  <a:srgbClr val="374151"/>
                </a:solidFill>
                <a:effectLst/>
                <a:latin typeface="Arial Rounded MT Bold" panose="020F0704030504030204" pitchFamily="34" charset="0"/>
              </a:rPr>
              <a:t>Este proyecto es parte del curso de Ciencia de Datos en "</a:t>
            </a:r>
            <a:r>
              <a:rPr lang="es-ES" sz="2300" b="0" i="0" dirty="0" err="1">
                <a:solidFill>
                  <a:srgbClr val="374151"/>
                </a:solidFill>
                <a:effectLst/>
                <a:latin typeface="Arial Rounded MT Bold" panose="020F0704030504030204" pitchFamily="34" charset="0"/>
              </a:rPr>
              <a:t>Coderhouse</a:t>
            </a:r>
            <a:r>
              <a:rPr lang="es-ES" sz="2300" b="0" i="0" dirty="0">
                <a:solidFill>
                  <a:srgbClr val="374151"/>
                </a:solidFill>
                <a:effectLst/>
                <a:latin typeface="Arial Rounded MT Bold" panose="020F0704030504030204" pitchFamily="34" charset="0"/>
              </a:rPr>
              <a:t>". La culminación de este curso implica demostrar todo lo que hemos aprendido a lo largo de las lecciones, y mi elección para esta demostración ha sido un conjunto de datos que encontré en </a:t>
            </a:r>
            <a:r>
              <a:rPr lang="es-ES" sz="2300" b="0" i="0" dirty="0" err="1">
                <a:solidFill>
                  <a:srgbClr val="374151"/>
                </a:solidFill>
                <a:effectLst/>
                <a:latin typeface="Arial Rounded MT Bold" panose="020F0704030504030204" pitchFamily="34" charset="0"/>
              </a:rPr>
              <a:t>Kaggle</a:t>
            </a:r>
            <a:r>
              <a:rPr lang="es-ES" sz="2300" b="0" i="0" dirty="0">
                <a:solidFill>
                  <a:srgbClr val="374151"/>
                </a:solidFill>
                <a:effectLst/>
                <a:latin typeface="Arial Rounded MT Bold" panose="020F0704030504030204" pitchFamily="34" charset="0"/>
              </a:rPr>
              <a:t>. Aunque los datos son anónimos, trabajé en el nombre de la empresa, su logotipo y su eslogan, con el propósito de otorgar un contexto más significativo a mi narrativa.</a:t>
            </a:r>
          </a:p>
          <a:p>
            <a:pPr algn="l">
              <a:buClr>
                <a:schemeClr val="bg2"/>
              </a:buClr>
              <a:buFont typeface="Wingdings" panose="05000000000000000000" pitchFamily="2" charset="2"/>
              <a:buChar char="Ø"/>
            </a:pPr>
            <a:r>
              <a:rPr lang="es-ES" sz="2300" b="0" i="0" dirty="0">
                <a:solidFill>
                  <a:srgbClr val="374151"/>
                </a:solidFill>
                <a:effectLst/>
                <a:latin typeface="Arial Rounded MT Bold" panose="020F0704030504030204" pitchFamily="34" charset="0"/>
              </a:rPr>
              <a:t>Mi proyecto no se trata solo de análisis técnico, sino también de cómo comunicar eficazmente los resultados. A través de esta iniciativa, se demuestra cómo los conceptos y las técnicas aprendidas pueden aplicarse de manera significativa en situaciones del mundo real.</a:t>
            </a:r>
          </a:p>
          <a:p>
            <a:pPr algn="l">
              <a:buClr>
                <a:schemeClr val="bg2"/>
              </a:buClr>
              <a:buFont typeface="Wingdings" panose="05000000000000000000" pitchFamily="2" charset="2"/>
              <a:buChar char="Ø"/>
            </a:pPr>
            <a:r>
              <a:rPr lang="es-ES" sz="2300" b="0" i="0" dirty="0">
                <a:solidFill>
                  <a:srgbClr val="374151"/>
                </a:solidFill>
                <a:effectLst/>
                <a:latin typeface="Arial Rounded MT Bold" panose="020F0704030504030204" pitchFamily="34" charset="0"/>
              </a:rPr>
              <a:t> En resumen, se busca aplicar el</a:t>
            </a:r>
            <a:r>
              <a:rPr lang="es-ES" sz="2300" dirty="0">
                <a:solidFill>
                  <a:srgbClr val="374151"/>
                </a:solidFill>
                <a:latin typeface="Arial Rounded MT Bold" panose="020F0704030504030204" pitchFamily="34" charset="0"/>
              </a:rPr>
              <a:t> conocimiento adquirido </a:t>
            </a:r>
            <a:r>
              <a:rPr lang="es-ES" sz="2300" b="0" i="0" dirty="0">
                <a:solidFill>
                  <a:srgbClr val="374151"/>
                </a:solidFill>
                <a:effectLst/>
                <a:latin typeface="Arial Rounded MT Bold" panose="020F0704030504030204" pitchFamily="34" charset="0"/>
              </a:rPr>
              <a:t>para abordar un proyecto desde el principio hasta el final, desde la elección del conjunto de datos hasta la presentación final y la narración. </a:t>
            </a:r>
          </a:p>
        </p:txBody>
      </p:sp>
      <p:sp>
        <p:nvSpPr>
          <p:cNvPr id="4" name="Título 1">
            <a:extLst>
              <a:ext uri="{FF2B5EF4-FFF2-40B4-BE49-F238E27FC236}">
                <a16:creationId xmlns:a16="http://schemas.microsoft.com/office/drawing/2014/main" id="{48C6B0E6-CD0C-300A-671A-8DFBBFCFC4F8}"/>
              </a:ext>
            </a:extLst>
          </p:cNvPr>
          <p:cNvSpPr txBox="1">
            <a:spLocks/>
          </p:cNvSpPr>
          <p:nvPr/>
        </p:nvSpPr>
        <p:spPr>
          <a:xfrm>
            <a:off x="233638" y="172278"/>
            <a:ext cx="8534400" cy="15019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solidFill>
                  <a:srgbClr val="FFC000"/>
                </a:solidFill>
                <a:latin typeface="Copperplate Gothic Bold" panose="020E0705020206020404" pitchFamily="34" charset="0"/>
              </a:rPr>
              <a:t>Contexto ACADEMICO</a:t>
            </a:r>
          </a:p>
        </p:txBody>
      </p:sp>
      <p:pic>
        <p:nvPicPr>
          <p:cNvPr id="5" name="Imagen 4">
            <a:extLst>
              <a:ext uri="{FF2B5EF4-FFF2-40B4-BE49-F238E27FC236}">
                <a16:creationId xmlns:a16="http://schemas.microsoft.com/office/drawing/2014/main" id="{387C68EB-904C-94D5-80C4-88D935927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764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A33EED-4ECF-A70F-0630-E98DD7FEBCB2}"/>
              </a:ext>
            </a:extLst>
          </p:cNvPr>
          <p:cNvSpPr txBox="1"/>
          <p:nvPr/>
        </p:nvSpPr>
        <p:spPr>
          <a:xfrm>
            <a:off x="119269" y="591235"/>
            <a:ext cx="7924800" cy="646331"/>
          </a:xfrm>
          <a:prstGeom prst="rect">
            <a:avLst/>
          </a:prstGeom>
          <a:noFill/>
        </p:spPr>
        <p:txBody>
          <a:bodyPr wrap="square" rtlCol="0">
            <a:spAutoFit/>
          </a:bodyPr>
          <a:lstStyle/>
          <a:p>
            <a:r>
              <a:rPr lang="es-ES" sz="3600" dirty="0">
                <a:solidFill>
                  <a:srgbClr val="FFC000"/>
                </a:solidFill>
                <a:latin typeface="Copperplate Gothic Bold" panose="020E0705020206020404" pitchFamily="34" charset="0"/>
              </a:rPr>
              <a:t>HERRAMIENTAS UTILIZADAS</a:t>
            </a:r>
          </a:p>
        </p:txBody>
      </p:sp>
      <p:pic>
        <p:nvPicPr>
          <p:cNvPr id="4" name="Imagen 3">
            <a:extLst>
              <a:ext uri="{FF2B5EF4-FFF2-40B4-BE49-F238E27FC236}">
                <a16:creationId xmlns:a16="http://schemas.microsoft.com/office/drawing/2014/main" id="{E547ADEF-C60C-AFE9-3931-82ACE19B6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55794"/>
            <a:ext cx="4810538" cy="2705928"/>
          </a:xfrm>
          <a:prstGeom prst="rect">
            <a:avLst/>
          </a:prstGeom>
        </p:spPr>
      </p:pic>
      <p:pic>
        <p:nvPicPr>
          <p:cNvPr id="6" name="Imagen 5">
            <a:extLst>
              <a:ext uri="{FF2B5EF4-FFF2-40B4-BE49-F238E27FC236}">
                <a16:creationId xmlns:a16="http://schemas.microsoft.com/office/drawing/2014/main" id="{CA5E5BD9-393B-1D3C-3E2C-C6AC05E0D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938" y="2635860"/>
            <a:ext cx="4282337" cy="1927052"/>
          </a:xfrm>
          <a:prstGeom prst="rect">
            <a:avLst/>
          </a:prstGeom>
        </p:spPr>
      </p:pic>
      <p:pic>
        <p:nvPicPr>
          <p:cNvPr id="8" name="Imagen 7">
            <a:extLst>
              <a:ext uri="{FF2B5EF4-FFF2-40B4-BE49-F238E27FC236}">
                <a16:creationId xmlns:a16="http://schemas.microsoft.com/office/drawing/2014/main" id="{90DDACC2-357F-D016-51AE-4DA9AECC6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538" y="2908758"/>
            <a:ext cx="4962462" cy="1654154"/>
          </a:xfrm>
          <a:prstGeom prst="rect">
            <a:avLst/>
          </a:prstGeom>
        </p:spPr>
      </p:pic>
      <p:pic>
        <p:nvPicPr>
          <p:cNvPr id="10" name="Imagen 9">
            <a:extLst>
              <a:ext uri="{FF2B5EF4-FFF2-40B4-BE49-F238E27FC236}">
                <a16:creationId xmlns:a16="http://schemas.microsoft.com/office/drawing/2014/main" id="{B39934D0-A207-86D6-87B8-4DD9776B4F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7739" y="5338542"/>
            <a:ext cx="4418122" cy="1337844"/>
          </a:xfrm>
          <a:prstGeom prst="rect">
            <a:avLst/>
          </a:prstGeom>
        </p:spPr>
      </p:pic>
      <p:pic>
        <p:nvPicPr>
          <p:cNvPr id="12" name="Imagen 11">
            <a:extLst>
              <a:ext uri="{FF2B5EF4-FFF2-40B4-BE49-F238E27FC236}">
                <a16:creationId xmlns:a16="http://schemas.microsoft.com/office/drawing/2014/main" id="{A0205B51-0A13-C79D-2238-FDEEF12A16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8304" y="4562912"/>
            <a:ext cx="3925957" cy="2113474"/>
          </a:xfrm>
          <a:prstGeom prst="rect">
            <a:avLst/>
          </a:prstGeom>
        </p:spPr>
      </p:pic>
      <p:pic>
        <p:nvPicPr>
          <p:cNvPr id="13" name="Imagen 12">
            <a:extLst>
              <a:ext uri="{FF2B5EF4-FFF2-40B4-BE49-F238E27FC236}">
                <a16:creationId xmlns:a16="http://schemas.microsoft.com/office/drawing/2014/main" id="{3A7F6021-872B-474B-B610-1E1B015DE85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9200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9564F35-0982-C747-152A-E8CF10243E71}"/>
              </a:ext>
            </a:extLst>
          </p:cNvPr>
          <p:cNvSpPr txBox="1"/>
          <p:nvPr/>
        </p:nvSpPr>
        <p:spPr>
          <a:xfrm>
            <a:off x="2896708" y="363915"/>
            <a:ext cx="7898296" cy="6494085"/>
          </a:xfrm>
          <a:prstGeom prst="rect">
            <a:avLst/>
          </a:prstGeom>
          <a:noFill/>
        </p:spPr>
        <p:txBody>
          <a:bodyPr wrap="square" rtlCol="0">
            <a:spAutoFit/>
          </a:bodyPr>
          <a:lstStyle/>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Booking_ID</a:t>
            </a:r>
            <a:r>
              <a:rPr lang="es-ES" sz="1600" b="0" i="0" dirty="0">
                <a:solidFill>
                  <a:srgbClr val="374151"/>
                </a:solidFill>
                <a:effectLst/>
                <a:latin typeface="Söhne"/>
              </a:rPr>
              <a:t>: Identificador único de cada reserva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no_of_adults</a:t>
            </a:r>
            <a:r>
              <a:rPr lang="es-ES" sz="1600" b="0" i="0" dirty="0">
                <a:solidFill>
                  <a:srgbClr val="374151"/>
                </a:solidFill>
                <a:effectLst/>
                <a:latin typeface="Söhne"/>
              </a:rPr>
              <a:t>: Número de adultos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no_of_children</a:t>
            </a:r>
            <a:r>
              <a:rPr lang="es-ES" sz="1600" b="0" i="0" dirty="0">
                <a:solidFill>
                  <a:srgbClr val="374151"/>
                </a:solidFill>
                <a:effectLst/>
                <a:latin typeface="Söhne"/>
              </a:rPr>
              <a:t>: Número de niños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no_of_weekend_nights</a:t>
            </a:r>
            <a:r>
              <a:rPr lang="es-ES" sz="1600" b="0" i="0" dirty="0">
                <a:solidFill>
                  <a:srgbClr val="374151"/>
                </a:solidFill>
                <a:effectLst/>
                <a:latin typeface="Söhne"/>
              </a:rPr>
              <a:t>: Número de noches de fin de semana en las que el huésped se quedó o reservó quedarse en el hotel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no_of_week_nights</a:t>
            </a:r>
            <a:r>
              <a:rPr lang="es-ES" sz="1600" b="0" i="0" dirty="0">
                <a:solidFill>
                  <a:srgbClr val="374151"/>
                </a:solidFill>
                <a:effectLst/>
                <a:latin typeface="Söhne"/>
              </a:rPr>
              <a:t>: Número de noches de semana en las que el huésped se quedó o reservó quedarse en el hotel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type_of_meal_plan</a:t>
            </a:r>
            <a:r>
              <a:rPr lang="es-ES" sz="1600" b="0" i="0" dirty="0">
                <a:solidFill>
                  <a:srgbClr val="374151"/>
                </a:solidFill>
                <a:effectLst/>
                <a:latin typeface="Söhne"/>
              </a:rPr>
              <a:t>: Tipo de plan de comida reservado por el cliente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required_car_parking_space</a:t>
            </a:r>
            <a:r>
              <a:rPr lang="es-ES" sz="1600" b="0" i="0" dirty="0">
                <a:solidFill>
                  <a:srgbClr val="374151"/>
                </a:solidFill>
                <a:effectLst/>
                <a:latin typeface="Söhne"/>
              </a:rPr>
              <a:t>: ¿El cliente requiere un espacio de estacionamiento para automóvil? (0 - No, 1 - Sí)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room_type_reserved</a:t>
            </a:r>
            <a:r>
              <a:rPr lang="es-ES" sz="1600" b="0" i="0" dirty="0">
                <a:solidFill>
                  <a:srgbClr val="374151"/>
                </a:solidFill>
                <a:effectLst/>
                <a:latin typeface="Söhne"/>
              </a:rPr>
              <a:t>: Tipo de habitación reservada por el cliente.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lead_time</a:t>
            </a:r>
            <a:r>
              <a:rPr lang="es-ES" sz="1600" b="0" i="0" dirty="0">
                <a:solidFill>
                  <a:srgbClr val="374151"/>
                </a:solidFill>
                <a:effectLst/>
                <a:latin typeface="Söhne"/>
              </a:rPr>
              <a:t>: Número de días entre la fecha de reserva y la fecha de llegada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arrival_year</a:t>
            </a:r>
            <a:r>
              <a:rPr lang="es-ES" sz="1600" b="0" i="0" dirty="0">
                <a:solidFill>
                  <a:srgbClr val="374151"/>
                </a:solidFill>
                <a:effectLst/>
                <a:latin typeface="Söhne"/>
              </a:rPr>
              <a:t>: </a:t>
            </a:r>
            <a:r>
              <a:rPr lang="es-ES" sz="1600" dirty="0">
                <a:solidFill>
                  <a:srgbClr val="374151"/>
                </a:solidFill>
                <a:latin typeface="Söhne"/>
              </a:rPr>
              <a:t>A</a:t>
            </a:r>
            <a:r>
              <a:rPr lang="es-ES" sz="1600" b="0" i="0" dirty="0">
                <a:solidFill>
                  <a:srgbClr val="374151"/>
                </a:solidFill>
                <a:effectLst/>
                <a:latin typeface="Söhne"/>
              </a:rPr>
              <a:t>ño de la fecha de llegada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arrival_month</a:t>
            </a:r>
            <a:r>
              <a:rPr lang="es-ES" sz="1600" b="0" i="0" dirty="0">
                <a:solidFill>
                  <a:srgbClr val="374151"/>
                </a:solidFill>
                <a:effectLst/>
                <a:latin typeface="Söhne"/>
              </a:rPr>
              <a:t>: Mes de la fecha de llegada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arrival_date</a:t>
            </a:r>
            <a:r>
              <a:rPr lang="es-ES" sz="1600" b="0" i="0" dirty="0">
                <a:solidFill>
                  <a:srgbClr val="374151"/>
                </a:solidFill>
                <a:effectLst/>
                <a:latin typeface="Söhne"/>
              </a:rPr>
              <a:t>: Fecha del mes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market_segment_type</a:t>
            </a:r>
            <a:r>
              <a:rPr lang="es-ES" sz="1600" b="0" i="0" dirty="0">
                <a:solidFill>
                  <a:srgbClr val="374151"/>
                </a:solidFill>
                <a:effectLst/>
                <a:latin typeface="Söhne"/>
              </a:rPr>
              <a:t>: Designación del segmento de mercado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repeated_guest</a:t>
            </a:r>
            <a:r>
              <a:rPr lang="es-ES" sz="1600" b="0" i="0" dirty="0">
                <a:solidFill>
                  <a:srgbClr val="374151"/>
                </a:solidFill>
                <a:effectLst/>
                <a:latin typeface="Söhne"/>
              </a:rPr>
              <a:t>: ¿Es el cliente un huésped repetido? (0 - No, 1 - Sí)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no_of_previous_cancellations</a:t>
            </a:r>
            <a:r>
              <a:rPr lang="es-ES" sz="1600" b="0" i="0" dirty="0">
                <a:solidFill>
                  <a:srgbClr val="374151"/>
                </a:solidFill>
                <a:effectLst/>
                <a:latin typeface="Söhne"/>
              </a:rPr>
              <a:t>: Número de reservas anteriores que fueron canceladas por el cliente antes de la reserva actual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no_of_previous_bookings_not_canceled</a:t>
            </a:r>
            <a:r>
              <a:rPr lang="es-ES" sz="1600" b="0" i="0" dirty="0">
                <a:solidFill>
                  <a:srgbClr val="374151"/>
                </a:solidFill>
                <a:effectLst/>
                <a:latin typeface="Söhne"/>
              </a:rPr>
              <a:t>: Número de reservas anteriores no canceladas por el cliente antes de la reserva actual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avg_price_per_room</a:t>
            </a:r>
            <a:r>
              <a:rPr lang="es-ES" sz="1600" b="0" i="0" dirty="0">
                <a:solidFill>
                  <a:srgbClr val="374151"/>
                </a:solidFill>
                <a:effectLst/>
                <a:latin typeface="Söhne"/>
              </a:rPr>
              <a:t>: Precio promedio por día de la reserva; los precios de las habitaciones son dinámicos. (en euros)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no_of_special_requests</a:t>
            </a:r>
            <a:r>
              <a:rPr lang="es-ES" sz="1600" b="0" i="0" dirty="0">
                <a:solidFill>
                  <a:srgbClr val="374151"/>
                </a:solidFill>
                <a:effectLst/>
                <a:latin typeface="Söhne"/>
              </a:rPr>
              <a:t>: Número total de solicitudes especiales hechas por el cliente (por ejemplo, piso alto, vista desde la habitación, etc.) </a:t>
            </a:r>
          </a:p>
          <a:p>
            <a:pPr marL="285750" indent="-285750">
              <a:buClr>
                <a:schemeClr val="bg2"/>
              </a:buClr>
              <a:buFont typeface="Wingdings" panose="05000000000000000000" pitchFamily="2" charset="2"/>
              <a:buChar char="Ø"/>
            </a:pPr>
            <a:r>
              <a:rPr lang="es-ES" sz="1600" b="1" i="0" dirty="0" err="1">
                <a:solidFill>
                  <a:srgbClr val="374151"/>
                </a:solidFill>
                <a:effectLst/>
                <a:latin typeface="Söhne"/>
              </a:rPr>
              <a:t>booking_status</a:t>
            </a:r>
            <a:r>
              <a:rPr lang="es-ES" sz="1600" b="0" i="0" dirty="0">
                <a:solidFill>
                  <a:srgbClr val="374151"/>
                </a:solidFill>
                <a:effectLst/>
                <a:latin typeface="Söhne"/>
              </a:rPr>
              <a:t>: Indicador de si la reserva fue cancelada o no.</a:t>
            </a:r>
            <a:endParaRPr lang="es-ES" sz="1600" dirty="0"/>
          </a:p>
        </p:txBody>
      </p:sp>
      <p:sp>
        <p:nvSpPr>
          <p:cNvPr id="3" name="CuadroTexto 2">
            <a:extLst>
              <a:ext uri="{FF2B5EF4-FFF2-40B4-BE49-F238E27FC236}">
                <a16:creationId xmlns:a16="http://schemas.microsoft.com/office/drawing/2014/main" id="{26155A08-B236-1DFB-44A1-EE3719108EBF}"/>
              </a:ext>
            </a:extLst>
          </p:cNvPr>
          <p:cNvSpPr txBox="1"/>
          <p:nvPr/>
        </p:nvSpPr>
        <p:spPr>
          <a:xfrm>
            <a:off x="0" y="638670"/>
            <a:ext cx="3031023" cy="1569660"/>
          </a:xfrm>
          <a:prstGeom prst="rect">
            <a:avLst/>
          </a:prstGeom>
          <a:noFill/>
        </p:spPr>
        <p:txBody>
          <a:bodyPr wrap="none" rtlCol="0">
            <a:spAutoFit/>
          </a:bodyPr>
          <a:lstStyle/>
          <a:p>
            <a:r>
              <a:rPr lang="es-ES" sz="3200" dirty="0">
                <a:solidFill>
                  <a:srgbClr val="FFC000"/>
                </a:solidFill>
                <a:latin typeface="Arial Rounded MT Bold" panose="020F0704030504030204" pitchFamily="34" charset="0"/>
              </a:rPr>
              <a:t>DICCIONARIO</a:t>
            </a:r>
          </a:p>
          <a:p>
            <a:r>
              <a:rPr lang="es-ES" sz="3200" dirty="0">
                <a:solidFill>
                  <a:srgbClr val="FFC000"/>
                </a:solidFill>
                <a:latin typeface="Arial Rounded MT Bold" panose="020F0704030504030204" pitchFamily="34" charset="0"/>
              </a:rPr>
              <a:t>DE </a:t>
            </a:r>
          </a:p>
          <a:p>
            <a:r>
              <a:rPr lang="es-ES" sz="3200" dirty="0">
                <a:solidFill>
                  <a:srgbClr val="FFC000"/>
                </a:solidFill>
                <a:latin typeface="Arial Rounded MT Bold" panose="020F0704030504030204" pitchFamily="34" charset="0"/>
              </a:rPr>
              <a:t>DATOS</a:t>
            </a:r>
            <a:endParaRPr lang="es-ES" sz="3200" dirty="0"/>
          </a:p>
        </p:txBody>
      </p:sp>
      <p:pic>
        <p:nvPicPr>
          <p:cNvPr id="5" name="Imagen 4">
            <a:extLst>
              <a:ext uri="{FF2B5EF4-FFF2-40B4-BE49-F238E27FC236}">
                <a16:creationId xmlns:a16="http://schemas.microsoft.com/office/drawing/2014/main" id="{0BB75AB3-5F8E-9390-AFAE-270DD20087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1497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27B92-62AF-4712-E8C9-52C1F758C18D}"/>
              </a:ext>
            </a:extLst>
          </p:cNvPr>
          <p:cNvSpPr>
            <a:spLocks noGrp="1"/>
          </p:cNvSpPr>
          <p:nvPr>
            <p:ph type="title"/>
          </p:nvPr>
        </p:nvSpPr>
        <p:spPr>
          <a:xfrm>
            <a:off x="887897" y="685801"/>
            <a:ext cx="2569194" cy="457200"/>
          </a:xfrm>
        </p:spPr>
        <p:txBody>
          <a:bodyPr>
            <a:noAutofit/>
          </a:bodyPr>
          <a:lstStyle/>
          <a:p>
            <a:r>
              <a:rPr lang="es-ES" dirty="0">
                <a:solidFill>
                  <a:srgbClr val="FFC000"/>
                </a:solidFill>
                <a:latin typeface="Copperplate Gothic Bold" panose="020E0705020206020404" pitchFamily="34" charset="0"/>
              </a:rPr>
              <a:t>Agenda</a:t>
            </a:r>
          </a:p>
        </p:txBody>
      </p:sp>
      <p:sp>
        <p:nvSpPr>
          <p:cNvPr id="3" name="Marcador de contenido 2">
            <a:extLst>
              <a:ext uri="{FF2B5EF4-FFF2-40B4-BE49-F238E27FC236}">
                <a16:creationId xmlns:a16="http://schemas.microsoft.com/office/drawing/2014/main" id="{73A36D7E-C6E8-52B1-F757-7236B93BAF3B}"/>
              </a:ext>
            </a:extLst>
          </p:cNvPr>
          <p:cNvSpPr>
            <a:spLocks noGrp="1"/>
          </p:cNvSpPr>
          <p:nvPr>
            <p:ph idx="1"/>
          </p:nvPr>
        </p:nvSpPr>
        <p:spPr>
          <a:xfrm>
            <a:off x="1014654" y="1317484"/>
            <a:ext cx="10162691" cy="5599042"/>
          </a:xfrm>
        </p:spPr>
        <p:txBody>
          <a:bodyPr>
            <a:noAutofit/>
          </a:bodyPr>
          <a:lstStyle/>
          <a:p>
            <a:pPr algn="l">
              <a:buClr>
                <a:schemeClr val="bg2"/>
              </a:buClr>
              <a:buFont typeface="Wingdings" panose="05000000000000000000" pitchFamily="2" charset="2"/>
              <a:buChar char="Ø"/>
            </a:pPr>
            <a:r>
              <a:rPr lang="es-ES" sz="4400" b="1" i="1" u="none" strike="noStrike" baseline="0" dirty="0">
                <a:solidFill>
                  <a:schemeClr val="bg1"/>
                </a:solidFill>
                <a:latin typeface="Copperplate Gothic Bold" panose="020E0705020206020404" pitchFamily="34" charset="0"/>
              </a:rPr>
              <a:t>Contexto y audiencia</a:t>
            </a:r>
          </a:p>
          <a:p>
            <a:pPr algn="l">
              <a:buClr>
                <a:schemeClr val="bg2"/>
              </a:buClr>
              <a:buFont typeface="Wingdings" panose="05000000000000000000" pitchFamily="2" charset="2"/>
              <a:buChar char="Ø"/>
            </a:pPr>
            <a:r>
              <a:rPr lang="es-ES" sz="4400" b="1" i="1" u="none" strike="noStrike" baseline="0" dirty="0">
                <a:solidFill>
                  <a:schemeClr val="bg1"/>
                </a:solidFill>
                <a:latin typeface="Copperplate Gothic Bold" panose="020E0705020206020404" pitchFamily="34" charset="0"/>
              </a:rPr>
              <a:t>Preguntas de hipótesis</a:t>
            </a:r>
          </a:p>
          <a:p>
            <a:pPr algn="l">
              <a:buClr>
                <a:schemeClr val="bg2"/>
              </a:buClr>
              <a:buFont typeface="Wingdings" panose="05000000000000000000" pitchFamily="2" charset="2"/>
              <a:buChar char="Ø"/>
            </a:pPr>
            <a:r>
              <a:rPr lang="es-ES" sz="4400" b="1" i="1" u="none" strike="noStrike" baseline="0" dirty="0">
                <a:solidFill>
                  <a:schemeClr val="bg1"/>
                </a:solidFill>
                <a:latin typeface="Copperplate Gothic Bold" panose="020E0705020206020404" pitchFamily="34" charset="0"/>
              </a:rPr>
              <a:t> Metadata</a:t>
            </a:r>
          </a:p>
          <a:p>
            <a:pPr algn="l">
              <a:buClr>
                <a:schemeClr val="bg2"/>
              </a:buClr>
              <a:buFont typeface="Wingdings" panose="05000000000000000000" pitchFamily="2" charset="2"/>
              <a:buChar char="Ø"/>
            </a:pPr>
            <a:r>
              <a:rPr lang="es-ES" sz="4400" b="1" i="1" u="none" strike="noStrike" baseline="0" dirty="0">
                <a:solidFill>
                  <a:schemeClr val="bg1"/>
                </a:solidFill>
                <a:latin typeface="Copperplate Gothic Bold" panose="020E0705020206020404" pitchFamily="34" charset="0"/>
              </a:rPr>
              <a:t>Análisis exploratorio</a:t>
            </a:r>
          </a:p>
          <a:p>
            <a:pPr algn="l">
              <a:buClr>
                <a:schemeClr val="bg2"/>
              </a:buClr>
              <a:buFont typeface="Wingdings" panose="05000000000000000000" pitchFamily="2" charset="2"/>
              <a:buChar char="Ø"/>
            </a:pPr>
            <a:r>
              <a:rPr lang="es-ES" sz="4400" b="1" i="1" u="none" strike="noStrike" baseline="0" dirty="0">
                <a:solidFill>
                  <a:schemeClr val="bg1"/>
                </a:solidFill>
                <a:latin typeface="Copperplate Gothic Bold" panose="020E0705020206020404" pitchFamily="34" charset="0"/>
              </a:rPr>
              <a:t> </a:t>
            </a:r>
            <a:r>
              <a:rPr lang="es-ES" sz="4400" b="1" i="1" u="none" strike="noStrike" baseline="0" dirty="0" err="1">
                <a:solidFill>
                  <a:schemeClr val="bg1"/>
                </a:solidFill>
                <a:latin typeface="Copperplate Gothic Bold" panose="020E0705020206020404" pitchFamily="34" charset="0"/>
              </a:rPr>
              <a:t>Insights</a:t>
            </a:r>
            <a:endParaRPr lang="es-ES" sz="4400" b="1" i="1" u="none" strike="noStrike" baseline="0" dirty="0">
              <a:solidFill>
                <a:schemeClr val="bg1"/>
              </a:solidFill>
              <a:latin typeface="Copperplate Gothic Bold" panose="020E0705020206020404" pitchFamily="34" charset="0"/>
            </a:endParaRPr>
          </a:p>
          <a:p>
            <a:pPr algn="l">
              <a:buClr>
                <a:schemeClr val="bg2"/>
              </a:buClr>
              <a:buFont typeface="Wingdings" panose="05000000000000000000" pitchFamily="2" charset="2"/>
              <a:buChar char="Ø"/>
            </a:pPr>
            <a:r>
              <a:rPr lang="es-ES" sz="4400" b="1" i="1" dirty="0">
                <a:solidFill>
                  <a:schemeClr val="bg1"/>
                </a:solidFill>
                <a:latin typeface="Copperplate Gothic Bold" panose="020E0705020206020404" pitchFamily="34" charset="0"/>
              </a:rPr>
              <a:t>Conclusiones del modelo</a:t>
            </a:r>
            <a:endParaRPr lang="es-ES" sz="4400" b="1" i="1" u="none" strike="noStrike" baseline="0" dirty="0">
              <a:solidFill>
                <a:schemeClr val="bg1"/>
              </a:solidFill>
              <a:latin typeface="Copperplate Gothic Bold" panose="020E0705020206020404" pitchFamily="34" charset="0"/>
            </a:endParaRPr>
          </a:p>
        </p:txBody>
      </p:sp>
      <p:pic>
        <p:nvPicPr>
          <p:cNvPr id="5" name="Imagen 4">
            <a:extLst>
              <a:ext uri="{FF2B5EF4-FFF2-40B4-BE49-F238E27FC236}">
                <a16:creationId xmlns:a16="http://schemas.microsoft.com/office/drawing/2014/main" id="{EDEE2331-E428-E81D-5AB0-154A8071AB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810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DB1C6-632F-594B-FC49-F1FFB423CD9D}"/>
              </a:ext>
            </a:extLst>
          </p:cNvPr>
          <p:cNvSpPr>
            <a:spLocks noGrp="1"/>
          </p:cNvSpPr>
          <p:nvPr>
            <p:ph type="title"/>
          </p:nvPr>
        </p:nvSpPr>
        <p:spPr>
          <a:xfrm>
            <a:off x="233638" y="172278"/>
            <a:ext cx="8534400" cy="1501912"/>
          </a:xfrm>
        </p:spPr>
        <p:txBody>
          <a:bodyPr>
            <a:normAutofit/>
          </a:bodyPr>
          <a:lstStyle/>
          <a:p>
            <a:r>
              <a:rPr lang="es-ES" b="0" i="0" u="none" strike="noStrike" baseline="0" dirty="0">
                <a:solidFill>
                  <a:srgbClr val="FFC000"/>
                </a:solidFill>
                <a:latin typeface="Copperplate Gothic Bold" panose="020E0705020206020404" pitchFamily="34" charset="0"/>
              </a:rPr>
              <a:t>Contexto y audiencia</a:t>
            </a:r>
            <a:endParaRPr lang="es-ES" dirty="0">
              <a:solidFill>
                <a:srgbClr val="FFC000"/>
              </a:solidFill>
              <a:latin typeface="Copperplate Gothic Bold" panose="020E0705020206020404" pitchFamily="34" charset="0"/>
            </a:endParaRPr>
          </a:p>
        </p:txBody>
      </p:sp>
      <p:sp>
        <p:nvSpPr>
          <p:cNvPr id="3" name="Marcador de contenido 2">
            <a:extLst>
              <a:ext uri="{FF2B5EF4-FFF2-40B4-BE49-F238E27FC236}">
                <a16:creationId xmlns:a16="http://schemas.microsoft.com/office/drawing/2014/main" id="{98CE44F8-50B8-F574-18A1-42717000FEDC}"/>
              </a:ext>
            </a:extLst>
          </p:cNvPr>
          <p:cNvSpPr>
            <a:spLocks noGrp="1"/>
          </p:cNvSpPr>
          <p:nvPr>
            <p:ph idx="1"/>
          </p:nvPr>
        </p:nvSpPr>
        <p:spPr>
          <a:xfrm>
            <a:off x="405915" y="1868557"/>
            <a:ext cx="11388520" cy="4485860"/>
          </a:xfrm>
        </p:spPr>
        <p:txBody>
          <a:bodyPr>
            <a:noAutofit/>
          </a:bodyPr>
          <a:lstStyle/>
          <a:p>
            <a:pPr marL="0" indent="0" algn="just">
              <a:buNone/>
            </a:pPr>
            <a:r>
              <a:rPr lang="es-ES" sz="2400" b="0" i="0" dirty="0">
                <a:solidFill>
                  <a:schemeClr val="bg1"/>
                </a:solidFill>
                <a:effectLst/>
                <a:latin typeface="Arial Rounded MT Bold" panose="020F0704030504030204" pitchFamily="34" charset="0"/>
              </a:rPr>
              <a:t>El Hotel Continental busca maximizar sus ganancias al ofrecer habitaciones a precios estratégicos, al mismo tiempo que garantiza una experiencia excepcional para sus clientes. Utilizando predicciones y experiencias previas, el hotel espera adaptar sus estrategias para alcanzar los niveles de ocupación deseados. Sin embargo, las cancelaciones de reservas pueden surgir por diversos motivos, como la disponibilidad de habitaciones en otros hoteles a precios competitivos o imprevistos de última hora. El hotel tiene como objetivo gestionar estas situaciones de manera efectiva, minimizando las cancelaciones, maximizando la ocupación y asegurando una rentabilidad óptima, todo ello con el fin de brindar una experiencia altamente satisfactoria a sus clientes.</a:t>
            </a:r>
            <a:endParaRPr lang="es-ES" sz="2800" b="1" dirty="0">
              <a:solidFill>
                <a:schemeClr val="bg1"/>
              </a:solidFill>
              <a:latin typeface="Arial Rounded MT Bold" panose="020F0704030504030204" pitchFamily="34" charset="0"/>
            </a:endParaRPr>
          </a:p>
        </p:txBody>
      </p:sp>
      <p:pic>
        <p:nvPicPr>
          <p:cNvPr id="6" name="Imagen 5">
            <a:extLst>
              <a:ext uri="{FF2B5EF4-FFF2-40B4-BE49-F238E27FC236}">
                <a16:creationId xmlns:a16="http://schemas.microsoft.com/office/drawing/2014/main" id="{1B7C6799-81F8-36C3-82AD-91357761E7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6105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B9A6B-1D28-B0BF-C9D6-BE33632915BF}"/>
              </a:ext>
            </a:extLst>
          </p:cNvPr>
          <p:cNvSpPr>
            <a:spLocks noGrp="1"/>
          </p:cNvSpPr>
          <p:nvPr>
            <p:ph type="title"/>
          </p:nvPr>
        </p:nvSpPr>
        <p:spPr>
          <a:xfrm>
            <a:off x="140873" y="217740"/>
            <a:ext cx="8534400" cy="1507067"/>
          </a:xfrm>
        </p:spPr>
        <p:txBody>
          <a:bodyPr>
            <a:normAutofit/>
          </a:bodyPr>
          <a:lstStyle/>
          <a:p>
            <a:r>
              <a:rPr lang="es-ES" b="0" i="0" u="none" strike="noStrike" baseline="0" dirty="0">
                <a:solidFill>
                  <a:srgbClr val="FFC000"/>
                </a:solidFill>
                <a:latin typeface="Copperplate Gothic Bold" panose="020E0705020206020404" pitchFamily="34" charset="0"/>
              </a:rPr>
              <a:t>Preguntas de hipótesis</a:t>
            </a:r>
            <a:endParaRPr lang="es-ES" dirty="0">
              <a:solidFill>
                <a:srgbClr val="FFC000"/>
              </a:solidFill>
              <a:latin typeface="Copperplate Gothic Bold" panose="020E0705020206020404" pitchFamily="34" charset="0"/>
            </a:endParaRPr>
          </a:p>
        </p:txBody>
      </p:sp>
      <p:sp>
        <p:nvSpPr>
          <p:cNvPr id="3" name="Marcador de contenido 2">
            <a:extLst>
              <a:ext uri="{FF2B5EF4-FFF2-40B4-BE49-F238E27FC236}">
                <a16:creationId xmlns:a16="http://schemas.microsoft.com/office/drawing/2014/main" id="{31E46F62-FC75-2FB2-86A8-9555239F4ABB}"/>
              </a:ext>
            </a:extLst>
          </p:cNvPr>
          <p:cNvSpPr>
            <a:spLocks noGrp="1"/>
          </p:cNvSpPr>
          <p:nvPr>
            <p:ph idx="1"/>
          </p:nvPr>
        </p:nvSpPr>
        <p:spPr>
          <a:xfrm>
            <a:off x="558418" y="1949890"/>
            <a:ext cx="8534400" cy="3615267"/>
          </a:xfrm>
        </p:spPr>
        <p:txBody>
          <a:bodyPr>
            <a:noAutofit/>
          </a:bodyPr>
          <a:lstStyle/>
          <a:p>
            <a:pPr>
              <a:buClr>
                <a:schemeClr val="bg2"/>
              </a:buClr>
              <a:buFont typeface="Wingdings" panose="05000000000000000000" pitchFamily="2" charset="2"/>
              <a:buChar char="Ø"/>
            </a:pPr>
            <a:r>
              <a:rPr lang="es-ES" sz="2800" i="0" u="none" strike="noStrike" baseline="0" dirty="0">
                <a:solidFill>
                  <a:schemeClr val="bg1"/>
                </a:solidFill>
                <a:latin typeface="Arial Rounded MT Bold" panose="020F0704030504030204" pitchFamily="34" charset="0"/>
              </a:rPr>
              <a:t>¿Existe una diferencia en las cancelaciones entre los diferentes medios de reserva utilizados por los clientes, como reservas directas en el hotel, online u otros medios?</a:t>
            </a:r>
          </a:p>
          <a:p>
            <a:pPr>
              <a:buClr>
                <a:schemeClr val="bg2"/>
              </a:buClr>
              <a:buFont typeface="Wingdings" panose="05000000000000000000" pitchFamily="2" charset="2"/>
              <a:buChar char="Ø"/>
            </a:pPr>
            <a:endParaRPr lang="es-ES" sz="2800" i="0" u="none" strike="noStrike" baseline="0" dirty="0">
              <a:solidFill>
                <a:schemeClr val="bg1"/>
              </a:solidFill>
              <a:latin typeface="Arial Rounded MT Bold" panose="020F0704030504030204" pitchFamily="34" charset="0"/>
            </a:endParaRPr>
          </a:p>
          <a:p>
            <a:pPr>
              <a:buClr>
                <a:schemeClr val="bg2"/>
              </a:buClr>
              <a:buFont typeface="Wingdings" panose="05000000000000000000" pitchFamily="2" charset="2"/>
              <a:buChar char="Ø"/>
            </a:pPr>
            <a:r>
              <a:rPr lang="es-ES" sz="2800" i="0" u="none" strike="noStrike" baseline="0" dirty="0">
                <a:solidFill>
                  <a:schemeClr val="bg1"/>
                </a:solidFill>
                <a:latin typeface="Arial Rounded MT Bold" panose="020F0704030504030204" pitchFamily="34" charset="0"/>
              </a:rPr>
              <a:t> ¿El tipo de habitación reservada influye en la probabilidad de cancelación?</a:t>
            </a:r>
            <a:endParaRPr lang="es-ES" sz="2800" dirty="0">
              <a:solidFill>
                <a:schemeClr val="bg1"/>
              </a:solidFill>
              <a:latin typeface="Arial Rounded MT Bold" panose="020F0704030504030204" pitchFamily="34" charset="0"/>
            </a:endParaRPr>
          </a:p>
        </p:txBody>
      </p:sp>
      <p:pic>
        <p:nvPicPr>
          <p:cNvPr id="6" name="Imagen 5">
            <a:extLst>
              <a:ext uri="{FF2B5EF4-FFF2-40B4-BE49-F238E27FC236}">
                <a16:creationId xmlns:a16="http://schemas.microsoft.com/office/drawing/2014/main" id="{534F0ECD-204F-F210-23D8-6A9C97A670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1732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B4353-26E5-D53F-096C-55A731969595}"/>
              </a:ext>
            </a:extLst>
          </p:cNvPr>
          <p:cNvSpPr>
            <a:spLocks noGrp="1"/>
          </p:cNvSpPr>
          <p:nvPr>
            <p:ph type="title"/>
          </p:nvPr>
        </p:nvSpPr>
        <p:spPr>
          <a:xfrm>
            <a:off x="419168" y="286393"/>
            <a:ext cx="8534400" cy="1507067"/>
          </a:xfrm>
        </p:spPr>
        <p:txBody>
          <a:bodyPr/>
          <a:lstStyle/>
          <a:p>
            <a:r>
              <a:rPr lang="es-ES" dirty="0" err="1">
                <a:solidFill>
                  <a:srgbClr val="FFC000"/>
                </a:solidFill>
                <a:latin typeface="Copperplate Gothic Bold" panose="020E0705020206020404" pitchFamily="34" charset="0"/>
              </a:rPr>
              <a:t>Metadata</a:t>
            </a:r>
            <a:endParaRPr lang="es-ES" dirty="0">
              <a:solidFill>
                <a:srgbClr val="FFC000"/>
              </a:solidFill>
              <a:latin typeface="Copperplate Gothic Bold" panose="020E0705020206020404" pitchFamily="34" charset="0"/>
            </a:endParaRPr>
          </a:p>
        </p:txBody>
      </p:sp>
      <p:graphicFrame>
        <p:nvGraphicFramePr>
          <p:cNvPr id="6" name="Marcador de contenido 5">
            <a:extLst>
              <a:ext uri="{FF2B5EF4-FFF2-40B4-BE49-F238E27FC236}">
                <a16:creationId xmlns:a16="http://schemas.microsoft.com/office/drawing/2014/main" id="{934F2844-CDF0-6735-6664-EA4C5CB92419}"/>
              </a:ext>
            </a:extLst>
          </p:cNvPr>
          <p:cNvGraphicFramePr>
            <a:graphicFrameLocks noGrp="1"/>
          </p:cNvGraphicFramePr>
          <p:nvPr>
            <p:ph idx="1"/>
            <p:extLst>
              <p:ext uri="{D42A27DB-BD31-4B8C-83A1-F6EECF244321}">
                <p14:modId xmlns:p14="http://schemas.microsoft.com/office/powerpoint/2010/main" val="2984003470"/>
              </p:ext>
            </p:extLst>
          </p:nvPr>
        </p:nvGraphicFramePr>
        <p:xfrm>
          <a:off x="268941" y="1423501"/>
          <a:ext cx="10192871" cy="5300028"/>
        </p:xfrm>
        <a:graphic>
          <a:graphicData uri="http://schemas.openxmlformats.org/drawingml/2006/chart">
            <c:chart xmlns:c="http://schemas.openxmlformats.org/drawingml/2006/chart" xmlns:r="http://schemas.openxmlformats.org/officeDocument/2006/relationships" r:id="rId2"/>
          </a:graphicData>
        </a:graphic>
      </p:graphicFrame>
      <p:pic>
        <p:nvPicPr>
          <p:cNvPr id="13" name="Imagen 12">
            <a:extLst>
              <a:ext uri="{FF2B5EF4-FFF2-40B4-BE49-F238E27FC236}">
                <a16:creationId xmlns:a16="http://schemas.microsoft.com/office/drawing/2014/main" id="{7D1C4B7A-5FE7-7525-B3F1-A271827807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2603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ECC26E57-E130-E7B5-E56F-CC869948B3F1}"/>
              </a:ext>
            </a:extLst>
          </p:cNvPr>
          <p:cNvSpPr txBox="1"/>
          <p:nvPr/>
        </p:nvSpPr>
        <p:spPr>
          <a:xfrm>
            <a:off x="9841677" y="6488668"/>
            <a:ext cx="2350323" cy="369332"/>
          </a:xfrm>
          <a:prstGeom prst="rect">
            <a:avLst/>
          </a:prstGeom>
          <a:noFill/>
        </p:spPr>
        <p:txBody>
          <a:bodyPr wrap="none" rtlCol="0">
            <a:spAutoFit/>
          </a:bodyPr>
          <a:lstStyle/>
          <a:p>
            <a:r>
              <a:rPr lang="es-ES" dirty="0">
                <a:solidFill>
                  <a:schemeClr val="bg1"/>
                </a:solidFill>
                <a:latin typeface="Agency FB" panose="020B0503020202020204" pitchFamily="34" charset="0"/>
              </a:rPr>
              <a:t>(Grafico generado en Python</a:t>
            </a:r>
            <a:r>
              <a:rPr lang="es-ES" dirty="0">
                <a:solidFill>
                  <a:schemeClr val="bg1"/>
                </a:solidFill>
              </a:rPr>
              <a:t>)</a:t>
            </a:r>
          </a:p>
        </p:txBody>
      </p:sp>
      <p:pic>
        <p:nvPicPr>
          <p:cNvPr id="7" name="Imagen 6">
            <a:extLst>
              <a:ext uri="{FF2B5EF4-FFF2-40B4-BE49-F238E27FC236}">
                <a16:creationId xmlns:a16="http://schemas.microsoft.com/office/drawing/2014/main" id="{49DCF6C5-FB5D-FD2F-8F0B-46D03970E2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004" y="405302"/>
            <a:ext cx="1018198" cy="1018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Imagen 2">
            <a:extLst>
              <a:ext uri="{FF2B5EF4-FFF2-40B4-BE49-F238E27FC236}">
                <a16:creationId xmlns:a16="http://schemas.microsoft.com/office/drawing/2014/main" id="{FA428CBD-39BF-6955-71F2-C3A557088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764" y="179364"/>
            <a:ext cx="6016472" cy="5089240"/>
          </a:xfrm>
          <a:prstGeom prst="rect">
            <a:avLst/>
          </a:prstGeom>
        </p:spPr>
      </p:pic>
      <p:pic>
        <p:nvPicPr>
          <p:cNvPr id="4" name="Imagen 3">
            <a:extLst>
              <a:ext uri="{FF2B5EF4-FFF2-40B4-BE49-F238E27FC236}">
                <a16:creationId xmlns:a16="http://schemas.microsoft.com/office/drawing/2014/main" id="{82079E73-F428-AEC2-BA4E-6137CFC3DF8F}"/>
              </a:ext>
            </a:extLst>
          </p:cNvPr>
          <p:cNvPicPr>
            <a:picLocks noChangeAspect="1"/>
          </p:cNvPicPr>
          <p:nvPr/>
        </p:nvPicPr>
        <p:blipFill rotWithShape="1">
          <a:blip r:embed="rId4">
            <a:extLst>
              <a:ext uri="{28A0092B-C50C-407E-A947-70E740481C1C}">
                <a14:useLocalDpi xmlns:a14="http://schemas.microsoft.com/office/drawing/2010/main" val="0"/>
              </a:ext>
            </a:extLst>
          </a:blip>
          <a:srcRect r="2193" b="62269"/>
          <a:stretch/>
        </p:blipFill>
        <p:spPr>
          <a:xfrm>
            <a:off x="3981243" y="5348849"/>
            <a:ext cx="4229514" cy="1049407"/>
          </a:xfrm>
          <a:prstGeom prst="rect">
            <a:avLst/>
          </a:prstGeom>
        </p:spPr>
      </p:pic>
    </p:spTree>
    <p:extLst>
      <p:ext uri="{BB962C8B-B14F-4D97-AF65-F5344CB8AC3E}">
        <p14:creationId xmlns:p14="http://schemas.microsoft.com/office/powerpoint/2010/main" val="55149274"/>
      </p:ext>
    </p:extLst>
  </p:cSld>
  <p:clrMapOvr>
    <a:masterClrMapping/>
  </p:clrMapOvr>
</p:sld>
</file>

<file path=ppt/theme/theme1.xml><?xml version="1.0" encoding="utf-8"?>
<a:theme xmlns:a="http://schemas.openxmlformats.org/drawingml/2006/main" name="Sector">
  <a:themeElements>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ector">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7611</TotalTime>
  <Words>1185</Words>
  <Application>Microsoft Office PowerPoint</Application>
  <PresentationFormat>Panorámica</PresentationFormat>
  <Paragraphs>67</Paragraphs>
  <Slides>14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Agency FB</vt:lpstr>
      <vt:lpstr>Arial Rounded MT Bold</vt:lpstr>
      <vt:lpstr>Calibri</vt:lpstr>
      <vt:lpstr>Century Gothic</vt:lpstr>
      <vt:lpstr>Copperplate Gothic Bold</vt:lpstr>
      <vt:lpstr>Söhne</vt:lpstr>
      <vt:lpstr>Wingdings</vt:lpstr>
      <vt:lpstr>Wingdings 3</vt:lpstr>
      <vt:lpstr>Sector</vt:lpstr>
      <vt:lpstr>Presentación de PowerPoint</vt:lpstr>
      <vt:lpstr> </vt:lpstr>
      <vt:lpstr>Presentación de PowerPoint</vt:lpstr>
      <vt:lpstr>Presentación de PowerPoint</vt:lpstr>
      <vt:lpstr>Agenda</vt:lpstr>
      <vt:lpstr>Contexto y audiencia</vt:lpstr>
      <vt:lpstr>Preguntas de hipótesis</vt:lpstr>
      <vt:lpstr>Metadata</vt:lpstr>
      <vt:lpstr>Presentación de PowerPoint</vt:lpstr>
      <vt:lpstr>Presentación de PowerPoint</vt:lpstr>
      <vt:lpstr>Presentación de PowerPoint</vt:lpstr>
      <vt:lpstr>Insights</vt:lpstr>
      <vt:lpstr>Recomendaciones</vt:lpstr>
      <vt:lpstr>Conclusiones del modelo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Compu</dc:creator>
  <cp:lastModifiedBy>Compu</cp:lastModifiedBy>
  <cp:revision>22</cp:revision>
  <dcterms:created xsi:type="dcterms:W3CDTF">2023-06-09T00:40:49Z</dcterms:created>
  <dcterms:modified xsi:type="dcterms:W3CDTF">2023-08-23T00:40:09Z</dcterms:modified>
</cp:coreProperties>
</file>