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69" r:id="rId7"/>
    <p:sldId id="271" r:id="rId8"/>
    <p:sldId id="272" r:id="rId9"/>
    <p:sldId id="273" r:id="rId10"/>
    <p:sldId id="274" r:id="rId11"/>
    <p:sldId id="278" r:id="rId12"/>
    <p:sldId id="275" r:id="rId13"/>
    <p:sldId id="276" r:id="rId14"/>
    <p:sldId id="277" r:id="rId15"/>
    <p:sldId id="279" r:id="rId16"/>
    <p:sldId id="280" r:id="rId17"/>
    <p:sldId id="281" r:id="rId18"/>
    <p:sldId id="265" r:id="rId19"/>
    <p:sldId id="264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E8700-0BDF-403F-9F9A-5A2655B7F876}" type="datetime1">
              <a:rPr lang="es-ES" smtClean="0"/>
              <a:t>15/06/2019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F3FE-BFE9-4821-91B4-1E371F0232E3}" type="datetime1">
              <a:rPr lang="es-ES" smtClean="0"/>
              <a:pPr/>
              <a:t>15/06/2019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9087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321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248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8072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519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19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140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08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395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696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776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6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xmlns="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7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Trabajo Fin Curso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b="1" dirty="0" smtClean="0"/>
              <a:t>I.E.S Barajas</a:t>
            </a:r>
          </a:p>
          <a:p>
            <a:pPr rtl="0"/>
            <a:r>
              <a:rPr lang="es-ES" dirty="0" smtClean="0"/>
              <a:t>Adrián Campos</a:t>
            </a:r>
          </a:p>
          <a:p>
            <a:pPr rtl="0"/>
            <a:r>
              <a:rPr lang="es-ES" dirty="0" smtClean="0"/>
              <a:t>Adrián Rodríguez</a:t>
            </a:r>
          </a:p>
          <a:p>
            <a:pPr rtl="0"/>
            <a:r>
              <a:rPr lang="es-ES" dirty="0" smtClean="0"/>
              <a:t>Sergio Alcalde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39" y="2556237"/>
            <a:ext cx="1745524" cy="17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sp>
        <p:nvSpPr>
          <p:cNvPr id="25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2691"/>
            <a:ext cx="8333222" cy="1147969"/>
          </a:xfrm>
        </p:spPr>
        <p:txBody>
          <a:bodyPr rtlCol="0"/>
          <a:lstStyle/>
          <a:p>
            <a:pPr rtl="0"/>
            <a:r>
              <a:rPr lang="es-ES" dirty="0" smtClean="0"/>
              <a:t>Productos</a:t>
            </a:r>
            <a:endParaRPr lang="es-ES" b="0" dirty="0"/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185620"/>
            <a:ext cx="7368596" cy="608895"/>
          </a:xfrm>
        </p:spPr>
        <p:txBody>
          <a:bodyPr rtlCol="0"/>
          <a:lstStyle/>
          <a:p>
            <a:pPr rtl="0"/>
            <a:r>
              <a:rPr lang="es-ES" dirty="0" smtClean="0"/>
              <a:t>Usuarios registrados vs No registrados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940" y="1829476"/>
            <a:ext cx="5356655" cy="45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sp>
        <p:nvSpPr>
          <p:cNvPr id="25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2691"/>
            <a:ext cx="8333222" cy="1147969"/>
          </a:xfrm>
        </p:spPr>
        <p:txBody>
          <a:bodyPr rtlCol="0"/>
          <a:lstStyle/>
          <a:p>
            <a:pPr rtl="0"/>
            <a:r>
              <a:rPr lang="es-ES" dirty="0" smtClean="0"/>
              <a:t>Categorías</a:t>
            </a:r>
            <a:endParaRPr lang="es-ES" b="0" dirty="0"/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185620"/>
            <a:ext cx="7368596" cy="608895"/>
          </a:xfrm>
        </p:spPr>
        <p:txBody>
          <a:bodyPr rtlCol="0"/>
          <a:lstStyle/>
          <a:p>
            <a:pPr rtl="0"/>
            <a:r>
              <a:rPr lang="es-ES" dirty="0" smtClean="0"/>
              <a:t>Productos agrupados por su categoría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609" y="1580614"/>
            <a:ext cx="5175991" cy="48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12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sp>
        <p:nvSpPr>
          <p:cNvPr id="25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2691"/>
            <a:ext cx="8333222" cy="1147969"/>
          </a:xfrm>
        </p:spPr>
        <p:txBody>
          <a:bodyPr rtlCol="0"/>
          <a:lstStyle/>
          <a:p>
            <a:pPr rtl="0"/>
            <a:r>
              <a:rPr lang="es-ES" dirty="0" smtClean="0"/>
              <a:t>Producto único</a:t>
            </a:r>
            <a:endParaRPr lang="es-ES" b="0" dirty="0"/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150660"/>
            <a:ext cx="7368596" cy="608895"/>
          </a:xfrm>
        </p:spPr>
        <p:txBody>
          <a:bodyPr rtlCol="0"/>
          <a:lstStyle/>
          <a:p>
            <a:pPr rtl="0"/>
            <a:r>
              <a:rPr lang="es-ES" dirty="0" smtClean="0"/>
              <a:t>Detalle de producto seleccionado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883" y="1569261"/>
            <a:ext cx="5599307" cy="5152214"/>
          </a:xfrm>
          <a:prstGeom prst="rect">
            <a:avLst/>
          </a:prstGeom>
        </p:spPr>
      </p:pic>
      <p:sp>
        <p:nvSpPr>
          <p:cNvPr id="24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01502" y="1928466"/>
            <a:ext cx="3105663" cy="2536442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s-ES" sz="1800" dirty="0" smtClean="0"/>
              <a:t>Precio descontado para usuarios registrados</a:t>
            </a:r>
          </a:p>
          <a:p>
            <a:pPr>
              <a:buClr>
                <a:schemeClr val="accent2"/>
              </a:buClr>
            </a:pPr>
            <a:r>
              <a:rPr lang="es-ES" sz="1800" dirty="0" smtClean="0"/>
              <a:t>Control de stock de productos</a:t>
            </a:r>
          </a:p>
          <a:p>
            <a:pPr>
              <a:buClr>
                <a:schemeClr val="accent2"/>
              </a:buClr>
            </a:pPr>
            <a:r>
              <a:rPr lang="es-ES" sz="1800" dirty="0" smtClean="0"/>
              <a:t>Envío de datos (cantidad) a través de </a:t>
            </a:r>
            <a:r>
              <a:rPr lang="es-ES" sz="1800" dirty="0" err="1" smtClean="0"/>
              <a:t>Javascript</a:t>
            </a:r>
            <a:endParaRPr lang="es-ES" sz="1800" dirty="0" smtClean="0"/>
          </a:p>
          <a:p>
            <a:pPr>
              <a:buClr>
                <a:schemeClr val="accent2"/>
              </a:buClr>
            </a:pPr>
            <a:r>
              <a:rPr lang="es-ES" sz="1800" dirty="0" err="1" smtClean="0"/>
              <a:t>Slide</a:t>
            </a:r>
            <a:r>
              <a:rPr lang="es-ES" sz="1800" dirty="0"/>
              <a:t> </a:t>
            </a:r>
            <a:r>
              <a:rPr lang="es-ES" sz="1800" dirty="0" smtClean="0"/>
              <a:t>y cuadricula diseñada</a:t>
            </a:r>
            <a:r>
              <a:rPr lang="es-ES" sz="1800" dirty="0"/>
              <a:t> </a:t>
            </a:r>
            <a:r>
              <a:rPr lang="es-ES" sz="1800" dirty="0" smtClean="0"/>
              <a:t>en </a:t>
            </a:r>
            <a:r>
              <a:rPr lang="es-ES" sz="1800" dirty="0" err="1" smtClean="0"/>
              <a:t>bootstrap</a:t>
            </a: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41811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sp>
        <p:nvSpPr>
          <p:cNvPr id="25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2691"/>
            <a:ext cx="8333222" cy="1147969"/>
          </a:xfrm>
        </p:spPr>
        <p:txBody>
          <a:bodyPr rtlCol="0"/>
          <a:lstStyle/>
          <a:p>
            <a:pPr rtl="0"/>
            <a:r>
              <a:rPr lang="es-ES" dirty="0" smtClean="0"/>
              <a:t>Carrito de compras</a:t>
            </a:r>
            <a:endParaRPr lang="es-ES" b="0" dirty="0"/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150660"/>
            <a:ext cx="7667918" cy="608895"/>
          </a:xfrm>
        </p:spPr>
        <p:txBody>
          <a:bodyPr rtlCol="0"/>
          <a:lstStyle/>
          <a:p>
            <a:pPr rtl="0"/>
            <a:r>
              <a:rPr lang="es-ES" dirty="0" smtClean="0"/>
              <a:t>Productos seleccionados por usuario para su compra</a:t>
            </a:r>
            <a:endParaRPr lang="es-ES" dirty="0"/>
          </a:p>
        </p:txBody>
      </p:sp>
      <p:sp>
        <p:nvSpPr>
          <p:cNvPr id="24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744747" y="3114715"/>
            <a:ext cx="3541091" cy="2089922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s-ES" sz="1800" dirty="0" smtClean="0"/>
              <a:t>Carro único para cada cliente a partir del id del mismo</a:t>
            </a:r>
          </a:p>
          <a:p>
            <a:pPr>
              <a:buClr>
                <a:schemeClr val="accent2"/>
              </a:buClr>
            </a:pPr>
            <a:r>
              <a:rPr lang="es-ES" sz="1800" dirty="0" smtClean="0"/>
              <a:t>Opción de borrado de cada producto por separado</a:t>
            </a:r>
          </a:p>
          <a:p>
            <a:pPr>
              <a:buClr>
                <a:schemeClr val="accent2"/>
              </a:buClr>
            </a:pPr>
            <a:r>
              <a:rPr lang="es-ES" sz="1800" dirty="0" smtClean="0"/>
              <a:t>Opción de continuar comprando o finalizar el pedido</a:t>
            </a:r>
          </a:p>
          <a:p>
            <a:pPr>
              <a:buClr>
                <a:schemeClr val="accent2"/>
              </a:buClr>
            </a:pPr>
            <a:endParaRPr lang="es-ES" sz="1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88" y="1979913"/>
            <a:ext cx="7448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14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sp>
        <p:nvSpPr>
          <p:cNvPr id="25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2691"/>
            <a:ext cx="8333222" cy="1147969"/>
          </a:xfrm>
        </p:spPr>
        <p:txBody>
          <a:bodyPr rtlCol="0"/>
          <a:lstStyle/>
          <a:p>
            <a:pPr rtl="0"/>
            <a:r>
              <a:rPr lang="es-ES" dirty="0" smtClean="0"/>
              <a:t>Finalización de pedido</a:t>
            </a:r>
            <a:endParaRPr lang="es-ES" b="0" dirty="0"/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150660"/>
            <a:ext cx="7667918" cy="608895"/>
          </a:xfrm>
        </p:spPr>
        <p:txBody>
          <a:bodyPr rtlCol="0"/>
          <a:lstStyle/>
          <a:p>
            <a:pPr rtl="0"/>
            <a:r>
              <a:rPr lang="es-ES" dirty="0" smtClean="0"/>
              <a:t>Ingreso de datos para la finalización del pedido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98" y="1638132"/>
            <a:ext cx="5244413" cy="36681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224" y="2483450"/>
            <a:ext cx="4946374" cy="3727065"/>
          </a:xfrm>
          <a:prstGeom prst="rect">
            <a:avLst/>
          </a:prstGeom>
        </p:spPr>
      </p:pic>
      <p:cxnSp>
        <p:nvCxnSpPr>
          <p:cNvPr id="7" name="Conector angular 6"/>
          <p:cNvCxnSpPr/>
          <p:nvPr/>
        </p:nvCxnSpPr>
        <p:spPr>
          <a:xfrm>
            <a:off x="659027" y="5478162"/>
            <a:ext cx="4637903" cy="31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59027" y="5178754"/>
            <a:ext cx="0" cy="29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xmlns="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53" y="262240"/>
            <a:ext cx="8333222" cy="939798"/>
          </a:xfrm>
        </p:spPr>
        <p:txBody>
          <a:bodyPr rtlCol="0"/>
          <a:lstStyle/>
          <a:p>
            <a:pPr rtl="0"/>
            <a:r>
              <a:rPr lang="es-ES" dirty="0" smtClean="0"/>
              <a:t>Muestra de proyecto</a:t>
            </a:r>
            <a:endParaRPr lang="es-E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xmlns="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:a16="http://schemas.microsoft.com/office/drawing/2014/main" xmlns="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39" y="2556237"/>
            <a:ext cx="1745524" cy="17455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71" y="3437274"/>
            <a:ext cx="819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Nuestra </a:t>
            </a:r>
            <a:r>
              <a:rPr lang="es-ES" b="0" dirty="0" smtClean="0"/>
              <a:t>idea</a:t>
            </a:r>
            <a:endParaRPr lang="es-ES" b="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1062"/>
            <a:ext cx="4942829" cy="2958275"/>
          </a:xfrm>
        </p:spPr>
        <p:txBody>
          <a:bodyPr rtlCol="0">
            <a:normAutofit/>
          </a:bodyPr>
          <a:lstStyle/>
          <a:p>
            <a:pPr lvl="0" rtl="0"/>
            <a:r>
              <a:rPr lang="es-ES" dirty="0" smtClean="0"/>
              <a:t>Pagina web E-Commerce </a:t>
            </a:r>
            <a:endParaRPr lang="es-ES" dirty="0"/>
          </a:p>
          <a:p>
            <a:pPr lvl="0" rtl="0"/>
            <a:r>
              <a:rPr lang="es-ES" dirty="0" smtClean="0"/>
              <a:t>Uso</a:t>
            </a:r>
            <a:r>
              <a:rPr lang="es-ES" dirty="0" smtClean="0"/>
              <a:t> de tecnología y </a:t>
            </a:r>
            <a:r>
              <a:rPr lang="es-ES" dirty="0" err="1" smtClean="0"/>
              <a:t>Frameworks</a:t>
            </a:r>
            <a:r>
              <a:rPr lang="es-ES" dirty="0" smtClean="0"/>
              <a:t> actuales</a:t>
            </a:r>
            <a:endParaRPr lang="es-ES" dirty="0"/>
          </a:p>
          <a:p>
            <a:pPr lvl="0" rtl="0"/>
            <a:r>
              <a:rPr lang="es-ES" dirty="0" smtClean="0"/>
              <a:t>Diseño amigable e intuitivo </a:t>
            </a:r>
            <a:endParaRPr lang="es-ES" dirty="0"/>
          </a:p>
          <a:p>
            <a:pPr lvl="0" rtl="0"/>
            <a:r>
              <a:rPr lang="es-ES" dirty="0" smtClean="0"/>
              <a:t>Adaptable a todas las plataformas (</a:t>
            </a:r>
            <a:r>
              <a:rPr lang="es-ES" dirty="0" err="1" smtClean="0"/>
              <a:t>responsive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13" name="Marcador de posición de imagen 12" title="Horizont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Nuestra </a:t>
            </a:r>
            <a:r>
              <a:rPr lang="es-ES" b="0" dirty="0" smtClean="0"/>
              <a:t>Aplicación</a:t>
            </a:r>
            <a:endParaRPr lang="es-ES" b="0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Tecnologías</a:t>
            </a:r>
            <a:r>
              <a:rPr lang="es-ES" dirty="0" smtClean="0"/>
              <a:t> utilizadas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866763"/>
            <a:ext cx="5475290" cy="781188"/>
          </a:xfrm>
        </p:spPr>
        <p:txBody>
          <a:bodyPr rtlCol="0"/>
          <a:lstStyle/>
          <a:p>
            <a:pPr rtl="0"/>
            <a:r>
              <a:rPr lang="es-ES" dirty="0" smtClean="0"/>
              <a:t>Base de datos: </a:t>
            </a:r>
            <a:r>
              <a:rPr lang="es-ES" dirty="0" err="1" smtClean="0"/>
              <a:t>MySql</a:t>
            </a:r>
            <a:endParaRPr lang="es-ES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s-ES" dirty="0" smtClean="0"/>
              <a:t>Sistema de gestión de bases de datos relacional</a:t>
            </a:r>
            <a:endParaRPr lang="es-ES" dirty="0"/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Motor de base de datos muy extendido en la actualidad.</a:t>
            </a:r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De código abierto</a:t>
            </a:r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Licencia de uso libre</a:t>
            </a:r>
            <a:endParaRPr lang="es-ES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026" name="Picture 2" descr="Resultado de imagen de mysql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77" y="3426940"/>
            <a:ext cx="40481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Nuestra </a:t>
            </a:r>
            <a:r>
              <a:rPr lang="es-ES" b="0" dirty="0" smtClean="0"/>
              <a:t>Aplicación</a:t>
            </a:r>
            <a:endParaRPr lang="es-ES" b="0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Tecnologías</a:t>
            </a:r>
            <a:r>
              <a:rPr lang="es-ES" dirty="0" smtClean="0"/>
              <a:t> utilizadas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866763"/>
            <a:ext cx="5475290" cy="781188"/>
          </a:xfrm>
        </p:spPr>
        <p:txBody>
          <a:bodyPr rtlCol="0"/>
          <a:lstStyle/>
          <a:p>
            <a:pPr rtl="0"/>
            <a:r>
              <a:rPr lang="es-ES" dirty="0" smtClean="0"/>
              <a:t>Back-</a:t>
            </a:r>
            <a:r>
              <a:rPr lang="es-ES" dirty="0" err="1" smtClean="0"/>
              <a:t>End</a:t>
            </a:r>
            <a:r>
              <a:rPr lang="es-ES" dirty="0" smtClean="0"/>
              <a:t>: Java + Spring </a:t>
            </a:r>
            <a:r>
              <a:rPr lang="es-ES" dirty="0" err="1" smtClean="0"/>
              <a:t>boot</a:t>
            </a:r>
            <a:endParaRPr lang="es-ES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s-ES" dirty="0" smtClean="0"/>
              <a:t>Framework de java diseñado especialmente para facilitar el desarrollo de aplicaciones web</a:t>
            </a:r>
            <a:endParaRPr lang="es-ES" dirty="0"/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Contenedor de inversión de control</a:t>
            </a:r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De código abierto</a:t>
            </a:r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Buen manejo de datos</a:t>
            </a:r>
            <a:endParaRPr lang="es-ES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pic>
        <p:nvPicPr>
          <p:cNvPr id="2050" name="Picture 2" descr="Resultado de imagen de spring bo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92" y="3866378"/>
            <a:ext cx="3885100" cy="203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Nuestra </a:t>
            </a:r>
            <a:r>
              <a:rPr lang="es-ES" b="0" dirty="0" smtClean="0"/>
              <a:t>Aplicación</a:t>
            </a:r>
            <a:endParaRPr lang="es-ES" b="0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Tecnologías</a:t>
            </a:r>
            <a:r>
              <a:rPr lang="es-ES" dirty="0" smtClean="0"/>
              <a:t> utilizadas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866652"/>
            <a:ext cx="5475290" cy="781188"/>
          </a:xfrm>
        </p:spPr>
        <p:txBody>
          <a:bodyPr rtlCol="0"/>
          <a:lstStyle/>
          <a:p>
            <a:pPr rtl="0"/>
            <a:r>
              <a:rPr lang="es-ES" dirty="0" smtClean="0"/>
              <a:t>Back-</a:t>
            </a:r>
            <a:r>
              <a:rPr lang="es-ES" dirty="0" err="1" smtClean="0"/>
              <a:t>End</a:t>
            </a:r>
            <a:r>
              <a:rPr lang="es-ES" dirty="0" smtClean="0"/>
              <a:t>: </a:t>
            </a:r>
            <a:r>
              <a:rPr lang="es-ES" dirty="0" err="1" smtClean="0"/>
              <a:t>Thymeleaf</a:t>
            </a:r>
            <a:endParaRPr lang="es-ES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>
              <a:buClr>
                <a:schemeClr val="accent2"/>
              </a:buClr>
            </a:pPr>
            <a:r>
              <a:rPr lang="es-ES" dirty="0" smtClean="0"/>
              <a:t>Librería de java que implementa motor de plantillas de </a:t>
            </a:r>
            <a:r>
              <a:rPr lang="es-ES" dirty="0" err="1" smtClean="0"/>
              <a:t>xml</a:t>
            </a:r>
            <a:r>
              <a:rPr lang="es-ES" dirty="0" smtClean="0"/>
              <a:t>/</a:t>
            </a:r>
            <a:r>
              <a:rPr lang="es-ES" dirty="0" err="1" smtClean="0"/>
              <a:t>xhtml</a:t>
            </a:r>
            <a:r>
              <a:rPr lang="es-ES" dirty="0" smtClean="0"/>
              <a:t>/html5</a:t>
            </a:r>
            <a:r>
              <a:rPr lang="es-ES" dirty="0"/>
              <a:t> </a:t>
            </a:r>
            <a:endParaRPr lang="es-ES" dirty="0"/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Su implementación con Spring es muy sencilla</a:t>
            </a:r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Las tareas de diseño y programación se pueden llevar conjuntamente</a:t>
            </a:r>
          </a:p>
          <a:p>
            <a:pPr lvl="1">
              <a:buClr>
                <a:schemeClr val="accent2"/>
              </a:buClr>
            </a:pPr>
            <a:r>
              <a:rPr lang="es-ES" dirty="0"/>
              <a:t>Trabaja en entornos web y no </a:t>
            </a:r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pic>
        <p:nvPicPr>
          <p:cNvPr id="4098" name="Picture 2" descr="Resultado de imagen de thymelea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679" y="3886544"/>
            <a:ext cx="3773873" cy="21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Nuestra </a:t>
            </a:r>
            <a:r>
              <a:rPr lang="es-ES" b="0" dirty="0" smtClean="0"/>
              <a:t>Aplicación</a:t>
            </a:r>
            <a:endParaRPr lang="es-ES" b="0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Tecnologías</a:t>
            </a:r>
            <a:r>
              <a:rPr lang="es-ES" dirty="0" smtClean="0"/>
              <a:t> utilizadas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866652"/>
            <a:ext cx="5475290" cy="781188"/>
          </a:xfrm>
        </p:spPr>
        <p:txBody>
          <a:bodyPr rtlCol="0"/>
          <a:lstStyle/>
          <a:p>
            <a:pPr rtl="0"/>
            <a:r>
              <a:rPr lang="es-ES" dirty="0" smtClean="0"/>
              <a:t>Front-</a:t>
            </a:r>
            <a:r>
              <a:rPr lang="es-ES" dirty="0" err="1" smtClean="0"/>
              <a:t>end</a:t>
            </a:r>
            <a:r>
              <a:rPr lang="es-ES" dirty="0" smtClean="0"/>
              <a:t>: </a:t>
            </a:r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>
              <a:buClr>
                <a:schemeClr val="accent2"/>
              </a:buClr>
            </a:pPr>
            <a:r>
              <a:rPr lang="es-ES" dirty="0" smtClean="0"/>
              <a:t>Conjunto de herramientas de código abierto para diseño de sitios y aplicaciones web.</a:t>
            </a:r>
            <a:r>
              <a:rPr lang="es-ES" dirty="0"/>
              <a:t> </a:t>
            </a:r>
            <a:endParaRPr lang="es-ES" dirty="0"/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Facilita el diseño de sitios web</a:t>
            </a:r>
          </a:p>
          <a:p>
            <a:pPr lvl="1" rtl="0">
              <a:buClr>
                <a:schemeClr val="accent2"/>
              </a:buClr>
            </a:pPr>
            <a:r>
              <a:rPr lang="es-ES" dirty="0" smtClean="0"/>
              <a:t>Compatible con la mayoría de los diseños web</a:t>
            </a:r>
          </a:p>
          <a:p>
            <a:pPr lvl="1">
              <a:buClr>
                <a:schemeClr val="accent2"/>
              </a:buClr>
            </a:pPr>
            <a:r>
              <a:rPr lang="es-ES" dirty="0"/>
              <a:t>Bootstrap es de código abierto y está disponible en GitHub</a:t>
            </a:r>
            <a:endParaRPr lang="es-ES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pic>
        <p:nvPicPr>
          <p:cNvPr id="5126" name="Picture 6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013" y="3865280"/>
            <a:ext cx="4268144" cy="223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7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359" y="654027"/>
            <a:ext cx="4699911" cy="5413381"/>
          </a:xfrm>
          <a:prstGeom prst="rect">
            <a:avLst/>
          </a:prstGeom>
        </p:spPr>
      </p:pic>
      <p:pic>
        <p:nvPicPr>
          <p:cNvPr id="17" name="Picture 6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7" y="245487"/>
            <a:ext cx="1849531" cy="96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de thymelea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999" y="2446638"/>
            <a:ext cx="2243442" cy="12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n de spring boo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9713"/>
            <a:ext cx="2257168" cy="11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61" y="4165686"/>
            <a:ext cx="2971800" cy="2514600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2347784" y="654027"/>
            <a:ext cx="930875" cy="1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40846" y="1214289"/>
            <a:ext cx="3105663" cy="2089922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s-ES" sz="1800" dirty="0" smtClean="0"/>
              <a:t>Diseño de cabecera</a:t>
            </a:r>
          </a:p>
          <a:p>
            <a:pPr>
              <a:buClr>
                <a:schemeClr val="accent2"/>
              </a:buClr>
            </a:pPr>
            <a:r>
              <a:rPr lang="es-ES" sz="1800" dirty="0" err="1" smtClean="0"/>
              <a:t>Carrousel</a:t>
            </a:r>
            <a:r>
              <a:rPr lang="es-ES" sz="1800" dirty="0" smtClean="0"/>
              <a:t> de imágenes.</a:t>
            </a:r>
          </a:p>
          <a:p>
            <a:pPr>
              <a:buClr>
                <a:schemeClr val="accent2"/>
              </a:buClr>
            </a:pPr>
            <a:r>
              <a:rPr lang="es-ES" sz="1800" dirty="0" smtClean="0"/>
              <a:t>Diseño </a:t>
            </a:r>
            <a:r>
              <a:rPr lang="es-ES" sz="1800" dirty="0" err="1" smtClean="0"/>
              <a:t>responsive</a:t>
            </a:r>
            <a:endParaRPr lang="es-ES" sz="1800" dirty="0"/>
          </a:p>
          <a:p>
            <a:pPr>
              <a:buClr>
                <a:schemeClr val="accent2"/>
              </a:buClr>
            </a:pPr>
            <a:r>
              <a:rPr lang="es-ES" sz="1800" dirty="0" err="1" smtClean="0"/>
              <a:t>Slide</a:t>
            </a:r>
            <a:r>
              <a:rPr lang="es-ES" sz="1800" dirty="0" smtClean="0"/>
              <a:t> de productos </a:t>
            </a:r>
            <a:endParaRPr lang="es-ES" sz="1800" dirty="0"/>
          </a:p>
        </p:txBody>
      </p:sp>
      <p:sp>
        <p:nvSpPr>
          <p:cNvPr id="23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2996" y="4225478"/>
            <a:ext cx="3105663" cy="2089922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s-ES" sz="1800" dirty="0" smtClean="0"/>
              <a:t>Conexión con base de datos </a:t>
            </a:r>
            <a:r>
              <a:rPr lang="es-ES" sz="1800" dirty="0" err="1" smtClean="0"/>
              <a:t>MySql</a:t>
            </a:r>
            <a:endParaRPr lang="es-ES" sz="1800" dirty="0" smtClean="0"/>
          </a:p>
          <a:p>
            <a:pPr>
              <a:buClr>
                <a:schemeClr val="accent2"/>
              </a:buClr>
            </a:pPr>
            <a:r>
              <a:rPr lang="es-ES" sz="1800" dirty="0" smtClean="0"/>
              <a:t>Discriminación y obtención de productos</a:t>
            </a:r>
          </a:p>
          <a:p>
            <a:pPr>
              <a:buClr>
                <a:schemeClr val="accent2"/>
              </a:buClr>
            </a:pPr>
            <a:r>
              <a:rPr lang="es-ES" sz="1800" dirty="0" err="1" smtClean="0"/>
              <a:t>Slide</a:t>
            </a:r>
            <a:r>
              <a:rPr lang="es-ES" sz="1800" dirty="0" smtClean="0"/>
              <a:t> de productos </a:t>
            </a:r>
            <a:endParaRPr lang="es-ES" sz="1800" dirty="0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2537254" y="2998573"/>
            <a:ext cx="741405" cy="41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 flipV="1">
            <a:off x="8336379" y="2099747"/>
            <a:ext cx="747586" cy="56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36380" y="3510563"/>
            <a:ext cx="3699102" cy="2089922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s-ES" sz="1800" dirty="0" smtClean="0"/>
              <a:t>Obtiene elementos enviados desde Spring</a:t>
            </a:r>
          </a:p>
          <a:p>
            <a:pPr>
              <a:buClr>
                <a:schemeClr val="accent2"/>
              </a:buClr>
            </a:pPr>
            <a:r>
              <a:rPr lang="es-ES" sz="1800" dirty="0" smtClean="0"/>
              <a:t>Diferencia entre usuarios registrados y no registrados</a:t>
            </a:r>
          </a:p>
          <a:p>
            <a:pPr>
              <a:buClr>
                <a:schemeClr val="accent2"/>
              </a:buClr>
            </a:pPr>
            <a:r>
              <a:rPr lang="es-ES" sz="1800" dirty="0" smtClean="0"/>
              <a:t>Muestra en </a:t>
            </a:r>
            <a:r>
              <a:rPr lang="es-ES" sz="1800" dirty="0" err="1" smtClean="0"/>
              <a:t>front</a:t>
            </a:r>
            <a:r>
              <a:rPr lang="es-ES" sz="1800" dirty="0" smtClean="0"/>
              <a:t> los productos y datos enviados desde el back</a:t>
            </a:r>
          </a:p>
        </p:txBody>
      </p:sp>
    </p:spTree>
    <p:extLst>
      <p:ext uri="{BB962C8B-B14F-4D97-AF65-F5344CB8AC3E}">
        <p14:creationId xmlns:p14="http://schemas.microsoft.com/office/powerpoint/2010/main" val="14989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sp>
        <p:nvSpPr>
          <p:cNvPr id="25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67714"/>
            <a:ext cx="8333222" cy="1147969"/>
          </a:xfrm>
        </p:spPr>
        <p:txBody>
          <a:bodyPr rtlCol="0"/>
          <a:lstStyle/>
          <a:p>
            <a:pPr rtl="0"/>
            <a:r>
              <a:rPr lang="es-ES" dirty="0" err="1" smtClean="0"/>
              <a:t>Login</a:t>
            </a:r>
            <a:r>
              <a:rPr lang="es-ES" dirty="0" smtClean="0"/>
              <a:t> - Registro</a:t>
            </a:r>
            <a:endParaRPr lang="es-ES" b="0" dirty="0"/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216896"/>
            <a:ext cx="7368596" cy="608895"/>
          </a:xfrm>
        </p:spPr>
        <p:txBody>
          <a:bodyPr rtlCol="0"/>
          <a:lstStyle/>
          <a:p>
            <a:pPr rtl="0"/>
            <a:r>
              <a:rPr lang="es-ES" dirty="0" smtClean="0"/>
              <a:t>Inicio de sesión – Registro de usuarios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44" y="1825791"/>
            <a:ext cx="4977713" cy="30269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814" y="2184142"/>
            <a:ext cx="4267200" cy="4295775"/>
          </a:xfrm>
          <a:prstGeom prst="rect">
            <a:avLst/>
          </a:prstGeom>
        </p:spPr>
      </p:pic>
      <p:cxnSp>
        <p:nvCxnSpPr>
          <p:cNvPr id="7" name="Conector curvado 6"/>
          <p:cNvCxnSpPr/>
          <p:nvPr/>
        </p:nvCxnSpPr>
        <p:spPr>
          <a:xfrm>
            <a:off x="2181648" y="4332029"/>
            <a:ext cx="3230612" cy="856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03" y="-65904"/>
            <a:ext cx="1145698" cy="10627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412" y="2098754"/>
            <a:ext cx="7744511" cy="14394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412" y="3811119"/>
            <a:ext cx="7744511" cy="1533525"/>
          </a:xfrm>
          <a:prstGeom prst="rect">
            <a:avLst/>
          </a:prstGeom>
        </p:spPr>
      </p:pic>
      <p:sp>
        <p:nvSpPr>
          <p:cNvPr id="25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67714"/>
            <a:ext cx="8333222" cy="1147969"/>
          </a:xfrm>
        </p:spPr>
        <p:txBody>
          <a:bodyPr rtlCol="0"/>
          <a:lstStyle/>
          <a:p>
            <a:pPr rtl="0"/>
            <a:r>
              <a:rPr lang="es-ES" dirty="0" err="1" smtClean="0"/>
              <a:t>Cebecera</a:t>
            </a:r>
            <a:endParaRPr lang="es-ES" b="0" dirty="0"/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216896"/>
            <a:ext cx="7368596" cy="608895"/>
          </a:xfrm>
        </p:spPr>
        <p:txBody>
          <a:bodyPr rtlCol="0"/>
          <a:lstStyle/>
          <a:p>
            <a:pPr rtl="0"/>
            <a:r>
              <a:rPr lang="es-ES" dirty="0" smtClean="0"/>
              <a:t>Usuarios No registrados vs registrados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6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45_TF00951641" id="{7A745206-6071-4392-941E-C5EA64598AF4}" vid="{E2C1333D-6D19-4C30-A296-66A6BFD13A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purl.org/dc/dcmitype/"/>
    <ds:schemaRef ds:uri="http://schemas.microsoft.com/sharepoint/v3"/>
    <ds:schemaRef ds:uri="6dc4bcd6-49db-4c07-9060-8acfc67cef9f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0</TotalTime>
  <Words>333</Words>
  <Application>Microsoft Office PowerPoint</Application>
  <PresentationFormat>Panorámica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Tema de Office</vt:lpstr>
      <vt:lpstr>Trabajo Fin Curso</vt:lpstr>
      <vt:lpstr>Nuestra idea</vt:lpstr>
      <vt:lpstr>Nuestra Aplicación</vt:lpstr>
      <vt:lpstr>Nuestra Aplicación</vt:lpstr>
      <vt:lpstr>Nuestra Aplicación</vt:lpstr>
      <vt:lpstr>Nuestra Aplicación</vt:lpstr>
      <vt:lpstr>Presentación de PowerPoint</vt:lpstr>
      <vt:lpstr>Login - Registro</vt:lpstr>
      <vt:lpstr>Cebecera</vt:lpstr>
      <vt:lpstr>Productos</vt:lpstr>
      <vt:lpstr>Categorías</vt:lpstr>
      <vt:lpstr>Producto único</vt:lpstr>
      <vt:lpstr>Carrito de compras</vt:lpstr>
      <vt:lpstr>Finalización de pedido</vt:lpstr>
      <vt:lpstr>Muestra de proyecto</vt:lpstr>
      <vt:lpstr>Muchas gracias.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2019-06-15T11:42:20Z</dcterms:created>
  <dcterms:modified xsi:type="dcterms:W3CDTF">2019-06-15T14:52:40Z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