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3" r:id="rId16"/>
  </p:sldIdLst>
  <p:sldSz cx="12192000" cy="6858000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 b="1" dirty="0"/>
              <a:t>Datos de entrenamiento</a:t>
            </a:r>
            <a:r>
              <a:rPr lang="es-CO" sz="1400" b="1" baseline="0" dirty="0"/>
              <a:t>.</a:t>
            </a:r>
          </a:p>
          <a:p>
            <a:pPr>
              <a:defRPr sz="1400" b="1"/>
            </a:pPr>
            <a:r>
              <a:rPr lang="es-CO" sz="1400" b="1" baseline="0" dirty="0"/>
              <a:t> Coeficiente de determinación</a:t>
            </a:r>
            <a:endParaRPr lang="es-CO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0.89239999999999997</c:v>
                </c:pt>
                <c:pt idx="1">
                  <c:v>0.8861</c:v>
                </c:pt>
                <c:pt idx="2">
                  <c:v>0.64119999999999999</c:v>
                </c:pt>
                <c:pt idx="3">
                  <c:v>0.98050000000000004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F-4ACC-A145-98378C4B51B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6DF-4ACC-A145-98378C4B51B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6DF-4ACC-A145-98378C4B5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1323110911"/>
        <c:axId val="1323112991"/>
      </c:barChart>
      <c:catAx>
        <c:axId val="13231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3112991"/>
        <c:crosses val="autoZero"/>
        <c:auto val="1"/>
        <c:lblAlgn val="ctr"/>
        <c:lblOffset val="100"/>
        <c:noMultiLvlLbl val="0"/>
      </c:catAx>
      <c:valAx>
        <c:axId val="1323112991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13231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 b="1" dirty="0"/>
              <a:t>Datos de prueba</a:t>
            </a:r>
            <a:r>
              <a:rPr lang="es-CO" sz="1400" b="1" baseline="0" dirty="0"/>
              <a:t>.</a:t>
            </a:r>
          </a:p>
          <a:p>
            <a:pPr>
              <a:defRPr sz="1400" b="1"/>
            </a:pPr>
            <a:r>
              <a:rPr lang="es-CO" sz="1400" b="1" baseline="0" dirty="0"/>
              <a:t> Coeficiente de determinación</a:t>
            </a:r>
            <a:endParaRPr lang="es-CO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0.89180000000000004</c:v>
                </c:pt>
                <c:pt idx="1">
                  <c:v>0.88670000000000004</c:v>
                </c:pt>
                <c:pt idx="2">
                  <c:v>0.65469999999999995</c:v>
                </c:pt>
                <c:pt idx="3">
                  <c:v>0.98170000000000002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C-4CC1-BE6F-9C361163886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56C-4CC1-BE6F-9C361163886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56C-4CC1-BE6F-9C361163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1323110911"/>
        <c:axId val="1323112991"/>
      </c:barChart>
      <c:catAx>
        <c:axId val="13231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3112991"/>
        <c:crosses val="autoZero"/>
        <c:auto val="1"/>
        <c:lblAlgn val="ctr"/>
        <c:lblOffset val="100"/>
        <c:noMultiLvlLbl val="0"/>
      </c:catAx>
      <c:valAx>
        <c:axId val="1323112991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13231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200" b="1" baseline="0" dirty="0"/>
              <a:t>Aplicación del algoritmo a otras criptomonedas.</a:t>
            </a:r>
          </a:p>
          <a:p>
            <a:pPr>
              <a:defRPr sz="1200" b="1"/>
            </a:pPr>
            <a:r>
              <a:rPr lang="es-CO" sz="1200" b="1" baseline="0" dirty="0"/>
              <a:t> Coeficiente de determinación</a:t>
            </a:r>
            <a:endParaRPr lang="es-CO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BitCoin</c:v>
                </c:pt>
                <c:pt idx="1">
                  <c:v>Monero</c:v>
                </c:pt>
                <c:pt idx="2">
                  <c:v>Dash </c:v>
                </c:pt>
                <c:pt idx="3">
                  <c:v>Ether</c:v>
                </c:pt>
                <c:pt idx="4">
                  <c:v>Ripple</c:v>
                </c:pt>
              </c:strCache>
            </c:strRef>
          </c:cat>
          <c:val>
            <c:numRef>
              <c:f>Hoja1!$B$2:$B$6</c:f>
              <c:numCache>
                <c:formatCode>_-* #,##0.0000_-;\-* #,##0.0000_-;_-* "-"??_-;_-@_-</c:formatCode>
                <c:ptCount val="5"/>
                <c:pt idx="0">
                  <c:v>0.98150000000000004</c:v>
                </c:pt>
                <c:pt idx="1">
                  <c:v>0.90469999999999995</c:v>
                </c:pt>
                <c:pt idx="2">
                  <c:v>0.76500000000000001</c:v>
                </c:pt>
                <c:pt idx="3">
                  <c:v>0.754</c:v>
                </c:pt>
                <c:pt idx="4">
                  <c:v>0.46879999999999999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F-4ACC-A145-98378C4B5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1323110911"/>
        <c:axId val="1323112991"/>
      </c:barChart>
      <c:catAx>
        <c:axId val="13231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3112991"/>
        <c:crosses val="autoZero"/>
        <c:auto val="1"/>
        <c:lblAlgn val="ctr"/>
        <c:lblOffset val="100"/>
        <c:noMultiLvlLbl val="0"/>
      </c:catAx>
      <c:valAx>
        <c:axId val="1323112991"/>
        <c:scaling>
          <c:orientation val="minMax"/>
          <c:max val="1"/>
        </c:scaling>
        <c:delete val="1"/>
        <c:axPos val="b"/>
        <c:numFmt formatCode="_-* #,##0.0000_-;\-* #,##0.0000_-;_-* &quot;-&quot;??_-;_-@_-" sourceLinked="1"/>
        <c:majorTickMark val="none"/>
        <c:minorTickMark val="none"/>
        <c:tickLblPos val="nextTo"/>
        <c:crossAx val="13231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88016-CAED-418E-83CA-FEF848FF3DE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67132F9-3C43-4A90-B8F4-8488FEE05B97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valores perdidos</a:t>
          </a:r>
        </a:p>
      </dgm:t>
    </dgm:pt>
    <dgm:pt modelId="{679B861B-D6D6-4FBD-AF1D-29868A2AF65E}" type="parTrans" cxnId="{01E14906-B7A8-4BDE-95B5-5ACB6C24BD71}">
      <dgm:prSet/>
      <dgm:spPr/>
      <dgm:t>
        <a:bodyPr/>
        <a:lstStyle/>
        <a:p>
          <a:endParaRPr lang="es-CO"/>
        </a:p>
      </dgm:t>
    </dgm:pt>
    <dgm:pt modelId="{2436A120-7CE4-48A7-92A1-EFD02A86DE91}" type="sibTrans" cxnId="{01E14906-B7A8-4BDE-95B5-5ACB6C24BD71}">
      <dgm:prSet/>
      <dgm:spPr/>
      <dgm:t>
        <a:bodyPr/>
        <a:lstStyle/>
        <a:p>
          <a:endParaRPr lang="es-CO"/>
        </a:p>
      </dgm:t>
    </dgm:pt>
    <dgm:pt modelId="{C0E05C97-E83D-4AFF-8BA3-74B6D14A6070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la variabilidad de las cotizaciones</a:t>
          </a:r>
          <a:endParaRPr lang="es-CO" sz="1600" dirty="0">
            <a:solidFill>
              <a:schemeClr val="tx1"/>
            </a:solidFill>
          </a:endParaRPr>
        </a:p>
      </dgm:t>
    </dgm:pt>
    <dgm:pt modelId="{CD4E7A8E-8252-48C5-BB94-3924D202F2F2}" type="parTrans" cxnId="{B5C22FD4-FBA5-421F-9B9F-33B3FA11FC3D}">
      <dgm:prSet/>
      <dgm:spPr/>
      <dgm:t>
        <a:bodyPr/>
        <a:lstStyle/>
        <a:p>
          <a:endParaRPr lang="es-CO"/>
        </a:p>
      </dgm:t>
    </dgm:pt>
    <dgm:pt modelId="{59F2C00D-60CD-4DE5-9F4E-C0CE5B0C96D2}" type="sibTrans" cxnId="{B5C22FD4-FBA5-421F-9B9F-33B3FA11FC3D}">
      <dgm:prSet/>
      <dgm:spPr/>
      <dgm:t>
        <a:bodyPr/>
        <a:lstStyle/>
        <a:p>
          <a:endParaRPr lang="es-CO"/>
        </a:p>
      </dgm:t>
    </dgm:pt>
    <dgm:pt modelId="{1F4BF553-7E0C-4203-A91F-85BC60FCAE02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Estandarización de los datos</a:t>
          </a:r>
        </a:p>
      </dgm:t>
    </dgm:pt>
    <dgm:pt modelId="{F1EF548D-12CC-47F8-A3D6-935EBFCF8A00}" type="parTrans" cxnId="{66DFF12D-EAC6-4FD0-B738-4F8FA0795894}">
      <dgm:prSet/>
      <dgm:spPr/>
      <dgm:t>
        <a:bodyPr/>
        <a:lstStyle/>
        <a:p>
          <a:endParaRPr lang="es-CO"/>
        </a:p>
      </dgm:t>
    </dgm:pt>
    <dgm:pt modelId="{D1BD99BA-10C0-40FB-B67A-B47948DC2889}" type="sibTrans" cxnId="{66DFF12D-EAC6-4FD0-B738-4F8FA0795894}">
      <dgm:prSet/>
      <dgm:spPr/>
      <dgm:t>
        <a:bodyPr/>
        <a:lstStyle/>
        <a:p>
          <a:endParaRPr lang="es-CO"/>
        </a:p>
      </dgm:t>
    </dgm:pt>
    <dgm:pt modelId="{F252668E-9479-4391-98FD-79BA1EB4E82C}" type="pres">
      <dgm:prSet presAssocID="{EB288016-CAED-418E-83CA-FEF848FF3DE5}" presName="rootnode" presStyleCnt="0">
        <dgm:presLayoutVars>
          <dgm:chMax/>
          <dgm:chPref/>
          <dgm:dir/>
          <dgm:animLvl val="lvl"/>
        </dgm:presLayoutVars>
      </dgm:prSet>
      <dgm:spPr/>
    </dgm:pt>
    <dgm:pt modelId="{2400CD3E-7842-4D29-8E5A-26C82A9ADAD5}" type="pres">
      <dgm:prSet presAssocID="{767132F9-3C43-4A90-B8F4-8488FEE05B97}" presName="composite" presStyleCnt="0"/>
      <dgm:spPr/>
    </dgm:pt>
    <dgm:pt modelId="{AD8B2CA7-8C18-437F-A921-DD34144BD149}" type="pres">
      <dgm:prSet presAssocID="{767132F9-3C43-4A90-B8F4-8488FEE05B97}" presName="bentUpArrow1" presStyleLbl="alignImgPlace1" presStyleIdx="0" presStyleCnt="2"/>
      <dgm:spPr/>
    </dgm:pt>
    <dgm:pt modelId="{125C95E1-3209-4A35-8777-8102A96FE5CE}" type="pres">
      <dgm:prSet presAssocID="{767132F9-3C43-4A90-B8F4-8488FEE05B9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5969B38-52EE-402E-A524-870611481D64}" type="pres">
      <dgm:prSet presAssocID="{767132F9-3C43-4A90-B8F4-8488FEE05B9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B17137-CE3E-4864-804B-5713F33EFAB6}" type="pres">
      <dgm:prSet presAssocID="{2436A120-7CE4-48A7-92A1-EFD02A86DE91}" presName="sibTrans" presStyleCnt="0"/>
      <dgm:spPr/>
    </dgm:pt>
    <dgm:pt modelId="{38602385-BE6E-4E8C-B396-F35C62A8D193}" type="pres">
      <dgm:prSet presAssocID="{C0E05C97-E83D-4AFF-8BA3-74B6D14A6070}" presName="composite" presStyleCnt="0"/>
      <dgm:spPr/>
    </dgm:pt>
    <dgm:pt modelId="{72805DA0-08B2-4E7B-A1F8-D01273A69F86}" type="pres">
      <dgm:prSet presAssocID="{C0E05C97-E83D-4AFF-8BA3-74B6D14A6070}" presName="bentUpArrow1" presStyleLbl="alignImgPlace1" presStyleIdx="1" presStyleCnt="2"/>
      <dgm:spPr/>
    </dgm:pt>
    <dgm:pt modelId="{CF32CCB1-F280-4532-B4D6-6CB01E3AEAF4}" type="pres">
      <dgm:prSet presAssocID="{C0E05C97-E83D-4AFF-8BA3-74B6D14A607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DD9BA2F-1347-4EC2-92B1-01202A32EFF1}" type="pres">
      <dgm:prSet presAssocID="{C0E05C97-E83D-4AFF-8BA3-74B6D14A607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72D9F30-F6D6-4E80-A9C7-299651EB9070}" type="pres">
      <dgm:prSet presAssocID="{59F2C00D-60CD-4DE5-9F4E-C0CE5B0C96D2}" presName="sibTrans" presStyleCnt="0"/>
      <dgm:spPr/>
    </dgm:pt>
    <dgm:pt modelId="{9D06C7C5-B049-408E-BCC4-FA20AE94D1AA}" type="pres">
      <dgm:prSet presAssocID="{1F4BF553-7E0C-4203-A91F-85BC60FCAE02}" presName="composite" presStyleCnt="0"/>
      <dgm:spPr/>
    </dgm:pt>
    <dgm:pt modelId="{BF547789-D739-4C3E-861C-4EE31CEC7E2B}" type="pres">
      <dgm:prSet presAssocID="{1F4BF553-7E0C-4203-A91F-85BC60FCAE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5108202-94DE-480E-8383-101AFF5520CB}" type="presOf" srcId="{EB288016-CAED-418E-83CA-FEF848FF3DE5}" destId="{F252668E-9479-4391-98FD-79BA1EB4E82C}" srcOrd="0" destOrd="0" presId="urn:microsoft.com/office/officeart/2005/8/layout/StepDownProcess"/>
    <dgm:cxn modelId="{01E14906-B7A8-4BDE-95B5-5ACB6C24BD71}" srcId="{EB288016-CAED-418E-83CA-FEF848FF3DE5}" destId="{767132F9-3C43-4A90-B8F4-8488FEE05B97}" srcOrd="0" destOrd="0" parTransId="{679B861B-D6D6-4FBD-AF1D-29868A2AF65E}" sibTransId="{2436A120-7CE4-48A7-92A1-EFD02A86DE91}"/>
    <dgm:cxn modelId="{1F73462D-1DE9-4257-A561-0AF0B00AF799}" type="presOf" srcId="{C0E05C97-E83D-4AFF-8BA3-74B6D14A6070}" destId="{CF32CCB1-F280-4532-B4D6-6CB01E3AEAF4}" srcOrd="0" destOrd="0" presId="urn:microsoft.com/office/officeart/2005/8/layout/StepDownProcess"/>
    <dgm:cxn modelId="{66DFF12D-EAC6-4FD0-B738-4F8FA0795894}" srcId="{EB288016-CAED-418E-83CA-FEF848FF3DE5}" destId="{1F4BF553-7E0C-4203-A91F-85BC60FCAE02}" srcOrd="2" destOrd="0" parTransId="{F1EF548D-12CC-47F8-A3D6-935EBFCF8A00}" sibTransId="{D1BD99BA-10C0-40FB-B67A-B47948DC2889}"/>
    <dgm:cxn modelId="{F26DEE5F-7139-4E72-AA9D-B5A5C7E63607}" type="presOf" srcId="{767132F9-3C43-4A90-B8F4-8488FEE05B97}" destId="{125C95E1-3209-4A35-8777-8102A96FE5CE}" srcOrd="0" destOrd="0" presId="urn:microsoft.com/office/officeart/2005/8/layout/StepDownProcess"/>
    <dgm:cxn modelId="{2F9824A9-4BF5-49A9-AB35-B92624120FA9}" type="presOf" srcId="{1F4BF553-7E0C-4203-A91F-85BC60FCAE02}" destId="{BF547789-D739-4C3E-861C-4EE31CEC7E2B}" srcOrd="0" destOrd="0" presId="urn:microsoft.com/office/officeart/2005/8/layout/StepDownProcess"/>
    <dgm:cxn modelId="{B5C22FD4-FBA5-421F-9B9F-33B3FA11FC3D}" srcId="{EB288016-CAED-418E-83CA-FEF848FF3DE5}" destId="{C0E05C97-E83D-4AFF-8BA3-74B6D14A6070}" srcOrd="1" destOrd="0" parTransId="{CD4E7A8E-8252-48C5-BB94-3924D202F2F2}" sibTransId="{59F2C00D-60CD-4DE5-9F4E-C0CE5B0C96D2}"/>
    <dgm:cxn modelId="{6D3BA96A-0D59-4520-BB97-966AFF81C8F4}" type="presParOf" srcId="{F252668E-9479-4391-98FD-79BA1EB4E82C}" destId="{2400CD3E-7842-4D29-8E5A-26C82A9ADAD5}" srcOrd="0" destOrd="0" presId="urn:microsoft.com/office/officeart/2005/8/layout/StepDownProcess"/>
    <dgm:cxn modelId="{24A39921-3C4F-46A0-93DC-F6797A38E9AA}" type="presParOf" srcId="{2400CD3E-7842-4D29-8E5A-26C82A9ADAD5}" destId="{AD8B2CA7-8C18-437F-A921-DD34144BD149}" srcOrd="0" destOrd="0" presId="urn:microsoft.com/office/officeart/2005/8/layout/StepDownProcess"/>
    <dgm:cxn modelId="{EE038F0E-D997-4DA4-B3C1-2629E1A7E929}" type="presParOf" srcId="{2400CD3E-7842-4D29-8E5A-26C82A9ADAD5}" destId="{125C95E1-3209-4A35-8777-8102A96FE5CE}" srcOrd="1" destOrd="0" presId="urn:microsoft.com/office/officeart/2005/8/layout/StepDownProcess"/>
    <dgm:cxn modelId="{FFF91183-E02F-4ECF-AD08-4E045C3B92B0}" type="presParOf" srcId="{2400CD3E-7842-4D29-8E5A-26C82A9ADAD5}" destId="{25969B38-52EE-402E-A524-870611481D64}" srcOrd="2" destOrd="0" presId="urn:microsoft.com/office/officeart/2005/8/layout/StepDownProcess"/>
    <dgm:cxn modelId="{B57188CE-520B-4E3E-B655-3D057E07F7A2}" type="presParOf" srcId="{F252668E-9479-4391-98FD-79BA1EB4E82C}" destId="{12B17137-CE3E-4864-804B-5713F33EFAB6}" srcOrd="1" destOrd="0" presId="urn:microsoft.com/office/officeart/2005/8/layout/StepDownProcess"/>
    <dgm:cxn modelId="{C0869D6E-8107-47EC-9EB6-142156EDE9D0}" type="presParOf" srcId="{F252668E-9479-4391-98FD-79BA1EB4E82C}" destId="{38602385-BE6E-4E8C-B396-F35C62A8D193}" srcOrd="2" destOrd="0" presId="urn:microsoft.com/office/officeart/2005/8/layout/StepDownProcess"/>
    <dgm:cxn modelId="{2FE6C5E9-2BFD-4BE3-9BEA-37CBEF552700}" type="presParOf" srcId="{38602385-BE6E-4E8C-B396-F35C62A8D193}" destId="{72805DA0-08B2-4E7B-A1F8-D01273A69F86}" srcOrd="0" destOrd="0" presId="urn:microsoft.com/office/officeart/2005/8/layout/StepDownProcess"/>
    <dgm:cxn modelId="{9B82166E-A745-4745-A003-26FD87814F9B}" type="presParOf" srcId="{38602385-BE6E-4E8C-B396-F35C62A8D193}" destId="{CF32CCB1-F280-4532-B4D6-6CB01E3AEAF4}" srcOrd="1" destOrd="0" presId="urn:microsoft.com/office/officeart/2005/8/layout/StepDownProcess"/>
    <dgm:cxn modelId="{E872020E-46F1-4451-A211-8ABE5959F10F}" type="presParOf" srcId="{38602385-BE6E-4E8C-B396-F35C62A8D193}" destId="{6DD9BA2F-1347-4EC2-92B1-01202A32EFF1}" srcOrd="2" destOrd="0" presId="urn:microsoft.com/office/officeart/2005/8/layout/StepDownProcess"/>
    <dgm:cxn modelId="{D516D376-C2ED-4761-BBD9-D6F30070D589}" type="presParOf" srcId="{F252668E-9479-4391-98FD-79BA1EB4E82C}" destId="{E72D9F30-F6D6-4E80-A9C7-299651EB9070}" srcOrd="3" destOrd="0" presId="urn:microsoft.com/office/officeart/2005/8/layout/StepDownProcess"/>
    <dgm:cxn modelId="{B2399F7E-737B-4B08-9B12-D39B357A7932}" type="presParOf" srcId="{F252668E-9479-4391-98FD-79BA1EB4E82C}" destId="{9D06C7C5-B049-408E-BCC4-FA20AE94D1AA}" srcOrd="4" destOrd="0" presId="urn:microsoft.com/office/officeart/2005/8/layout/StepDownProcess"/>
    <dgm:cxn modelId="{571EAED6-EABC-46E2-8A91-8E59AA4C72D3}" type="presParOf" srcId="{9D06C7C5-B049-408E-BCC4-FA20AE94D1AA}" destId="{BF547789-D739-4C3E-861C-4EE31CEC7E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B2B89-BF37-4C98-BCB4-AE9F27ABBF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859EE13-36D5-48A6-883B-6CA850613DE4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Regresión Lineal</a:t>
          </a:r>
        </a:p>
      </dgm:t>
    </dgm:pt>
    <dgm:pt modelId="{BC358F2F-8242-4B22-B9C2-3B688C2C14B4}" type="parTrans" cxnId="{56F864EB-6D20-4489-A92E-87EC59AEB0C1}">
      <dgm:prSet/>
      <dgm:spPr/>
      <dgm:t>
        <a:bodyPr/>
        <a:lstStyle/>
        <a:p>
          <a:endParaRPr lang="es-CO"/>
        </a:p>
      </dgm:t>
    </dgm:pt>
    <dgm:pt modelId="{E50C7B2E-B95D-45DF-89B2-FAF3693C5B96}" type="sibTrans" cxnId="{56F864EB-6D20-4489-A92E-87EC59AEB0C1}">
      <dgm:prSet/>
      <dgm:spPr/>
      <dgm:t>
        <a:bodyPr/>
        <a:lstStyle/>
        <a:p>
          <a:endParaRPr lang="es-CO"/>
        </a:p>
      </dgm:t>
    </dgm:pt>
    <dgm:pt modelId="{682D0AB5-B7D7-4154-A970-1B78B44062A0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Lineal</a:t>
          </a:r>
          <a:r>
            <a:rPr lang="es-CO" dirty="0">
              <a:solidFill>
                <a:schemeClr val="tx1"/>
              </a:solidFill>
            </a:rPr>
            <a:t> </a:t>
          </a:r>
        </a:p>
      </dgm:t>
    </dgm:pt>
    <dgm:pt modelId="{40D58F55-D90C-4ED1-B75B-DDBC3772D3CE}" type="parTrans" cxnId="{29FBFB4E-B68D-45A5-9920-11300F8EB3E3}">
      <dgm:prSet/>
      <dgm:spPr/>
      <dgm:t>
        <a:bodyPr/>
        <a:lstStyle/>
        <a:p>
          <a:endParaRPr lang="es-CO"/>
        </a:p>
      </dgm:t>
    </dgm:pt>
    <dgm:pt modelId="{215767E0-F45D-4C44-9439-E79F9CD87EA4}" type="sibTrans" cxnId="{29FBFB4E-B68D-45A5-9920-11300F8EB3E3}">
      <dgm:prSet/>
      <dgm:spPr/>
      <dgm:t>
        <a:bodyPr/>
        <a:lstStyle/>
        <a:p>
          <a:endParaRPr lang="es-CO"/>
        </a:p>
      </dgm:t>
    </dgm:pt>
    <dgm:pt modelId="{CD0453E3-50AF-44C7-980F-B5851E5519CC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Polinómico</a:t>
          </a:r>
          <a:endParaRPr lang="es-CO" dirty="0">
            <a:solidFill>
              <a:schemeClr val="tx1"/>
            </a:solidFill>
          </a:endParaRPr>
        </a:p>
      </dgm:t>
    </dgm:pt>
    <dgm:pt modelId="{E6C1E682-BBD1-46B7-902A-965529E0B18B}" type="parTrans" cxnId="{996BF70E-D0F7-4433-9DCB-EC4CF847D7C2}">
      <dgm:prSet/>
      <dgm:spPr/>
      <dgm:t>
        <a:bodyPr/>
        <a:lstStyle/>
        <a:p>
          <a:endParaRPr lang="es-CO"/>
        </a:p>
      </dgm:t>
    </dgm:pt>
    <dgm:pt modelId="{BE4A3469-1283-4955-9FFF-650C5F626ECF}" type="sibTrans" cxnId="{996BF70E-D0F7-4433-9DCB-EC4CF847D7C2}">
      <dgm:prSet/>
      <dgm:spPr/>
      <dgm:t>
        <a:bodyPr/>
        <a:lstStyle/>
        <a:p>
          <a:endParaRPr lang="es-CO"/>
        </a:p>
      </dgm:t>
    </dgm:pt>
    <dgm:pt modelId="{12204014-90D6-4C07-81B9-C835F27A0B6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</a:t>
          </a:r>
          <a:r>
            <a:rPr lang="es-CO" b="1" dirty="0" err="1">
              <a:solidFill>
                <a:schemeClr val="tx1"/>
              </a:solidFill>
            </a:rPr>
            <a:t>rbf</a:t>
          </a:r>
          <a:endParaRPr lang="es-CO" dirty="0">
            <a:solidFill>
              <a:schemeClr val="tx1"/>
            </a:solidFill>
          </a:endParaRPr>
        </a:p>
      </dgm:t>
    </dgm:pt>
    <dgm:pt modelId="{8E45ABDE-11CD-46FA-B0D5-5298DE88A128}" type="parTrans" cxnId="{4DF07428-59A3-4CD7-AA9E-60396ADFAFAA}">
      <dgm:prSet/>
      <dgm:spPr/>
      <dgm:t>
        <a:bodyPr/>
        <a:lstStyle/>
        <a:p>
          <a:endParaRPr lang="es-CO"/>
        </a:p>
      </dgm:t>
    </dgm:pt>
    <dgm:pt modelId="{33363EA4-AA43-425C-A8FF-EBEF4A0070B1}" type="sibTrans" cxnId="{4DF07428-59A3-4CD7-AA9E-60396ADFAFAA}">
      <dgm:prSet/>
      <dgm:spPr/>
      <dgm:t>
        <a:bodyPr/>
        <a:lstStyle/>
        <a:p>
          <a:endParaRPr lang="es-CO"/>
        </a:p>
      </dgm:t>
    </dgm:pt>
    <dgm:pt modelId="{A8B97575-7622-4679-BE6A-6F0036BB43D1}" type="pres">
      <dgm:prSet presAssocID="{09CB2B89-BF37-4C98-BCB4-AE9F27ABBFDE}" presName="Name0" presStyleCnt="0">
        <dgm:presLayoutVars>
          <dgm:chMax val="7"/>
          <dgm:chPref val="7"/>
          <dgm:dir/>
        </dgm:presLayoutVars>
      </dgm:prSet>
      <dgm:spPr/>
    </dgm:pt>
    <dgm:pt modelId="{6307DB14-DB30-4B3F-ABBB-A591683CB185}" type="pres">
      <dgm:prSet presAssocID="{09CB2B89-BF37-4C98-BCB4-AE9F27ABBFDE}" presName="Name1" presStyleCnt="0"/>
      <dgm:spPr/>
    </dgm:pt>
    <dgm:pt modelId="{9D1BE2B5-20B6-44C1-813A-4FC0D7F6C8E0}" type="pres">
      <dgm:prSet presAssocID="{09CB2B89-BF37-4C98-BCB4-AE9F27ABBFDE}" presName="cycle" presStyleCnt="0"/>
      <dgm:spPr/>
    </dgm:pt>
    <dgm:pt modelId="{2564BDE6-730A-44E5-8B8A-06E31EA5A81F}" type="pres">
      <dgm:prSet presAssocID="{09CB2B89-BF37-4C98-BCB4-AE9F27ABBFDE}" presName="srcNode" presStyleLbl="node1" presStyleIdx="0" presStyleCnt="4"/>
      <dgm:spPr/>
    </dgm:pt>
    <dgm:pt modelId="{82BCCA15-B995-4604-BAB2-D080E5B7FC49}" type="pres">
      <dgm:prSet presAssocID="{09CB2B89-BF37-4C98-BCB4-AE9F27ABBFDE}" presName="conn" presStyleLbl="parChTrans1D2" presStyleIdx="0" presStyleCnt="1"/>
      <dgm:spPr/>
    </dgm:pt>
    <dgm:pt modelId="{D16960A8-252E-46E9-932A-D732FB9049B6}" type="pres">
      <dgm:prSet presAssocID="{09CB2B89-BF37-4C98-BCB4-AE9F27ABBFDE}" presName="extraNode" presStyleLbl="node1" presStyleIdx="0" presStyleCnt="4"/>
      <dgm:spPr/>
    </dgm:pt>
    <dgm:pt modelId="{6BC4748A-5005-45A1-BCF3-58DC6A205646}" type="pres">
      <dgm:prSet presAssocID="{09CB2B89-BF37-4C98-BCB4-AE9F27ABBFDE}" presName="dstNode" presStyleLbl="node1" presStyleIdx="0" presStyleCnt="4"/>
      <dgm:spPr/>
    </dgm:pt>
    <dgm:pt modelId="{ED7B5808-A502-475C-A93A-58D798A82EB5}" type="pres">
      <dgm:prSet presAssocID="{7859EE13-36D5-48A6-883B-6CA850613DE4}" presName="text_1" presStyleLbl="node1" presStyleIdx="0" presStyleCnt="4">
        <dgm:presLayoutVars>
          <dgm:bulletEnabled val="1"/>
        </dgm:presLayoutVars>
      </dgm:prSet>
      <dgm:spPr/>
    </dgm:pt>
    <dgm:pt modelId="{77E2A590-7AE7-47E7-8C55-DF09DF1EC231}" type="pres">
      <dgm:prSet presAssocID="{7859EE13-36D5-48A6-883B-6CA850613DE4}" presName="accent_1" presStyleCnt="0"/>
      <dgm:spPr/>
    </dgm:pt>
    <dgm:pt modelId="{CAEE737C-2332-4CEE-92B6-FF73675F776A}" type="pres">
      <dgm:prSet presAssocID="{7859EE13-36D5-48A6-883B-6CA850613DE4}" presName="accentRepeatNode" presStyleLbl="solidFgAcc1" presStyleIdx="0" presStyleCnt="4"/>
      <dgm:spPr/>
    </dgm:pt>
    <dgm:pt modelId="{E47E42A2-AB0D-4467-87A7-958CBD66BB67}" type="pres">
      <dgm:prSet presAssocID="{682D0AB5-B7D7-4154-A970-1B78B44062A0}" presName="text_2" presStyleLbl="node1" presStyleIdx="1" presStyleCnt="4" custLinFactNeighborX="531" custLinFactNeighborY="-6648">
        <dgm:presLayoutVars>
          <dgm:bulletEnabled val="1"/>
        </dgm:presLayoutVars>
      </dgm:prSet>
      <dgm:spPr/>
    </dgm:pt>
    <dgm:pt modelId="{8A03C3B1-63B4-431D-BA4B-F1A2C8641295}" type="pres">
      <dgm:prSet presAssocID="{682D0AB5-B7D7-4154-A970-1B78B44062A0}" presName="accent_2" presStyleCnt="0"/>
      <dgm:spPr/>
    </dgm:pt>
    <dgm:pt modelId="{DB9B4529-C23D-4D62-ABC8-03D42D3E557C}" type="pres">
      <dgm:prSet presAssocID="{682D0AB5-B7D7-4154-A970-1B78B44062A0}" presName="accentRepeatNode" presStyleLbl="solidFgAcc1" presStyleIdx="1" presStyleCnt="4"/>
      <dgm:spPr/>
    </dgm:pt>
    <dgm:pt modelId="{9A414EFB-D1F1-48E2-8813-7AC98C4DB37D}" type="pres">
      <dgm:prSet presAssocID="{CD0453E3-50AF-44C7-980F-B5851E5519CC}" presName="text_3" presStyleLbl="node1" presStyleIdx="2" presStyleCnt="4" custLinFactNeighborX="-511" custLinFactNeighborY="1375">
        <dgm:presLayoutVars>
          <dgm:bulletEnabled val="1"/>
        </dgm:presLayoutVars>
      </dgm:prSet>
      <dgm:spPr/>
    </dgm:pt>
    <dgm:pt modelId="{E2F4C3BB-9DE3-4F99-87CE-C725A5D36A06}" type="pres">
      <dgm:prSet presAssocID="{CD0453E3-50AF-44C7-980F-B5851E5519CC}" presName="accent_3" presStyleCnt="0"/>
      <dgm:spPr/>
    </dgm:pt>
    <dgm:pt modelId="{79BB7FE0-2991-44AB-B81E-2C1314F35010}" type="pres">
      <dgm:prSet presAssocID="{CD0453E3-50AF-44C7-980F-B5851E5519CC}" presName="accentRepeatNode" presStyleLbl="solidFgAcc1" presStyleIdx="2" presStyleCnt="4"/>
      <dgm:spPr/>
    </dgm:pt>
    <dgm:pt modelId="{05450492-61D4-4313-8595-2F3A6D8E3BA9}" type="pres">
      <dgm:prSet presAssocID="{12204014-90D6-4C07-81B9-C835F27A0B66}" presName="text_4" presStyleLbl="node1" presStyleIdx="3" presStyleCnt="4">
        <dgm:presLayoutVars>
          <dgm:bulletEnabled val="1"/>
        </dgm:presLayoutVars>
      </dgm:prSet>
      <dgm:spPr/>
    </dgm:pt>
    <dgm:pt modelId="{9D2DB76E-B975-42E6-9F92-63B35E55D0F8}" type="pres">
      <dgm:prSet presAssocID="{12204014-90D6-4C07-81B9-C835F27A0B66}" presName="accent_4" presStyleCnt="0"/>
      <dgm:spPr/>
    </dgm:pt>
    <dgm:pt modelId="{185AEAB1-3DE9-4A45-BC9B-8E08847991B6}" type="pres">
      <dgm:prSet presAssocID="{12204014-90D6-4C07-81B9-C835F27A0B66}" presName="accentRepeatNode" presStyleLbl="solidFgAcc1" presStyleIdx="3" presStyleCnt="4"/>
      <dgm:spPr/>
    </dgm:pt>
  </dgm:ptLst>
  <dgm:cxnLst>
    <dgm:cxn modelId="{996BF70E-D0F7-4433-9DCB-EC4CF847D7C2}" srcId="{09CB2B89-BF37-4C98-BCB4-AE9F27ABBFDE}" destId="{CD0453E3-50AF-44C7-980F-B5851E5519CC}" srcOrd="2" destOrd="0" parTransId="{E6C1E682-BBD1-46B7-902A-965529E0B18B}" sibTransId="{BE4A3469-1283-4955-9FFF-650C5F626ECF}"/>
    <dgm:cxn modelId="{4DF07428-59A3-4CD7-AA9E-60396ADFAFAA}" srcId="{09CB2B89-BF37-4C98-BCB4-AE9F27ABBFDE}" destId="{12204014-90D6-4C07-81B9-C835F27A0B66}" srcOrd="3" destOrd="0" parTransId="{8E45ABDE-11CD-46FA-B0D5-5298DE88A128}" sibTransId="{33363EA4-AA43-425C-A8FF-EBEF4A0070B1}"/>
    <dgm:cxn modelId="{BBE7FA39-A677-4006-A345-BF4319E419AD}" type="presOf" srcId="{682D0AB5-B7D7-4154-A970-1B78B44062A0}" destId="{E47E42A2-AB0D-4467-87A7-958CBD66BB67}" srcOrd="0" destOrd="0" presId="urn:microsoft.com/office/officeart/2008/layout/VerticalCurvedList"/>
    <dgm:cxn modelId="{29FBFB4E-B68D-45A5-9920-11300F8EB3E3}" srcId="{09CB2B89-BF37-4C98-BCB4-AE9F27ABBFDE}" destId="{682D0AB5-B7D7-4154-A970-1B78B44062A0}" srcOrd="1" destOrd="0" parTransId="{40D58F55-D90C-4ED1-B75B-DDBC3772D3CE}" sibTransId="{215767E0-F45D-4C44-9439-E79F9CD87EA4}"/>
    <dgm:cxn modelId="{28C59751-EF14-4180-9112-A415FE74FDEF}" type="presOf" srcId="{CD0453E3-50AF-44C7-980F-B5851E5519CC}" destId="{9A414EFB-D1F1-48E2-8813-7AC98C4DB37D}" srcOrd="0" destOrd="0" presId="urn:microsoft.com/office/officeart/2008/layout/VerticalCurvedList"/>
    <dgm:cxn modelId="{3ECBAB9E-C865-4694-A28D-438FB4777EBD}" type="presOf" srcId="{12204014-90D6-4C07-81B9-C835F27A0B66}" destId="{05450492-61D4-4313-8595-2F3A6D8E3BA9}" srcOrd="0" destOrd="0" presId="urn:microsoft.com/office/officeart/2008/layout/VerticalCurvedList"/>
    <dgm:cxn modelId="{16BF7BB6-4814-41A6-9DCC-401030517101}" type="presOf" srcId="{7859EE13-36D5-48A6-883B-6CA850613DE4}" destId="{ED7B5808-A502-475C-A93A-58D798A82EB5}" srcOrd="0" destOrd="0" presId="urn:microsoft.com/office/officeart/2008/layout/VerticalCurvedList"/>
    <dgm:cxn modelId="{6CF636DC-8D23-4E06-835A-30B47382F6BA}" type="presOf" srcId="{09CB2B89-BF37-4C98-BCB4-AE9F27ABBFDE}" destId="{A8B97575-7622-4679-BE6A-6F0036BB43D1}" srcOrd="0" destOrd="0" presId="urn:microsoft.com/office/officeart/2008/layout/VerticalCurvedList"/>
    <dgm:cxn modelId="{56F864EB-6D20-4489-A92E-87EC59AEB0C1}" srcId="{09CB2B89-BF37-4C98-BCB4-AE9F27ABBFDE}" destId="{7859EE13-36D5-48A6-883B-6CA850613DE4}" srcOrd="0" destOrd="0" parTransId="{BC358F2F-8242-4B22-B9C2-3B688C2C14B4}" sibTransId="{E50C7B2E-B95D-45DF-89B2-FAF3693C5B96}"/>
    <dgm:cxn modelId="{F4DBEFEB-8EA9-4390-AE3A-CDA7EF999E30}" type="presOf" srcId="{E50C7B2E-B95D-45DF-89B2-FAF3693C5B96}" destId="{82BCCA15-B995-4604-BAB2-D080E5B7FC49}" srcOrd="0" destOrd="0" presId="urn:microsoft.com/office/officeart/2008/layout/VerticalCurvedList"/>
    <dgm:cxn modelId="{2EFEB2B6-34E3-43D2-A0D5-1E7CDF1B1A8B}" type="presParOf" srcId="{A8B97575-7622-4679-BE6A-6F0036BB43D1}" destId="{6307DB14-DB30-4B3F-ABBB-A591683CB185}" srcOrd="0" destOrd="0" presId="urn:microsoft.com/office/officeart/2008/layout/VerticalCurvedList"/>
    <dgm:cxn modelId="{891A4944-C46E-466C-BCE2-63C63ACEB06C}" type="presParOf" srcId="{6307DB14-DB30-4B3F-ABBB-A591683CB185}" destId="{9D1BE2B5-20B6-44C1-813A-4FC0D7F6C8E0}" srcOrd="0" destOrd="0" presId="urn:microsoft.com/office/officeart/2008/layout/VerticalCurvedList"/>
    <dgm:cxn modelId="{E00647E4-5BB9-4344-8659-3FBE67B59648}" type="presParOf" srcId="{9D1BE2B5-20B6-44C1-813A-4FC0D7F6C8E0}" destId="{2564BDE6-730A-44E5-8B8A-06E31EA5A81F}" srcOrd="0" destOrd="0" presId="urn:microsoft.com/office/officeart/2008/layout/VerticalCurvedList"/>
    <dgm:cxn modelId="{BB8FAAD7-472F-4E0A-9910-38BAAA4C656F}" type="presParOf" srcId="{9D1BE2B5-20B6-44C1-813A-4FC0D7F6C8E0}" destId="{82BCCA15-B995-4604-BAB2-D080E5B7FC49}" srcOrd="1" destOrd="0" presId="urn:microsoft.com/office/officeart/2008/layout/VerticalCurvedList"/>
    <dgm:cxn modelId="{A8B30A3D-82E5-4EDE-8B12-501FCCDF9ABB}" type="presParOf" srcId="{9D1BE2B5-20B6-44C1-813A-4FC0D7F6C8E0}" destId="{D16960A8-252E-46E9-932A-D732FB9049B6}" srcOrd="2" destOrd="0" presId="urn:microsoft.com/office/officeart/2008/layout/VerticalCurvedList"/>
    <dgm:cxn modelId="{113D9A28-B1EA-4D7E-BAE0-E5DE858A7C9E}" type="presParOf" srcId="{9D1BE2B5-20B6-44C1-813A-4FC0D7F6C8E0}" destId="{6BC4748A-5005-45A1-BCF3-58DC6A205646}" srcOrd="3" destOrd="0" presId="urn:microsoft.com/office/officeart/2008/layout/VerticalCurvedList"/>
    <dgm:cxn modelId="{2946533A-AE55-4B9C-9387-4339B672D168}" type="presParOf" srcId="{6307DB14-DB30-4B3F-ABBB-A591683CB185}" destId="{ED7B5808-A502-475C-A93A-58D798A82EB5}" srcOrd="1" destOrd="0" presId="urn:microsoft.com/office/officeart/2008/layout/VerticalCurvedList"/>
    <dgm:cxn modelId="{BFF0EC27-DA75-4060-BB4F-A951B5CD711A}" type="presParOf" srcId="{6307DB14-DB30-4B3F-ABBB-A591683CB185}" destId="{77E2A590-7AE7-47E7-8C55-DF09DF1EC231}" srcOrd="2" destOrd="0" presId="urn:microsoft.com/office/officeart/2008/layout/VerticalCurvedList"/>
    <dgm:cxn modelId="{EA46C390-9A39-48B5-941A-002C1B68E873}" type="presParOf" srcId="{77E2A590-7AE7-47E7-8C55-DF09DF1EC231}" destId="{CAEE737C-2332-4CEE-92B6-FF73675F776A}" srcOrd="0" destOrd="0" presId="urn:microsoft.com/office/officeart/2008/layout/VerticalCurvedList"/>
    <dgm:cxn modelId="{FAF3AAE4-49C7-4F24-9618-123124B4B93C}" type="presParOf" srcId="{6307DB14-DB30-4B3F-ABBB-A591683CB185}" destId="{E47E42A2-AB0D-4467-87A7-958CBD66BB67}" srcOrd="3" destOrd="0" presId="urn:microsoft.com/office/officeart/2008/layout/VerticalCurvedList"/>
    <dgm:cxn modelId="{6AB61A48-C49F-4359-AAD8-D4F3837EA974}" type="presParOf" srcId="{6307DB14-DB30-4B3F-ABBB-A591683CB185}" destId="{8A03C3B1-63B4-431D-BA4B-F1A2C8641295}" srcOrd="4" destOrd="0" presId="urn:microsoft.com/office/officeart/2008/layout/VerticalCurvedList"/>
    <dgm:cxn modelId="{FE83B95E-AE48-4BE0-9BC3-42F0B721DF45}" type="presParOf" srcId="{8A03C3B1-63B4-431D-BA4B-F1A2C8641295}" destId="{DB9B4529-C23D-4D62-ABC8-03D42D3E557C}" srcOrd="0" destOrd="0" presId="urn:microsoft.com/office/officeart/2008/layout/VerticalCurvedList"/>
    <dgm:cxn modelId="{288DB12D-1A3C-4904-9020-9C6573042A82}" type="presParOf" srcId="{6307DB14-DB30-4B3F-ABBB-A591683CB185}" destId="{9A414EFB-D1F1-48E2-8813-7AC98C4DB37D}" srcOrd="5" destOrd="0" presId="urn:microsoft.com/office/officeart/2008/layout/VerticalCurvedList"/>
    <dgm:cxn modelId="{94635BB8-EFF2-47B9-B6A8-793EBE498F14}" type="presParOf" srcId="{6307DB14-DB30-4B3F-ABBB-A591683CB185}" destId="{E2F4C3BB-9DE3-4F99-87CE-C725A5D36A06}" srcOrd="6" destOrd="0" presId="urn:microsoft.com/office/officeart/2008/layout/VerticalCurvedList"/>
    <dgm:cxn modelId="{E8AC204F-C2B9-4089-A8D1-0F1686EE4127}" type="presParOf" srcId="{E2F4C3BB-9DE3-4F99-87CE-C725A5D36A06}" destId="{79BB7FE0-2991-44AB-B81E-2C1314F35010}" srcOrd="0" destOrd="0" presId="urn:microsoft.com/office/officeart/2008/layout/VerticalCurvedList"/>
    <dgm:cxn modelId="{1653F7B1-E29D-4291-957B-37DA77C3A272}" type="presParOf" srcId="{6307DB14-DB30-4B3F-ABBB-A591683CB185}" destId="{05450492-61D4-4313-8595-2F3A6D8E3BA9}" srcOrd="7" destOrd="0" presId="urn:microsoft.com/office/officeart/2008/layout/VerticalCurvedList"/>
    <dgm:cxn modelId="{711F288C-A9F5-4D78-9E28-7BA2033B1411}" type="presParOf" srcId="{6307DB14-DB30-4B3F-ABBB-A591683CB185}" destId="{9D2DB76E-B975-42E6-9F92-63B35E55D0F8}" srcOrd="8" destOrd="0" presId="urn:microsoft.com/office/officeart/2008/layout/VerticalCurvedList"/>
    <dgm:cxn modelId="{ED216607-7393-4EF3-8ED8-71DF879368DD}" type="presParOf" srcId="{9D2DB76E-B975-42E6-9F92-63B35E55D0F8}" destId="{185AEAB1-3DE9-4A45-BC9B-8E08847991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2CA7-8C18-437F-A921-DD34144BD149}">
      <dsp:nvSpPr>
        <dsp:cNvPr id="0" name=""/>
        <dsp:cNvSpPr/>
      </dsp:nvSpPr>
      <dsp:spPr>
        <a:xfrm rot="5400000">
          <a:off x="1558574" y="1224402"/>
          <a:ext cx="1082878" cy="123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95E1-3209-4A35-8777-8102A96FE5CE}">
      <dsp:nvSpPr>
        <dsp:cNvPr id="0" name=""/>
        <dsp:cNvSpPr/>
      </dsp:nvSpPr>
      <dsp:spPr>
        <a:xfrm>
          <a:off x="1271677" y="2401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valores perdidos</a:t>
          </a:r>
        </a:p>
      </dsp:txBody>
      <dsp:txXfrm>
        <a:off x="1333977" y="86310"/>
        <a:ext cx="1698330" cy="1151392"/>
      </dsp:txXfrm>
    </dsp:sp>
    <dsp:sp modelId="{25969B38-52EE-402E-A524-870611481D64}">
      <dsp:nvSpPr>
        <dsp:cNvPr id="0" name=""/>
        <dsp:cNvSpPr/>
      </dsp:nvSpPr>
      <dsp:spPr>
        <a:xfrm>
          <a:off x="3094607" y="145704"/>
          <a:ext cx="1325825" cy="10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05DA0-08B2-4E7B-A1F8-D01273A69F86}">
      <dsp:nvSpPr>
        <dsp:cNvPr id="0" name=""/>
        <dsp:cNvSpPr/>
      </dsp:nvSpPr>
      <dsp:spPr>
        <a:xfrm rot="5400000">
          <a:off x="3069977" y="2657763"/>
          <a:ext cx="1082878" cy="123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CCB1-F280-4532-B4D6-6CB01E3AEAF4}">
      <dsp:nvSpPr>
        <dsp:cNvPr id="0" name=""/>
        <dsp:cNvSpPr/>
      </dsp:nvSpPr>
      <dsp:spPr>
        <a:xfrm>
          <a:off x="2783080" y="145737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la variabilidad de las cotizaciones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845380" y="1519670"/>
        <a:ext cx="1698330" cy="1151392"/>
      </dsp:txXfrm>
    </dsp:sp>
    <dsp:sp modelId="{6DD9BA2F-1347-4EC2-92B1-01202A32EFF1}">
      <dsp:nvSpPr>
        <dsp:cNvPr id="0" name=""/>
        <dsp:cNvSpPr/>
      </dsp:nvSpPr>
      <dsp:spPr>
        <a:xfrm>
          <a:off x="4606010" y="1579065"/>
          <a:ext cx="1325825" cy="10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47789-D739-4C3E-861C-4EE31CEC7E2B}">
      <dsp:nvSpPr>
        <dsp:cNvPr id="0" name=""/>
        <dsp:cNvSpPr/>
      </dsp:nvSpPr>
      <dsp:spPr>
        <a:xfrm>
          <a:off x="4294483" y="289073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Estandarización de los datos</a:t>
          </a:r>
        </a:p>
      </dsp:txBody>
      <dsp:txXfrm>
        <a:off x="4356783" y="2953030"/>
        <a:ext cx="1698330" cy="1151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CA15-B995-4604-BAB2-D080E5B7FC49}">
      <dsp:nvSpPr>
        <dsp:cNvPr id="0" name=""/>
        <dsp:cNvSpPr/>
      </dsp:nvSpPr>
      <dsp:spPr>
        <a:xfrm>
          <a:off x="-4936266" y="-756390"/>
          <a:ext cx="5879005" cy="5879005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5808-A502-475C-A93A-58D798A82EB5}">
      <dsp:nvSpPr>
        <dsp:cNvPr id="0" name=""/>
        <dsp:cNvSpPr/>
      </dsp:nvSpPr>
      <dsp:spPr>
        <a:xfrm>
          <a:off x="493677" y="335675"/>
          <a:ext cx="5810217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Regresión Lineal</a:t>
          </a:r>
        </a:p>
      </dsp:txBody>
      <dsp:txXfrm>
        <a:off x="493677" y="335675"/>
        <a:ext cx="5810217" cy="671699"/>
      </dsp:txXfrm>
    </dsp:sp>
    <dsp:sp modelId="{CAEE737C-2332-4CEE-92B6-FF73675F776A}">
      <dsp:nvSpPr>
        <dsp:cNvPr id="0" name=""/>
        <dsp:cNvSpPr/>
      </dsp:nvSpPr>
      <dsp:spPr>
        <a:xfrm>
          <a:off x="73864" y="251712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42A2-AB0D-4467-87A7-958CBD66BB67}">
      <dsp:nvSpPr>
        <dsp:cNvPr id="0" name=""/>
        <dsp:cNvSpPr/>
      </dsp:nvSpPr>
      <dsp:spPr>
        <a:xfrm>
          <a:off x="907585" y="1298745"/>
          <a:ext cx="5425116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Lineal</a:t>
          </a:r>
          <a:r>
            <a:rPr lang="es-CO" sz="3200" kern="1200" dirty="0">
              <a:solidFill>
                <a:schemeClr val="tx1"/>
              </a:solidFill>
            </a:rPr>
            <a:t> </a:t>
          </a:r>
        </a:p>
      </dsp:txBody>
      <dsp:txXfrm>
        <a:off x="907585" y="1298745"/>
        <a:ext cx="5425116" cy="671699"/>
      </dsp:txXfrm>
    </dsp:sp>
    <dsp:sp modelId="{DB9B4529-C23D-4D62-ABC8-03D42D3E557C}">
      <dsp:nvSpPr>
        <dsp:cNvPr id="0" name=""/>
        <dsp:cNvSpPr/>
      </dsp:nvSpPr>
      <dsp:spPr>
        <a:xfrm>
          <a:off x="458965" y="1259437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14EFB-D1F1-48E2-8813-7AC98C4DB37D}">
      <dsp:nvSpPr>
        <dsp:cNvPr id="0" name=""/>
        <dsp:cNvSpPr/>
      </dsp:nvSpPr>
      <dsp:spPr>
        <a:xfrm>
          <a:off x="851055" y="2360360"/>
          <a:ext cx="5425116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Polinómico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851055" y="2360360"/>
        <a:ext cx="5425116" cy="671699"/>
      </dsp:txXfrm>
    </dsp:sp>
    <dsp:sp modelId="{79BB7FE0-2991-44AB-B81E-2C1314F35010}">
      <dsp:nvSpPr>
        <dsp:cNvPr id="0" name=""/>
        <dsp:cNvSpPr/>
      </dsp:nvSpPr>
      <dsp:spPr>
        <a:xfrm>
          <a:off x="458965" y="2267161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50492-61D4-4313-8595-2F3A6D8E3BA9}">
      <dsp:nvSpPr>
        <dsp:cNvPr id="0" name=""/>
        <dsp:cNvSpPr/>
      </dsp:nvSpPr>
      <dsp:spPr>
        <a:xfrm>
          <a:off x="493677" y="3358848"/>
          <a:ext cx="5810217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</a:t>
          </a:r>
          <a:r>
            <a:rPr lang="es-CO" sz="3200" b="1" kern="1200" dirty="0" err="1">
              <a:solidFill>
                <a:schemeClr val="tx1"/>
              </a:solidFill>
            </a:rPr>
            <a:t>rbf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493677" y="3358848"/>
        <a:ext cx="5810217" cy="671699"/>
      </dsp:txXfrm>
    </dsp:sp>
    <dsp:sp modelId="{185AEAB1-3DE9-4A45-BC9B-8E08847991B6}">
      <dsp:nvSpPr>
        <dsp:cNvPr id="0" name=""/>
        <dsp:cNvSpPr/>
      </dsp:nvSpPr>
      <dsp:spPr>
        <a:xfrm>
          <a:off x="73864" y="3274886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032B73-B7D5-4962-9EEF-DF65B59656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951FC2-9551-4E99-9B34-9BB5BA937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C022-A1CA-496E-9560-5B8EC82C80EB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8C2A31-2129-438F-8F1A-C9121832EF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E057FD-F544-48C9-A43D-E610B4B84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30C7-6E0B-4958-A24C-B5F18FDDA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87264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D67BA-789D-4F24-AD20-82F25DA58894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78586-4456-4734-9DE9-9F6FA03A1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46805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DD2666-3D3F-4313-9DF0-231FD97A7EF6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365178-E85F-4B0F-9A29-1023C1345D7A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10096-1089-42C1-856A-1B8FC2DC0598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BAE82C-9FED-467A-9B01-B9169C40312A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3D08E-206A-4ADC-AF25-38A7ABB8020D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F9DE70-B3A5-4D12-A2AA-3B229567CDF1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027FE-28C9-42FB-8150-2B74936CACF5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F2447E-98F7-4182-B822-104C8D25045C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4E542C-BF95-494E-8144-D40880DFC9BF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1AE853-AA8C-437A-8516-268ABA43BC3C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A19DA7-F2F4-4350-A6E8-40FEAA985062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D299D3-F8CC-4A9F-97A6-F485929B1643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0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46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54" name="PlaceHolder 10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2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99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06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7560000" y="4140000"/>
            <a:ext cx="4482360" cy="230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Grupo 4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Rubén Molina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Jorge García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Pedro Valero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Sergio Alcalde</a:t>
            </a:r>
            <a:endParaRPr lang="es-ES" sz="2100" b="0" strike="noStrike" spc="-1"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2880000" y="1538640"/>
            <a:ext cx="5301360" cy="422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399960" y="1199854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Resultados – Modelo seleccionado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0F2C71B-1EC5-4092-867D-539F52638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700275"/>
              </p:ext>
            </p:extLst>
          </p:nvPr>
        </p:nvGraphicFramePr>
        <p:xfrm>
          <a:off x="1252178" y="2230686"/>
          <a:ext cx="4612913" cy="323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01EE096-1E8E-4FA6-BCDC-8E9AB0AA7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038069"/>
              </p:ext>
            </p:extLst>
          </p:nvPr>
        </p:nvGraphicFramePr>
        <p:xfrm>
          <a:off x="6326909" y="2230686"/>
          <a:ext cx="4612913" cy="323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86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399960" y="1199854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Aplicación del algoritmo a otras criptomonedas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0F2C71B-1EC5-4092-867D-539F52638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597941"/>
              </p:ext>
            </p:extLst>
          </p:nvPr>
        </p:nvGraphicFramePr>
        <p:xfrm>
          <a:off x="3441196" y="2239922"/>
          <a:ext cx="4612913" cy="323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D55610AB-2442-4C8D-A9DC-62A82956741D}"/>
              </a:ext>
            </a:extLst>
          </p:cNvPr>
          <p:cNvSpPr/>
          <p:nvPr/>
        </p:nvSpPr>
        <p:spPr>
          <a:xfrm>
            <a:off x="8137964" y="2955719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94A9B21-7D72-4C2B-962F-3087D4E4324E}"/>
              </a:ext>
            </a:extLst>
          </p:cNvPr>
          <p:cNvSpPr/>
          <p:nvPr/>
        </p:nvSpPr>
        <p:spPr>
          <a:xfrm>
            <a:off x="8143673" y="3429000"/>
            <a:ext cx="324000" cy="3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EBB3A06-FCF3-405A-B2AB-9738D8BAA1BC}"/>
              </a:ext>
            </a:extLst>
          </p:cNvPr>
          <p:cNvSpPr/>
          <p:nvPr/>
        </p:nvSpPr>
        <p:spPr>
          <a:xfrm>
            <a:off x="8162144" y="3902281"/>
            <a:ext cx="324000" cy="3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EDBE3E-B416-42C6-9BCF-995EF56A8BA4}"/>
              </a:ext>
            </a:extLst>
          </p:cNvPr>
          <p:cNvSpPr/>
          <p:nvPr/>
        </p:nvSpPr>
        <p:spPr>
          <a:xfrm>
            <a:off x="8165674" y="4375562"/>
            <a:ext cx="324000" cy="32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4B9CC-669E-4EB1-8230-055A1EDC58FA}"/>
              </a:ext>
            </a:extLst>
          </p:cNvPr>
          <p:cNvSpPr/>
          <p:nvPr/>
        </p:nvSpPr>
        <p:spPr>
          <a:xfrm>
            <a:off x="8162144" y="484884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8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399960" y="1199854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Conclusiones y líneas de mejora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D6D1D0-9609-40C8-BE1D-30B25557E395}"/>
              </a:ext>
            </a:extLst>
          </p:cNvPr>
          <p:cNvSpPr/>
          <p:nvPr/>
        </p:nvSpPr>
        <p:spPr>
          <a:xfrm>
            <a:off x="1762251" y="2152072"/>
            <a:ext cx="4914782" cy="43503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CONCLUSIONES</a:t>
            </a:r>
          </a:p>
          <a:p>
            <a:pPr algn="ctr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El algoritmo entrenado mostró una buena capacidad predictiva, para valores futuros de Bitcoin.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Al aplicar el algoritmo entrenado a varias criptomonedas, se obtuvo resultados moderadamente bueno en tres (3) de las cuatro (4) criptomonedas utilizadas.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Los datos utilizados para entrenar los algoritmos, son de fácil accesibilidad en la web</a:t>
            </a:r>
            <a:r>
              <a:rPr lang="es-CO" sz="1600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5611F8-360C-4020-B3BC-70770EEB44DC}"/>
              </a:ext>
            </a:extLst>
          </p:cNvPr>
          <p:cNvSpPr/>
          <p:nvPr/>
        </p:nvSpPr>
        <p:spPr>
          <a:xfrm>
            <a:off x="6973455" y="2152073"/>
            <a:ext cx="4730913" cy="43503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LÍNEAS DE MEJORA</a:t>
            </a:r>
          </a:p>
          <a:p>
            <a:pPr algn="ctr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Entrenar algoritmos usando redes neuronales recurrentes, ya que estas preservan la “memoria” de los datos que procesan, aprovechando de este modo la estructura temporal de los precios del Bitcoin y de las cotizaciones bursátiles de las empresas tecnológicas utilizadas.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Entrenar el modelo para ser utilizado en tiempo real y desarrollar una aplicación para predecir el precio del Bitcoin a un plazo más corto que diario</a:t>
            </a:r>
            <a:endParaRPr lang="es-CO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66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orbel"/>
              </a:rPr>
              <a:t>MUCHAS GRACIAS POR VUESTRA ATENCION.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174" name="Imagen 173"/>
          <p:cNvPicPr/>
          <p:nvPr/>
        </p:nvPicPr>
        <p:blipFill>
          <a:blip r:embed="rId2"/>
          <a:stretch/>
        </p:blipFill>
        <p:spPr>
          <a:xfrm>
            <a:off x="9312480" y="0"/>
            <a:ext cx="2880000" cy="14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100000" y="1620000"/>
            <a:ext cx="3582360" cy="31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Segoe Print"/>
              </a:rPr>
              <a:t>  ¿ES POSIBLE PREDECIR EL VALOR DE BITCOIN?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84280" y="2666880"/>
            <a:ext cx="4888440" cy="31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s-ES" sz="2100" b="0" strike="noStrike" spc="-1">
              <a:latin typeface="Arial"/>
            </a:endParaRPr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1484280" y="1620000"/>
            <a:ext cx="609516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</a:rPr>
              <a:t>¿Por que hicimos esto?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84280" y="2160000"/>
            <a:ext cx="3555360" cy="39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orbel"/>
              </a:rPr>
              <a:t>Nos decantamos por este trabajo por que queríamos ver si existe una correlación entre el precio del Bitcoin con algunas de las mayores empresas tecnológicas del momento.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54" name="Imagen 153"/>
          <p:cNvPicPr/>
          <p:nvPr/>
        </p:nvPicPr>
        <p:blipFill>
          <a:blip r:embed="rId2"/>
          <a:stretch/>
        </p:blipFill>
        <p:spPr>
          <a:xfrm>
            <a:off x="5375880" y="2063160"/>
            <a:ext cx="6323760" cy="428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681560" y="900000"/>
            <a:ext cx="10018080" cy="12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Imagen 156"/>
          <p:cNvPicPr/>
          <p:nvPr/>
        </p:nvPicPr>
        <p:blipFill>
          <a:blip r:embed="rId2"/>
          <a:stretch/>
        </p:blipFill>
        <p:spPr>
          <a:xfrm rot="41400">
            <a:off x="2174400" y="2173680"/>
            <a:ext cx="2389320" cy="2446920"/>
          </a:xfrm>
          <a:prstGeom prst="rect">
            <a:avLst/>
          </a:prstGeom>
          <a:ln w="0">
            <a:noFill/>
          </a:ln>
        </p:spPr>
      </p:pic>
      <p:pic>
        <p:nvPicPr>
          <p:cNvPr id="158" name="Imagen 157"/>
          <p:cNvPicPr/>
          <p:nvPr/>
        </p:nvPicPr>
        <p:blipFill>
          <a:blip r:embed="rId3"/>
          <a:stretch/>
        </p:blipFill>
        <p:spPr>
          <a:xfrm>
            <a:off x="5400000" y="2340000"/>
            <a:ext cx="5400000" cy="1627200"/>
          </a:xfrm>
          <a:prstGeom prst="rect">
            <a:avLst/>
          </a:prstGeom>
          <a:ln w="0">
            <a:noFill/>
          </a:ln>
        </p:spPr>
      </p:pic>
      <p:pic>
        <p:nvPicPr>
          <p:cNvPr id="160" name="Imagen 159"/>
          <p:cNvPicPr/>
          <p:nvPr/>
        </p:nvPicPr>
        <p:blipFill>
          <a:blip r:embed="rId4"/>
          <a:stretch/>
        </p:blipFill>
        <p:spPr>
          <a:xfrm>
            <a:off x="5261040" y="4500000"/>
            <a:ext cx="1398960" cy="1088280"/>
          </a:xfrm>
          <a:prstGeom prst="rect">
            <a:avLst/>
          </a:prstGeom>
          <a:ln w="0">
            <a:noFill/>
          </a:ln>
        </p:spPr>
      </p:pic>
      <p:pic>
        <p:nvPicPr>
          <p:cNvPr id="3" name="Imagen 2" descr="Forma, Cuadrado&#10;&#10;Descripción generada automáticamente">
            <a:extLst>
              <a:ext uri="{FF2B5EF4-FFF2-40B4-BE49-F238E27FC236}">
                <a16:creationId xmlns:a16="http://schemas.microsoft.com/office/drawing/2014/main" id="{B4E687BD-50DB-4AA3-8D78-606E32DB8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50" y="4424218"/>
            <a:ext cx="1921885" cy="1921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QUE TECNOLOGÍAS HEMOS UTILIZADO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99690" y="2538796"/>
            <a:ext cx="10018080" cy="31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 dirty="0">
                <a:solidFill>
                  <a:srgbClr val="000000"/>
                </a:solidFill>
                <a:latin typeface="Corbel"/>
              </a:rPr>
              <a:t>Base de datos</a:t>
            </a:r>
            <a:endParaRPr lang="es-ES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 dirty="0">
                <a:solidFill>
                  <a:srgbClr val="000000"/>
                </a:solidFill>
                <a:latin typeface="Corbel"/>
              </a:rPr>
              <a:t>Lenguaje de programación</a:t>
            </a: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i="1" spc="-1" dirty="0">
                <a:solidFill>
                  <a:srgbClr val="000000"/>
                </a:solidFill>
                <a:latin typeface="Corbel"/>
              </a:rPr>
              <a:t>Bibliotecas</a:t>
            </a: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i="1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i="1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 dirty="0">
                <a:solidFill>
                  <a:srgbClr val="000000"/>
                </a:solidFill>
                <a:latin typeface="Corbel"/>
              </a:rPr>
              <a:t>Contenedores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165" name="Imagen 9"/>
          <p:cNvPicPr/>
          <p:nvPr/>
        </p:nvPicPr>
        <p:blipFill>
          <a:blip r:embed="rId2"/>
          <a:stretch/>
        </p:blipFill>
        <p:spPr>
          <a:xfrm>
            <a:off x="4058347" y="5763392"/>
            <a:ext cx="726262" cy="621336"/>
          </a:xfrm>
          <a:prstGeom prst="rect">
            <a:avLst/>
          </a:prstGeom>
          <a:ln w="0">
            <a:noFill/>
          </a:ln>
        </p:spPr>
      </p:pic>
      <p:sp>
        <p:nvSpPr>
          <p:cNvPr id="2" name="AutoShape 2" descr="logo">
            <a:extLst>
              <a:ext uri="{FF2B5EF4-FFF2-40B4-BE49-F238E27FC236}">
                <a16:creationId xmlns:a16="http://schemas.microsoft.com/office/drawing/2014/main" id="{AF1E2F9C-DE29-425F-8E6E-160E329F5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0" name="Picture 6" descr="Pandas - EcuRed">
            <a:extLst>
              <a:ext uri="{FF2B5EF4-FFF2-40B4-BE49-F238E27FC236}">
                <a16:creationId xmlns:a16="http://schemas.microsoft.com/office/drawing/2014/main" id="{C5EB8595-11C0-476F-8153-AE5E262BB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r="37680" b="24876"/>
          <a:stretch/>
        </p:blipFill>
        <p:spPr bwMode="auto">
          <a:xfrm>
            <a:off x="1958101" y="3429000"/>
            <a:ext cx="1093620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Py: Cómo ordenar una matriz NumPy en Python - Analytics Lane">
            <a:extLst>
              <a:ext uri="{FF2B5EF4-FFF2-40B4-BE49-F238E27FC236}">
                <a16:creationId xmlns:a16="http://schemas.microsoft.com/office/drawing/2014/main" id="{3D051250-38E9-4AE8-9624-2DBFE378C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t="10666" r="3689" b="10679"/>
          <a:stretch/>
        </p:blipFill>
        <p:spPr bwMode="auto">
          <a:xfrm>
            <a:off x="1903194" y="3865694"/>
            <a:ext cx="1148528" cy="4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verything You Need to Know About Scikit-Learn Python library">
            <a:extLst>
              <a:ext uri="{FF2B5EF4-FFF2-40B4-BE49-F238E27FC236}">
                <a16:creationId xmlns:a16="http://schemas.microsoft.com/office/drawing/2014/main" id="{B5883D6B-BDC8-4FD6-9889-1D3BC0B66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11989" r="9146" b="31555"/>
          <a:stretch/>
        </p:blipFill>
        <p:spPr bwMode="auto">
          <a:xfrm>
            <a:off x="1903194" y="4320318"/>
            <a:ext cx="1094174" cy="47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A23B329-D3B5-410F-BA82-2B2DCB612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1714" y="4881139"/>
            <a:ext cx="1564546" cy="37549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2F09514-D264-4702-B3EF-AC72A64689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8101" y="5372296"/>
            <a:ext cx="1470513" cy="42173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E780A1C-DA42-40D1-8DD0-EDD18C97C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9634" y="1894089"/>
            <a:ext cx="1988505" cy="375189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BE6AA626-2B8E-44D8-90B9-485BBAB860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65" y="2406923"/>
            <a:ext cx="1865909" cy="527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01560" y="1440000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</a:rPr>
              <a:t>ORIGEN DE LA INFORMACIÓN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68" name="Imagen 167"/>
          <p:cNvPicPr/>
          <p:nvPr/>
        </p:nvPicPr>
        <p:blipFill>
          <a:blip r:embed="rId2"/>
          <a:stretch/>
        </p:blipFill>
        <p:spPr>
          <a:xfrm>
            <a:off x="3603043" y="2409382"/>
            <a:ext cx="5993539" cy="334487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83087" y="1249657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FLUJO DE LOS DATOS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97ADBC03-AD37-4BFD-AB0F-369164468D87}"/>
              </a:ext>
            </a:extLst>
          </p:cNvPr>
          <p:cNvSpPr/>
          <p:nvPr/>
        </p:nvSpPr>
        <p:spPr>
          <a:xfrm>
            <a:off x="2872966" y="3118729"/>
            <a:ext cx="1973656" cy="74238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>
                <a:solidFill>
                  <a:schemeClr val="tx1"/>
                </a:solidFill>
              </a:rPr>
              <a:t>Yahoo</a:t>
            </a:r>
            <a:r>
              <a:rPr lang="es-CO" b="1" dirty="0">
                <a:solidFill>
                  <a:schemeClr val="tx1"/>
                </a:solidFill>
              </a:rPr>
              <a:t> </a:t>
            </a:r>
            <a:r>
              <a:rPr lang="es-CO" b="1" dirty="0" err="1">
                <a:solidFill>
                  <a:schemeClr val="tx1"/>
                </a:solidFill>
              </a:rPr>
              <a:t>Finance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Diagrama de flujo: almacenamiento de acceso directo 2">
            <a:extLst>
              <a:ext uri="{FF2B5EF4-FFF2-40B4-BE49-F238E27FC236}">
                <a16:creationId xmlns:a16="http://schemas.microsoft.com/office/drawing/2014/main" id="{65A5D589-FA39-4AB6-A06F-395AEA27ACE6}"/>
              </a:ext>
            </a:extLst>
          </p:cNvPr>
          <p:cNvSpPr/>
          <p:nvPr/>
        </p:nvSpPr>
        <p:spPr>
          <a:xfrm rot="16200000">
            <a:off x="8218468" y="2611080"/>
            <a:ext cx="750022" cy="1451111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E2B049AD-B549-4938-BBE1-A321A50B8DE8}"/>
              </a:ext>
            </a:extLst>
          </p:cNvPr>
          <p:cNvSpPr/>
          <p:nvPr/>
        </p:nvSpPr>
        <p:spPr>
          <a:xfrm>
            <a:off x="4365860" y="5661896"/>
            <a:ext cx="1973656" cy="74238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Algoritmo predictivo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8ACCCB-E4B5-4319-95AE-EB07F7CAD547}"/>
              </a:ext>
            </a:extLst>
          </p:cNvPr>
          <p:cNvSpPr/>
          <p:nvPr/>
        </p:nvSpPr>
        <p:spPr>
          <a:xfrm>
            <a:off x="7626590" y="4336143"/>
            <a:ext cx="208082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BBDD MongoDB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54F32868-BA46-4A42-880D-AB9F021E9B73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V="1">
            <a:off x="4846622" y="3336636"/>
            <a:ext cx="3021302" cy="1532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27CF388-9463-475C-B323-4A132014DF9D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5339423" y="2381485"/>
            <a:ext cx="807538" cy="3766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3E53DDB-7BA7-4462-BBC7-A38CB49BF3A8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6200000" flipH="1">
            <a:off x="8317994" y="3987133"/>
            <a:ext cx="624496" cy="735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498D1B1-049A-4B19-9769-69471A8EC858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6987296" y="4353381"/>
            <a:ext cx="1031928" cy="2327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AC8BC4-A3AC-44A9-B32B-781D0AB61A3D}"/>
              </a:ext>
            </a:extLst>
          </p:cNvPr>
          <p:cNvSpPr txBox="1"/>
          <p:nvPr/>
        </p:nvSpPr>
        <p:spPr>
          <a:xfrm>
            <a:off x="1852349" y="402836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Carga periódica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3121CFC-93D6-44EB-8D0E-82800FE95A5D}"/>
              </a:ext>
            </a:extLst>
          </p:cNvPr>
          <p:cNvSpPr txBox="1"/>
          <p:nvPr/>
        </p:nvSpPr>
        <p:spPr>
          <a:xfrm>
            <a:off x="8763434" y="381741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Carga inicial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33EA8FF-3D66-4529-97A1-7AFDB038C811}"/>
              </a:ext>
            </a:extLst>
          </p:cNvPr>
          <p:cNvSpPr txBox="1"/>
          <p:nvPr/>
        </p:nvSpPr>
        <p:spPr>
          <a:xfrm>
            <a:off x="8763433" y="5447084"/>
            <a:ext cx="224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Extracción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B86147-8128-454B-8527-89EA22584DCE}"/>
              </a:ext>
            </a:extLst>
          </p:cNvPr>
          <p:cNvSpPr txBox="1"/>
          <p:nvPr/>
        </p:nvSpPr>
        <p:spPr>
          <a:xfrm>
            <a:off x="7867923" y="2368563"/>
            <a:ext cx="27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Ficheros “</a:t>
            </a:r>
            <a:r>
              <a:rPr lang="es-CO" sz="1200" b="1" dirty="0" err="1"/>
              <a:t>csv</a:t>
            </a:r>
            <a:r>
              <a:rPr lang="es-CO" sz="1200" b="1" dirty="0"/>
              <a:t>” de datos iniciales BTC-USD desde 17/09/2014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436906" y="1264509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spc="-1" dirty="0">
                <a:solidFill>
                  <a:srgbClr val="000000"/>
                </a:solidFill>
                <a:latin typeface="Corbel"/>
              </a:rPr>
              <a:t>Preprocesamiento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FAB2990-4D39-41E9-9C32-8508B4C24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78200"/>
              </p:ext>
            </p:extLst>
          </p:nvPr>
        </p:nvGraphicFramePr>
        <p:xfrm>
          <a:off x="3203981" y="2150801"/>
          <a:ext cx="7389091" cy="419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D565E3A-5A32-40F9-8B98-E81F11450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52" y="2917419"/>
            <a:ext cx="2810979" cy="17561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8EAA6-AB18-40E6-8D12-E968D84F0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161" y="2848084"/>
            <a:ext cx="2810979" cy="18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473851" y="1135200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spc="-1" dirty="0">
                <a:solidFill>
                  <a:srgbClr val="000000"/>
                </a:solidFill>
                <a:latin typeface="Corbel"/>
              </a:rPr>
              <a:t>Algoritmos entrenados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FDC8A25-E998-4A9E-95BE-8043F1228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701223"/>
              </p:ext>
            </p:extLst>
          </p:nvPr>
        </p:nvGraphicFramePr>
        <p:xfrm>
          <a:off x="3676073" y="1807790"/>
          <a:ext cx="6363855" cy="436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72505975-1E28-4293-B6E3-6AD1105DC1A5}"/>
              </a:ext>
            </a:extLst>
          </p:cNvPr>
          <p:cNvSpPr txBox="1"/>
          <p:nvPr/>
        </p:nvSpPr>
        <p:spPr>
          <a:xfrm>
            <a:off x="3745997" y="2290579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75691E-F0C7-4834-B501-D765829DF0C0}"/>
              </a:ext>
            </a:extLst>
          </p:cNvPr>
          <p:cNvSpPr txBox="1"/>
          <p:nvPr/>
        </p:nvSpPr>
        <p:spPr>
          <a:xfrm>
            <a:off x="4110833" y="3263703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A85A49-8E6B-4BFD-8FB6-275CF729EAAE}"/>
              </a:ext>
            </a:extLst>
          </p:cNvPr>
          <p:cNvSpPr txBox="1"/>
          <p:nvPr/>
        </p:nvSpPr>
        <p:spPr>
          <a:xfrm>
            <a:off x="4110833" y="4280197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121769-43F9-4101-8F14-2E118FD909BF}"/>
              </a:ext>
            </a:extLst>
          </p:cNvPr>
          <p:cNvSpPr txBox="1"/>
          <p:nvPr/>
        </p:nvSpPr>
        <p:spPr>
          <a:xfrm>
            <a:off x="3745997" y="5296691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F93CCB-1F33-4303-9838-054371CF6393}"/>
              </a:ext>
            </a:extLst>
          </p:cNvPr>
          <p:cNvSpPr txBox="1"/>
          <p:nvPr/>
        </p:nvSpPr>
        <p:spPr>
          <a:xfrm>
            <a:off x="3745997" y="6178521"/>
            <a:ext cx="637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En total se entrenaron 28 modelos</a:t>
            </a:r>
          </a:p>
        </p:txBody>
      </p:sp>
    </p:spTree>
    <p:extLst>
      <p:ext uri="{BB962C8B-B14F-4D97-AF65-F5344CB8AC3E}">
        <p14:creationId xmlns:p14="http://schemas.microsoft.com/office/powerpoint/2010/main" val="36874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264</TotalTime>
  <Words>333</Words>
  <Application>Microsoft Office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Corbel</vt:lpstr>
      <vt:lpstr>Segoe Print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subject/>
  <dc:creator>verodaht</dc:creator>
  <dc:description/>
  <cp:lastModifiedBy>Rubén Molina</cp:lastModifiedBy>
  <cp:revision>27</cp:revision>
  <dcterms:created xsi:type="dcterms:W3CDTF">2021-03-10T17:28:01Z</dcterms:created>
  <dcterms:modified xsi:type="dcterms:W3CDTF">2021-03-18T04:30:09Z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