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s-CO" sz="14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b="1" lang="es-CO" sz="1400" spc="-1" strike="noStrike">
                <a:solidFill>
                  <a:srgbClr val="595959"/>
                </a:solidFill>
                <a:latin typeface="Arial"/>
                <a:ea typeface="DejaVu Sans"/>
              </a:rPr>
              <a:t>Datos de entrenamiento.
 Coeficiente de determinación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acdef7"/>
            </a:solidFill>
            <a:ln w="0">
              <a:noFill/>
            </a:ln>
          </c:spPr>
          <c:invertIfNegative val="0"/>
          <c:dLbls>
            <c:numFmt formatCode="0.00%" sourceLinked="0"/>
            <c:txPr>
              <a:bodyPr wrap="square"/>
              <a:lstStyle/>
              <a:p>
                <a:pPr>
                  <a:defRPr b="1" sz="1200" spc="-1" strike="noStrike">
                    <a:solidFill>
                      <a:srgbClr val="404040"/>
                    </a:solidFill>
                    <a:latin typeface="Arial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0.8924</c:v>
                </c:pt>
                <c:pt idx="1">
                  <c:v>0.8861</c:v>
                </c:pt>
                <c:pt idx="2">
                  <c:v>0.6412</c:v>
                </c:pt>
                <c:pt idx="3">
                  <c:v>0.9805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80c34f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rgbClr val="e29d3e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</c:numCache>
            </c:numRef>
          </c:val>
        </c:ser>
        <c:gapWidth val="10"/>
        <c:overlap val="90"/>
        <c:axId val="65883399"/>
        <c:axId val="74447080"/>
      </c:barChart>
      <c:catAx>
        <c:axId val="6588339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1" sz="8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74447080"/>
        <c:crosses val="autoZero"/>
        <c:auto val="1"/>
        <c:lblAlgn val="ctr"/>
        <c:lblOffset val="100"/>
        <c:noMultiLvlLbl val="0"/>
      </c:catAx>
      <c:valAx>
        <c:axId val="74447080"/>
        <c:scaling>
          <c:orientation val="minMax"/>
          <c:max val="1"/>
        </c:scaling>
        <c:delete val="1"/>
        <c:axPos val="l"/>
        <c:numFmt formatCode="General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65883399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s-CO" sz="14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b="1" lang="es-CO" sz="1400" spc="-1" strike="noStrike">
                <a:solidFill>
                  <a:srgbClr val="595959"/>
                </a:solidFill>
                <a:latin typeface="Arial"/>
                <a:ea typeface="DejaVu Sans"/>
              </a:rPr>
              <a:t>Datos de prueba.
 Coeficiente de determinación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acdef7"/>
            </a:solidFill>
            <a:ln w="0">
              <a:noFill/>
            </a:ln>
          </c:spPr>
          <c:invertIfNegative val="0"/>
          <c:dLbls>
            <c:numFmt formatCode="0.00%" sourceLinked="0"/>
            <c:txPr>
              <a:bodyPr wrap="square"/>
              <a:lstStyle/>
              <a:p>
                <a:pPr>
                  <a:defRPr b="1" sz="1200" spc="-1" strike="noStrike">
                    <a:solidFill>
                      <a:srgbClr val="404040"/>
                    </a:solidFill>
                    <a:latin typeface="Arial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0.8918</c:v>
                </c:pt>
                <c:pt idx="1">
                  <c:v>0.8867</c:v>
                </c:pt>
                <c:pt idx="2">
                  <c:v>0.6547</c:v>
                </c:pt>
                <c:pt idx="3">
                  <c:v>0.9817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80c34f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rgbClr val="e29d3e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</c:numCache>
            </c:numRef>
          </c:val>
        </c:ser>
        <c:gapWidth val="10"/>
        <c:overlap val="90"/>
        <c:axId val="94060817"/>
        <c:axId val="76119463"/>
      </c:barChart>
      <c:catAx>
        <c:axId val="9406081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1" sz="8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76119463"/>
        <c:crosses val="autoZero"/>
        <c:auto val="1"/>
        <c:lblAlgn val="ctr"/>
        <c:lblOffset val="100"/>
        <c:noMultiLvlLbl val="0"/>
      </c:catAx>
      <c:valAx>
        <c:axId val="76119463"/>
        <c:scaling>
          <c:orientation val="minMax"/>
          <c:max val="1"/>
        </c:scaling>
        <c:delete val="1"/>
        <c:axPos val="l"/>
        <c:numFmt formatCode="General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4060817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s-CO" sz="12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b="1" lang="es-CO" sz="1200" spc="-1" strike="noStrike">
                <a:solidFill>
                  <a:srgbClr val="595959"/>
                </a:solidFill>
                <a:latin typeface="Arial"/>
                <a:ea typeface="DejaVu Sans"/>
              </a:rPr>
              <a:t>Aplicación del algoritmo a otras criptomonedas.
 Coeficiente de determinación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acdef7"/>
            </a:solidFill>
            <a:ln w="0">
              <a:noFill/>
            </a:ln>
          </c:spPr>
          <c:invertIfNegative val="0"/>
          <c:dLbls>
            <c:numFmt formatCode="0.00%" sourceLinked="0"/>
            <c:txPr>
              <a:bodyPr wrap="square"/>
              <a:lstStyle/>
              <a:p>
                <a:pPr>
                  <a:defRPr b="1" sz="1200" spc="-1" strike="noStrike">
                    <a:solidFill>
                      <a:srgbClr val="404040"/>
                    </a:solidFill>
                    <a:latin typeface="Arial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5"/>
                <c:pt idx="0">
                  <c:v>BitCoin</c:v>
                </c:pt>
                <c:pt idx="1">
                  <c:v>Monero</c:v>
                </c:pt>
                <c:pt idx="2">
                  <c:v>Dash </c:v>
                </c:pt>
                <c:pt idx="3">
                  <c:v>Ether</c:v>
                </c:pt>
                <c:pt idx="4">
                  <c:v>Ripple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0.9815</c:v>
                </c:pt>
                <c:pt idx="1">
                  <c:v>0.9047</c:v>
                </c:pt>
                <c:pt idx="2">
                  <c:v>0.765</c:v>
                </c:pt>
                <c:pt idx="3">
                  <c:v>0.754</c:v>
                </c:pt>
                <c:pt idx="4">
                  <c:v>0.4688</c:v>
                </c:pt>
              </c:numCache>
            </c:numRef>
          </c:val>
        </c:ser>
        <c:gapWidth val="10"/>
        <c:overlap val="90"/>
        <c:axId val="37334718"/>
        <c:axId val="4011812"/>
      </c:barChart>
      <c:catAx>
        <c:axId val="3733471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1" sz="1000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4011812"/>
        <c:crosses val="autoZero"/>
        <c:auto val="1"/>
        <c:lblAlgn val="ctr"/>
        <c:lblOffset val="100"/>
        <c:noMultiLvlLbl val="0"/>
      </c:catAx>
      <c:valAx>
        <c:axId val="4011812"/>
        <c:scaling>
          <c:orientation val="minMax"/>
          <c:max val="1"/>
        </c:scaling>
        <c:delete val="1"/>
        <c:axPos val="l"/>
        <c:numFmt formatCode="General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37334718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88016-CAED-418E-83CA-FEF848FF3DE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67132F9-3C43-4A90-B8F4-8488FEE05B97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sz="1600" b="1" dirty="0">
              <a:solidFill>
                <a:schemeClr val="tx1"/>
              </a:solidFill>
            </a:rPr>
            <a:t>Tratamiento de valores perdidos</a:t>
          </a:r>
        </a:p>
      </dgm:t>
    </dgm:pt>
    <dgm:pt modelId="{679B861B-D6D6-4FBD-AF1D-29868A2AF65E}" type="parTrans" cxnId="{01E14906-B7A8-4BDE-95B5-5ACB6C24BD71}">
      <dgm:prSet/>
      <dgm:spPr/>
      <dgm:t>
        <a:bodyPr/>
        <a:lstStyle/>
        <a:p>
          <a:endParaRPr lang="es-CO"/>
        </a:p>
      </dgm:t>
    </dgm:pt>
    <dgm:pt modelId="{2436A120-7CE4-48A7-92A1-EFD02A86DE91}" type="sibTrans" cxnId="{01E14906-B7A8-4BDE-95B5-5ACB6C24BD71}">
      <dgm:prSet/>
      <dgm:spPr/>
      <dgm:t>
        <a:bodyPr/>
        <a:lstStyle/>
        <a:p>
          <a:endParaRPr lang="es-CO"/>
        </a:p>
      </dgm:t>
    </dgm:pt>
    <dgm:pt modelId="{C0E05C97-E83D-4AFF-8BA3-74B6D14A6070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sz="1600" b="1" dirty="0">
              <a:solidFill>
                <a:schemeClr val="tx1"/>
              </a:solidFill>
            </a:rPr>
            <a:t>Tratamiento de la variabilidad de las cotizaciones</a:t>
          </a:r>
          <a:endParaRPr lang="es-CO" sz="1600" dirty="0">
            <a:solidFill>
              <a:schemeClr val="tx1"/>
            </a:solidFill>
          </a:endParaRPr>
        </a:p>
      </dgm:t>
    </dgm:pt>
    <dgm:pt modelId="{CD4E7A8E-8252-48C5-BB94-3924D202F2F2}" type="parTrans" cxnId="{B5C22FD4-FBA5-421F-9B9F-33B3FA11FC3D}">
      <dgm:prSet/>
      <dgm:spPr/>
      <dgm:t>
        <a:bodyPr/>
        <a:lstStyle/>
        <a:p>
          <a:endParaRPr lang="es-CO"/>
        </a:p>
      </dgm:t>
    </dgm:pt>
    <dgm:pt modelId="{59F2C00D-60CD-4DE5-9F4E-C0CE5B0C96D2}" type="sibTrans" cxnId="{B5C22FD4-FBA5-421F-9B9F-33B3FA11FC3D}">
      <dgm:prSet/>
      <dgm:spPr/>
      <dgm:t>
        <a:bodyPr/>
        <a:lstStyle/>
        <a:p>
          <a:endParaRPr lang="es-CO"/>
        </a:p>
      </dgm:t>
    </dgm:pt>
    <dgm:pt modelId="{1F4BF553-7E0C-4203-A91F-85BC60FCAE02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sz="1600" b="1" dirty="0">
              <a:solidFill>
                <a:schemeClr val="tx1"/>
              </a:solidFill>
            </a:rPr>
            <a:t>Estandarización de los datos</a:t>
          </a:r>
        </a:p>
      </dgm:t>
    </dgm:pt>
    <dgm:pt modelId="{F1EF548D-12CC-47F8-A3D6-935EBFCF8A00}" type="parTrans" cxnId="{66DFF12D-EAC6-4FD0-B738-4F8FA0795894}">
      <dgm:prSet/>
      <dgm:spPr/>
      <dgm:t>
        <a:bodyPr/>
        <a:lstStyle/>
        <a:p>
          <a:endParaRPr lang="es-CO"/>
        </a:p>
      </dgm:t>
    </dgm:pt>
    <dgm:pt modelId="{D1BD99BA-10C0-40FB-B67A-B47948DC2889}" type="sibTrans" cxnId="{66DFF12D-EAC6-4FD0-B738-4F8FA0795894}">
      <dgm:prSet/>
      <dgm:spPr/>
      <dgm:t>
        <a:bodyPr/>
        <a:lstStyle/>
        <a:p>
          <a:endParaRPr lang="es-CO"/>
        </a:p>
      </dgm:t>
    </dgm:pt>
    <dgm:pt modelId="{F252668E-9479-4391-98FD-79BA1EB4E82C}" type="pres">
      <dgm:prSet presAssocID="{EB288016-CAED-418E-83CA-FEF848FF3DE5}" presName="rootnode" presStyleCnt="0">
        <dgm:presLayoutVars>
          <dgm:chMax/>
          <dgm:chPref/>
          <dgm:dir/>
          <dgm:animLvl val="lvl"/>
        </dgm:presLayoutVars>
      </dgm:prSet>
      <dgm:spPr/>
    </dgm:pt>
    <dgm:pt modelId="{2400CD3E-7842-4D29-8E5A-26C82A9ADAD5}" type="pres">
      <dgm:prSet presAssocID="{767132F9-3C43-4A90-B8F4-8488FEE05B97}" presName="composite" presStyleCnt="0"/>
      <dgm:spPr/>
    </dgm:pt>
    <dgm:pt modelId="{AD8B2CA7-8C18-437F-A921-DD34144BD149}" type="pres">
      <dgm:prSet presAssocID="{767132F9-3C43-4A90-B8F4-8488FEE05B97}" presName="bentUpArrow1" presStyleLbl="alignImgPlace1" presStyleIdx="0" presStyleCnt="2"/>
      <dgm:spPr/>
    </dgm:pt>
    <dgm:pt modelId="{125C95E1-3209-4A35-8777-8102A96FE5CE}" type="pres">
      <dgm:prSet presAssocID="{767132F9-3C43-4A90-B8F4-8488FEE05B9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25969B38-52EE-402E-A524-870611481D64}" type="pres">
      <dgm:prSet presAssocID="{767132F9-3C43-4A90-B8F4-8488FEE05B9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2B17137-CE3E-4864-804B-5713F33EFAB6}" type="pres">
      <dgm:prSet presAssocID="{2436A120-7CE4-48A7-92A1-EFD02A86DE91}" presName="sibTrans" presStyleCnt="0"/>
      <dgm:spPr/>
    </dgm:pt>
    <dgm:pt modelId="{38602385-BE6E-4E8C-B396-F35C62A8D193}" type="pres">
      <dgm:prSet presAssocID="{C0E05C97-E83D-4AFF-8BA3-74B6D14A6070}" presName="composite" presStyleCnt="0"/>
      <dgm:spPr/>
    </dgm:pt>
    <dgm:pt modelId="{72805DA0-08B2-4E7B-A1F8-D01273A69F86}" type="pres">
      <dgm:prSet presAssocID="{C0E05C97-E83D-4AFF-8BA3-74B6D14A6070}" presName="bentUpArrow1" presStyleLbl="alignImgPlace1" presStyleIdx="1" presStyleCnt="2"/>
      <dgm:spPr/>
    </dgm:pt>
    <dgm:pt modelId="{CF32CCB1-F280-4532-B4D6-6CB01E3AEAF4}" type="pres">
      <dgm:prSet presAssocID="{C0E05C97-E83D-4AFF-8BA3-74B6D14A607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DD9BA2F-1347-4EC2-92B1-01202A32EFF1}" type="pres">
      <dgm:prSet presAssocID="{C0E05C97-E83D-4AFF-8BA3-74B6D14A6070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72D9F30-F6D6-4E80-A9C7-299651EB9070}" type="pres">
      <dgm:prSet presAssocID="{59F2C00D-60CD-4DE5-9F4E-C0CE5B0C96D2}" presName="sibTrans" presStyleCnt="0"/>
      <dgm:spPr/>
    </dgm:pt>
    <dgm:pt modelId="{9D06C7C5-B049-408E-BCC4-FA20AE94D1AA}" type="pres">
      <dgm:prSet presAssocID="{1F4BF553-7E0C-4203-A91F-85BC60FCAE02}" presName="composite" presStyleCnt="0"/>
      <dgm:spPr/>
    </dgm:pt>
    <dgm:pt modelId="{BF547789-D739-4C3E-861C-4EE31CEC7E2B}" type="pres">
      <dgm:prSet presAssocID="{1F4BF553-7E0C-4203-A91F-85BC60FCAE0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85108202-94DE-480E-8383-101AFF5520CB}" type="presOf" srcId="{EB288016-CAED-418E-83CA-FEF848FF3DE5}" destId="{F252668E-9479-4391-98FD-79BA1EB4E82C}" srcOrd="0" destOrd="0" presId="urn:microsoft.com/office/officeart/2005/8/layout/StepDownProcess"/>
    <dgm:cxn modelId="{01E14906-B7A8-4BDE-95B5-5ACB6C24BD71}" srcId="{EB288016-CAED-418E-83CA-FEF848FF3DE5}" destId="{767132F9-3C43-4A90-B8F4-8488FEE05B97}" srcOrd="0" destOrd="0" parTransId="{679B861B-D6D6-4FBD-AF1D-29868A2AF65E}" sibTransId="{2436A120-7CE4-48A7-92A1-EFD02A86DE91}"/>
    <dgm:cxn modelId="{1F73462D-1DE9-4257-A561-0AF0B00AF799}" type="presOf" srcId="{C0E05C97-E83D-4AFF-8BA3-74B6D14A6070}" destId="{CF32CCB1-F280-4532-B4D6-6CB01E3AEAF4}" srcOrd="0" destOrd="0" presId="urn:microsoft.com/office/officeart/2005/8/layout/StepDownProcess"/>
    <dgm:cxn modelId="{66DFF12D-EAC6-4FD0-B738-4F8FA0795894}" srcId="{EB288016-CAED-418E-83CA-FEF848FF3DE5}" destId="{1F4BF553-7E0C-4203-A91F-85BC60FCAE02}" srcOrd="2" destOrd="0" parTransId="{F1EF548D-12CC-47F8-A3D6-935EBFCF8A00}" sibTransId="{D1BD99BA-10C0-40FB-B67A-B47948DC2889}"/>
    <dgm:cxn modelId="{F26DEE5F-7139-4E72-AA9D-B5A5C7E63607}" type="presOf" srcId="{767132F9-3C43-4A90-B8F4-8488FEE05B97}" destId="{125C95E1-3209-4A35-8777-8102A96FE5CE}" srcOrd="0" destOrd="0" presId="urn:microsoft.com/office/officeart/2005/8/layout/StepDownProcess"/>
    <dgm:cxn modelId="{2F9824A9-4BF5-49A9-AB35-B92624120FA9}" type="presOf" srcId="{1F4BF553-7E0C-4203-A91F-85BC60FCAE02}" destId="{BF547789-D739-4C3E-861C-4EE31CEC7E2B}" srcOrd="0" destOrd="0" presId="urn:microsoft.com/office/officeart/2005/8/layout/StepDownProcess"/>
    <dgm:cxn modelId="{B5C22FD4-FBA5-421F-9B9F-33B3FA11FC3D}" srcId="{EB288016-CAED-418E-83CA-FEF848FF3DE5}" destId="{C0E05C97-E83D-4AFF-8BA3-74B6D14A6070}" srcOrd="1" destOrd="0" parTransId="{CD4E7A8E-8252-48C5-BB94-3924D202F2F2}" sibTransId="{59F2C00D-60CD-4DE5-9F4E-C0CE5B0C96D2}"/>
    <dgm:cxn modelId="{6D3BA96A-0D59-4520-BB97-966AFF81C8F4}" type="presParOf" srcId="{F252668E-9479-4391-98FD-79BA1EB4E82C}" destId="{2400CD3E-7842-4D29-8E5A-26C82A9ADAD5}" srcOrd="0" destOrd="0" presId="urn:microsoft.com/office/officeart/2005/8/layout/StepDownProcess"/>
    <dgm:cxn modelId="{24A39921-3C4F-46A0-93DC-F6797A38E9AA}" type="presParOf" srcId="{2400CD3E-7842-4D29-8E5A-26C82A9ADAD5}" destId="{AD8B2CA7-8C18-437F-A921-DD34144BD149}" srcOrd="0" destOrd="0" presId="urn:microsoft.com/office/officeart/2005/8/layout/StepDownProcess"/>
    <dgm:cxn modelId="{EE038F0E-D997-4DA4-B3C1-2629E1A7E929}" type="presParOf" srcId="{2400CD3E-7842-4D29-8E5A-26C82A9ADAD5}" destId="{125C95E1-3209-4A35-8777-8102A96FE5CE}" srcOrd="1" destOrd="0" presId="urn:microsoft.com/office/officeart/2005/8/layout/StepDownProcess"/>
    <dgm:cxn modelId="{FFF91183-E02F-4ECF-AD08-4E045C3B92B0}" type="presParOf" srcId="{2400CD3E-7842-4D29-8E5A-26C82A9ADAD5}" destId="{25969B38-52EE-402E-A524-870611481D64}" srcOrd="2" destOrd="0" presId="urn:microsoft.com/office/officeart/2005/8/layout/StepDownProcess"/>
    <dgm:cxn modelId="{B57188CE-520B-4E3E-B655-3D057E07F7A2}" type="presParOf" srcId="{F252668E-9479-4391-98FD-79BA1EB4E82C}" destId="{12B17137-CE3E-4864-804B-5713F33EFAB6}" srcOrd="1" destOrd="0" presId="urn:microsoft.com/office/officeart/2005/8/layout/StepDownProcess"/>
    <dgm:cxn modelId="{C0869D6E-8107-47EC-9EB6-142156EDE9D0}" type="presParOf" srcId="{F252668E-9479-4391-98FD-79BA1EB4E82C}" destId="{38602385-BE6E-4E8C-B396-F35C62A8D193}" srcOrd="2" destOrd="0" presId="urn:microsoft.com/office/officeart/2005/8/layout/StepDownProcess"/>
    <dgm:cxn modelId="{2FE6C5E9-2BFD-4BE3-9BEA-37CBEF552700}" type="presParOf" srcId="{38602385-BE6E-4E8C-B396-F35C62A8D193}" destId="{72805DA0-08B2-4E7B-A1F8-D01273A69F86}" srcOrd="0" destOrd="0" presId="urn:microsoft.com/office/officeart/2005/8/layout/StepDownProcess"/>
    <dgm:cxn modelId="{9B82166E-A745-4745-A003-26FD87814F9B}" type="presParOf" srcId="{38602385-BE6E-4E8C-B396-F35C62A8D193}" destId="{CF32CCB1-F280-4532-B4D6-6CB01E3AEAF4}" srcOrd="1" destOrd="0" presId="urn:microsoft.com/office/officeart/2005/8/layout/StepDownProcess"/>
    <dgm:cxn modelId="{E872020E-46F1-4451-A211-8ABE5959F10F}" type="presParOf" srcId="{38602385-BE6E-4E8C-B396-F35C62A8D193}" destId="{6DD9BA2F-1347-4EC2-92B1-01202A32EFF1}" srcOrd="2" destOrd="0" presId="urn:microsoft.com/office/officeart/2005/8/layout/StepDownProcess"/>
    <dgm:cxn modelId="{D516D376-C2ED-4761-BBD9-D6F30070D589}" type="presParOf" srcId="{F252668E-9479-4391-98FD-79BA1EB4E82C}" destId="{E72D9F30-F6D6-4E80-A9C7-299651EB9070}" srcOrd="3" destOrd="0" presId="urn:microsoft.com/office/officeart/2005/8/layout/StepDownProcess"/>
    <dgm:cxn modelId="{B2399F7E-737B-4B08-9B12-D39B357A7932}" type="presParOf" srcId="{F252668E-9479-4391-98FD-79BA1EB4E82C}" destId="{9D06C7C5-B049-408E-BCC4-FA20AE94D1AA}" srcOrd="4" destOrd="0" presId="urn:microsoft.com/office/officeart/2005/8/layout/StepDownProcess"/>
    <dgm:cxn modelId="{571EAED6-EABC-46E2-8A91-8E59AA4C72D3}" type="presParOf" srcId="{9D06C7C5-B049-408E-BCC4-FA20AE94D1AA}" destId="{BF547789-D739-4C3E-861C-4EE31CEC7E2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CB2B89-BF37-4C98-BCB4-AE9F27ABBFD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859EE13-36D5-48A6-883B-6CA850613DE4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Regresión Lineal</a:t>
          </a:r>
        </a:p>
      </dgm:t>
    </dgm:pt>
    <dgm:pt modelId="{BC358F2F-8242-4B22-B9C2-3B688C2C14B4}" type="parTrans" cxnId="{56F864EB-6D20-4489-A92E-87EC59AEB0C1}">
      <dgm:prSet/>
      <dgm:spPr/>
      <dgm:t>
        <a:bodyPr/>
        <a:lstStyle/>
        <a:p>
          <a:endParaRPr lang="es-CO"/>
        </a:p>
      </dgm:t>
    </dgm:pt>
    <dgm:pt modelId="{E50C7B2E-B95D-45DF-89B2-FAF3693C5B96}" type="sibTrans" cxnId="{56F864EB-6D20-4489-A92E-87EC59AEB0C1}">
      <dgm:prSet/>
      <dgm:spPr/>
      <dgm:t>
        <a:bodyPr/>
        <a:lstStyle/>
        <a:p>
          <a:endParaRPr lang="es-CO"/>
        </a:p>
      </dgm:t>
    </dgm:pt>
    <dgm:pt modelId="{682D0AB5-B7D7-4154-A970-1B78B44062A0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SVM </a:t>
          </a:r>
          <a:r>
            <a:rPr lang="es-CO" b="1" dirty="0" err="1">
              <a:solidFill>
                <a:schemeClr val="tx1"/>
              </a:solidFill>
            </a:rPr>
            <a:t>Kernel</a:t>
          </a:r>
          <a:r>
            <a:rPr lang="es-CO" b="1" dirty="0">
              <a:solidFill>
                <a:schemeClr val="tx1"/>
              </a:solidFill>
            </a:rPr>
            <a:t>: Lineal</a:t>
          </a:r>
          <a:r>
            <a:rPr lang="es-CO" dirty="0">
              <a:solidFill>
                <a:schemeClr val="tx1"/>
              </a:solidFill>
            </a:rPr>
            <a:t> </a:t>
          </a:r>
        </a:p>
      </dgm:t>
    </dgm:pt>
    <dgm:pt modelId="{40D58F55-D90C-4ED1-B75B-DDBC3772D3CE}" type="parTrans" cxnId="{29FBFB4E-B68D-45A5-9920-11300F8EB3E3}">
      <dgm:prSet/>
      <dgm:spPr/>
      <dgm:t>
        <a:bodyPr/>
        <a:lstStyle/>
        <a:p>
          <a:endParaRPr lang="es-CO"/>
        </a:p>
      </dgm:t>
    </dgm:pt>
    <dgm:pt modelId="{215767E0-F45D-4C44-9439-E79F9CD87EA4}" type="sibTrans" cxnId="{29FBFB4E-B68D-45A5-9920-11300F8EB3E3}">
      <dgm:prSet/>
      <dgm:spPr/>
      <dgm:t>
        <a:bodyPr/>
        <a:lstStyle/>
        <a:p>
          <a:endParaRPr lang="es-CO"/>
        </a:p>
      </dgm:t>
    </dgm:pt>
    <dgm:pt modelId="{CD0453E3-50AF-44C7-980F-B5851E5519CC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SVM </a:t>
          </a:r>
          <a:r>
            <a:rPr lang="es-CO" b="1" dirty="0" err="1">
              <a:solidFill>
                <a:schemeClr val="tx1"/>
              </a:solidFill>
            </a:rPr>
            <a:t>Kernel</a:t>
          </a:r>
          <a:r>
            <a:rPr lang="es-CO" b="1" dirty="0">
              <a:solidFill>
                <a:schemeClr val="tx1"/>
              </a:solidFill>
            </a:rPr>
            <a:t>: Polinómico</a:t>
          </a:r>
          <a:endParaRPr lang="es-CO" dirty="0">
            <a:solidFill>
              <a:schemeClr val="tx1"/>
            </a:solidFill>
          </a:endParaRPr>
        </a:p>
      </dgm:t>
    </dgm:pt>
    <dgm:pt modelId="{E6C1E682-BBD1-46B7-902A-965529E0B18B}" type="parTrans" cxnId="{996BF70E-D0F7-4433-9DCB-EC4CF847D7C2}">
      <dgm:prSet/>
      <dgm:spPr/>
      <dgm:t>
        <a:bodyPr/>
        <a:lstStyle/>
        <a:p>
          <a:endParaRPr lang="es-CO"/>
        </a:p>
      </dgm:t>
    </dgm:pt>
    <dgm:pt modelId="{BE4A3469-1283-4955-9FFF-650C5F626ECF}" type="sibTrans" cxnId="{996BF70E-D0F7-4433-9DCB-EC4CF847D7C2}">
      <dgm:prSet/>
      <dgm:spPr/>
      <dgm:t>
        <a:bodyPr/>
        <a:lstStyle/>
        <a:p>
          <a:endParaRPr lang="es-CO"/>
        </a:p>
      </dgm:t>
    </dgm:pt>
    <dgm:pt modelId="{12204014-90D6-4C07-81B9-C835F27A0B6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SVM </a:t>
          </a:r>
          <a:r>
            <a:rPr lang="es-CO" b="1" dirty="0" err="1">
              <a:solidFill>
                <a:schemeClr val="tx1"/>
              </a:solidFill>
            </a:rPr>
            <a:t>Kernel</a:t>
          </a:r>
          <a:r>
            <a:rPr lang="es-CO" b="1" dirty="0">
              <a:solidFill>
                <a:schemeClr val="tx1"/>
              </a:solidFill>
            </a:rPr>
            <a:t>: </a:t>
          </a:r>
          <a:r>
            <a:rPr lang="es-CO" b="1" dirty="0" err="1">
              <a:solidFill>
                <a:schemeClr val="tx1"/>
              </a:solidFill>
            </a:rPr>
            <a:t>rbf</a:t>
          </a:r>
          <a:endParaRPr lang="es-CO" dirty="0">
            <a:solidFill>
              <a:schemeClr val="tx1"/>
            </a:solidFill>
          </a:endParaRPr>
        </a:p>
      </dgm:t>
    </dgm:pt>
    <dgm:pt modelId="{8E45ABDE-11CD-46FA-B0D5-5298DE88A128}" type="parTrans" cxnId="{4DF07428-59A3-4CD7-AA9E-60396ADFAFAA}">
      <dgm:prSet/>
      <dgm:spPr/>
      <dgm:t>
        <a:bodyPr/>
        <a:lstStyle/>
        <a:p>
          <a:endParaRPr lang="es-CO"/>
        </a:p>
      </dgm:t>
    </dgm:pt>
    <dgm:pt modelId="{33363EA4-AA43-425C-A8FF-EBEF4A0070B1}" type="sibTrans" cxnId="{4DF07428-59A3-4CD7-AA9E-60396ADFAFAA}">
      <dgm:prSet/>
      <dgm:spPr/>
      <dgm:t>
        <a:bodyPr/>
        <a:lstStyle/>
        <a:p>
          <a:endParaRPr lang="es-CO"/>
        </a:p>
      </dgm:t>
    </dgm:pt>
    <dgm:pt modelId="{A8B97575-7622-4679-BE6A-6F0036BB43D1}" type="pres">
      <dgm:prSet presAssocID="{09CB2B89-BF37-4C98-BCB4-AE9F27ABBFDE}" presName="Name0" presStyleCnt="0">
        <dgm:presLayoutVars>
          <dgm:chMax val="7"/>
          <dgm:chPref val="7"/>
          <dgm:dir/>
        </dgm:presLayoutVars>
      </dgm:prSet>
      <dgm:spPr/>
    </dgm:pt>
    <dgm:pt modelId="{6307DB14-DB30-4B3F-ABBB-A591683CB185}" type="pres">
      <dgm:prSet presAssocID="{09CB2B89-BF37-4C98-BCB4-AE9F27ABBFDE}" presName="Name1" presStyleCnt="0"/>
      <dgm:spPr/>
    </dgm:pt>
    <dgm:pt modelId="{9D1BE2B5-20B6-44C1-813A-4FC0D7F6C8E0}" type="pres">
      <dgm:prSet presAssocID="{09CB2B89-BF37-4C98-BCB4-AE9F27ABBFDE}" presName="cycle" presStyleCnt="0"/>
      <dgm:spPr/>
    </dgm:pt>
    <dgm:pt modelId="{2564BDE6-730A-44E5-8B8A-06E31EA5A81F}" type="pres">
      <dgm:prSet presAssocID="{09CB2B89-BF37-4C98-BCB4-AE9F27ABBFDE}" presName="srcNode" presStyleLbl="node1" presStyleIdx="0" presStyleCnt="4"/>
      <dgm:spPr/>
    </dgm:pt>
    <dgm:pt modelId="{82BCCA15-B995-4604-BAB2-D080E5B7FC49}" type="pres">
      <dgm:prSet presAssocID="{09CB2B89-BF37-4C98-BCB4-AE9F27ABBFDE}" presName="conn" presStyleLbl="parChTrans1D2" presStyleIdx="0" presStyleCnt="1"/>
      <dgm:spPr/>
    </dgm:pt>
    <dgm:pt modelId="{D16960A8-252E-46E9-932A-D732FB9049B6}" type="pres">
      <dgm:prSet presAssocID="{09CB2B89-BF37-4C98-BCB4-AE9F27ABBFDE}" presName="extraNode" presStyleLbl="node1" presStyleIdx="0" presStyleCnt="4"/>
      <dgm:spPr/>
    </dgm:pt>
    <dgm:pt modelId="{6BC4748A-5005-45A1-BCF3-58DC6A205646}" type="pres">
      <dgm:prSet presAssocID="{09CB2B89-BF37-4C98-BCB4-AE9F27ABBFDE}" presName="dstNode" presStyleLbl="node1" presStyleIdx="0" presStyleCnt="4"/>
      <dgm:spPr/>
    </dgm:pt>
    <dgm:pt modelId="{ED7B5808-A502-475C-A93A-58D798A82EB5}" type="pres">
      <dgm:prSet presAssocID="{7859EE13-36D5-48A6-883B-6CA850613DE4}" presName="text_1" presStyleLbl="node1" presStyleIdx="0" presStyleCnt="4">
        <dgm:presLayoutVars>
          <dgm:bulletEnabled val="1"/>
        </dgm:presLayoutVars>
      </dgm:prSet>
      <dgm:spPr/>
    </dgm:pt>
    <dgm:pt modelId="{77E2A590-7AE7-47E7-8C55-DF09DF1EC231}" type="pres">
      <dgm:prSet presAssocID="{7859EE13-36D5-48A6-883B-6CA850613DE4}" presName="accent_1" presStyleCnt="0"/>
      <dgm:spPr/>
    </dgm:pt>
    <dgm:pt modelId="{CAEE737C-2332-4CEE-92B6-FF73675F776A}" type="pres">
      <dgm:prSet presAssocID="{7859EE13-36D5-48A6-883B-6CA850613DE4}" presName="accentRepeatNode" presStyleLbl="solidFgAcc1" presStyleIdx="0" presStyleCnt="4"/>
      <dgm:spPr/>
    </dgm:pt>
    <dgm:pt modelId="{E47E42A2-AB0D-4467-87A7-958CBD66BB67}" type="pres">
      <dgm:prSet presAssocID="{682D0AB5-B7D7-4154-A970-1B78B44062A0}" presName="text_2" presStyleLbl="node1" presStyleIdx="1" presStyleCnt="4" custLinFactNeighborX="531" custLinFactNeighborY="-6648">
        <dgm:presLayoutVars>
          <dgm:bulletEnabled val="1"/>
        </dgm:presLayoutVars>
      </dgm:prSet>
      <dgm:spPr/>
    </dgm:pt>
    <dgm:pt modelId="{8A03C3B1-63B4-431D-BA4B-F1A2C8641295}" type="pres">
      <dgm:prSet presAssocID="{682D0AB5-B7D7-4154-A970-1B78B44062A0}" presName="accent_2" presStyleCnt="0"/>
      <dgm:spPr/>
    </dgm:pt>
    <dgm:pt modelId="{DB9B4529-C23D-4D62-ABC8-03D42D3E557C}" type="pres">
      <dgm:prSet presAssocID="{682D0AB5-B7D7-4154-A970-1B78B44062A0}" presName="accentRepeatNode" presStyleLbl="solidFgAcc1" presStyleIdx="1" presStyleCnt="4"/>
      <dgm:spPr/>
    </dgm:pt>
    <dgm:pt modelId="{9A414EFB-D1F1-48E2-8813-7AC98C4DB37D}" type="pres">
      <dgm:prSet presAssocID="{CD0453E3-50AF-44C7-980F-B5851E5519CC}" presName="text_3" presStyleLbl="node1" presStyleIdx="2" presStyleCnt="4" custLinFactNeighborX="-511" custLinFactNeighborY="1375">
        <dgm:presLayoutVars>
          <dgm:bulletEnabled val="1"/>
        </dgm:presLayoutVars>
      </dgm:prSet>
      <dgm:spPr/>
    </dgm:pt>
    <dgm:pt modelId="{E2F4C3BB-9DE3-4F99-87CE-C725A5D36A06}" type="pres">
      <dgm:prSet presAssocID="{CD0453E3-50AF-44C7-980F-B5851E5519CC}" presName="accent_3" presStyleCnt="0"/>
      <dgm:spPr/>
    </dgm:pt>
    <dgm:pt modelId="{79BB7FE0-2991-44AB-B81E-2C1314F35010}" type="pres">
      <dgm:prSet presAssocID="{CD0453E3-50AF-44C7-980F-B5851E5519CC}" presName="accentRepeatNode" presStyleLbl="solidFgAcc1" presStyleIdx="2" presStyleCnt="4"/>
      <dgm:spPr/>
    </dgm:pt>
    <dgm:pt modelId="{05450492-61D4-4313-8595-2F3A6D8E3BA9}" type="pres">
      <dgm:prSet presAssocID="{12204014-90D6-4C07-81B9-C835F27A0B66}" presName="text_4" presStyleLbl="node1" presStyleIdx="3" presStyleCnt="4">
        <dgm:presLayoutVars>
          <dgm:bulletEnabled val="1"/>
        </dgm:presLayoutVars>
      </dgm:prSet>
      <dgm:spPr/>
    </dgm:pt>
    <dgm:pt modelId="{9D2DB76E-B975-42E6-9F92-63B35E55D0F8}" type="pres">
      <dgm:prSet presAssocID="{12204014-90D6-4C07-81B9-C835F27A0B66}" presName="accent_4" presStyleCnt="0"/>
      <dgm:spPr/>
    </dgm:pt>
    <dgm:pt modelId="{185AEAB1-3DE9-4A45-BC9B-8E08847991B6}" type="pres">
      <dgm:prSet presAssocID="{12204014-90D6-4C07-81B9-C835F27A0B66}" presName="accentRepeatNode" presStyleLbl="solidFgAcc1" presStyleIdx="3" presStyleCnt="4"/>
      <dgm:spPr/>
    </dgm:pt>
  </dgm:ptLst>
  <dgm:cxnLst>
    <dgm:cxn modelId="{996BF70E-D0F7-4433-9DCB-EC4CF847D7C2}" srcId="{09CB2B89-BF37-4C98-BCB4-AE9F27ABBFDE}" destId="{CD0453E3-50AF-44C7-980F-B5851E5519CC}" srcOrd="2" destOrd="0" parTransId="{E6C1E682-BBD1-46B7-902A-965529E0B18B}" sibTransId="{BE4A3469-1283-4955-9FFF-650C5F626ECF}"/>
    <dgm:cxn modelId="{4DF07428-59A3-4CD7-AA9E-60396ADFAFAA}" srcId="{09CB2B89-BF37-4C98-BCB4-AE9F27ABBFDE}" destId="{12204014-90D6-4C07-81B9-C835F27A0B66}" srcOrd="3" destOrd="0" parTransId="{8E45ABDE-11CD-46FA-B0D5-5298DE88A128}" sibTransId="{33363EA4-AA43-425C-A8FF-EBEF4A0070B1}"/>
    <dgm:cxn modelId="{BBE7FA39-A677-4006-A345-BF4319E419AD}" type="presOf" srcId="{682D0AB5-B7D7-4154-A970-1B78B44062A0}" destId="{E47E42A2-AB0D-4467-87A7-958CBD66BB67}" srcOrd="0" destOrd="0" presId="urn:microsoft.com/office/officeart/2008/layout/VerticalCurvedList"/>
    <dgm:cxn modelId="{29FBFB4E-B68D-45A5-9920-11300F8EB3E3}" srcId="{09CB2B89-BF37-4C98-BCB4-AE9F27ABBFDE}" destId="{682D0AB5-B7D7-4154-A970-1B78B44062A0}" srcOrd="1" destOrd="0" parTransId="{40D58F55-D90C-4ED1-B75B-DDBC3772D3CE}" sibTransId="{215767E0-F45D-4C44-9439-E79F9CD87EA4}"/>
    <dgm:cxn modelId="{28C59751-EF14-4180-9112-A415FE74FDEF}" type="presOf" srcId="{CD0453E3-50AF-44C7-980F-B5851E5519CC}" destId="{9A414EFB-D1F1-48E2-8813-7AC98C4DB37D}" srcOrd="0" destOrd="0" presId="urn:microsoft.com/office/officeart/2008/layout/VerticalCurvedList"/>
    <dgm:cxn modelId="{3ECBAB9E-C865-4694-A28D-438FB4777EBD}" type="presOf" srcId="{12204014-90D6-4C07-81B9-C835F27A0B66}" destId="{05450492-61D4-4313-8595-2F3A6D8E3BA9}" srcOrd="0" destOrd="0" presId="urn:microsoft.com/office/officeart/2008/layout/VerticalCurvedList"/>
    <dgm:cxn modelId="{16BF7BB6-4814-41A6-9DCC-401030517101}" type="presOf" srcId="{7859EE13-36D5-48A6-883B-6CA850613DE4}" destId="{ED7B5808-A502-475C-A93A-58D798A82EB5}" srcOrd="0" destOrd="0" presId="urn:microsoft.com/office/officeart/2008/layout/VerticalCurvedList"/>
    <dgm:cxn modelId="{6CF636DC-8D23-4E06-835A-30B47382F6BA}" type="presOf" srcId="{09CB2B89-BF37-4C98-BCB4-AE9F27ABBFDE}" destId="{A8B97575-7622-4679-BE6A-6F0036BB43D1}" srcOrd="0" destOrd="0" presId="urn:microsoft.com/office/officeart/2008/layout/VerticalCurvedList"/>
    <dgm:cxn modelId="{56F864EB-6D20-4489-A92E-87EC59AEB0C1}" srcId="{09CB2B89-BF37-4C98-BCB4-AE9F27ABBFDE}" destId="{7859EE13-36D5-48A6-883B-6CA850613DE4}" srcOrd="0" destOrd="0" parTransId="{BC358F2F-8242-4B22-B9C2-3B688C2C14B4}" sibTransId="{E50C7B2E-B95D-45DF-89B2-FAF3693C5B96}"/>
    <dgm:cxn modelId="{F4DBEFEB-8EA9-4390-AE3A-CDA7EF999E30}" type="presOf" srcId="{E50C7B2E-B95D-45DF-89B2-FAF3693C5B96}" destId="{82BCCA15-B995-4604-BAB2-D080E5B7FC49}" srcOrd="0" destOrd="0" presId="urn:microsoft.com/office/officeart/2008/layout/VerticalCurvedList"/>
    <dgm:cxn modelId="{2EFEB2B6-34E3-43D2-A0D5-1E7CDF1B1A8B}" type="presParOf" srcId="{A8B97575-7622-4679-BE6A-6F0036BB43D1}" destId="{6307DB14-DB30-4B3F-ABBB-A591683CB185}" srcOrd="0" destOrd="0" presId="urn:microsoft.com/office/officeart/2008/layout/VerticalCurvedList"/>
    <dgm:cxn modelId="{891A4944-C46E-466C-BCE2-63C63ACEB06C}" type="presParOf" srcId="{6307DB14-DB30-4B3F-ABBB-A591683CB185}" destId="{9D1BE2B5-20B6-44C1-813A-4FC0D7F6C8E0}" srcOrd="0" destOrd="0" presId="urn:microsoft.com/office/officeart/2008/layout/VerticalCurvedList"/>
    <dgm:cxn modelId="{E00647E4-5BB9-4344-8659-3FBE67B59648}" type="presParOf" srcId="{9D1BE2B5-20B6-44C1-813A-4FC0D7F6C8E0}" destId="{2564BDE6-730A-44E5-8B8A-06E31EA5A81F}" srcOrd="0" destOrd="0" presId="urn:microsoft.com/office/officeart/2008/layout/VerticalCurvedList"/>
    <dgm:cxn modelId="{BB8FAAD7-472F-4E0A-9910-38BAAA4C656F}" type="presParOf" srcId="{9D1BE2B5-20B6-44C1-813A-4FC0D7F6C8E0}" destId="{82BCCA15-B995-4604-BAB2-D080E5B7FC49}" srcOrd="1" destOrd="0" presId="urn:microsoft.com/office/officeart/2008/layout/VerticalCurvedList"/>
    <dgm:cxn modelId="{A8B30A3D-82E5-4EDE-8B12-501FCCDF9ABB}" type="presParOf" srcId="{9D1BE2B5-20B6-44C1-813A-4FC0D7F6C8E0}" destId="{D16960A8-252E-46E9-932A-D732FB9049B6}" srcOrd="2" destOrd="0" presId="urn:microsoft.com/office/officeart/2008/layout/VerticalCurvedList"/>
    <dgm:cxn modelId="{113D9A28-B1EA-4D7E-BAE0-E5DE858A7C9E}" type="presParOf" srcId="{9D1BE2B5-20B6-44C1-813A-4FC0D7F6C8E0}" destId="{6BC4748A-5005-45A1-BCF3-58DC6A205646}" srcOrd="3" destOrd="0" presId="urn:microsoft.com/office/officeart/2008/layout/VerticalCurvedList"/>
    <dgm:cxn modelId="{2946533A-AE55-4B9C-9387-4339B672D168}" type="presParOf" srcId="{6307DB14-DB30-4B3F-ABBB-A591683CB185}" destId="{ED7B5808-A502-475C-A93A-58D798A82EB5}" srcOrd="1" destOrd="0" presId="urn:microsoft.com/office/officeart/2008/layout/VerticalCurvedList"/>
    <dgm:cxn modelId="{BFF0EC27-DA75-4060-BB4F-A951B5CD711A}" type="presParOf" srcId="{6307DB14-DB30-4B3F-ABBB-A591683CB185}" destId="{77E2A590-7AE7-47E7-8C55-DF09DF1EC231}" srcOrd="2" destOrd="0" presId="urn:microsoft.com/office/officeart/2008/layout/VerticalCurvedList"/>
    <dgm:cxn modelId="{EA46C390-9A39-48B5-941A-002C1B68E873}" type="presParOf" srcId="{77E2A590-7AE7-47E7-8C55-DF09DF1EC231}" destId="{CAEE737C-2332-4CEE-92B6-FF73675F776A}" srcOrd="0" destOrd="0" presId="urn:microsoft.com/office/officeart/2008/layout/VerticalCurvedList"/>
    <dgm:cxn modelId="{FAF3AAE4-49C7-4F24-9618-123124B4B93C}" type="presParOf" srcId="{6307DB14-DB30-4B3F-ABBB-A591683CB185}" destId="{E47E42A2-AB0D-4467-87A7-958CBD66BB67}" srcOrd="3" destOrd="0" presId="urn:microsoft.com/office/officeart/2008/layout/VerticalCurvedList"/>
    <dgm:cxn modelId="{6AB61A48-C49F-4359-AAD8-D4F3837EA974}" type="presParOf" srcId="{6307DB14-DB30-4B3F-ABBB-A591683CB185}" destId="{8A03C3B1-63B4-431D-BA4B-F1A2C8641295}" srcOrd="4" destOrd="0" presId="urn:microsoft.com/office/officeart/2008/layout/VerticalCurvedList"/>
    <dgm:cxn modelId="{FE83B95E-AE48-4BE0-9BC3-42F0B721DF45}" type="presParOf" srcId="{8A03C3B1-63B4-431D-BA4B-F1A2C8641295}" destId="{DB9B4529-C23D-4D62-ABC8-03D42D3E557C}" srcOrd="0" destOrd="0" presId="urn:microsoft.com/office/officeart/2008/layout/VerticalCurvedList"/>
    <dgm:cxn modelId="{288DB12D-1A3C-4904-9020-9C6573042A82}" type="presParOf" srcId="{6307DB14-DB30-4B3F-ABBB-A591683CB185}" destId="{9A414EFB-D1F1-48E2-8813-7AC98C4DB37D}" srcOrd="5" destOrd="0" presId="urn:microsoft.com/office/officeart/2008/layout/VerticalCurvedList"/>
    <dgm:cxn modelId="{94635BB8-EFF2-47B9-B6A8-793EBE498F14}" type="presParOf" srcId="{6307DB14-DB30-4B3F-ABBB-A591683CB185}" destId="{E2F4C3BB-9DE3-4F99-87CE-C725A5D36A06}" srcOrd="6" destOrd="0" presId="urn:microsoft.com/office/officeart/2008/layout/VerticalCurvedList"/>
    <dgm:cxn modelId="{E8AC204F-C2B9-4089-A8D1-0F1686EE4127}" type="presParOf" srcId="{E2F4C3BB-9DE3-4F99-87CE-C725A5D36A06}" destId="{79BB7FE0-2991-44AB-B81E-2C1314F35010}" srcOrd="0" destOrd="0" presId="urn:microsoft.com/office/officeart/2008/layout/VerticalCurvedList"/>
    <dgm:cxn modelId="{1653F7B1-E29D-4291-957B-37DA77C3A272}" type="presParOf" srcId="{6307DB14-DB30-4B3F-ABBB-A591683CB185}" destId="{05450492-61D4-4313-8595-2F3A6D8E3BA9}" srcOrd="7" destOrd="0" presId="urn:microsoft.com/office/officeart/2008/layout/VerticalCurvedList"/>
    <dgm:cxn modelId="{711F288C-A9F5-4D78-9E28-7BA2033B1411}" type="presParOf" srcId="{6307DB14-DB30-4B3F-ABBB-A591683CB185}" destId="{9D2DB76E-B975-42E6-9F92-63B35E55D0F8}" srcOrd="8" destOrd="0" presId="urn:microsoft.com/office/officeart/2008/layout/VerticalCurvedList"/>
    <dgm:cxn modelId="{ED216607-7393-4EF3-8ED8-71DF879368DD}" type="presParOf" srcId="{9D2DB76E-B975-42E6-9F92-63B35E55D0F8}" destId="{185AEAB1-3DE9-4A45-BC9B-8E08847991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B2CA7-8C18-437F-A921-DD34144BD149}">
      <dsp:nvSpPr>
        <dsp:cNvPr id="0" name=""/>
        <dsp:cNvSpPr/>
      </dsp:nvSpPr>
      <dsp:spPr>
        <a:xfrm rot="5400000">
          <a:off x="1558574" y="1224402"/>
          <a:ext cx="1082878" cy="123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C95E1-3209-4A35-8777-8102A96FE5CE}">
      <dsp:nvSpPr>
        <dsp:cNvPr id="0" name=""/>
        <dsp:cNvSpPr/>
      </dsp:nvSpPr>
      <dsp:spPr>
        <a:xfrm>
          <a:off x="1271677" y="24010"/>
          <a:ext cx="1822930" cy="1275992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chemeClr val="tx1"/>
              </a:solidFill>
            </a:rPr>
            <a:t>Tratamiento de valores perdidos</a:t>
          </a:r>
        </a:p>
      </dsp:txBody>
      <dsp:txXfrm>
        <a:off x="1333977" y="86310"/>
        <a:ext cx="1698330" cy="1151392"/>
      </dsp:txXfrm>
    </dsp:sp>
    <dsp:sp modelId="{25969B38-52EE-402E-A524-870611481D64}">
      <dsp:nvSpPr>
        <dsp:cNvPr id="0" name=""/>
        <dsp:cNvSpPr/>
      </dsp:nvSpPr>
      <dsp:spPr>
        <a:xfrm>
          <a:off x="3094607" y="145704"/>
          <a:ext cx="1325825" cy="103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05DA0-08B2-4E7B-A1F8-D01273A69F86}">
      <dsp:nvSpPr>
        <dsp:cNvPr id="0" name=""/>
        <dsp:cNvSpPr/>
      </dsp:nvSpPr>
      <dsp:spPr>
        <a:xfrm rot="5400000">
          <a:off x="3069977" y="2657763"/>
          <a:ext cx="1082878" cy="123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2CCB1-F280-4532-B4D6-6CB01E3AEAF4}">
      <dsp:nvSpPr>
        <dsp:cNvPr id="0" name=""/>
        <dsp:cNvSpPr/>
      </dsp:nvSpPr>
      <dsp:spPr>
        <a:xfrm>
          <a:off x="2783080" y="1457370"/>
          <a:ext cx="1822930" cy="1275992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chemeClr val="tx1"/>
              </a:solidFill>
            </a:rPr>
            <a:t>Tratamiento de la variabilidad de las cotizaciones</a:t>
          </a:r>
          <a:endParaRPr lang="es-CO" sz="1600" kern="1200" dirty="0">
            <a:solidFill>
              <a:schemeClr val="tx1"/>
            </a:solidFill>
          </a:endParaRPr>
        </a:p>
      </dsp:txBody>
      <dsp:txXfrm>
        <a:off x="2845380" y="1519670"/>
        <a:ext cx="1698330" cy="1151392"/>
      </dsp:txXfrm>
    </dsp:sp>
    <dsp:sp modelId="{6DD9BA2F-1347-4EC2-92B1-01202A32EFF1}">
      <dsp:nvSpPr>
        <dsp:cNvPr id="0" name=""/>
        <dsp:cNvSpPr/>
      </dsp:nvSpPr>
      <dsp:spPr>
        <a:xfrm>
          <a:off x="4606010" y="1579065"/>
          <a:ext cx="1325825" cy="103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47789-D739-4C3E-861C-4EE31CEC7E2B}">
      <dsp:nvSpPr>
        <dsp:cNvPr id="0" name=""/>
        <dsp:cNvSpPr/>
      </dsp:nvSpPr>
      <dsp:spPr>
        <a:xfrm>
          <a:off x="4294483" y="2890730"/>
          <a:ext cx="1822930" cy="1275992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chemeClr val="tx1"/>
              </a:solidFill>
            </a:rPr>
            <a:t>Estandarización de los datos</a:t>
          </a:r>
        </a:p>
      </dsp:txBody>
      <dsp:txXfrm>
        <a:off x="4356783" y="2953030"/>
        <a:ext cx="1698330" cy="1151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CCA15-B995-4604-BAB2-D080E5B7FC49}">
      <dsp:nvSpPr>
        <dsp:cNvPr id="0" name=""/>
        <dsp:cNvSpPr/>
      </dsp:nvSpPr>
      <dsp:spPr>
        <a:xfrm>
          <a:off x="-4936266" y="-756390"/>
          <a:ext cx="5879005" cy="5879005"/>
        </a:xfrm>
        <a:prstGeom prst="blockArc">
          <a:avLst>
            <a:gd name="adj1" fmla="val 18900000"/>
            <a:gd name="adj2" fmla="val 2700000"/>
            <a:gd name="adj3" fmla="val 36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B5808-A502-475C-A93A-58D798A82EB5}">
      <dsp:nvSpPr>
        <dsp:cNvPr id="0" name=""/>
        <dsp:cNvSpPr/>
      </dsp:nvSpPr>
      <dsp:spPr>
        <a:xfrm>
          <a:off x="493677" y="335675"/>
          <a:ext cx="5810217" cy="67169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6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solidFill>
                <a:schemeClr val="tx1"/>
              </a:solidFill>
            </a:rPr>
            <a:t>Regresión Lineal</a:t>
          </a:r>
        </a:p>
      </dsp:txBody>
      <dsp:txXfrm>
        <a:off x="493677" y="335675"/>
        <a:ext cx="5810217" cy="671699"/>
      </dsp:txXfrm>
    </dsp:sp>
    <dsp:sp modelId="{CAEE737C-2332-4CEE-92B6-FF73675F776A}">
      <dsp:nvSpPr>
        <dsp:cNvPr id="0" name=""/>
        <dsp:cNvSpPr/>
      </dsp:nvSpPr>
      <dsp:spPr>
        <a:xfrm>
          <a:off x="73864" y="251712"/>
          <a:ext cx="839624" cy="839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E42A2-AB0D-4467-87A7-958CBD66BB67}">
      <dsp:nvSpPr>
        <dsp:cNvPr id="0" name=""/>
        <dsp:cNvSpPr/>
      </dsp:nvSpPr>
      <dsp:spPr>
        <a:xfrm>
          <a:off x="907585" y="1298745"/>
          <a:ext cx="5425116" cy="67169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6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solidFill>
                <a:schemeClr val="tx1"/>
              </a:solidFill>
            </a:rPr>
            <a:t>SVM </a:t>
          </a:r>
          <a:r>
            <a:rPr lang="es-CO" sz="3200" b="1" kern="1200" dirty="0" err="1">
              <a:solidFill>
                <a:schemeClr val="tx1"/>
              </a:solidFill>
            </a:rPr>
            <a:t>Kernel</a:t>
          </a:r>
          <a:r>
            <a:rPr lang="es-CO" sz="3200" b="1" kern="1200" dirty="0">
              <a:solidFill>
                <a:schemeClr val="tx1"/>
              </a:solidFill>
            </a:rPr>
            <a:t>: Lineal</a:t>
          </a:r>
          <a:r>
            <a:rPr lang="es-CO" sz="3200" kern="1200" dirty="0">
              <a:solidFill>
                <a:schemeClr val="tx1"/>
              </a:solidFill>
            </a:rPr>
            <a:t> </a:t>
          </a:r>
        </a:p>
      </dsp:txBody>
      <dsp:txXfrm>
        <a:off x="907585" y="1298745"/>
        <a:ext cx="5425116" cy="671699"/>
      </dsp:txXfrm>
    </dsp:sp>
    <dsp:sp modelId="{DB9B4529-C23D-4D62-ABC8-03D42D3E557C}">
      <dsp:nvSpPr>
        <dsp:cNvPr id="0" name=""/>
        <dsp:cNvSpPr/>
      </dsp:nvSpPr>
      <dsp:spPr>
        <a:xfrm>
          <a:off x="458965" y="1259437"/>
          <a:ext cx="839624" cy="839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14EFB-D1F1-48E2-8813-7AC98C4DB37D}">
      <dsp:nvSpPr>
        <dsp:cNvPr id="0" name=""/>
        <dsp:cNvSpPr/>
      </dsp:nvSpPr>
      <dsp:spPr>
        <a:xfrm>
          <a:off x="851055" y="2360360"/>
          <a:ext cx="5425116" cy="67169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6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solidFill>
                <a:schemeClr val="tx1"/>
              </a:solidFill>
            </a:rPr>
            <a:t>SVM </a:t>
          </a:r>
          <a:r>
            <a:rPr lang="es-CO" sz="3200" b="1" kern="1200" dirty="0" err="1">
              <a:solidFill>
                <a:schemeClr val="tx1"/>
              </a:solidFill>
            </a:rPr>
            <a:t>Kernel</a:t>
          </a:r>
          <a:r>
            <a:rPr lang="es-CO" sz="3200" b="1" kern="1200" dirty="0">
              <a:solidFill>
                <a:schemeClr val="tx1"/>
              </a:solidFill>
            </a:rPr>
            <a:t>: Polinómico</a:t>
          </a:r>
          <a:endParaRPr lang="es-CO" sz="3200" kern="1200" dirty="0">
            <a:solidFill>
              <a:schemeClr val="tx1"/>
            </a:solidFill>
          </a:endParaRPr>
        </a:p>
      </dsp:txBody>
      <dsp:txXfrm>
        <a:off x="851055" y="2360360"/>
        <a:ext cx="5425116" cy="671699"/>
      </dsp:txXfrm>
    </dsp:sp>
    <dsp:sp modelId="{79BB7FE0-2991-44AB-B81E-2C1314F35010}">
      <dsp:nvSpPr>
        <dsp:cNvPr id="0" name=""/>
        <dsp:cNvSpPr/>
      </dsp:nvSpPr>
      <dsp:spPr>
        <a:xfrm>
          <a:off x="458965" y="2267161"/>
          <a:ext cx="839624" cy="839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50492-61D4-4313-8595-2F3A6D8E3BA9}">
      <dsp:nvSpPr>
        <dsp:cNvPr id="0" name=""/>
        <dsp:cNvSpPr/>
      </dsp:nvSpPr>
      <dsp:spPr>
        <a:xfrm>
          <a:off x="493677" y="3358848"/>
          <a:ext cx="5810217" cy="67169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6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solidFill>
                <a:schemeClr val="tx1"/>
              </a:solidFill>
            </a:rPr>
            <a:t>SVM </a:t>
          </a:r>
          <a:r>
            <a:rPr lang="es-CO" sz="3200" b="1" kern="1200" dirty="0" err="1">
              <a:solidFill>
                <a:schemeClr val="tx1"/>
              </a:solidFill>
            </a:rPr>
            <a:t>Kernel</a:t>
          </a:r>
          <a:r>
            <a:rPr lang="es-CO" sz="3200" b="1" kern="1200" dirty="0">
              <a:solidFill>
                <a:schemeClr val="tx1"/>
              </a:solidFill>
            </a:rPr>
            <a:t>: </a:t>
          </a:r>
          <a:r>
            <a:rPr lang="es-CO" sz="3200" b="1" kern="1200" dirty="0" err="1">
              <a:solidFill>
                <a:schemeClr val="tx1"/>
              </a:solidFill>
            </a:rPr>
            <a:t>rbf</a:t>
          </a:r>
          <a:endParaRPr lang="es-CO" sz="3200" kern="1200" dirty="0">
            <a:solidFill>
              <a:schemeClr val="tx1"/>
            </a:solidFill>
          </a:endParaRPr>
        </a:p>
      </dsp:txBody>
      <dsp:txXfrm>
        <a:off x="493677" y="3358848"/>
        <a:ext cx="5810217" cy="671699"/>
      </dsp:txXfrm>
    </dsp:sp>
    <dsp:sp modelId="{185AEAB1-3DE9-4A45-BC9B-8E08847991B6}">
      <dsp:nvSpPr>
        <dsp:cNvPr id="0" name=""/>
        <dsp:cNvSpPr/>
      </dsp:nvSpPr>
      <dsp:spPr>
        <a:xfrm>
          <a:off x="73864" y="3274886"/>
          <a:ext cx="839624" cy="839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3400" cy="121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3400" cy="121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3400" cy="121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" name="Imagen 1" descr=""/>
          <p:cNvPicPr/>
          <p:nvPr/>
        </p:nvPicPr>
        <p:blipFill>
          <a:blip r:embed="rId2"/>
          <a:srcRect l="22210" t="21867" r="22769" b="19369"/>
          <a:stretch/>
        </p:blipFill>
        <p:spPr>
          <a:xfrm>
            <a:off x="9825480" y="207720"/>
            <a:ext cx="1961280" cy="104688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47" name="CustomShape 2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3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6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7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8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>
            <a:normAutofit fontScale="76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 anchor="ctr">
            <a:normAutofit fontScale="76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Imagen 4" descr=""/>
          <p:cNvPicPr/>
          <p:nvPr/>
        </p:nvPicPr>
        <p:blipFill>
          <a:blip r:embed="rId2"/>
          <a:srcRect l="22210" t="21867" r="22769" b="19369"/>
          <a:stretch/>
        </p:blipFill>
        <p:spPr>
          <a:xfrm>
            <a:off x="9825480" y="207720"/>
            <a:ext cx="1961280" cy="10468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1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94" name="CustomShape 2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3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4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5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6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7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" name="Group 8"/>
          <p:cNvGrpSpPr/>
          <p:nvPr/>
        </p:nvGrpSpPr>
        <p:grpSpPr>
          <a:xfrm>
            <a:off x="546120" y="-4680"/>
            <a:ext cx="5013720" cy="6861600"/>
            <a:chOff x="546120" y="-4680"/>
            <a:chExt cx="5013720" cy="6861600"/>
          </a:xfrm>
        </p:grpSpPr>
        <p:sp>
          <p:nvSpPr>
            <p:cNvPr id="101" name="CustomShape 9"/>
            <p:cNvSpPr/>
            <p:nvPr/>
          </p:nvSpPr>
          <p:spPr>
            <a:xfrm>
              <a:off x="984240" y="-4680"/>
              <a:ext cx="1062720" cy="278172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0"/>
            <p:cNvSpPr/>
            <p:nvPr/>
          </p:nvSpPr>
          <p:spPr>
            <a:xfrm>
              <a:off x="546120" y="-4680"/>
              <a:ext cx="1033920" cy="267228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1"/>
            <p:cNvSpPr/>
            <p:nvPr/>
          </p:nvSpPr>
          <p:spPr>
            <a:xfrm>
              <a:off x="546120" y="2583000"/>
              <a:ext cx="2692800" cy="427392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2"/>
            <p:cNvSpPr/>
            <p:nvPr/>
          </p:nvSpPr>
          <p:spPr>
            <a:xfrm>
              <a:off x="988920" y="2692440"/>
              <a:ext cx="3331080" cy="416448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3"/>
            <p:cNvSpPr/>
            <p:nvPr/>
          </p:nvSpPr>
          <p:spPr>
            <a:xfrm>
              <a:off x="984240" y="2687760"/>
              <a:ext cx="4575600" cy="416916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4"/>
            <p:cNvSpPr/>
            <p:nvPr/>
          </p:nvSpPr>
          <p:spPr>
            <a:xfrm>
              <a:off x="546120" y="2577960"/>
              <a:ext cx="3583440" cy="427896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" name="PlaceHolder 15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560000" y="4140000"/>
            <a:ext cx="4482000" cy="23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Grupo 4</a:t>
            </a:r>
            <a:endParaRPr b="0" lang="es-ES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Rubén Molina</a:t>
            </a:r>
            <a:endParaRPr b="0" lang="es-ES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Jorge García</a:t>
            </a:r>
            <a:endParaRPr b="0" lang="es-ES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Pedro Valero</a:t>
            </a:r>
            <a:endParaRPr b="0" lang="es-ES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Sergio Alcalde</a:t>
            </a:r>
            <a:endParaRPr b="0" lang="es-ES" sz="2100" spc="-1" strike="noStrike">
              <a:latin typeface="Arial"/>
            </a:endParaRPr>
          </a:p>
        </p:txBody>
      </p:sp>
      <p:pic>
        <p:nvPicPr>
          <p:cNvPr id="146" name="Imagen 145" descr=""/>
          <p:cNvPicPr/>
          <p:nvPr/>
        </p:nvPicPr>
        <p:blipFill>
          <a:blip r:embed="rId1"/>
          <a:stretch/>
        </p:blipFill>
        <p:spPr>
          <a:xfrm>
            <a:off x="2880000" y="1538640"/>
            <a:ext cx="5301000" cy="422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400040" y="1199880"/>
            <a:ext cx="1001772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Resultados – Modelo seleccionado</a:t>
            </a:r>
            <a:endParaRPr b="0" lang="es-ES" sz="4000" spc="-1" strike="noStrike">
              <a:latin typeface="Arial"/>
            </a:endParaRPr>
          </a:p>
        </p:txBody>
      </p:sp>
      <p:graphicFrame>
        <p:nvGraphicFramePr>
          <p:cNvPr id="199" name="Gráfico 8"/>
          <p:cNvGraphicFramePr/>
          <p:nvPr/>
        </p:nvGraphicFramePr>
        <p:xfrm>
          <a:off x="1252080" y="2230560"/>
          <a:ext cx="4612680" cy="323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00" name="Gráfico 9"/>
          <p:cNvGraphicFramePr/>
          <p:nvPr/>
        </p:nvGraphicFramePr>
        <p:xfrm>
          <a:off x="6327000" y="2230560"/>
          <a:ext cx="4612680" cy="323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400040" y="1199880"/>
            <a:ext cx="1001772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Aplicación del algoritmo a otras criptomonedas</a:t>
            </a:r>
            <a:endParaRPr b="0" lang="es-ES" sz="4000" spc="-1" strike="noStrike">
              <a:latin typeface="Arial"/>
            </a:endParaRPr>
          </a:p>
        </p:txBody>
      </p:sp>
      <p:graphicFrame>
        <p:nvGraphicFramePr>
          <p:cNvPr id="202" name="Gráfico 8"/>
          <p:cNvGraphicFramePr/>
          <p:nvPr/>
        </p:nvGraphicFramePr>
        <p:xfrm>
          <a:off x="3441240" y="2239920"/>
          <a:ext cx="4612680" cy="323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03" name="CustomShape 2"/>
          <p:cNvSpPr/>
          <p:nvPr/>
        </p:nvSpPr>
        <p:spPr>
          <a:xfrm>
            <a:off x="8137800" y="2955600"/>
            <a:ext cx="323640" cy="32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8143560" y="3429000"/>
            <a:ext cx="323640" cy="3236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8162280" y="3902400"/>
            <a:ext cx="323640" cy="3236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5"/>
          <p:cNvSpPr/>
          <p:nvPr/>
        </p:nvSpPr>
        <p:spPr>
          <a:xfrm>
            <a:off x="8165520" y="4375440"/>
            <a:ext cx="323640" cy="323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6"/>
          <p:cNvSpPr/>
          <p:nvPr/>
        </p:nvSpPr>
        <p:spPr>
          <a:xfrm>
            <a:off x="8162280" y="4848840"/>
            <a:ext cx="323640" cy="3236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400040" y="1199880"/>
            <a:ext cx="1001772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Conclusiones y líneas de mejora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762200" y="2152080"/>
            <a:ext cx="4914360" cy="43498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CONCLUSIONES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CO" sz="1600" spc="-1" strike="noStrike">
                <a:solidFill>
                  <a:srgbClr val="000000"/>
                </a:solidFill>
                <a:latin typeface="Arial"/>
                <a:ea typeface="DejaVu Sans"/>
              </a:rPr>
              <a:t>El algoritmo entrenado mostró una buena capacidad predictiva, para valores futuros de Bitcoin.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CO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 aplicar el algoritmo entrenado a varias criptomonedas, se obtuvo resultados moderadamente bueno en tres (3) de las cuatro (4) criptomonedas utilizadas.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CO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Los datos utilizados para entrenar los algoritmos, son de fácil accesibilidad en la web</a:t>
            </a:r>
            <a:r>
              <a:rPr b="0" lang="es-CO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973560" y="2152080"/>
            <a:ext cx="4730400" cy="43498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000000"/>
                </a:solidFill>
                <a:latin typeface="Arial"/>
                <a:ea typeface="DejaVu Sans"/>
              </a:rPr>
              <a:t>LÍNEAS DE MEJORA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CO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Entrenar algoritmos usando redes neuronales recurrentes, ya que estas preservan la “memoria” de los datos que procesan, aprovechando de este modo la estructura temporal de los precios del Bitcoin y de las cotizaciones bursátiles de las empresas tecnológicas utilizadas.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CO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Entrenar el modelo para ser utilizado en tiempo real y desarrollar una aplicación para predecir el precio del Bitcoin a un plazo más corto que diario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928240" y="1380240"/>
            <a:ext cx="8573400" cy="261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orbel"/>
                <a:ea typeface="DejaVu Sans"/>
              </a:rPr>
              <a:t>MUCHAS GRACIAS POR VUESTRA ATENCION.</a:t>
            </a:r>
            <a:endParaRPr b="0" lang="es-ES" sz="6000" spc="-1" strike="noStrike">
              <a:latin typeface="Arial"/>
            </a:endParaRPr>
          </a:p>
        </p:txBody>
      </p:sp>
      <p:pic>
        <p:nvPicPr>
          <p:cNvPr id="212" name="Imagen 173" descr=""/>
          <p:cNvPicPr/>
          <p:nvPr/>
        </p:nvPicPr>
        <p:blipFill>
          <a:blip r:embed="rId1"/>
          <a:stretch/>
        </p:blipFill>
        <p:spPr>
          <a:xfrm>
            <a:off x="9312480" y="0"/>
            <a:ext cx="2879640" cy="14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100000" y="1620000"/>
            <a:ext cx="3582000" cy="31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Segoe Print"/>
                <a:ea typeface="DejaVu Sans"/>
              </a:rPr>
              <a:t>  </a:t>
            </a:r>
            <a:r>
              <a:rPr b="1" lang="es-ES" sz="1800" spc="-1" strike="noStrike">
                <a:solidFill>
                  <a:srgbClr val="000000"/>
                </a:solidFill>
                <a:latin typeface="Segoe Print"/>
                <a:ea typeface="DejaVu Sans"/>
              </a:rPr>
              <a:t>¿ES POSIBLE PREDECIR EL VALOR DE BITCOIN?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484280" y="2666880"/>
            <a:ext cx="4888080" cy="31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es-ES" sz="2100" spc="-1" strike="noStrike">
              <a:latin typeface="Arial"/>
            </a:endParaRPr>
          </a:p>
        </p:txBody>
      </p:sp>
      <p:pic>
        <p:nvPicPr>
          <p:cNvPr id="149" name="Imagen 149" descr=""/>
          <p:cNvPicPr/>
          <p:nvPr/>
        </p:nvPicPr>
        <p:blipFill>
          <a:blip r:embed="rId1"/>
          <a:stretch/>
        </p:blipFill>
        <p:spPr>
          <a:xfrm>
            <a:off x="1484280" y="1620000"/>
            <a:ext cx="6094800" cy="342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¿Por que hicimos esto?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84280" y="2160000"/>
            <a:ext cx="3555000" cy="39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Nos decantamos por este trabajo por que queríamos ver si existe una correlación entre el precio del Bitcoin con algunas de las mayores empresas tecnológicas del momento.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52" name="Imagen 153" descr=""/>
          <p:cNvPicPr/>
          <p:nvPr/>
        </p:nvPicPr>
        <p:blipFill>
          <a:blip r:embed="rId1"/>
          <a:stretch/>
        </p:blipFill>
        <p:spPr>
          <a:xfrm>
            <a:off x="5375880" y="2063160"/>
            <a:ext cx="6323400" cy="428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681560" y="900000"/>
            <a:ext cx="10017720" cy="12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Imagen 156" descr=""/>
          <p:cNvPicPr/>
          <p:nvPr/>
        </p:nvPicPr>
        <p:blipFill>
          <a:blip r:embed="rId1"/>
          <a:stretch/>
        </p:blipFill>
        <p:spPr>
          <a:xfrm rot="41400">
            <a:off x="2174040" y="2173320"/>
            <a:ext cx="2388960" cy="2446560"/>
          </a:xfrm>
          <a:prstGeom prst="rect">
            <a:avLst/>
          </a:prstGeom>
          <a:ln w="0">
            <a:noFill/>
          </a:ln>
        </p:spPr>
      </p:pic>
      <p:pic>
        <p:nvPicPr>
          <p:cNvPr id="155" name="Imagen 157" descr=""/>
          <p:cNvPicPr/>
          <p:nvPr/>
        </p:nvPicPr>
        <p:blipFill>
          <a:blip r:embed="rId2"/>
          <a:stretch/>
        </p:blipFill>
        <p:spPr>
          <a:xfrm>
            <a:off x="5400000" y="2340000"/>
            <a:ext cx="5399640" cy="1626840"/>
          </a:xfrm>
          <a:prstGeom prst="rect">
            <a:avLst/>
          </a:prstGeom>
          <a:ln w="0">
            <a:noFill/>
          </a:ln>
        </p:spPr>
      </p:pic>
      <p:pic>
        <p:nvPicPr>
          <p:cNvPr id="156" name="Imagen 159" descr=""/>
          <p:cNvPicPr/>
          <p:nvPr/>
        </p:nvPicPr>
        <p:blipFill>
          <a:blip r:embed="rId3"/>
          <a:stretch/>
        </p:blipFill>
        <p:spPr>
          <a:xfrm>
            <a:off x="5261040" y="4500000"/>
            <a:ext cx="1398600" cy="1087920"/>
          </a:xfrm>
          <a:prstGeom prst="rect">
            <a:avLst/>
          </a:prstGeom>
          <a:ln w="0">
            <a:noFill/>
          </a:ln>
        </p:spPr>
      </p:pic>
      <p:pic>
        <p:nvPicPr>
          <p:cNvPr id="157" name="Imagen 2" descr="Forma, Cuadrado&#10;&#10;Descripción generada automáticamente"/>
          <p:cNvPicPr/>
          <p:nvPr/>
        </p:nvPicPr>
        <p:blipFill>
          <a:blip r:embed="rId4"/>
          <a:stretch/>
        </p:blipFill>
        <p:spPr>
          <a:xfrm>
            <a:off x="7650720" y="4424040"/>
            <a:ext cx="1921680" cy="192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QUE TECNOLOGÍAS HEMOS UTILIZADO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599840" y="2538720"/>
            <a:ext cx="10017720" cy="31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i="1" lang="es-E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Base de datos</a:t>
            </a:r>
            <a:endParaRPr b="0" lang="es-ES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i="1" lang="es-E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Lenguaje de programación</a:t>
            </a:r>
            <a:endParaRPr b="0" lang="es-ES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i="1" lang="es-E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Bibliotecas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S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i="1" lang="es-E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Contenedores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60" name="Imagen 9" descr=""/>
          <p:cNvPicPr/>
          <p:nvPr/>
        </p:nvPicPr>
        <p:blipFill>
          <a:blip r:embed="rId1"/>
          <a:stretch/>
        </p:blipFill>
        <p:spPr>
          <a:xfrm>
            <a:off x="4058280" y="5763240"/>
            <a:ext cx="725760" cy="621000"/>
          </a:xfrm>
          <a:prstGeom prst="rect">
            <a:avLst/>
          </a:prstGeom>
          <a:ln w="0"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Picture 6" descr="Pandas - EcuRed"/>
          <p:cNvPicPr/>
          <p:nvPr/>
        </p:nvPicPr>
        <p:blipFill>
          <a:blip r:embed="rId2"/>
          <a:srcRect l="0" t="20490" r="37685" b="24870"/>
          <a:stretch/>
        </p:blipFill>
        <p:spPr>
          <a:xfrm>
            <a:off x="1958040" y="3429000"/>
            <a:ext cx="1093320" cy="39924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8" descr="NumPy: Cómo ordenar una matriz NumPy en Python - Analytics Lane"/>
          <p:cNvPicPr/>
          <p:nvPr/>
        </p:nvPicPr>
        <p:blipFill>
          <a:blip r:embed="rId3"/>
          <a:srcRect l="3102" t="10658" r="3689" b="10683"/>
          <a:stretch/>
        </p:blipFill>
        <p:spPr>
          <a:xfrm>
            <a:off x="1903320" y="3865680"/>
            <a:ext cx="1148040" cy="433800"/>
          </a:xfrm>
          <a:prstGeom prst="rect">
            <a:avLst/>
          </a:prstGeom>
          <a:ln w="0">
            <a:noFill/>
          </a:ln>
        </p:spPr>
      </p:pic>
      <p:pic>
        <p:nvPicPr>
          <p:cNvPr id="164" name="Picture 10" descr="Everything You Need to Know About Scikit-Learn Python library"/>
          <p:cNvPicPr/>
          <p:nvPr/>
        </p:nvPicPr>
        <p:blipFill>
          <a:blip r:embed="rId4"/>
          <a:srcRect l="10798" t="11987" r="9152" b="31555"/>
          <a:stretch/>
        </p:blipFill>
        <p:spPr>
          <a:xfrm>
            <a:off x="1903320" y="4320360"/>
            <a:ext cx="1093680" cy="470160"/>
          </a:xfrm>
          <a:prstGeom prst="rect">
            <a:avLst/>
          </a:prstGeom>
          <a:ln w="0">
            <a:noFill/>
          </a:ln>
        </p:spPr>
      </p:pic>
      <p:pic>
        <p:nvPicPr>
          <p:cNvPr id="165" name="Gráfico 5" descr=""/>
          <p:cNvPicPr/>
          <p:nvPr/>
        </p:nvPicPr>
        <p:blipFill>
          <a:blip r:embed="rId5"/>
          <a:stretch/>
        </p:blipFill>
        <p:spPr>
          <a:xfrm>
            <a:off x="1901880" y="4881240"/>
            <a:ext cx="1564200" cy="375120"/>
          </a:xfrm>
          <a:prstGeom prst="rect">
            <a:avLst/>
          </a:prstGeom>
          <a:ln w="0">
            <a:noFill/>
          </a:ln>
        </p:spPr>
      </p:pic>
      <p:pic>
        <p:nvPicPr>
          <p:cNvPr id="166" name="Gráfico 7" descr=""/>
          <p:cNvPicPr/>
          <p:nvPr/>
        </p:nvPicPr>
        <p:blipFill>
          <a:blip r:embed="rId6"/>
          <a:stretch/>
        </p:blipFill>
        <p:spPr>
          <a:xfrm>
            <a:off x="1958040" y="5372280"/>
            <a:ext cx="1470240" cy="421200"/>
          </a:xfrm>
          <a:prstGeom prst="rect">
            <a:avLst/>
          </a:prstGeom>
          <a:ln w="0">
            <a:noFill/>
          </a:ln>
        </p:spPr>
      </p:pic>
      <p:pic>
        <p:nvPicPr>
          <p:cNvPr id="167" name="Gráfico 9" descr=""/>
          <p:cNvPicPr/>
          <p:nvPr/>
        </p:nvPicPr>
        <p:blipFill>
          <a:blip r:embed="rId7"/>
          <a:stretch/>
        </p:blipFill>
        <p:spPr>
          <a:xfrm>
            <a:off x="3879720" y="1893960"/>
            <a:ext cx="1988280" cy="374760"/>
          </a:xfrm>
          <a:prstGeom prst="rect">
            <a:avLst/>
          </a:prstGeom>
          <a:ln w="0">
            <a:noFill/>
          </a:ln>
        </p:spPr>
      </p:pic>
      <p:pic>
        <p:nvPicPr>
          <p:cNvPr id="168" name="Imagen 11" descr="Logotipo&#10;&#10;Descripción generada automáticamente"/>
          <p:cNvPicPr/>
          <p:nvPr/>
        </p:nvPicPr>
        <p:blipFill>
          <a:blip r:embed="rId8"/>
          <a:stretch/>
        </p:blipFill>
        <p:spPr>
          <a:xfrm>
            <a:off x="5560200" y="2406960"/>
            <a:ext cx="1865520" cy="52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01560" y="1440000"/>
            <a:ext cx="1001772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ORIGEN DE LA INFORMACIÓN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170" name="Imagen 167" descr=""/>
          <p:cNvPicPr/>
          <p:nvPr/>
        </p:nvPicPr>
        <p:blipFill>
          <a:blip r:embed="rId1"/>
          <a:stretch/>
        </p:blipFill>
        <p:spPr>
          <a:xfrm>
            <a:off x="3602880" y="2409480"/>
            <a:ext cx="5993280" cy="334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483200" y="1249560"/>
            <a:ext cx="1001772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FLUJO DE LOS DATOS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872800" y="3118680"/>
            <a:ext cx="1973160" cy="74196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Yahoo Finance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 rot="16200000">
            <a:off x="8218440" y="2611440"/>
            <a:ext cx="749520" cy="14508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4365720" y="5661720"/>
            <a:ext cx="1973160" cy="74196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Algoritmo predictivo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7626600" y="4336200"/>
            <a:ext cx="2080440" cy="664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000000"/>
                </a:solidFill>
                <a:latin typeface="Arial"/>
                <a:ea typeface="DejaVu Sans"/>
              </a:rPr>
              <a:t>BBDD MongoDB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 flipV="1">
            <a:off x="4846680" y="3335400"/>
            <a:ext cx="3021120" cy="1530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7"/>
          <p:cNvSpPr/>
          <p:nvPr/>
        </p:nvSpPr>
        <p:spPr>
          <a:xfrm flipH="1" rot="16200000">
            <a:off x="5339880" y="2381400"/>
            <a:ext cx="807120" cy="3766320"/>
          </a:xfrm>
          <a:prstGeom prst="bentConnector2">
            <a:avLst/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8"/>
          <p:cNvSpPr/>
          <p:nvPr/>
        </p:nvSpPr>
        <p:spPr>
          <a:xfrm flipH="1" rot="16200000">
            <a:off x="8317440" y="3987000"/>
            <a:ext cx="624240" cy="7308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9"/>
          <p:cNvSpPr/>
          <p:nvPr/>
        </p:nvSpPr>
        <p:spPr>
          <a:xfrm rot="5400000">
            <a:off x="6987600" y="4353120"/>
            <a:ext cx="1031400" cy="2327040"/>
          </a:xfrm>
          <a:prstGeom prst="bentConnector2">
            <a:avLst/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0"/>
          <p:cNvSpPr/>
          <p:nvPr/>
        </p:nvSpPr>
        <p:spPr>
          <a:xfrm>
            <a:off x="1852200" y="4028400"/>
            <a:ext cx="15235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O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Carga periódica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1" name="CustomShape 11"/>
          <p:cNvSpPr/>
          <p:nvPr/>
        </p:nvSpPr>
        <p:spPr>
          <a:xfrm>
            <a:off x="8763480" y="3817440"/>
            <a:ext cx="1523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O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Carga inicial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2" name="CustomShape 12"/>
          <p:cNvSpPr/>
          <p:nvPr/>
        </p:nvSpPr>
        <p:spPr>
          <a:xfrm>
            <a:off x="8763480" y="5447160"/>
            <a:ext cx="22460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O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Extracción de datos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3" name="CustomShape 13"/>
          <p:cNvSpPr/>
          <p:nvPr/>
        </p:nvSpPr>
        <p:spPr>
          <a:xfrm>
            <a:off x="7867800" y="2368440"/>
            <a:ext cx="2716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O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Ficheros “csv” de datos iniciales BTC-USD desde 17/09/2014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340000" y="5195520"/>
            <a:ext cx="1800000" cy="23760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2340000" y="5433120"/>
            <a:ext cx="1980000" cy="22860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1260000" y="4943160"/>
            <a:ext cx="7380000" cy="27108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4"/>
          <a:stretch/>
        </p:blipFill>
        <p:spPr>
          <a:xfrm>
            <a:off x="9720000" y="3240000"/>
            <a:ext cx="1580760" cy="19980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5"/>
          <a:stretch/>
        </p:blipFill>
        <p:spPr>
          <a:xfrm>
            <a:off x="9000000" y="5788080"/>
            <a:ext cx="1885680" cy="15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436760" y="1264680"/>
            <a:ext cx="1001772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Preprocesamiento</a:t>
            </a:r>
            <a:endParaRPr b="0" lang="es-ES" sz="40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207278187"/>
              </p:ext>
            </p:extLst>
          </p:nvPr>
        </p:nvGraphicFramePr>
        <p:xfrm>
          <a:off x="3204000" y="2150640"/>
          <a:ext cx="7388640" cy="419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90" name="Imagen 4" descr=""/>
          <p:cNvPicPr/>
          <p:nvPr/>
        </p:nvPicPr>
        <p:blipFill>
          <a:blip r:embed="rId6"/>
          <a:stretch/>
        </p:blipFill>
        <p:spPr>
          <a:xfrm>
            <a:off x="1270800" y="2917440"/>
            <a:ext cx="2810520" cy="1755720"/>
          </a:xfrm>
          <a:prstGeom prst="rect">
            <a:avLst/>
          </a:prstGeom>
          <a:ln w="0">
            <a:noFill/>
          </a:ln>
        </p:spPr>
      </p:pic>
      <p:pic>
        <p:nvPicPr>
          <p:cNvPr id="191" name="Imagen 6" descr=""/>
          <p:cNvPicPr/>
          <p:nvPr/>
        </p:nvPicPr>
        <p:blipFill>
          <a:blip r:embed="rId7"/>
          <a:stretch/>
        </p:blipFill>
        <p:spPr>
          <a:xfrm>
            <a:off x="8715240" y="2847960"/>
            <a:ext cx="2810520" cy="189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473840" y="1135080"/>
            <a:ext cx="1001772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Algoritmos entrenados</a:t>
            </a:r>
            <a:endParaRPr b="0" lang="es-ES" sz="4000" spc="-1" strike="noStrike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679280544"/>
              </p:ext>
            </p:extLst>
          </p:nvPr>
        </p:nvGraphicFramePr>
        <p:xfrm>
          <a:off x="3675960" y="1807920"/>
          <a:ext cx="6363360" cy="436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93" name="CustomShape 2"/>
          <p:cNvSpPr/>
          <p:nvPr/>
        </p:nvSpPr>
        <p:spPr>
          <a:xfrm>
            <a:off x="3746160" y="2290680"/>
            <a:ext cx="876960" cy="455400"/>
          </a:xfrm>
          <a:prstGeom prst="rect">
            <a:avLst/>
          </a:prstGeom>
          <a:noFill/>
          <a:ln w="0">
            <a:noFill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O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Rezagos 1 al 7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110840" y="3263760"/>
            <a:ext cx="87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O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Rezagos 1 al 7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4110840" y="4280040"/>
            <a:ext cx="87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O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Rezagos 1 al 7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3746160" y="5296680"/>
            <a:ext cx="87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O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Rezagos 1 al 7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3746160" y="6178680"/>
            <a:ext cx="6372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 total se entrenaron 28 modelos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268</TotalTime>
  <Application>LibreOffice/7.0.2.2$Windows_X86_64 LibreOffice_project/8349ace3c3162073abd90d81fd06dcfb6b36b994</Application>
  <Words>333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2021-03-10T17:28:01Z</dcterms:created>
  <dc:creator>verodaht</dc:creator>
  <dc:description/>
  <dc:language>es-ES</dc:language>
  <cp:lastModifiedBy/>
  <dcterms:modified xsi:type="dcterms:W3CDTF">2021-03-18T16:54:11Z</dcterms:modified>
  <cp:revision>28</cp:revision>
  <dc:subject/>
  <dc:title>PROYECTO FINAL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