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2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9" r:id="rId23"/>
    <p:sldId id="278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7389" autoAdjust="0"/>
  </p:normalViewPr>
  <p:slideViewPr>
    <p:cSldViewPr>
      <p:cViewPr varScale="1">
        <p:scale>
          <a:sx n="106" d="100"/>
          <a:sy n="106" d="100"/>
        </p:scale>
        <p:origin x="17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82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70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5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56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37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279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66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7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7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46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46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F2BB-C11A-4BF4-B34D-DF1BDEC5D4FF}" type="datetimeFigureOut">
              <a:rPr lang="es-MX" smtClean="0"/>
              <a:t>14/05/2013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1E93-D3A7-4725-A7A6-6337D53C4D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7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IHC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Rodrigo J. Arellano Mandujano</a:t>
            </a:r>
          </a:p>
          <a:p>
            <a:pPr lvl="1"/>
            <a:r>
              <a:rPr lang="es-MX" dirty="0" smtClean="0"/>
              <a:t>Ing. en Sistemas Computacionales</a:t>
            </a:r>
          </a:p>
          <a:p>
            <a:pPr lvl="1"/>
            <a:r>
              <a:rPr lang="es-MX" dirty="0" smtClean="0"/>
              <a:t>DTIC </a:t>
            </a:r>
            <a:r>
              <a:rPr lang="es-MX" dirty="0" smtClean="0"/>
              <a:t>Ibero Puebla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75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/>
          <a:lstStyle/>
          <a:p>
            <a:r>
              <a:rPr lang="es-MX" dirty="0"/>
              <a:t>¿Cómo se mide la usabilidad?</a:t>
            </a:r>
          </a:p>
        </p:txBody>
      </p:sp>
    </p:spTree>
    <p:extLst>
      <p:ext uri="{BB962C8B-B14F-4D97-AF65-F5344CB8AC3E}">
        <p14:creationId xmlns:p14="http://schemas.microsoft.com/office/powerpoint/2010/main" val="305722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heurístico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1. Se reúnen 3 a 5 expertos en diseño de</a:t>
            </a:r>
          </a:p>
          <a:p>
            <a:pPr marL="0" indent="0">
              <a:buNone/>
            </a:pPr>
            <a:r>
              <a:rPr lang="es-MX" dirty="0"/>
              <a:t>interfaces</a:t>
            </a:r>
          </a:p>
          <a:p>
            <a:pPr marL="0" indent="0">
              <a:buNone/>
            </a:pPr>
            <a:r>
              <a:rPr lang="es-MX" dirty="0"/>
              <a:t>2. Se selecciona un conjunto de guías para</a:t>
            </a:r>
          </a:p>
          <a:p>
            <a:pPr marL="0" indent="0">
              <a:buNone/>
            </a:pPr>
            <a:r>
              <a:rPr lang="es-MX" dirty="0"/>
              <a:t>verificación (heurísticas)</a:t>
            </a:r>
          </a:p>
          <a:p>
            <a:pPr marL="0" indent="0">
              <a:buNone/>
            </a:pPr>
            <a:r>
              <a:rPr lang="es-MX" dirty="0"/>
              <a:t>3. Se revisa la interfaz a evaluar y se buscan</a:t>
            </a:r>
          </a:p>
          <a:p>
            <a:pPr marL="0" indent="0">
              <a:buNone/>
            </a:pPr>
            <a:r>
              <a:rPr lang="es-MX" dirty="0"/>
              <a:t>violaciones a las guías</a:t>
            </a:r>
          </a:p>
          <a:p>
            <a:pPr marL="0" indent="0">
              <a:buNone/>
            </a:pPr>
            <a:r>
              <a:rPr lang="es-MX" dirty="0"/>
              <a:t>4. Se produce un reporte de cualidades y</a:t>
            </a:r>
          </a:p>
          <a:p>
            <a:pPr marL="0" indent="0">
              <a:buNone/>
            </a:pPr>
            <a:r>
              <a:rPr lang="es-MX" dirty="0"/>
              <a:t>defectos (áreas para mejorar) de la interfaz</a:t>
            </a:r>
          </a:p>
        </p:txBody>
      </p:sp>
    </p:spTree>
    <p:extLst>
      <p:ext uri="{BB962C8B-B14F-4D97-AF65-F5344CB8AC3E}">
        <p14:creationId xmlns:p14="http://schemas.microsoft.com/office/powerpoint/2010/main" val="302091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Heurísticas de </a:t>
            </a:r>
            <a:r>
              <a:rPr lang="es-MX" dirty="0" err="1"/>
              <a:t>Nielsen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/>
              <a:t>• Visibilidad del status del sistema</a:t>
            </a:r>
          </a:p>
          <a:p>
            <a:pPr marL="0" indent="0">
              <a:buNone/>
            </a:pPr>
            <a:r>
              <a:rPr lang="es-MX" dirty="0"/>
              <a:t>– mantener al usuario informado en todo momento</a:t>
            </a:r>
          </a:p>
          <a:p>
            <a:pPr marL="0" indent="0">
              <a:buNone/>
            </a:pPr>
            <a:r>
              <a:rPr lang="es-MX" dirty="0"/>
              <a:t>• Empate del sistema y el mundo real</a:t>
            </a:r>
          </a:p>
          <a:p>
            <a:pPr marL="0" indent="0">
              <a:buNone/>
            </a:pPr>
            <a:r>
              <a:rPr lang="es-MX" dirty="0"/>
              <a:t>– el sistema debe hablar el lenguaje del usuario, no al revés</a:t>
            </a:r>
          </a:p>
          <a:p>
            <a:pPr marL="0" indent="0">
              <a:buNone/>
            </a:pPr>
            <a:r>
              <a:rPr lang="es-MX" dirty="0"/>
              <a:t>• Control por el usuario</a:t>
            </a:r>
          </a:p>
          <a:p>
            <a:pPr marL="0" indent="0">
              <a:buNone/>
            </a:pPr>
            <a:r>
              <a:rPr lang="es-MX" dirty="0"/>
              <a:t>– debe haber “salidas de emergencia” de estados no deseados; debe</a:t>
            </a:r>
          </a:p>
          <a:p>
            <a:pPr marL="0" indent="0">
              <a:buNone/>
            </a:pPr>
            <a:r>
              <a:rPr lang="es-MX" dirty="0"/>
              <a:t>haber </a:t>
            </a:r>
            <a:r>
              <a:rPr lang="es-MX" i="1" dirty="0" err="1"/>
              <a:t>undo</a:t>
            </a:r>
            <a:r>
              <a:rPr lang="es-MX" i="1" dirty="0"/>
              <a:t> </a:t>
            </a:r>
            <a:r>
              <a:rPr lang="es-MX" dirty="0"/>
              <a:t>y </a:t>
            </a:r>
            <a:r>
              <a:rPr lang="es-MX" i="1" dirty="0"/>
              <a:t>redo</a:t>
            </a:r>
          </a:p>
          <a:p>
            <a:pPr marL="0" indent="0">
              <a:buNone/>
            </a:pPr>
            <a:r>
              <a:rPr lang="es-MX" dirty="0"/>
              <a:t>• Consistencia y estándares</a:t>
            </a:r>
          </a:p>
          <a:p>
            <a:pPr marL="0" indent="0">
              <a:buNone/>
            </a:pPr>
            <a:r>
              <a:rPr lang="es-MX" dirty="0"/>
              <a:t>– deben seguirse las convenciones de cada plataforma</a:t>
            </a:r>
          </a:p>
          <a:p>
            <a:pPr marL="0" indent="0">
              <a:buNone/>
            </a:pPr>
            <a:r>
              <a:rPr lang="es-MX" dirty="0" smtClean="0"/>
              <a:t>• </a:t>
            </a:r>
            <a:r>
              <a:rPr lang="es-MX" dirty="0"/>
              <a:t>Prevención de errores</a:t>
            </a:r>
          </a:p>
          <a:p>
            <a:pPr marL="0" indent="0">
              <a:buNone/>
            </a:pPr>
            <a:r>
              <a:rPr lang="es-MX" dirty="0"/>
              <a:t>– mejor que buenos mensajes de error es evitar los errores</a:t>
            </a:r>
          </a:p>
        </p:txBody>
      </p:sp>
    </p:spTree>
    <p:extLst>
      <p:ext uri="{BB962C8B-B14F-4D97-AF65-F5344CB8AC3E}">
        <p14:creationId xmlns:p14="http://schemas.microsoft.com/office/powerpoint/2010/main" val="283164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Heurísticas de </a:t>
            </a:r>
            <a:r>
              <a:rPr lang="es-MX" dirty="0" err="1"/>
              <a:t>Nielsen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• Apoyar a usuarios para diagnosticar errores y recuperarse</a:t>
            </a:r>
          </a:p>
          <a:p>
            <a:pPr marL="0" indent="0">
              <a:buNone/>
            </a:pPr>
            <a:r>
              <a:rPr lang="es-MX" dirty="0"/>
              <a:t>– mensajes de error en lenguaje del usuario y sugiriendo soluciones</a:t>
            </a:r>
          </a:p>
          <a:p>
            <a:pPr marL="0" indent="0">
              <a:buNone/>
            </a:pPr>
            <a:r>
              <a:rPr lang="es-MX" dirty="0"/>
              <a:t>• Identificación en lugar de memorización</a:t>
            </a:r>
          </a:p>
          <a:p>
            <a:pPr marL="0" indent="0">
              <a:buNone/>
            </a:pPr>
            <a:r>
              <a:rPr lang="es-MX" dirty="0"/>
              <a:t>– los objetos/términos deben ser familiares y visibles</a:t>
            </a:r>
          </a:p>
          <a:p>
            <a:pPr marL="0" indent="0">
              <a:buNone/>
            </a:pPr>
            <a:r>
              <a:rPr lang="es-MX" dirty="0"/>
              <a:t>• Flexibilidad y eficiencia de uso</a:t>
            </a:r>
          </a:p>
          <a:p>
            <a:pPr marL="0" indent="0">
              <a:buNone/>
            </a:pPr>
            <a:r>
              <a:rPr lang="es-MX" dirty="0"/>
              <a:t>– proveer atajos y macros sin distraer al principiante</a:t>
            </a:r>
          </a:p>
          <a:p>
            <a:pPr marL="0" indent="0">
              <a:buNone/>
            </a:pPr>
            <a:r>
              <a:rPr lang="es-MX" dirty="0"/>
              <a:t>• Estética y diseño minimalista</a:t>
            </a:r>
          </a:p>
          <a:p>
            <a:pPr marL="0" indent="0">
              <a:buNone/>
            </a:pPr>
            <a:r>
              <a:rPr lang="es-MX" dirty="0"/>
              <a:t>– los diálogos no deben contener información irrelevante; si un</a:t>
            </a:r>
          </a:p>
          <a:p>
            <a:pPr marL="0" indent="0">
              <a:buNone/>
            </a:pPr>
            <a:r>
              <a:rPr lang="es-MX" dirty="0"/>
              <a:t>elemento no es necesario, eliminarlo</a:t>
            </a:r>
          </a:p>
          <a:p>
            <a:pPr marL="0" indent="0">
              <a:buNone/>
            </a:pPr>
            <a:r>
              <a:rPr lang="es-MX" dirty="0"/>
              <a:t>• Ayuda y documentación</a:t>
            </a:r>
          </a:p>
          <a:p>
            <a:pPr marL="0" indent="0">
              <a:buNone/>
            </a:pPr>
            <a:r>
              <a:rPr lang="es-MX" dirty="0"/>
              <a:t>– sensible al contexto, concisa, con opciones de búsqueda</a:t>
            </a:r>
          </a:p>
        </p:txBody>
      </p:sp>
    </p:spTree>
    <p:extLst>
      <p:ext uri="{BB962C8B-B14F-4D97-AF65-F5344CB8AC3E}">
        <p14:creationId xmlns:p14="http://schemas.microsoft.com/office/powerpoint/2010/main" val="272067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Algunos </a:t>
            </a:r>
            <a:r>
              <a:rPr lang="es-MX" dirty="0"/>
              <a:t>factores a considerar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• Frecuencia del problema</a:t>
            </a:r>
          </a:p>
          <a:p>
            <a:pPr marL="0" indent="0">
              <a:buNone/>
            </a:pPr>
            <a:r>
              <a:rPr lang="es-MX" dirty="0"/>
              <a:t>• Impacto – ¿Se recuperan fácilmente los</a:t>
            </a:r>
          </a:p>
          <a:p>
            <a:pPr marL="0" indent="0">
              <a:buNone/>
            </a:pPr>
            <a:r>
              <a:rPr lang="es-MX" dirty="0"/>
              <a:t>usuarios?</a:t>
            </a:r>
          </a:p>
          <a:p>
            <a:pPr marL="0" indent="0">
              <a:buNone/>
            </a:pPr>
            <a:r>
              <a:rPr lang="es-MX" dirty="0"/>
              <a:t>• Persistencia – ¿Ocurre aún cuando los</a:t>
            </a:r>
          </a:p>
          <a:p>
            <a:pPr marL="0" indent="0">
              <a:buNone/>
            </a:pPr>
            <a:r>
              <a:rPr lang="es-MX" dirty="0"/>
              <a:t>usuarios ya lo conocen?</a:t>
            </a:r>
          </a:p>
          <a:p>
            <a:pPr marL="0" indent="0">
              <a:buNone/>
            </a:pPr>
            <a:r>
              <a:rPr lang="es-MX" dirty="0"/>
              <a:t>• Impacto de mercado</a:t>
            </a:r>
          </a:p>
        </p:txBody>
      </p:sp>
    </p:spTree>
    <p:extLst>
      <p:ext uri="{BB962C8B-B14F-4D97-AF65-F5344CB8AC3E}">
        <p14:creationId xmlns:p14="http://schemas.microsoft.com/office/powerpoint/2010/main" val="374928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Una escala posible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dirty="0"/>
              <a:t>• </a:t>
            </a:r>
            <a:r>
              <a:rPr lang="es-MX" b="1" dirty="0"/>
              <a:t>4 </a:t>
            </a:r>
            <a:r>
              <a:rPr lang="es-MX" dirty="0"/>
              <a:t>= No hay problema de usabilidad</a:t>
            </a:r>
          </a:p>
          <a:p>
            <a:pPr marL="0" indent="0">
              <a:buNone/>
            </a:pPr>
            <a:r>
              <a:rPr lang="es-MX" dirty="0" smtClean="0"/>
              <a:t>• </a:t>
            </a:r>
            <a:r>
              <a:rPr lang="es-MX" b="1" dirty="0" smtClean="0"/>
              <a:t>3 </a:t>
            </a:r>
            <a:r>
              <a:rPr lang="es-MX" dirty="0"/>
              <a:t>= Problema cosmético: si se arregla, el sistema luce</a:t>
            </a:r>
          </a:p>
          <a:p>
            <a:pPr marL="0" indent="0">
              <a:buNone/>
            </a:pPr>
            <a:r>
              <a:rPr lang="es-MX" dirty="0"/>
              <a:t>mejor</a:t>
            </a:r>
          </a:p>
          <a:p>
            <a:pPr marL="0" indent="0">
              <a:buNone/>
            </a:pPr>
            <a:r>
              <a:rPr lang="es-MX" dirty="0"/>
              <a:t>• </a:t>
            </a:r>
            <a:r>
              <a:rPr lang="es-MX" b="1" dirty="0"/>
              <a:t>2 </a:t>
            </a:r>
            <a:r>
              <a:rPr lang="es-MX" dirty="0"/>
              <a:t>= Problema menor: Si se arregla, el usuario hará la</a:t>
            </a:r>
          </a:p>
          <a:p>
            <a:pPr marL="0" indent="0">
              <a:buNone/>
            </a:pPr>
            <a:r>
              <a:rPr lang="es-MX" dirty="0"/>
              <a:t>tarea más eficientemente</a:t>
            </a:r>
          </a:p>
          <a:p>
            <a:pPr marL="0" indent="0">
              <a:buNone/>
            </a:pPr>
            <a:r>
              <a:rPr lang="es-MX" dirty="0"/>
              <a:t>• </a:t>
            </a:r>
            <a:r>
              <a:rPr lang="es-MX" b="1" dirty="0"/>
              <a:t>1 </a:t>
            </a:r>
            <a:r>
              <a:rPr lang="es-MX" dirty="0"/>
              <a:t>= Problema mayor: Si no se arregla, el usuario no</a:t>
            </a:r>
          </a:p>
          <a:p>
            <a:pPr marL="0" indent="0">
              <a:buNone/>
            </a:pPr>
            <a:r>
              <a:rPr lang="es-MX" dirty="0"/>
              <a:t>obtendrá resultados completos o totalmente correctos</a:t>
            </a:r>
          </a:p>
          <a:p>
            <a:pPr marL="0" indent="0">
              <a:buNone/>
            </a:pPr>
            <a:r>
              <a:rPr lang="es-MX" dirty="0"/>
              <a:t>• </a:t>
            </a:r>
            <a:r>
              <a:rPr lang="es-MX" b="1" dirty="0"/>
              <a:t>0 </a:t>
            </a:r>
            <a:r>
              <a:rPr lang="es-MX" dirty="0"/>
              <a:t>= Problema catastrófico: Si no se arregla, no es posible</a:t>
            </a:r>
          </a:p>
          <a:p>
            <a:pPr marL="0" indent="0">
              <a:buNone/>
            </a:pPr>
            <a:r>
              <a:rPr lang="es-MX" dirty="0"/>
              <a:t>usar el sistema</a:t>
            </a:r>
          </a:p>
        </p:txBody>
      </p:sp>
    </p:spTree>
    <p:extLst>
      <p:ext uri="{BB962C8B-B14F-4D97-AF65-F5344CB8AC3E}">
        <p14:creationId xmlns:p14="http://schemas.microsoft.com/office/powerpoint/2010/main" val="175983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374487"/>
              </p:ext>
            </p:extLst>
          </p:nvPr>
        </p:nvGraphicFramePr>
        <p:xfrm>
          <a:off x="458045" y="188640"/>
          <a:ext cx="822960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84399">
                <a:tc>
                  <a:txBody>
                    <a:bodyPr/>
                    <a:lstStyle/>
                    <a:p>
                      <a:r>
                        <a:rPr lang="es-MX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  <a:p>
                      <a:r>
                        <a:rPr lang="es-MX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Heurística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Calificación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Observaciones</a:t>
                      </a:r>
                      <a:endParaRPr lang="es-MX" dirty="0"/>
                    </a:p>
                  </a:txBody>
                  <a:tcPr/>
                </a:tc>
              </a:tr>
              <a:tr h="713885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Visibilidad </a:t>
                      </a:r>
                      <a:r>
                        <a:rPr lang="es-MX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 </a:t>
                      </a:r>
                      <a:r>
                        <a:rPr lang="es-MX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estatus </a:t>
                      </a:r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</a:p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informa al usuario</a:t>
                      </a:r>
                    </a:p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cuando se está grabando</a:t>
                      </a:r>
                      <a:endParaRPr lang="es-MX" dirty="0"/>
                    </a:p>
                  </a:txBody>
                  <a:tcPr/>
                </a:tc>
              </a:tr>
              <a:tr h="907504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Empate sistema – mundo</a:t>
                      </a:r>
                    </a:p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Hay funciones que se</a:t>
                      </a:r>
                    </a:p>
                    <a:p>
                      <a:r>
                        <a:rPr lang="es-MX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refieren a la base de datos</a:t>
                      </a:r>
                      <a:endParaRPr lang="es-MX" dirty="0"/>
                    </a:p>
                  </a:txBody>
                  <a:tcPr/>
                </a:tc>
              </a:tr>
              <a:tr h="219657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9657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9657">
                <a:tc>
                  <a:txBody>
                    <a:bodyPr/>
                    <a:lstStyle/>
                    <a:p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9657">
                <a:tc>
                  <a:txBody>
                    <a:bodyPr/>
                    <a:lstStyle/>
                    <a:p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9657">
                <a:tc>
                  <a:txBody>
                    <a:bodyPr/>
                    <a:lstStyle/>
                    <a:p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9657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9657">
                <a:tc>
                  <a:txBody>
                    <a:bodyPr/>
                    <a:lstStyle/>
                    <a:p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9657">
                <a:tc>
                  <a:txBody>
                    <a:bodyPr/>
                    <a:lstStyle/>
                    <a:p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19657">
                <a:tc>
                  <a:txBody>
                    <a:bodyPr/>
                    <a:lstStyle/>
                    <a:p>
                      <a:r>
                        <a:rPr lang="es-MX" dirty="0" smtClean="0"/>
                        <a:t>Calificación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33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¿En qué momento se considera la</a:t>
            </a:r>
            <a:br>
              <a:rPr lang="es-MX" dirty="0"/>
            </a:br>
            <a:r>
              <a:rPr lang="es-MX" dirty="0"/>
              <a:t>interfaz del usuario en el ciclo de</a:t>
            </a:r>
            <a:br>
              <a:rPr lang="es-MX" dirty="0"/>
            </a:br>
            <a:r>
              <a:rPr lang="es-MX" dirty="0"/>
              <a:t>vida del software?</a:t>
            </a:r>
          </a:p>
        </p:txBody>
      </p:sp>
    </p:spTree>
    <p:extLst>
      <p:ext uri="{BB962C8B-B14F-4D97-AF65-F5344CB8AC3E}">
        <p14:creationId xmlns:p14="http://schemas.microsoft.com/office/powerpoint/2010/main" val="291153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Leyes de las interfaces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/>
              <a:t>• </a:t>
            </a:r>
            <a:r>
              <a:rPr lang="es-MX" b="1" i="1" dirty="0"/>
              <a:t>Primera Ley</a:t>
            </a:r>
            <a:r>
              <a:rPr lang="es-MX" dirty="0"/>
              <a:t>: </a:t>
            </a:r>
            <a:r>
              <a:rPr lang="es-MX" i="1" dirty="0"/>
              <a:t>Una computadora no dañará el</a:t>
            </a:r>
          </a:p>
          <a:p>
            <a:pPr marL="0" indent="0">
              <a:buNone/>
            </a:pPr>
            <a:r>
              <a:rPr lang="es-MX" i="1" dirty="0"/>
              <a:t>trabajo del humano o, por su pasividad, permitir</a:t>
            </a:r>
          </a:p>
          <a:p>
            <a:pPr marL="0" indent="0">
              <a:buNone/>
            </a:pPr>
            <a:r>
              <a:rPr lang="es-MX" i="1" dirty="0"/>
              <a:t>que se dañe</a:t>
            </a:r>
          </a:p>
          <a:p>
            <a:pPr marL="0" indent="0">
              <a:buNone/>
            </a:pPr>
            <a:r>
              <a:rPr lang="es-MX" dirty="0"/>
              <a:t>– Contraejemplo: Formularios que se reinician en blanco</a:t>
            </a:r>
          </a:p>
          <a:p>
            <a:pPr marL="0" indent="0">
              <a:buNone/>
            </a:pPr>
            <a:r>
              <a:rPr lang="es-MX" dirty="0"/>
              <a:t>después de error</a:t>
            </a:r>
          </a:p>
          <a:p>
            <a:pPr marL="0" indent="0">
              <a:buNone/>
            </a:pPr>
            <a:r>
              <a:rPr lang="es-MX" dirty="0" smtClean="0"/>
              <a:t>–Ejemplo</a:t>
            </a:r>
            <a:r>
              <a:rPr lang="es-MX" dirty="0"/>
              <a:t>: Formularios que mantienen datos… y autocorrigen</a:t>
            </a:r>
          </a:p>
          <a:p>
            <a:pPr marL="0" indent="0">
              <a:buNone/>
            </a:pPr>
            <a:r>
              <a:rPr lang="es-MX" dirty="0"/>
              <a:t>– Ejemplo: grabado automático de documentos (</a:t>
            </a:r>
            <a:r>
              <a:rPr lang="es-MX" dirty="0" err="1"/>
              <a:t>autosave</a:t>
            </a:r>
            <a:r>
              <a:rPr lang="es-MX" dirty="0"/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09120"/>
            <a:ext cx="2304256" cy="191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642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Leyes de las interfaces</a:t>
            </a:r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8045" y="908720"/>
            <a:ext cx="8229600" cy="35569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/>
              <a:t>• </a:t>
            </a:r>
            <a:r>
              <a:rPr lang="es-MX" b="1" i="1" dirty="0"/>
              <a:t>Segunda Ley</a:t>
            </a:r>
            <a:r>
              <a:rPr lang="es-MX" dirty="0"/>
              <a:t>: </a:t>
            </a:r>
            <a:r>
              <a:rPr lang="es-MX" i="1" dirty="0"/>
              <a:t>Una computadora no desperdiciará tiempo</a:t>
            </a:r>
          </a:p>
          <a:p>
            <a:pPr marL="0" indent="0">
              <a:buNone/>
            </a:pPr>
            <a:r>
              <a:rPr lang="es-MX" i="1" dirty="0"/>
              <a:t>del usuario ni requerirá más trabajo humano del</a:t>
            </a:r>
          </a:p>
          <a:p>
            <a:pPr marL="0" indent="0">
              <a:buNone/>
            </a:pPr>
            <a:r>
              <a:rPr lang="es-MX" i="1" dirty="0"/>
              <a:t>estrictamente necesario</a:t>
            </a:r>
          </a:p>
          <a:p>
            <a:pPr marL="0" indent="0">
              <a:buNone/>
            </a:pPr>
            <a:r>
              <a:rPr lang="es-MX" dirty="0"/>
              <a:t>– Puede determinarse cuanto trabajo es el mínimo necesario para una tarea</a:t>
            </a:r>
          </a:p>
          <a:p>
            <a:pPr marL="0" indent="0">
              <a:buNone/>
            </a:pPr>
            <a:r>
              <a:rPr lang="es-MX" dirty="0"/>
              <a:t>dada</a:t>
            </a:r>
          </a:p>
          <a:p>
            <a:pPr marL="0" indent="0">
              <a:buNone/>
            </a:pPr>
            <a:r>
              <a:rPr lang="es-MX" dirty="0"/>
              <a:t>– Contra-ejemplo: “Este archivo debe almacenarse con extensión .</a:t>
            </a:r>
            <a:r>
              <a:rPr lang="es-MX" dirty="0" err="1"/>
              <a:t>pdf</a:t>
            </a:r>
            <a:r>
              <a:rPr lang="es-MX" dirty="0"/>
              <a:t>” y</a:t>
            </a:r>
          </a:p>
          <a:p>
            <a:pPr marL="0" indent="0">
              <a:buNone/>
            </a:pPr>
            <a:r>
              <a:rPr lang="es-MX" dirty="0"/>
              <a:t>dar como opción sólo &lt;OK&gt; o &lt;Aceptar&gt;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08" y="4502847"/>
            <a:ext cx="3600400" cy="124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48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• Concepto de interfaz</a:t>
            </a:r>
          </a:p>
          <a:p>
            <a:pPr marL="0" indent="0">
              <a:buNone/>
            </a:pPr>
            <a:r>
              <a:rPr lang="es-MX" dirty="0"/>
              <a:t>• Evaluación de interfaces de usuario</a:t>
            </a:r>
          </a:p>
          <a:p>
            <a:pPr marL="0" indent="0">
              <a:buNone/>
            </a:pPr>
            <a:r>
              <a:rPr lang="es-MX" dirty="0"/>
              <a:t>• Usabilidad</a:t>
            </a:r>
          </a:p>
          <a:p>
            <a:pPr marL="0" indent="0">
              <a:buNone/>
            </a:pPr>
            <a:r>
              <a:rPr lang="es-MX" dirty="0"/>
              <a:t>– Características a evaluar</a:t>
            </a:r>
          </a:p>
          <a:p>
            <a:pPr marL="0" indent="0">
              <a:buNone/>
            </a:pPr>
            <a:r>
              <a:rPr lang="es-MX" dirty="0"/>
              <a:t>– Métodos</a:t>
            </a:r>
          </a:p>
          <a:p>
            <a:pPr marL="0" indent="0">
              <a:buNone/>
            </a:pPr>
            <a:r>
              <a:rPr lang="es-MX" dirty="0"/>
              <a:t>– Heurísticas</a:t>
            </a:r>
          </a:p>
          <a:p>
            <a:pPr marL="0" indent="0">
              <a:buNone/>
            </a:pPr>
            <a:r>
              <a:rPr lang="es-MX" dirty="0"/>
              <a:t>– Herramientas</a:t>
            </a:r>
          </a:p>
        </p:txBody>
      </p:sp>
    </p:spTree>
    <p:extLst>
      <p:ext uri="{BB962C8B-B14F-4D97-AF65-F5344CB8AC3E}">
        <p14:creationId xmlns:p14="http://schemas.microsoft.com/office/powerpoint/2010/main" val="16167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Leyes de las interfaces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• </a:t>
            </a:r>
            <a:r>
              <a:rPr lang="es-MX" b="1" i="1" dirty="0"/>
              <a:t>Tercera Ley</a:t>
            </a:r>
            <a:r>
              <a:rPr lang="es-MX" dirty="0"/>
              <a:t>: </a:t>
            </a:r>
            <a:r>
              <a:rPr lang="es-MX" i="1" dirty="0"/>
              <a:t>El usuario debe establecer el ritmo</a:t>
            </a:r>
          </a:p>
          <a:p>
            <a:pPr marL="0" indent="0">
              <a:buNone/>
            </a:pPr>
            <a:r>
              <a:rPr lang="es-MX" i="1" dirty="0"/>
              <a:t>de la interacción</a:t>
            </a:r>
          </a:p>
          <a:p>
            <a:pPr marL="0" indent="0">
              <a:buNone/>
            </a:pPr>
            <a:r>
              <a:rPr lang="es-MX" dirty="0"/>
              <a:t>• Contraejemplos:</a:t>
            </a:r>
          </a:p>
          <a:p>
            <a:pPr marL="0" indent="0">
              <a:buNone/>
            </a:pPr>
            <a:r>
              <a:rPr lang="es-MX" dirty="0"/>
              <a:t>– Mensajes extensos sin tiempo para leerlos</a:t>
            </a:r>
          </a:p>
          <a:p>
            <a:pPr marL="0" indent="0">
              <a:buNone/>
            </a:pPr>
            <a:r>
              <a:rPr lang="es-MX" dirty="0"/>
              <a:t>– </a:t>
            </a:r>
            <a:r>
              <a:rPr lang="es-MX" b="1" dirty="0"/>
              <a:t>“</a:t>
            </a:r>
            <a:r>
              <a:rPr lang="es-MX" b="1" dirty="0" err="1"/>
              <a:t>Splash</a:t>
            </a:r>
            <a:r>
              <a:rPr lang="es-MX" b="1" dirty="0"/>
              <a:t> </a:t>
            </a:r>
            <a:r>
              <a:rPr lang="es-MX" b="1" dirty="0" err="1" smtClean="0"/>
              <a:t>pages</a:t>
            </a:r>
            <a:r>
              <a:rPr lang="es-MX" b="1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72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Leyes de las interfaces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dirty="0"/>
              <a:t>• </a:t>
            </a:r>
            <a:r>
              <a:rPr lang="es-MX" b="1" i="1" dirty="0"/>
              <a:t>Cuarta Ley </a:t>
            </a:r>
            <a:r>
              <a:rPr lang="es-MX" i="1" dirty="0"/>
              <a:t>(habituación benigna): Las</a:t>
            </a:r>
          </a:p>
          <a:p>
            <a:pPr marL="0" indent="0">
              <a:buNone/>
            </a:pPr>
            <a:r>
              <a:rPr lang="es-MX" i="1" dirty="0"/>
              <a:t>interfaces deben aprovechar la tendencia</a:t>
            </a:r>
          </a:p>
          <a:p>
            <a:pPr marL="0" indent="0">
              <a:buNone/>
            </a:pPr>
            <a:r>
              <a:rPr lang="es-MX" i="1" dirty="0"/>
              <a:t>humana al hábito para hacer más fluida su</a:t>
            </a:r>
          </a:p>
          <a:p>
            <a:pPr marL="0" indent="0">
              <a:buNone/>
            </a:pPr>
            <a:r>
              <a:rPr lang="es-MX" i="1" dirty="0"/>
              <a:t>tarea</a:t>
            </a:r>
          </a:p>
          <a:p>
            <a:pPr marL="0" indent="0">
              <a:buNone/>
            </a:pPr>
            <a:r>
              <a:rPr lang="es-MX" dirty="0"/>
              <a:t>– Meta: Permitir a los expertos ser más eficientes</a:t>
            </a:r>
          </a:p>
          <a:p>
            <a:pPr marL="0" indent="0">
              <a:buNone/>
            </a:pPr>
            <a:r>
              <a:rPr lang="es-MX" dirty="0"/>
              <a:t>– Ejemplo: Atajos</a:t>
            </a:r>
          </a:p>
          <a:p>
            <a:pPr marL="0" indent="0">
              <a:buNone/>
            </a:pPr>
            <a:r>
              <a:rPr lang="es-MX" dirty="0"/>
              <a:t>– Tendencia: Interfaces adaptivas / proactivas /</a:t>
            </a:r>
          </a:p>
          <a:p>
            <a:pPr marL="0" indent="0">
              <a:buNone/>
            </a:pPr>
            <a:r>
              <a:rPr lang="es-MX" dirty="0"/>
              <a:t>“comedidas”</a:t>
            </a:r>
          </a:p>
        </p:txBody>
      </p:sp>
    </p:spTree>
    <p:extLst>
      <p:ext uri="{BB962C8B-B14F-4D97-AF65-F5344CB8AC3E}">
        <p14:creationId xmlns:p14="http://schemas.microsoft.com/office/powerpoint/2010/main" val="227682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339752" y="2927266"/>
            <a:ext cx="4608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Gracias</a:t>
            </a:r>
            <a:endParaRPr lang="es-MX" sz="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" y="9336"/>
            <a:ext cx="9137239" cy="68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Problemática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Algunos problemas con los sistemas</a:t>
            </a:r>
          </a:p>
          <a:p>
            <a:pPr marL="0" indent="0">
              <a:buNone/>
            </a:pPr>
            <a:r>
              <a:rPr lang="es-MX" dirty="0"/>
              <a:t>computacionales:</a:t>
            </a:r>
          </a:p>
          <a:p>
            <a:pPr marL="0" indent="0">
              <a:buNone/>
            </a:pPr>
            <a:r>
              <a:rPr lang="es-MX" dirty="0"/>
              <a:t>– Usuarios finales: frustración, errores, ineficiencia,</a:t>
            </a:r>
          </a:p>
          <a:p>
            <a:pPr marL="0" indent="0">
              <a:buNone/>
            </a:pPr>
            <a:r>
              <a:rPr lang="es-MX" dirty="0"/>
              <a:t>insatisfacción, esfuerzos físico y mental excesivos</a:t>
            </a:r>
          </a:p>
          <a:p>
            <a:pPr marL="0" indent="0">
              <a:buNone/>
            </a:pPr>
            <a:r>
              <a:rPr lang="es-MX" dirty="0"/>
              <a:t>– Desarrolladores: falta de empatía, arrogancia,</a:t>
            </a:r>
          </a:p>
          <a:p>
            <a:pPr marL="0" indent="0">
              <a:buNone/>
            </a:pPr>
            <a:r>
              <a:rPr lang="es-MX" dirty="0"/>
              <a:t>desconocimiento de capacidades y limitantes humanas</a:t>
            </a:r>
          </a:p>
          <a:p>
            <a:r>
              <a:rPr lang="es-MX" dirty="0" smtClean="0"/>
              <a:t>Tecnología</a:t>
            </a:r>
            <a:r>
              <a:rPr lang="es-MX" dirty="0"/>
              <a:t>: subutilización, uso inapropiado (</a:t>
            </a:r>
            <a:r>
              <a:rPr lang="es-MX" dirty="0" smtClean="0"/>
              <a:t>texto, imágenes</a:t>
            </a:r>
            <a:r>
              <a:rPr lang="es-MX" dirty="0"/>
              <a:t>, audio, etc.)</a:t>
            </a:r>
          </a:p>
        </p:txBody>
      </p:sp>
    </p:spTree>
    <p:extLst>
      <p:ext uri="{BB962C8B-B14F-4D97-AF65-F5344CB8AC3E}">
        <p14:creationId xmlns:p14="http://schemas.microsoft.com/office/powerpoint/2010/main" val="15226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Metas de IHC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• Meta de alto nivel</a:t>
            </a:r>
          </a:p>
          <a:p>
            <a:pPr marL="0" indent="0">
              <a:buNone/>
            </a:pPr>
            <a:r>
              <a:rPr lang="es-MX" dirty="0"/>
              <a:t>– Elevar la calidad de vida de los usuarios de</a:t>
            </a:r>
          </a:p>
          <a:p>
            <a:pPr marL="0" indent="0">
              <a:buNone/>
            </a:pPr>
            <a:r>
              <a:rPr lang="es-MX" dirty="0"/>
              <a:t>sistemas computacionales</a:t>
            </a:r>
          </a:p>
          <a:p>
            <a:pPr marL="0" indent="0">
              <a:buNone/>
            </a:pPr>
            <a:r>
              <a:rPr lang="es-MX" dirty="0"/>
              <a:t>• Meta de desarrolladores de sistemas:</a:t>
            </a:r>
          </a:p>
          <a:p>
            <a:pPr marL="0" indent="0">
              <a:buNone/>
            </a:pPr>
            <a:r>
              <a:rPr lang="es-MX" dirty="0"/>
              <a:t>– construir sistemas interactivos que sean</a:t>
            </a:r>
          </a:p>
          <a:p>
            <a:pPr marL="0" indent="0">
              <a:buNone/>
            </a:pPr>
            <a:r>
              <a:rPr lang="es-MX" dirty="0"/>
              <a:t>admirados por colegas, celebrados por los</a:t>
            </a:r>
          </a:p>
          <a:p>
            <a:pPr marL="0" indent="0">
              <a:buNone/>
            </a:pPr>
            <a:r>
              <a:rPr lang="es-MX" dirty="0"/>
              <a:t>usuarios, usados ampliamente e imitados con</a:t>
            </a:r>
          </a:p>
          <a:p>
            <a:pPr marL="0" indent="0">
              <a:buNone/>
            </a:pPr>
            <a:r>
              <a:rPr lang="es-MX" dirty="0"/>
              <a:t>frecuencia</a:t>
            </a:r>
          </a:p>
        </p:txBody>
      </p:sp>
    </p:spTree>
    <p:extLst>
      <p:ext uri="{BB962C8B-B14F-4D97-AF65-F5344CB8AC3E}">
        <p14:creationId xmlns:p14="http://schemas.microsoft.com/office/powerpoint/2010/main" val="9239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Metas de IHC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• Desarrollar sistemas para todos los usuarios (no</a:t>
            </a:r>
          </a:p>
          <a:p>
            <a:pPr marL="0" indent="0">
              <a:buNone/>
            </a:pPr>
            <a:r>
              <a:rPr lang="es-MX" dirty="0"/>
              <a:t>para el “usuario promedio”, que no existe)</a:t>
            </a:r>
          </a:p>
          <a:p>
            <a:pPr marL="0" indent="0">
              <a:buNone/>
            </a:pPr>
            <a:r>
              <a:rPr lang="es-MX" dirty="0"/>
              <a:t>• Esencial considerar diferencias entre usuarios:</a:t>
            </a:r>
          </a:p>
          <a:p>
            <a:pPr marL="0" indent="0">
              <a:buNone/>
            </a:pPr>
            <a:r>
              <a:rPr lang="es-MX" dirty="0"/>
              <a:t>– físicas: </a:t>
            </a:r>
            <a:r>
              <a:rPr lang="es-MX" dirty="0" err="1"/>
              <a:t>antroprométricas</a:t>
            </a:r>
            <a:r>
              <a:rPr lang="es-MX" dirty="0"/>
              <a:t> y perceptuales, discapacidades</a:t>
            </a:r>
          </a:p>
          <a:p>
            <a:pPr marL="0" indent="0">
              <a:buNone/>
            </a:pPr>
            <a:r>
              <a:rPr lang="es-MX" dirty="0"/>
              <a:t>– cognitivas</a:t>
            </a:r>
          </a:p>
          <a:p>
            <a:pPr marL="0" indent="0">
              <a:buNone/>
            </a:pPr>
            <a:r>
              <a:rPr lang="es-MX" dirty="0"/>
              <a:t>– de personalidad</a:t>
            </a:r>
          </a:p>
          <a:p>
            <a:pPr marL="0" indent="0">
              <a:buNone/>
            </a:pPr>
            <a:r>
              <a:rPr lang="es-MX" dirty="0"/>
              <a:t>– culturales</a:t>
            </a:r>
          </a:p>
          <a:p>
            <a:pPr marL="0" indent="0">
              <a:buNone/>
            </a:pPr>
            <a:r>
              <a:rPr lang="es-MX" dirty="0"/>
              <a:t>– regionales</a:t>
            </a:r>
          </a:p>
          <a:p>
            <a:pPr marL="0" indent="0">
              <a:buNone/>
            </a:pPr>
            <a:r>
              <a:rPr lang="es-MX" dirty="0"/>
              <a:t>– de género</a:t>
            </a:r>
          </a:p>
          <a:p>
            <a:pPr marL="0" indent="0">
              <a:buNone/>
            </a:pPr>
            <a:r>
              <a:rPr lang="es-MX" dirty="0"/>
              <a:t>– de edad…</a:t>
            </a:r>
          </a:p>
        </p:txBody>
      </p:sp>
    </p:spTree>
    <p:extLst>
      <p:ext uri="{BB962C8B-B14F-4D97-AF65-F5344CB8AC3E}">
        <p14:creationId xmlns:p14="http://schemas.microsoft.com/office/powerpoint/2010/main" val="33948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de usuario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el contexto de IHC, </a:t>
            </a:r>
            <a:r>
              <a:rPr lang="es-MX" b="1" i="1" dirty="0"/>
              <a:t>interfaz </a:t>
            </a:r>
            <a:r>
              <a:rPr lang="es-MX" dirty="0"/>
              <a:t>se refiere </a:t>
            </a:r>
            <a:r>
              <a:rPr lang="es-MX" dirty="0" smtClean="0"/>
              <a:t>a los </a:t>
            </a:r>
            <a:r>
              <a:rPr lang="es-MX" dirty="0"/>
              <a:t>componentes de hardware y software </a:t>
            </a:r>
            <a:r>
              <a:rPr lang="es-MX" dirty="0" smtClean="0"/>
              <a:t>mediante los cuales </a:t>
            </a:r>
            <a:r>
              <a:rPr lang="es-MX" dirty="0"/>
              <a:t>los usuarios se comunican con un </a:t>
            </a:r>
            <a:r>
              <a:rPr lang="es-MX" dirty="0" smtClean="0"/>
              <a:t>sistema computacional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21382"/>
            <a:ext cx="2691982" cy="168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57" y="3962082"/>
            <a:ext cx="2144975" cy="164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32" y="4235533"/>
            <a:ext cx="2895905" cy="137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3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de interfaces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• Meta: Determinar objetivamente si un</a:t>
            </a:r>
          </a:p>
          <a:p>
            <a:pPr marL="0" indent="0">
              <a:buNone/>
            </a:pPr>
            <a:r>
              <a:rPr lang="es-MX" dirty="0"/>
              <a:t>sistema interactivo apoya satisfactoriamente</a:t>
            </a:r>
          </a:p>
          <a:p>
            <a:pPr marL="0" indent="0">
              <a:buNone/>
            </a:pPr>
            <a:r>
              <a:rPr lang="es-MX" dirty="0"/>
              <a:t>una actividad humana</a:t>
            </a:r>
          </a:p>
          <a:p>
            <a:pPr marL="0" indent="0">
              <a:buNone/>
            </a:pPr>
            <a:r>
              <a:rPr lang="es-MX" dirty="0"/>
              <a:t>• Enfoques</a:t>
            </a:r>
          </a:p>
          <a:p>
            <a:pPr marL="0" indent="0">
              <a:buNone/>
            </a:pPr>
            <a:r>
              <a:rPr lang="es-MX" dirty="0"/>
              <a:t>– Cualitativo: Usabilidad</a:t>
            </a:r>
          </a:p>
          <a:p>
            <a:pPr marL="0" indent="0">
              <a:buNone/>
            </a:pPr>
            <a:r>
              <a:rPr lang="es-MX" dirty="0"/>
              <a:t>– Cuantitativo: Modelo GOMS, pruebas de</a:t>
            </a:r>
          </a:p>
          <a:p>
            <a:pPr marL="0" indent="0">
              <a:buNone/>
            </a:pPr>
            <a:r>
              <a:rPr lang="es-MX" dirty="0"/>
              <a:t>desempeño</a:t>
            </a:r>
          </a:p>
        </p:txBody>
      </p:sp>
    </p:spTree>
    <p:extLst>
      <p:ext uri="{BB962C8B-B14F-4D97-AF65-F5344CB8AC3E}">
        <p14:creationId xmlns:p14="http://schemas.microsoft.com/office/powerpoint/2010/main" val="36315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Problemática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• Es necesario probar los sistemas interactivos formalmente</a:t>
            </a:r>
          </a:p>
          <a:p>
            <a:pPr marL="0" indent="0">
              <a:buNone/>
            </a:pPr>
            <a:r>
              <a:rPr lang="es-MX" dirty="0"/>
              <a:t>• Hay un costo alto por implantar sistemas “no usables”</a:t>
            </a:r>
          </a:p>
          <a:p>
            <a:pPr marL="0" indent="0">
              <a:buNone/>
            </a:pPr>
            <a:r>
              <a:rPr lang="es-MX" dirty="0"/>
              <a:t>– Ej. 62% de los “compradores” se rinden al no encontrar lo que</a:t>
            </a:r>
          </a:p>
          <a:p>
            <a:pPr marL="0" indent="0">
              <a:buNone/>
            </a:pPr>
            <a:r>
              <a:rPr lang="es-MX" dirty="0"/>
              <a:t>buscan en sitios de web</a:t>
            </a:r>
          </a:p>
          <a:p>
            <a:pPr marL="0" indent="0">
              <a:buNone/>
            </a:pPr>
            <a:r>
              <a:rPr lang="es-MX" dirty="0"/>
              <a:t>– Los usuarios pierden tiempo buscando funciones o repitiendo</a:t>
            </a:r>
          </a:p>
          <a:p>
            <a:pPr marL="0" indent="0">
              <a:buNone/>
            </a:pPr>
            <a:r>
              <a:rPr lang="es-MX" dirty="0"/>
              <a:t>acciones automatizables</a:t>
            </a:r>
          </a:p>
          <a:p>
            <a:pPr marL="0" indent="0">
              <a:buNone/>
            </a:pPr>
            <a:r>
              <a:rPr lang="es-MX" dirty="0"/>
              <a:t>– Sin conocer a los usuarios se desarrollan funciones innecesarias</a:t>
            </a:r>
          </a:p>
          <a:p>
            <a:pPr marL="0" indent="0">
              <a:buNone/>
            </a:pPr>
            <a:r>
              <a:rPr lang="es-MX" dirty="0"/>
              <a:t>– Costos intangibles como insatisfacción de usuarios</a:t>
            </a:r>
          </a:p>
          <a:p>
            <a:pPr marL="0" indent="0">
              <a:buNone/>
            </a:pPr>
            <a:r>
              <a:rPr lang="es-MX" dirty="0" smtClean="0"/>
              <a:t>• </a:t>
            </a:r>
            <a:r>
              <a:rPr lang="es-MX" dirty="0"/>
              <a:t>En el mercado se ha vuelto tan importante la funcionalidad</a:t>
            </a:r>
          </a:p>
          <a:p>
            <a:pPr marL="0" indent="0">
              <a:buNone/>
            </a:pPr>
            <a:r>
              <a:rPr lang="es-MX" dirty="0"/>
              <a:t>como la facilidad de uso</a:t>
            </a:r>
          </a:p>
          <a:p>
            <a:pPr marL="0" indent="0">
              <a:buNone/>
            </a:pPr>
            <a:r>
              <a:rPr lang="es-MX" dirty="0"/>
              <a:t>• </a:t>
            </a:r>
            <a:r>
              <a:rPr lang="es-MX" dirty="0" smtClean="0"/>
              <a:t>Hasta </a:t>
            </a:r>
            <a:r>
              <a:rPr lang="es-MX" dirty="0"/>
              <a:t>movimientos políticos por ergonomía y mejores</a:t>
            </a:r>
          </a:p>
          <a:p>
            <a:pPr marL="0" indent="0">
              <a:buNone/>
            </a:pPr>
            <a:r>
              <a:rPr lang="es-MX" dirty="0" smtClean="0"/>
              <a:t>interfaces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0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0"/>
            <a:ext cx="9142310" cy="706451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 IHC: Medir Usabilidad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•Usabilidad</a:t>
            </a:r>
            <a:r>
              <a:rPr lang="es-MX" dirty="0"/>
              <a:t>: Conjunto de características </a:t>
            </a:r>
            <a:r>
              <a:rPr lang="es-MX" i="1" dirty="0"/>
              <a:t>de un sistema</a:t>
            </a:r>
          </a:p>
          <a:p>
            <a:pPr marL="0" indent="0">
              <a:buNone/>
            </a:pPr>
            <a:r>
              <a:rPr lang="es-MX" i="1" dirty="0" smtClean="0"/>
              <a:t>interactivo </a:t>
            </a:r>
            <a:r>
              <a:rPr lang="es-MX" dirty="0"/>
              <a:t>que promueven su utilidad y aceptabilidad.</a:t>
            </a:r>
          </a:p>
          <a:p>
            <a:pPr marL="0" indent="0">
              <a:buNone/>
            </a:pPr>
            <a:r>
              <a:rPr lang="es-MX" dirty="0"/>
              <a:t>Incluyen:</a:t>
            </a:r>
          </a:p>
          <a:p>
            <a:pPr marL="0" indent="0">
              <a:buNone/>
            </a:pPr>
            <a:r>
              <a:rPr lang="es-MX" dirty="0"/>
              <a:t>– Facilidad de aprendizaje – cuanto tarda un usuario en empezar a</a:t>
            </a:r>
          </a:p>
          <a:p>
            <a:pPr marL="0" indent="0">
              <a:buNone/>
            </a:pPr>
            <a:r>
              <a:rPr lang="es-MX" dirty="0"/>
              <a:t>hacer algo productivo</a:t>
            </a:r>
          </a:p>
          <a:p>
            <a:pPr marL="0" indent="0">
              <a:buNone/>
            </a:pPr>
            <a:r>
              <a:rPr lang="es-MX" dirty="0"/>
              <a:t>– Eficiencia – una vez que se conoce el sistema, la productividad</a:t>
            </a:r>
          </a:p>
          <a:p>
            <a:pPr marL="0" indent="0">
              <a:buNone/>
            </a:pPr>
            <a:r>
              <a:rPr lang="es-MX" dirty="0"/>
              <a:t>aumenta</a:t>
            </a:r>
          </a:p>
          <a:p>
            <a:pPr marL="0" indent="0">
              <a:buNone/>
            </a:pPr>
            <a:r>
              <a:rPr lang="es-MX" dirty="0"/>
              <a:t>– </a:t>
            </a:r>
            <a:r>
              <a:rPr lang="es-MX" dirty="0" err="1"/>
              <a:t>Memorabilidad</a:t>
            </a:r>
            <a:r>
              <a:rPr lang="es-MX" dirty="0"/>
              <a:t> – si se deja de usar, que tan difícil es volver al</a:t>
            </a:r>
          </a:p>
          <a:p>
            <a:pPr marL="0" indent="0">
              <a:buNone/>
            </a:pPr>
            <a:r>
              <a:rPr lang="es-MX" dirty="0"/>
              <a:t>sistema</a:t>
            </a:r>
          </a:p>
          <a:p>
            <a:pPr marL="0" indent="0">
              <a:buNone/>
            </a:pPr>
            <a:r>
              <a:rPr lang="es-MX" dirty="0"/>
              <a:t>– Propensión a errores – qué tanto los usuarios eligen caminos</a:t>
            </a:r>
          </a:p>
          <a:p>
            <a:pPr marL="0" indent="0">
              <a:buNone/>
            </a:pPr>
            <a:r>
              <a:rPr lang="es-MX" dirty="0"/>
              <a:t>equivocados y que tanto se pueden recuperar</a:t>
            </a:r>
          </a:p>
          <a:p>
            <a:pPr marL="0" indent="0">
              <a:buNone/>
            </a:pPr>
            <a:r>
              <a:rPr lang="es-MX" dirty="0"/>
              <a:t>– Satisfacción – indicador subjetivo del gusto del usuario por el</a:t>
            </a:r>
          </a:p>
          <a:p>
            <a:pPr marL="0" indent="0">
              <a:buNone/>
            </a:pPr>
            <a:r>
              <a:rPr lang="es-MX" dirty="0"/>
              <a:t>sistema</a:t>
            </a:r>
          </a:p>
        </p:txBody>
      </p:sp>
    </p:spTree>
    <p:extLst>
      <p:ext uri="{BB962C8B-B14F-4D97-AF65-F5344CB8AC3E}">
        <p14:creationId xmlns:p14="http://schemas.microsoft.com/office/powerpoint/2010/main" val="1171303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1066</Words>
  <Application>Microsoft Office PowerPoint</Application>
  <PresentationFormat>Presentación en pantalla (4:3)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IHC</vt:lpstr>
      <vt:lpstr>Introducción</vt:lpstr>
      <vt:lpstr>Problemática</vt:lpstr>
      <vt:lpstr>Metas de IHC</vt:lpstr>
      <vt:lpstr>Metas de IHC</vt:lpstr>
      <vt:lpstr>Interfaz de usuario</vt:lpstr>
      <vt:lpstr>Evaluación de interfaces</vt:lpstr>
      <vt:lpstr>Problemática</vt:lpstr>
      <vt:lpstr>Solución de IHC: Medir Usabilidad</vt:lpstr>
      <vt:lpstr>¿Cómo se mide la usabilidad?</vt:lpstr>
      <vt:lpstr>Método heurístico</vt:lpstr>
      <vt:lpstr>Heurísticas de Nielsen</vt:lpstr>
      <vt:lpstr>Heurísticas de Nielsen</vt:lpstr>
      <vt:lpstr>Algunos factores a considerar</vt:lpstr>
      <vt:lpstr>Una escala posible</vt:lpstr>
      <vt:lpstr>Presentación de PowerPoint</vt:lpstr>
      <vt:lpstr>¿En qué momento se considera la interfaz del usuario en el ciclo de vida del software?</vt:lpstr>
      <vt:lpstr>Leyes de las interfaces</vt:lpstr>
      <vt:lpstr>Leyes de las interfaces</vt:lpstr>
      <vt:lpstr>Leyes de las interfaces</vt:lpstr>
      <vt:lpstr>Leyes de las interfaces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Arellano</dc:creator>
  <cp:lastModifiedBy>ARELLANO MANDUJANO RODRIGO JAVIER</cp:lastModifiedBy>
  <cp:revision>17</cp:revision>
  <dcterms:created xsi:type="dcterms:W3CDTF">2013-05-05T23:38:53Z</dcterms:created>
  <dcterms:modified xsi:type="dcterms:W3CDTF">2013-05-14T22:12:24Z</dcterms:modified>
</cp:coreProperties>
</file>